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1"/>
  </p:notesMasterIdLst>
  <p:sldIdLst>
    <p:sldId id="4854" r:id="rId8"/>
    <p:sldId id="257" r:id="rId9"/>
    <p:sldId id="4852" r:id="rId10"/>
    <p:sldId id="4800" r:id="rId11"/>
    <p:sldId id="4826" r:id="rId12"/>
    <p:sldId id="4801" r:id="rId13"/>
    <p:sldId id="4802" r:id="rId14"/>
    <p:sldId id="4803" r:id="rId15"/>
    <p:sldId id="4804" r:id="rId16"/>
    <p:sldId id="4811" r:id="rId17"/>
    <p:sldId id="4779" r:id="rId18"/>
    <p:sldId id="4793" r:id="rId19"/>
    <p:sldId id="4798" r:id="rId20"/>
    <p:sldId id="4831" r:id="rId21"/>
    <p:sldId id="4842" r:id="rId22"/>
    <p:sldId id="4827" r:id="rId23"/>
    <p:sldId id="4829" r:id="rId24"/>
    <p:sldId id="4832" r:id="rId25"/>
    <p:sldId id="4849" r:id="rId26"/>
    <p:sldId id="4740" r:id="rId27"/>
    <p:sldId id="4851" r:id="rId28"/>
    <p:sldId id="4853"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 Sohail Ansari" initials="MSA" lastIdx="1" clrIdx="0">
    <p:extLst>
      <p:ext uri="{19B8F6BF-5375-455C-9EA6-DF929625EA0E}">
        <p15:presenceInfo xmlns:p15="http://schemas.microsoft.com/office/powerpoint/2012/main" userId="S-1-5-21-2913624990-4166883847-160481662-647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FFCC99"/>
    <a:srgbClr val="E5F9FF"/>
    <a:srgbClr val="B7D8A0"/>
    <a:srgbClr val="DFF7FD"/>
    <a:srgbClr val="FADBC6"/>
    <a:srgbClr val="DBF6F9"/>
    <a:srgbClr val="CDF2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86467" autoAdjust="0"/>
  </p:normalViewPr>
  <p:slideViewPr>
    <p:cSldViewPr snapToGrid="0" showGuides="1">
      <p:cViewPr varScale="1">
        <p:scale>
          <a:sx n="74" d="100"/>
          <a:sy n="74" d="100"/>
        </p:scale>
        <p:origin x="821" y="58"/>
      </p:cViewPr>
      <p:guideLst>
        <p:guide orient="horz" pos="2183"/>
        <p:guide pos="3840"/>
      </p:guideLst>
    </p:cSldViewPr>
  </p:slideViewPr>
  <p:outlineViewPr>
    <p:cViewPr>
      <p:scale>
        <a:sx n="33" d="100"/>
        <a:sy n="33" d="100"/>
      </p:scale>
      <p:origin x="0" y="-1296"/>
    </p:cViewPr>
  </p:outlineViewPr>
  <p:notesTextViewPr>
    <p:cViewPr>
      <p:scale>
        <a:sx n="1" d="1"/>
        <a:sy n="1" d="1"/>
      </p:scale>
      <p:origin x="0" y="0"/>
    </p:cViewPr>
  </p:notesTextViewPr>
  <p:sorterViewPr>
    <p:cViewPr>
      <p:scale>
        <a:sx n="113" d="100"/>
        <a:sy n="113" d="100"/>
      </p:scale>
      <p:origin x="0" y="0"/>
    </p:cViewPr>
  </p:sorterViewPr>
  <p:notesViewPr>
    <p:cSldViewPr snapToGrid="0">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9865\Desktop\POWERLINE\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r>
              <a:rPr lang="en-IN" dirty="0"/>
              <a:t>Total Installed Power Capacity (MW)</a:t>
            </a:r>
          </a:p>
        </c:rich>
      </c:tx>
      <c:overlay val="0"/>
      <c:spPr>
        <a:noFill/>
        <a:ln>
          <a:noFill/>
        </a:ln>
        <a:effectLst/>
      </c:spPr>
      <c:txPr>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FE8F1"/>
              </a:solidFill>
              <a:ln>
                <a:noFill/>
              </a:ln>
              <a:effectLst/>
            </c:spPr>
            <c:extLst>
              <c:ext xmlns:c16="http://schemas.microsoft.com/office/drawing/2014/chart" uri="{C3380CC4-5D6E-409C-BE32-E72D297353CC}">
                <c16:uniqueId val="{00000001-2BC4-4FE0-9D65-59568A8E57B8}"/>
              </c:ext>
            </c:extLst>
          </c:dPt>
          <c:dPt>
            <c:idx val="1"/>
            <c:invertIfNegative val="0"/>
            <c:bubble3D val="0"/>
            <c:spPr>
              <a:solidFill>
                <a:srgbClr val="BC7D3E"/>
              </a:solidFill>
              <a:ln>
                <a:noFill/>
              </a:ln>
              <a:effectLst/>
            </c:spPr>
            <c:extLst>
              <c:ext xmlns:c16="http://schemas.microsoft.com/office/drawing/2014/chart" uri="{C3380CC4-5D6E-409C-BE32-E72D297353CC}">
                <c16:uniqueId val="{00000003-2BC4-4FE0-9D65-59568A8E57B8}"/>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2BC4-4FE0-9D65-59568A8E57B8}"/>
              </c:ext>
            </c:extLst>
          </c:dPt>
          <c:dPt>
            <c:idx val="3"/>
            <c:invertIfNegative val="0"/>
            <c:bubble3D val="0"/>
            <c:spPr>
              <a:solidFill>
                <a:srgbClr val="6666FF"/>
              </a:solidFill>
              <a:ln>
                <a:noFill/>
              </a:ln>
              <a:effectLst/>
            </c:spPr>
            <c:extLst>
              <c:ext xmlns:c16="http://schemas.microsoft.com/office/drawing/2014/chart" uri="{C3380CC4-5D6E-409C-BE32-E72D297353CC}">
                <c16:uniqueId val="{00000007-2BC4-4FE0-9D65-59568A8E57B8}"/>
              </c:ext>
            </c:extLst>
          </c:dPt>
          <c:dPt>
            <c:idx val="4"/>
            <c:invertIfNegative val="0"/>
            <c:bubble3D val="0"/>
            <c:spPr>
              <a:solidFill>
                <a:schemeClr val="bg2">
                  <a:lumMod val="50000"/>
                </a:schemeClr>
              </a:solidFill>
              <a:ln>
                <a:noFill/>
              </a:ln>
              <a:effectLst/>
            </c:spPr>
            <c:extLst>
              <c:ext xmlns:c16="http://schemas.microsoft.com/office/drawing/2014/chart" uri="{C3380CC4-5D6E-409C-BE32-E72D297353CC}">
                <c16:uniqueId val="{00000009-2BC4-4FE0-9D65-59568A8E57B8}"/>
              </c:ext>
            </c:extLst>
          </c:dPt>
          <c:dLbls>
            <c:spPr>
              <a:no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Sheet1!$B$5:$F$5</c:f>
              <c:strCache>
                <c:ptCount val="5"/>
                <c:pt idx="0">
                  <c:v>Thermal</c:v>
                </c:pt>
                <c:pt idx="1">
                  <c:v>Nuclear</c:v>
                </c:pt>
                <c:pt idx="2">
                  <c:v>Hydro</c:v>
                </c:pt>
                <c:pt idx="3">
                  <c:v>RES</c:v>
                </c:pt>
                <c:pt idx="4">
                  <c:v>Total</c:v>
                </c:pt>
              </c:strCache>
            </c:strRef>
          </c:cat>
          <c:val>
            <c:numRef>
              <c:f>Sheet1!$B$6:$F$6</c:f>
              <c:numCache>
                <c:formatCode>General</c:formatCode>
                <c:ptCount val="5"/>
                <c:pt idx="0">
                  <c:v>237268.91</c:v>
                </c:pt>
                <c:pt idx="1">
                  <c:v>6780</c:v>
                </c:pt>
                <c:pt idx="2">
                  <c:v>46850.17</c:v>
                </c:pt>
                <c:pt idx="3">
                  <c:v>126769.04</c:v>
                </c:pt>
                <c:pt idx="4">
                  <c:v>417668.12</c:v>
                </c:pt>
              </c:numCache>
            </c:numRef>
          </c:val>
          <c:extLst>
            <c:ext xmlns:c16="http://schemas.microsoft.com/office/drawing/2014/chart" uri="{C3380CC4-5D6E-409C-BE32-E72D297353CC}">
              <c16:uniqueId val="{0000000A-2BC4-4FE0-9D65-59568A8E57B8}"/>
            </c:ext>
          </c:extLst>
        </c:ser>
        <c:dLbls>
          <c:dLblPos val="outEnd"/>
          <c:showLegendKey val="0"/>
          <c:showVal val="1"/>
          <c:showCatName val="0"/>
          <c:showSerName val="0"/>
          <c:showPercent val="0"/>
          <c:showBubbleSize val="0"/>
        </c:dLbls>
        <c:gapWidth val="267"/>
        <c:overlap val="-43"/>
        <c:axId val="1748361967"/>
        <c:axId val="1258931759"/>
      </c:barChart>
      <c:catAx>
        <c:axId val="174836196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900" b="0" i="0" u="none" strike="noStrike" kern="1200" cap="none" spc="0" normalizeH="0" baseline="0">
                <a:solidFill>
                  <a:schemeClr val="dk1">
                    <a:lumMod val="65000"/>
                    <a:lumOff val="35000"/>
                  </a:schemeClr>
                </a:solidFill>
                <a:latin typeface="+mn-lt"/>
                <a:ea typeface="+mn-ea"/>
                <a:cs typeface="+mn-cs"/>
              </a:defRPr>
            </a:pPr>
            <a:endParaRPr lang="en-US"/>
          </a:p>
        </c:txPr>
        <c:crossAx val="1258931759"/>
        <c:crosses val="autoZero"/>
        <c:auto val="1"/>
        <c:lblAlgn val="ctr"/>
        <c:lblOffset val="100"/>
        <c:noMultiLvlLbl val="0"/>
      </c:catAx>
      <c:valAx>
        <c:axId val="125893175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en-US"/>
          </a:p>
        </c:txPr>
        <c:crossAx val="1748361967"/>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6350" cap="flat" cmpd="sng" algn="ctr">
      <a:solidFill>
        <a:schemeClr val="tx1"/>
      </a:solidFill>
      <a:round/>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1E1B-63FE-48B1-A70C-BC2790FB83EA}"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1A52F-E446-427C-ADA7-7DC24718CFF7}" type="slidenum">
              <a:rPr lang="en-GB" smtClean="0"/>
              <a:t>‹#›</a:t>
            </a:fld>
            <a:endParaRPr lang="en-GB"/>
          </a:p>
        </p:txBody>
      </p:sp>
    </p:spTree>
    <p:extLst>
      <p:ext uri="{BB962C8B-B14F-4D97-AF65-F5344CB8AC3E}">
        <p14:creationId xmlns:p14="http://schemas.microsoft.com/office/powerpoint/2010/main" val="159084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5D1A52F-E446-427C-ADA7-7DC24718CFF7}" type="slidenum">
              <a:rPr lang="en-GB" smtClean="0"/>
              <a:t>2</a:t>
            </a:fld>
            <a:endParaRPr lang="en-GB"/>
          </a:p>
        </p:txBody>
      </p:sp>
    </p:spTree>
    <p:extLst>
      <p:ext uri="{BB962C8B-B14F-4D97-AF65-F5344CB8AC3E}">
        <p14:creationId xmlns:p14="http://schemas.microsoft.com/office/powerpoint/2010/main" val="316109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5D1A52F-E446-427C-ADA7-7DC24718CFF7}" type="slidenum">
              <a:rPr lang="en-GB" smtClean="0"/>
              <a:t>6</a:t>
            </a:fld>
            <a:endParaRPr lang="en-GB"/>
          </a:p>
        </p:txBody>
      </p:sp>
    </p:spTree>
    <p:extLst>
      <p:ext uri="{BB962C8B-B14F-4D97-AF65-F5344CB8AC3E}">
        <p14:creationId xmlns:p14="http://schemas.microsoft.com/office/powerpoint/2010/main" val="214415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20</a:t>
            </a:fld>
            <a:endParaRPr lang="en-US" dirty="0"/>
          </a:p>
        </p:txBody>
      </p:sp>
    </p:spTree>
    <p:extLst>
      <p:ext uri="{BB962C8B-B14F-4D97-AF65-F5344CB8AC3E}">
        <p14:creationId xmlns:p14="http://schemas.microsoft.com/office/powerpoint/2010/main" val="3377199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F773E9-169C-472D-ABBF-8F997A158D42}"/>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E19549E2-21C3-4CB4-8AE4-DB2FDF2C85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8B987FE-71B5-4ED1-BE90-BEE4C10EE7E8}"/>
              </a:ext>
            </a:extLst>
          </p:cNvPr>
          <p:cNvSpPr>
            <a:spLocks noGrp="1"/>
          </p:cNvSpPr>
          <p:nvPr>
            <p:ph type="sldNum" sz="quarter" idx="12"/>
          </p:nvPr>
        </p:nvSpPr>
        <p:spPr>
          <a:xfrm>
            <a:off x="8610600" y="6356350"/>
            <a:ext cx="2743200" cy="365125"/>
          </a:xfrm>
          <a:prstGeom prst="rect">
            <a:avLst/>
          </a:prstGeom>
        </p:spPr>
        <p:txBody>
          <a:bodyPr/>
          <a:lstStyle/>
          <a:p>
            <a:fld id="{44A3618A-814C-4982-9DFD-515485A1B020}" type="slidenum">
              <a:rPr lang="en-GB" smtClean="0"/>
              <a:t>‹#›</a:t>
            </a:fld>
            <a:endParaRPr lang="en-GB"/>
          </a:p>
        </p:txBody>
      </p:sp>
      <p:sp>
        <p:nvSpPr>
          <p:cNvPr id="7" name="Rectangle 6">
            <a:extLst>
              <a:ext uri="{FF2B5EF4-FFF2-40B4-BE49-F238E27FC236}">
                <a16:creationId xmlns:a16="http://schemas.microsoft.com/office/drawing/2014/main" id="{B6183E21-B91E-4001-A829-B87FC0BE2972}"/>
              </a:ext>
            </a:extLst>
          </p:cNvPr>
          <p:cNvSpPr/>
          <p:nvPr userDrawn="1"/>
        </p:nvSpPr>
        <p:spPr>
          <a:xfrm>
            <a:off x="0" y="5715000"/>
            <a:ext cx="1219200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0" name="Picture 9">
            <a:extLst>
              <a:ext uri="{FF2B5EF4-FFF2-40B4-BE49-F238E27FC236}">
                <a16:creationId xmlns:a16="http://schemas.microsoft.com/office/drawing/2014/main" id="{6957C9BB-6F95-4E33-89E9-6015C1254F45}"/>
              </a:ext>
            </a:extLst>
          </p:cNvPr>
          <p:cNvPicPr>
            <a:picLocks noChangeAspect="1"/>
          </p:cNvPicPr>
          <p:nvPr userDrawn="1"/>
        </p:nvPicPr>
        <p:blipFill>
          <a:blip r:embed="rId2"/>
          <a:stretch>
            <a:fillRect/>
          </a:stretch>
        </p:blipFill>
        <p:spPr>
          <a:xfrm>
            <a:off x="3846543" y="1179349"/>
            <a:ext cx="4550536" cy="1005779"/>
          </a:xfrm>
          <a:prstGeom prst="rect">
            <a:avLst/>
          </a:prstGeom>
        </p:spPr>
      </p:pic>
      <p:cxnSp>
        <p:nvCxnSpPr>
          <p:cNvPr id="12" name="Straight Connector 11">
            <a:extLst>
              <a:ext uri="{FF2B5EF4-FFF2-40B4-BE49-F238E27FC236}">
                <a16:creationId xmlns:a16="http://schemas.microsoft.com/office/drawing/2014/main" id="{447C6E81-A8DD-44AD-8315-2BA80272E7E4}"/>
              </a:ext>
            </a:extLst>
          </p:cNvPr>
          <p:cNvCxnSpPr/>
          <p:nvPr userDrawn="1"/>
        </p:nvCxnSpPr>
        <p:spPr>
          <a:xfrm>
            <a:off x="5486400" y="2582369"/>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a16="http://schemas.microsoft.com/office/drawing/2014/main" id="{54C7685D-43B9-4045-9FC4-50687A71CE43}"/>
              </a:ext>
            </a:extLst>
          </p:cNvPr>
          <p:cNvSpPr>
            <a:spLocks noGrp="1"/>
          </p:cNvSpPr>
          <p:nvPr>
            <p:ph type="body" sz="quarter" idx="14" hasCustomPrompt="1"/>
          </p:nvPr>
        </p:nvSpPr>
        <p:spPr>
          <a:xfrm>
            <a:off x="5217282" y="5795835"/>
            <a:ext cx="6854519" cy="702733"/>
          </a:xfrm>
          <a:prstGeom prst="rect">
            <a:avLst/>
          </a:prstGeom>
        </p:spPr>
        <p:txBody>
          <a:bodyPr/>
          <a:lstStyle>
            <a:lvl1pPr marL="0" indent="0" algn="r">
              <a:buNone/>
              <a:defRPr sz="1467">
                <a:solidFill>
                  <a:schemeClr val="bg1"/>
                </a:solidFill>
              </a:defRPr>
            </a:lvl1pPr>
            <a:lvl2pPr marL="457189" indent="0" algn="r">
              <a:buNone/>
              <a:defRPr sz="1333"/>
            </a:lvl2pPr>
            <a:lvl3pPr marL="914377" indent="0" algn="r">
              <a:buNone/>
              <a:defRPr sz="1333"/>
            </a:lvl3pPr>
            <a:lvl4pPr marL="1371566" indent="0" algn="r">
              <a:buNone/>
              <a:defRPr sz="1333"/>
            </a:lvl4pPr>
            <a:lvl5pPr marL="1828754" indent="0" algn="r">
              <a:buNone/>
              <a:defRPr sz="1333"/>
            </a:lvl5pPr>
          </a:lstStyle>
          <a:p>
            <a:pPr algn="r"/>
            <a:r>
              <a:rPr lang="en-US" dirty="0"/>
              <a:t>Presenter Name, Designation</a:t>
            </a:r>
          </a:p>
          <a:p>
            <a:pPr algn="r"/>
            <a:r>
              <a:rPr lang="en-US" dirty="0"/>
              <a:t>Month, Year</a:t>
            </a:r>
          </a:p>
        </p:txBody>
      </p:sp>
      <p:sp>
        <p:nvSpPr>
          <p:cNvPr id="14" name="TextBox 13">
            <a:extLst>
              <a:ext uri="{FF2B5EF4-FFF2-40B4-BE49-F238E27FC236}">
                <a16:creationId xmlns:a16="http://schemas.microsoft.com/office/drawing/2014/main" id="{CB102734-B578-4E9A-AFE7-90670A6BEDED}"/>
              </a:ext>
            </a:extLst>
          </p:cNvPr>
          <p:cNvSpPr txBox="1"/>
          <p:nvPr userDrawn="1"/>
        </p:nvSpPr>
        <p:spPr>
          <a:xfrm>
            <a:off x="10637227" y="6620093"/>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15" name="TextBox 14">
            <a:extLst>
              <a:ext uri="{FF2B5EF4-FFF2-40B4-BE49-F238E27FC236}">
                <a16:creationId xmlns:a16="http://schemas.microsoft.com/office/drawing/2014/main" id="{C92FDA97-354D-4D4F-BB96-F13DFF6F4642}"/>
              </a:ext>
            </a:extLst>
          </p:cNvPr>
          <p:cNvSpPr txBox="1"/>
          <p:nvPr userDrawn="1"/>
        </p:nvSpPr>
        <p:spPr>
          <a:xfrm>
            <a:off x="11439132" y="6666260"/>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16" name="Freeform 5">
            <a:hlinkClick r:id="" action="ppaction://hlinkshowjump?jump=nextslide"/>
            <a:extLst>
              <a:ext uri="{FF2B5EF4-FFF2-40B4-BE49-F238E27FC236}">
                <a16:creationId xmlns:a16="http://schemas.microsoft.com/office/drawing/2014/main" id="{9FB288AA-ACFB-4C61-94B8-264C82F13982}"/>
              </a:ext>
            </a:extLst>
          </p:cNvPr>
          <p:cNvSpPr>
            <a:spLocks noEditPoints="1"/>
          </p:cNvSpPr>
          <p:nvPr userDrawn="1"/>
        </p:nvSpPr>
        <p:spPr bwMode="auto">
          <a:xfrm>
            <a:off x="11956985" y="6663494"/>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7" name="Freeform 5">
            <a:hlinkClick r:id="" action="ppaction://hlinkshowjump?jump=previousslide"/>
            <a:extLst>
              <a:ext uri="{FF2B5EF4-FFF2-40B4-BE49-F238E27FC236}">
                <a16:creationId xmlns:a16="http://schemas.microsoft.com/office/drawing/2014/main" id="{7906F7AD-936D-4C5D-9F7E-D198549E450B}"/>
              </a:ext>
            </a:extLst>
          </p:cNvPr>
          <p:cNvSpPr>
            <a:spLocks noEditPoints="1"/>
          </p:cNvSpPr>
          <p:nvPr userDrawn="1"/>
        </p:nvSpPr>
        <p:spPr bwMode="auto">
          <a:xfrm>
            <a:off x="11792641" y="6663494"/>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C5545ED-496D-4654-B469-284CBD223197}"/>
              </a:ext>
            </a:extLst>
          </p:cNvPr>
          <p:cNvSpPr/>
          <p:nvPr userDrawn="1"/>
        </p:nvSpPr>
        <p:spPr>
          <a:xfrm>
            <a:off x="10805318" y="0"/>
            <a:ext cx="1312190" cy="1410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233F06-8E04-49A3-BFF5-D5717750268E}"/>
              </a:ext>
            </a:extLst>
          </p:cNvPr>
          <p:cNvSpPr/>
          <p:nvPr userDrawn="1"/>
        </p:nvSpPr>
        <p:spPr>
          <a:xfrm>
            <a:off x="1536905" y="2986561"/>
            <a:ext cx="9144000" cy="1692771"/>
          </a:xfrm>
          <a:prstGeom prst="rect">
            <a:avLst/>
          </a:prstGeom>
        </p:spPr>
        <p:txBody>
          <a:bodyPr wrap="square">
            <a:spAutoFit/>
          </a:bodyPr>
          <a:lstStyle/>
          <a:p>
            <a:pPr algn="ctr"/>
            <a:r>
              <a:rPr lang="en-US" sz="4000" kern="1200" cap="all" spc="50" dirty="0">
                <a:solidFill>
                  <a:schemeClr val="tx1"/>
                </a:solidFill>
                <a:latin typeface="+mn-lt"/>
                <a:ea typeface="+mn-ea"/>
                <a:cs typeface="+mn-cs"/>
              </a:rPr>
              <a:t>ENGINEERING A </a:t>
            </a:r>
            <a:r>
              <a:rPr lang="en-US" sz="4000" kern="1200" cap="all" spc="50" dirty="0">
                <a:solidFill>
                  <a:srgbClr val="0070C0"/>
                </a:solidFill>
                <a:latin typeface="+mn-lt"/>
                <a:ea typeface="+mn-ea"/>
                <a:cs typeface="+mn-cs"/>
              </a:rPr>
              <a:t>BETTER TOMORROW </a:t>
            </a:r>
          </a:p>
          <a:p>
            <a:pPr algn="ctr"/>
            <a:r>
              <a:rPr lang="en-US" sz="2400" kern="1200" cap="all" spc="50" dirty="0">
                <a:solidFill>
                  <a:schemeClr val="tx1"/>
                </a:solidFill>
                <a:latin typeface="+mn-lt"/>
                <a:ea typeface="+mn-ea"/>
                <a:cs typeface="+mn-cs"/>
              </a:rPr>
              <a:t>SINCE 1962</a:t>
            </a:r>
            <a:endParaRPr lang="en-GB" sz="2400" dirty="0">
              <a:solidFill>
                <a:schemeClr val="tx1"/>
              </a:solidFill>
            </a:endParaRPr>
          </a:p>
        </p:txBody>
      </p:sp>
    </p:spTree>
    <p:extLst>
      <p:ext uri="{BB962C8B-B14F-4D97-AF65-F5344CB8AC3E}">
        <p14:creationId xmlns:p14="http://schemas.microsoft.com/office/powerpoint/2010/main" val="100053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5B4-E52E-4395-8A57-505D0B743A7C}"/>
              </a:ext>
            </a:extLst>
          </p:cNvPr>
          <p:cNvSpPr>
            <a:spLocks noGrp="1"/>
          </p:cNvSpPr>
          <p:nvPr>
            <p:ph type="title"/>
          </p:nvPr>
        </p:nvSpPr>
        <p:spPr>
          <a:xfrm>
            <a:off x="381002" y="136525"/>
            <a:ext cx="10411324" cy="633497"/>
          </a:xfrm>
          <a:prstGeom prst="rect">
            <a:avLst/>
          </a:prstGeom>
        </p:spPr>
        <p:txBody>
          <a:bodyPr anchor="ctr"/>
          <a:lstStyle>
            <a:lvl1pPr>
              <a:defRPr sz="3200" b="0">
                <a:solidFill>
                  <a:srgbClr val="0070C0"/>
                </a:solidFill>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831DC08F-EA32-427A-9942-140576EAD0DC}"/>
              </a:ext>
            </a:extLst>
          </p:cNvPr>
          <p:cNvSpPr>
            <a:spLocks noGrp="1"/>
          </p:cNvSpPr>
          <p:nvPr>
            <p:ph type="sldNum" sz="quarter" idx="12"/>
          </p:nvPr>
        </p:nvSpPr>
        <p:spPr>
          <a:xfrm>
            <a:off x="11487072" y="6652679"/>
            <a:ext cx="350004" cy="136525"/>
          </a:xfrm>
          <a:prstGeom prst="rect">
            <a:avLst/>
          </a:prstGeom>
        </p:spPr>
        <p:txBody>
          <a:bodyPr/>
          <a:lstStyle>
            <a:lvl1pPr>
              <a:defRPr sz="800">
                <a:solidFill>
                  <a:schemeClr val="bg1">
                    <a:lumMod val="50000"/>
                  </a:schemeClr>
                </a:solidFill>
              </a:defRPr>
            </a:lvl1pPr>
          </a:lstStyle>
          <a:p>
            <a:fld id="{44A3618A-814C-4982-9DFD-515485A1B020}" type="slidenum">
              <a:rPr lang="en-GB" smtClean="0"/>
              <a:pPr/>
              <a:t>‹#›</a:t>
            </a:fld>
            <a:endParaRPr lang="en-GB" dirty="0"/>
          </a:p>
        </p:txBody>
      </p:sp>
      <p:sp>
        <p:nvSpPr>
          <p:cNvPr id="5" name="Content Placeholder 2">
            <a:extLst>
              <a:ext uri="{FF2B5EF4-FFF2-40B4-BE49-F238E27FC236}">
                <a16:creationId xmlns:a16="http://schemas.microsoft.com/office/drawing/2014/main" id="{646C02E2-28F5-44EC-8C56-160C1598B0F6}"/>
              </a:ext>
            </a:extLst>
          </p:cNvPr>
          <p:cNvSpPr>
            <a:spLocks noGrp="1"/>
          </p:cNvSpPr>
          <p:nvPr>
            <p:ph sz="half" idx="1"/>
          </p:nvPr>
        </p:nvSpPr>
        <p:spPr>
          <a:xfrm>
            <a:off x="381002" y="917159"/>
            <a:ext cx="5523269" cy="562878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a:extLst>
              <a:ext uri="{FF2B5EF4-FFF2-40B4-BE49-F238E27FC236}">
                <a16:creationId xmlns:a16="http://schemas.microsoft.com/office/drawing/2014/main" id="{CDB353EF-B70D-4724-9D94-215698314019}"/>
              </a:ext>
            </a:extLst>
          </p:cNvPr>
          <p:cNvSpPr>
            <a:spLocks noGrp="1"/>
          </p:cNvSpPr>
          <p:nvPr>
            <p:ph sz="half" idx="2"/>
          </p:nvPr>
        </p:nvSpPr>
        <p:spPr>
          <a:xfrm>
            <a:off x="6304941" y="917159"/>
            <a:ext cx="5523269" cy="562878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a:extLst>
              <a:ext uri="{FF2B5EF4-FFF2-40B4-BE49-F238E27FC236}">
                <a16:creationId xmlns:a16="http://schemas.microsoft.com/office/drawing/2014/main" id="{9B4AE54B-9619-443E-83C4-29728CE271D8}"/>
              </a:ext>
            </a:extLst>
          </p:cNvPr>
          <p:cNvCxnSpPr/>
          <p:nvPr userDrawn="1"/>
        </p:nvCxnSpPr>
        <p:spPr>
          <a:xfrm>
            <a:off x="381002" y="793787"/>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5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5B4-E52E-4395-8A57-505D0B743A7C}"/>
              </a:ext>
            </a:extLst>
          </p:cNvPr>
          <p:cNvSpPr>
            <a:spLocks noGrp="1"/>
          </p:cNvSpPr>
          <p:nvPr>
            <p:ph type="title"/>
          </p:nvPr>
        </p:nvSpPr>
        <p:spPr>
          <a:xfrm>
            <a:off x="381002" y="136525"/>
            <a:ext cx="10411324" cy="633497"/>
          </a:xfrm>
          <a:prstGeom prst="rect">
            <a:avLst/>
          </a:prstGeom>
        </p:spPr>
        <p:txBody>
          <a:bodyPr anchor="ctr"/>
          <a:lstStyle>
            <a:lvl1pPr>
              <a:defRPr sz="3200" b="0">
                <a:solidFill>
                  <a:srgbClr val="0070C0"/>
                </a:solidFill>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831DC08F-EA32-427A-9942-140576EAD0DC}"/>
              </a:ext>
            </a:extLst>
          </p:cNvPr>
          <p:cNvSpPr>
            <a:spLocks noGrp="1"/>
          </p:cNvSpPr>
          <p:nvPr>
            <p:ph type="sldNum" sz="quarter" idx="12"/>
          </p:nvPr>
        </p:nvSpPr>
        <p:spPr>
          <a:xfrm>
            <a:off x="11487072" y="6652679"/>
            <a:ext cx="350004" cy="136525"/>
          </a:xfrm>
          <a:prstGeom prst="rect">
            <a:avLst/>
          </a:prstGeom>
        </p:spPr>
        <p:txBody>
          <a:bodyPr/>
          <a:lstStyle>
            <a:lvl1pPr>
              <a:defRPr sz="800">
                <a:solidFill>
                  <a:schemeClr val="bg1">
                    <a:lumMod val="50000"/>
                  </a:schemeClr>
                </a:solidFill>
              </a:defRPr>
            </a:lvl1pPr>
          </a:lstStyle>
          <a:p>
            <a:fld id="{44A3618A-814C-4982-9DFD-515485A1B020}" type="slidenum">
              <a:rPr lang="en-GB" smtClean="0"/>
              <a:pPr/>
              <a:t>‹#›</a:t>
            </a:fld>
            <a:endParaRPr lang="en-GB" dirty="0"/>
          </a:p>
        </p:txBody>
      </p:sp>
      <p:sp>
        <p:nvSpPr>
          <p:cNvPr id="5" name="Content Placeholder 2">
            <a:extLst>
              <a:ext uri="{FF2B5EF4-FFF2-40B4-BE49-F238E27FC236}">
                <a16:creationId xmlns:a16="http://schemas.microsoft.com/office/drawing/2014/main" id="{646C02E2-28F5-44EC-8C56-160C1598B0F6}"/>
              </a:ext>
            </a:extLst>
          </p:cNvPr>
          <p:cNvSpPr>
            <a:spLocks noGrp="1"/>
          </p:cNvSpPr>
          <p:nvPr>
            <p:ph sz="half" idx="1"/>
          </p:nvPr>
        </p:nvSpPr>
        <p:spPr>
          <a:xfrm>
            <a:off x="381003" y="960703"/>
            <a:ext cx="3571566" cy="558524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a:extLst>
              <a:ext uri="{FF2B5EF4-FFF2-40B4-BE49-F238E27FC236}">
                <a16:creationId xmlns:a16="http://schemas.microsoft.com/office/drawing/2014/main" id="{1B690750-8D50-4043-A305-2BA8CB8E20D6}"/>
              </a:ext>
            </a:extLst>
          </p:cNvPr>
          <p:cNvSpPr>
            <a:spLocks noGrp="1"/>
          </p:cNvSpPr>
          <p:nvPr>
            <p:ph sz="half" idx="13"/>
          </p:nvPr>
        </p:nvSpPr>
        <p:spPr>
          <a:xfrm>
            <a:off x="4310217" y="960703"/>
            <a:ext cx="3571566" cy="558524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FC7E960-1DDC-4015-9581-062F6A80D091}"/>
              </a:ext>
            </a:extLst>
          </p:cNvPr>
          <p:cNvSpPr>
            <a:spLocks noGrp="1"/>
          </p:cNvSpPr>
          <p:nvPr>
            <p:ph sz="half" idx="14"/>
          </p:nvPr>
        </p:nvSpPr>
        <p:spPr>
          <a:xfrm>
            <a:off x="8239431" y="960703"/>
            <a:ext cx="3571566" cy="558524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56CC1FA-A5B5-4CFD-B44D-94316538E8BD}"/>
              </a:ext>
            </a:extLst>
          </p:cNvPr>
          <p:cNvCxnSpPr/>
          <p:nvPr userDrawn="1"/>
        </p:nvCxnSpPr>
        <p:spPr>
          <a:xfrm>
            <a:off x="381002" y="793787"/>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5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50139"/>
            <a:ext cx="330297" cy="193953"/>
          </a:xfrm>
          <a:prstGeom prst="rect">
            <a:avLst/>
          </a:prstGeom>
        </p:spPr>
        <p:txBody>
          <a:bodyPr/>
          <a:lstStyle/>
          <a:p>
            <a:fld id="{44A3618A-814C-4982-9DFD-515485A1B020}" type="slidenum">
              <a:rPr lang="en-GB" smtClean="0"/>
              <a:t>‹#›</a:t>
            </a:fld>
            <a:endParaRPr lang="en-GB"/>
          </a:p>
        </p:txBody>
      </p:sp>
    </p:spTree>
    <p:extLst>
      <p:ext uri="{BB962C8B-B14F-4D97-AF65-F5344CB8AC3E}">
        <p14:creationId xmlns:p14="http://schemas.microsoft.com/office/powerpoint/2010/main" val="64200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28162"/>
            <a:ext cx="330297" cy="193953"/>
          </a:xfrm>
          <a:prstGeom prst="rect">
            <a:avLst/>
          </a:prstGeom>
        </p:spPr>
        <p:txBody>
          <a:bodyPr/>
          <a:lstStyle/>
          <a:p>
            <a:fld id="{44A3618A-814C-4982-9DFD-515485A1B020}" type="slidenum">
              <a:rPr lang="en-GB" smtClean="0"/>
              <a:t>‹#›</a:t>
            </a:fld>
            <a:endParaRPr lang="en-GB"/>
          </a:p>
        </p:txBody>
      </p:sp>
      <p:sp>
        <p:nvSpPr>
          <p:cNvPr id="3" name="Rectangle 2">
            <a:extLst>
              <a:ext uri="{FF2B5EF4-FFF2-40B4-BE49-F238E27FC236}">
                <a16:creationId xmlns:a16="http://schemas.microsoft.com/office/drawing/2014/main" id="{691F26A8-9755-4A60-B960-44B798E8B9EC}"/>
              </a:ext>
            </a:extLst>
          </p:cNvPr>
          <p:cNvSpPr/>
          <p:nvPr userDrawn="1"/>
        </p:nvSpPr>
        <p:spPr>
          <a:xfrm>
            <a:off x="0" y="0"/>
            <a:ext cx="12192000"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cxnSp>
        <p:nvCxnSpPr>
          <p:cNvPr id="4" name="Straight Connector 3">
            <a:extLst>
              <a:ext uri="{FF2B5EF4-FFF2-40B4-BE49-F238E27FC236}">
                <a16:creationId xmlns:a16="http://schemas.microsoft.com/office/drawing/2014/main" id="{DE2CBF90-F201-412C-9303-E9A7A34A8B7D}"/>
              </a:ext>
            </a:extLst>
          </p:cNvPr>
          <p:cNvCxnSpPr/>
          <p:nvPr userDrawn="1"/>
        </p:nvCxnSpPr>
        <p:spPr>
          <a:xfrm>
            <a:off x="791633" y="3381601"/>
            <a:ext cx="0" cy="7624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10AAB7C-8AE1-402D-AD84-F7A10B307BD5}"/>
              </a:ext>
            </a:extLst>
          </p:cNvPr>
          <p:cNvSpPr txBox="1"/>
          <p:nvPr userDrawn="1"/>
        </p:nvSpPr>
        <p:spPr>
          <a:xfrm>
            <a:off x="10602457" y="6617416"/>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11" name="TextBox 10">
            <a:extLst>
              <a:ext uri="{FF2B5EF4-FFF2-40B4-BE49-F238E27FC236}">
                <a16:creationId xmlns:a16="http://schemas.microsoft.com/office/drawing/2014/main" id="{84F6AC74-E194-4730-B48C-FF8736B0F3BE}"/>
              </a:ext>
            </a:extLst>
          </p:cNvPr>
          <p:cNvSpPr txBox="1"/>
          <p:nvPr userDrawn="1"/>
        </p:nvSpPr>
        <p:spPr>
          <a:xfrm>
            <a:off x="11404362" y="6663583"/>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12" name="Freeform 5">
            <a:hlinkClick r:id="" action="ppaction://hlinkshowjump?jump=nextslide"/>
            <a:extLst>
              <a:ext uri="{FF2B5EF4-FFF2-40B4-BE49-F238E27FC236}">
                <a16:creationId xmlns:a16="http://schemas.microsoft.com/office/drawing/2014/main" id="{526AED5B-7DFB-449D-900F-8E934698FAAB}"/>
              </a:ext>
            </a:extLst>
          </p:cNvPr>
          <p:cNvSpPr>
            <a:spLocks noEditPoints="1"/>
          </p:cNvSpPr>
          <p:nvPr userDrawn="1"/>
        </p:nvSpPr>
        <p:spPr bwMode="auto">
          <a:xfrm>
            <a:off x="11922215" y="6660817"/>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3" name="Freeform 5">
            <a:hlinkClick r:id="" action="ppaction://hlinkshowjump?jump=previousslide"/>
            <a:extLst>
              <a:ext uri="{FF2B5EF4-FFF2-40B4-BE49-F238E27FC236}">
                <a16:creationId xmlns:a16="http://schemas.microsoft.com/office/drawing/2014/main" id="{56F2FC3E-BC44-48D9-B24D-1BAB0C47FAF5}"/>
              </a:ext>
            </a:extLst>
          </p:cNvPr>
          <p:cNvSpPr>
            <a:spLocks noEditPoints="1"/>
          </p:cNvSpPr>
          <p:nvPr userDrawn="1"/>
        </p:nvSpPr>
        <p:spPr bwMode="auto">
          <a:xfrm>
            <a:off x="11757871" y="6660817"/>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5CFDD05-407C-461E-B70D-3D0BD660F5F2}"/>
              </a:ext>
            </a:extLst>
          </p:cNvPr>
          <p:cNvSpPr>
            <a:spLocks noGrp="1"/>
          </p:cNvSpPr>
          <p:nvPr>
            <p:ph type="title" hasCustomPrompt="1"/>
          </p:nvPr>
        </p:nvSpPr>
        <p:spPr>
          <a:xfrm>
            <a:off x="1024934" y="3446362"/>
            <a:ext cx="10515600" cy="632937"/>
          </a:xfrm>
          <a:prstGeom prst="rect">
            <a:avLst/>
          </a:prstGeom>
        </p:spPr>
        <p:txBody>
          <a:bodyPr/>
          <a:lstStyle>
            <a:lvl1pPr>
              <a:defRPr sz="3200" b="0">
                <a:solidFill>
                  <a:srgbClr val="FFFF00"/>
                </a:solidFill>
              </a:defRPr>
            </a:lvl1pPr>
          </a:lstStyle>
          <a:p>
            <a:r>
              <a:rPr lang="en-US" dirty="0"/>
              <a:t>CLICK TO EDIT MASTER TITLE STYLE</a:t>
            </a:r>
            <a:endParaRPr lang="en-GB" dirty="0"/>
          </a:p>
        </p:txBody>
      </p:sp>
      <p:pic>
        <p:nvPicPr>
          <p:cNvPr id="14" name="Picture 13">
            <a:extLst>
              <a:ext uri="{FF2B5EF4-FFF2-40B4-BE49-F238E27FC236}">
                <a16:creationId xmlns:a16="http://schemas.microsoft.com/office/drawing/2014/main" id="{B04E1AD7-F39A-41EC-BA20-0CBC6CC3A3A8}"/>
              </a:ext>
            </a:extLst>
          </p:cNvPr>
          <p:cNvPicPr>
            <a:picLocks noChangeAspect="1"/>
          </p:cNvPicPr>
          <p:nvPr userDrawn="1"/>
        </p:nvPicPr>
        <p:blipFill>
          <a:blip r:embed="rId2">
            <a:biLevel thresh="25000"/>
          </a:blip>
          <a:stretch>
            <a:fillRect/>
          </a:stretch>
        </p:blipFill>
        <p:spPr>
          <a:xfrm>
            <a:off x="3820730" y="216620"/>
            <a:ext cx="4550536" cy="1005779"/>
          </a:xfrm>
          <a:prstGeom prst="rect">
            <a:avLst/>
          </a:prstGeom>
        </p:spPr>
      </p:pic>
      <p:sp>
        <p:nvSpPr>
          <p:cNvPr id="15" name="TextBox 14">
            <a:extLst>
              <a:ext uri="{FF2B5EF4-FFF2-40B4-BE49-F238E27FC236}">
                <a16:creationId xmlns:a16="http://schemas.microsoft.com/office/drawing/2014/main" id="{4001A169-77C7-43A9-A128-C00835C07FB6}"/>
              </a:ext>
            </a:extLst>
          </p:cNvPr>
          <p:cNvSpPr txBox="1"/>
          <p:nvPr userDrawn="1"/>
        </p:nvSpPr>
        <p:spPr>
          <a:xfrm>
            <a:off x="1" y="1384106"/>
            <a:ext cx="12191999" cy="348878"/>
          </a:xfrm>
          <a:prstGeom prst="rect">
            <a:avLst/>
          </a:prstGeom>
          <a:noFill/>
        </p:spPr>
        <p:txBody>
          <a:bodyPr wrap="square" lIns="0" tIns="0" rIns="0" bIns="0" rtlCol="0">
            <a:spAutoFit/>
          </a:bodyPr>
          <a:lstStyle/>
          <a:p>
            <a:pPr algn="ctr"/>
            <a:r>
              <a:rPr lang="en-US" sz="1200" kern="1200" cap="all" spc="67" dirty="0">
                <a:solidFill>
                  <a:srgbClr val="FFFF00"/>
                </a:solidFill>
                <a:latin typeface="+mn-lt"/>
                <a:ea typeface="+mn-ea"/>
                <a:cs typeface="+mn-cs"/>
              </a:rPr>
              <a:t>ENGINEERING A </a:t>
            </a:r>
            <a:r>
              <a:rPr lang="en-US" sz="1200" kern="1200" cap="all" spc="67" dirty="0">
                <a:solidFill>
                  <a:schemeClr val="bg1"/>
                </a:solidFill>
                <a:latin typeface="+mn-lt"/>
                <a:ea typeface="+mn-ea"/>
                <a:cs typeface="+mn-cs"/>
              </a:rPr>
              <a:t>BETTER TOMORROW</a:t>
            </a:r>
          </a:p>
          <a:p>
            <a:pPr algn="ctr"/>
            <a:r>
              <a:rPr lang="en-US" sz="1067" cap="all" spc="67" dirty="0">
                <a:solidFill>
                  <a:srgbClr val="FFFF00"/>
                </a:solidFill>
                <a:latin typeface="+mj-lt"/>
              </a:rPr>
              <a:t>SINCE 1962</a:t>
            </a:r>
          </a:p>
        </p:txBody>
      </p:sp>
    </p:spTree>
    <p:extLst>
      <p:ext uri="{BB962C8B-B14F-4D97-AF65-F5344CB8AC3E}">
        <p14:creationId xmlns:p14="http://schemas.microsoft.com/office/powerpoint/2010/main" val="949174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28162"/>
            <a:ext cx="330297" cy="193953"/>
          </a:xfrm>
          <a:prstGeom prst="rect">
            <a:avLst/>
          </a:prstGeom>
        </p:spPr>
        <p:txBody>
          <a:bodyPr/>
          <a:lstStyle/>
          <a:p>
            <a:fld id="{44A3618A-814C-4982-9DFD-515485A1B020}" type="slidenum">
              <a:rPr lang="en-GB" smtClean="0"/>
              <a:t>‹#›</a:t>
            </a:fld>
            <a:endParaRPr lang="en-GB"/>
          </a:p>
        </p:txBody>
      </p:sp>
      <p:sp>
        <p:nvSpPr>
          <p:cNvPr id="3" name="Rectangle 2">
            <a:extLst>
              <a:ext uri="{FF2B5EF4-FFF2-40B4-BE49-F238E27FC236}">
                <a16:creationId xmlns:a16="http://schemas.microsoft.com/office/drawing/2014/main" id="{691F26A8-9755-4A60-B960-44B798E8B9EC}"/>
              </a:ext>
            </a:extLst>
          </p:cNvPr>
          <p:cNvSpPr/>
          <p:nvPr userDrawn="1"/>
        </p:nvSpPr>
        <p:spPr>
          <a:xfrm>
            <a:off x="0" y="0"/>
            <a:ext cx="12192000"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cxnSp>
        <p:nvCxnSpPr>
          <p:cNvPr id="4" name="Straight Connector 3">
            <a:extLst>
              <a:ext uri="{FF2B5EF4-FFF2-40B4-BE49-F238E27FC236}">
                <a16:creationId xmlns:a16="http://schemas.microsoft.com/office/drawing/2014/main" id="{DE2CBF90-F201-412C-9303-E9A7A34A8B7D}"/>
              </a:ext>
            </a:extLst>
          </p:cNvPr>
          <p:cNvCxnSpPr/>
          <p:nvPr userDrawn="1"/>
        </p:nvCxnSpPr>
        <p:spPr>
          <a:xfrm>
            <a:off x="791633" y="3047770"/>
            <a:ext cx="0" cy="7624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81311B-8C61-43BD-BBE6-6FF059B8988A}"/>
              </a:ext>
            </a:extLst>
          </p:cNvPr>
          <p:cNvSpPr txBox="1"/>
          <p:nvPr userDrawn="1"/>
        </p:nvSpPr>
        <p:spPr>
          <a:xfrm>
            <a:off x="1129922" y="3145240"/>
            <a:ext cx="4824085" cy="574453"/>
          </a:xfrm>
          <a:prstGeom prst="rect">
            <a:avLst/>
          </a:prstGeom>
          <a:noFill/>
          <a:ln>
            <a:noFill/>
          </a:ln>
        </p:spPr>
        <p:txBody>
          <a:bodyPr wrap="square" lIns="0" tIns="0" rIns="0" bIns="0" rtlCol="0">
            <a:spAutoFit/>
          </a:bodyPr>
          <a:lstStyle/>
          <a:p>
            <a:r>
              <a:rPr lang="en-US" sz="3733" cap="all" spc="107" dirty="0">
                <a:solidFill>
                  <a:srgbClr val="FFFF00"/>
                </a:solidFill>
                <a:latin typeface="+mj-lt"/>
                <a:ea typeface="Open Sans Light" panose="020B0306030504020204" pitchFamily="34" charset="0"/>
                <a:cs typeface="Open Sans Light" panose="020B0306030504020204" pitchFamily="34" charset="0"/>
              </a:rPr>
              <a:t>THANK YOU</a:t>
            </a:r>
            <a:endParaRPr lang="en-US" sz="3733" cap="all" spc="107" dirty="0">
              <a:solidFill>
                <a:schemeClr val="bg1"/>
              </a:solidFill>
              <a:latin typeface="+mj-lt"/>
              <a:ea typeface="Open Sans Light" panose="020B0306030504020204" pitchFamily="34" charset="0"/>
              <a:cs typeface="Open Sans Light" panose="020B0306030504020204" pitchFamily="34" charset="0"/>
            </a:endParaRPr>
          </a:p>
        </p:txBody>
      </p:sp>
      <p:sp>
        <p:nvSpPr>
          <p:cNvPr id="9" name="Text Placeholder 5">
            <a:extLst>
              <a:ext uri="{FF2B5EF4-FFF2-40B4-BE49-F238E27FC236}">
                <a16:creationId xmlns:a16="http://schemas.microsoft.com/office/drawing/2014/main" id="{4FE16AEB-733A-4975-B105-4067B092A716}"/>
              </a:ext>
            </a:extLst>
          </p:cNvPr>
          <p:cNvSpPr>
            <a:spLocks noGrp="1"/>
          </p:cNvSpPr>
          <p:nvPr>
            <p:ph type="body" sz="quarter" idx="10" hasCustomPrompt="1"/>
          </p:nvPr>
        </p:nvSpPr>
        <p:spPr>
          <a:xfrm>
            <a:off x="869952" y="4013199"/>
            <a:ext cx="3204633" cy="1072468"/>
          </a:xfrm>
          <a:prstGeom prst="rect">
            <a:avLst/>
          </a:prstGeom>
        </p:spPr>
        <p:txBody>
          <a:bodyPr/>
          <a:lstStyle>
            <a:lvl1pPr marL="0" indent="0" algn="l">
              <a:buNone/>
              <a:defRPr sz="1333">
                <a:solidFill>
                  <a:schemeClr val="bg1"/>
                </a:solidFill>
              </a:defRPr>
            </a:lvl1pPr>
            <a:lvl2pPr marL="457189" indent="0" algn="l">
              <a:buNone/>
              <a:defRPr/>
            </a:lvl2pPr>
            <a:lvl3pPr marL="914377" indent="0" algn="l">
              <a:buNone/>
              <a:defRPr/>
            </a:lvl3pPr>
            <a:lvl4pPr marL="1371566" indent="0" algn="l">
              <a:buNone/>
              <a:defRPr/>
            </a:lvl4pPr>
            <a:lvl5pPr marL="1828754" indent="0" algn="l">
              <a:buNone/>
              <a:defRPr/>
            </a:lvl5pPr>
          </a:lstStyle>
          <a:p>
            <a:pPr lvl="0"/>
            <a:r>
              <a:rPr lang="en-US" dirty="0"/>
              <a:t>Name - Designation</a:t>
            </a:r>
          </a:p>
          <a:p>
            <a:pPr lvl="0"/>
            <a:r>
              <a:rPr lang="en-US" dirty="0"/>
              <a:t>Contact 	</a:t>
            </a:r>
          </a:p>
          <a:p>
            <a:pPr lvl="0"/>
            <a:r>
              <a:rPr lang="en-US" dirty="0"/>
              <a:t>Email	</a:t>
            </a:r>
          </a:p>
        </p:txBody>
      </p:sp>
      <p:sp>
        <p:nvSpPr>
          <p:cNvPr id="10" name="TextBox 9">
            <a:extLst>
              <a:ext uri="{FF2B5EF4-FFF2-40B4-BE49-F238E27FC236}">
                <a16:creationId xmlns:a16="http://schemas.microsoft.com/office/drawing/2014/main" id="{C10AAB7C-8AE1-402D-AD84-F7A10B307BD5}"/>
              </a:ext>
            </a:extLst>
          </p:cNvPr>
          <p:cNvSpPr txBox="1"/>
          <p:nvPr userDrawn="1"/>
        </p:nvSpPr>
        <p:spPr>
          <a:xfrm>
            <a:off x="10602457" y="6617416"/>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11" name="TextBox 10">
            <a:extLst>
              <a:ext uri="{FF2B5EF4-FFF2-40B4-BE49-F238E27FC236}">
                <a16:creationId xmlns:a16="http://schemas.microsoft.com/office/drawing/2014/main" id="{84F6AC74-E194-4730-B48C-FF8736B0F3BE}"/>
              </a:ext>
            </a:extLst>
          </p:cNvPr>
          <p:cNvSpPr txBox="1"/>
          <p:nvPr userDrawn="1"/>
        </p:nvSpPr>
        <p:spPr>
          <a:xfrm>
            <a:off x="11404362" y="6663583"/>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12" name="Freeform 5">
            <a:hlinkClick r:id="" action="ppaction://hlinkshowjump?jump=nextslide"/>
            <a:extLst>
              <a:ext uri="{FF2B5EF4-FFF2-40B4-BE49-F238E27FC236}">
                <a16:creationId xmlns:a16="http://schemas.microsoft.com/office/drawing/2014/main" id="{526AED5B-7DFB-449D-900F-8E934698FAAB}"/>
              </a:ext>
            </a:extLst>
          </p:cNvPr>
          <p:cNvSpPr>
            <a:spLocks noEditPoints="1"/>
          </p:cNvSpPr>
          <p:nvPr userDrawn="1"/>
        </p:nvSpPr>
        <p:spPr bwMode="auto">
          <a:xfrm>
            <a:off x="11922215" y="6660817"/>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3" name="Freeform 5">
            <a:hlinkClick r:id="" action="ppaction://hlinkshowjump?jump=previousslide"/>
            <a:extLst>
              <a:ext uri="{FF2B5EF4-FFF2-40B4-BE49-F238E27FC236}">
                <a16:creationId xmlns:a16="http://schemas.microsoft.com/office/drawing/2014/main" id="{56F2FC3E-BC44-48D9-B24D-1BAB0C47FAF5}"/>
              </a:ext>
            </a:extLst>
          </p:cNvPr>
          <p:cNvSpPr>
            <a:spLocks noEditPoints="1"/>
          </p:cNvSpPr>
          <p:nvPr userDrawn="1"/>
        </p:nvSpPr>
        <p:spPr bwMode="auto">
          <a:xfrm>
            <a:off x="11757871" y="6660817"/>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2723845-AB6B-4B73-9C0F-C375AE2CE1B7}"/>
              </a:ext>
            </a:extLst>
          </p:cNvPr>
          <p:cNvPicPr>
            <a:picLocks noChangeAspect="1"/>
          </p:cNvPicPr>
          <p:nvPr userDrawn="1"/>
        </p:nvPicPr>
        <p:blipFill>
          <a:blip r:embed="rId2">
            <a:biLevel thresh="25000"/>
          </a:blip>
          <a:stretch>
            <a:fillRect/>
          </a:stretch>
        </p:blipFill>
        <p:spPr>
          <a:xfrm>
            <a:off x="3820730" y="216620"/>
            <a:ext cx="4550536" cy="1005779"/>
          </a:xfrm>
          <a:prstGeom prst="rect">
            <a:avLst/>
          </a:prstGeom>
        </p:spPr>
      </p:pic>
      <p:sp>
        <p:nvSpPr>
          <p:cNvPr id="15" name="TextBox 14">
            <a:extLst>
              <a:ext uri="{FF2B5EF4-FFF2-40B4-BE49-F238E27FC236}">
                <a16:creationId xmlns:a16="http://schemas.microsoft.com/office/drawing/2014/main" id="{75E8B4D7-5AA0-4335-B46A-073B03C9CB6F}"/>
              </a:ext>
            </a:extLst>
          </p:cNvPr>
          <p:cNvSpPr txBox="1"/>
          <p:nvPr userDrawn="1"/>
        </p:nvSpPr>
        <p:spPr>
          <a:xfrm>
            <a:off x="1" y="1384106"/>
            <a:ext cx="12191999" cy="348878"/>
          </a:xfrm>
          <a:prstGeom prst="rect">
            <a:avLst/>
          </a:prstGeom>
          <a:noFill/>
        </p:spPr>
        <p:txBody>
          <a:bodyPr wrap="square" lIns="0" tIns="0" rIns="0" bIns="0" rtlCol="0">
            <a:spAutoFit/>
          </a:bodyPr>
          <a:lstStyle/>
          <a:p>
            <a:pPr algn="ctr"/>
            <a:r>
              <a:rPr lang="en-US" sz="1200" kern="1200" cap="all" spc="67" dirty="0">
                <a:solidFill>
                  <a:srgbClr val="FFFF00"/>
                </a:solidFill>
                <a:latin typeface="+mn-lt"/>
                <a:ea typeface="+mn-ea"/>
                <a:cs typeface="+mn-cs"/>
              </a:rPr>
              <a:t>ENGINEERING A </a:t>
            </a:r>
            <a:r>
              <a:rPr lang="en-US" sz="1200" kern="1200" cap="all" spc="67" dirty="0">
                <a:solidFill>
                  <a:schemeClr val="bg1"/>
                </a:solidFill>
                <a:latin typeface="+mn-lt"/>
                <a:ea typeface="+mn-ea"/>
                <a:cs typeface="+mn-cs"/>
              </a:rPr>
              <a:t>BETTER TOMORROW</a:t>
            </a:r>
          </a:p>
          <a:p>
            <a:pPr algn="ctr"/>
            <a:r>
              <a:rPr lang="en-US" sz="1067" cap="all" spc="67" dirty="0">
                <a:solidFill>
                  <a:srgbClr val="FFFF00"/>
                </a:solidFill>
                <a:latin typeface="+mj-lt"/>
              </a:rPr>
              <a:t>SINCE 1962</a:t>
            </a:r>
          </a:p>
        </p:txBody>
      </p:sp>
    </p:spTree>
    <p:extLst>
      <p:ext uri="{BB962C8B-B14F-4D97-AF65-F5344CB8AC3E}">
        <p14:creationId xmlns:p14="http://schemas.microsoft.com/office/powerpoint/2010/main" val="201285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8937" y="767788"/>
            <a:ext cx="10012281" cy="511013"/>
          </a:xfrm>
          <a:prstGeom prst="rect">
            <a:avLst/>
          </a:prstGeom>
        </p:spPr>
        <p:txBody>
          <a:bodyPr lIns="0" tIns="0" rIns="0" bIns="0"/>
          <a:lstStyle>
            <a:lvl1pPr>
              <a:defRPr lang="en-US" sz="3733" b="0" cap="none" spc="67" baseline="0" dirty="0">
                <a:solidFill>
                  <a:srgbClr val="0070C0"/>
                </a:solidFill>
                <a:latin typeface="Arial" panose="020B0604020202020204" pitchFamily="34" charset="0"/>
                <a:ea typeface="Roboto" panose="02000000000000000000" pitchFamily="2" charset="0"/>
                <a:cs typeface="Arial" panose="020B0604020202020204" pitchFamily="34" charset="0"/>
              </a:defRPr>
            </a:lvl1pPr>
          </a:lstStyle>
          <a:p>
            <a:pPr marL="0" lvl="0" indent="0">
              <a:lnSpc>
                <a:spcPct val="100000"/>
              </a:lnSpc>
              <a:spcBef>
                <a:spcPts val="0"/>
              </a:spcBef>
              <a:buNone/>
            </a:pPr>
            <a:r>
              <a:rPr lang="en-US" dirty="0"/>
              <a:t>Click To Edit Master Text Styles</a:t>
            </a:r>
          </a:p>
        </p:txBody>
      </p:sp>
      <p:sp>
        <p:nvSpPr>
          <p:cNvPr id="3" name="Text Placeholder 9"/>
          <p:cNvSpPr>
            <a:spLocks noGrp="1"/>
          </p:cNvSpPr>
          <p:nvPr>
            <p:ph type="body" sz="quarter" idx="11"/>
          </p:nvPr>
        </p:nvSpPr>
        <p:spPr>
          <a:xfrm>
            <a:off x="791634" y="1387661"/>
            <a:ext cx="10012281" cy="259556"/>
          </a:xfrm>
          <a:prstGeom prst="rect">
            <a:avLst/>
          </a:prstGeom>
        </p:spPr>
        <p:txBody>
          <a:bodyPr lIns="0" tIns="0" rIns="0" bIns="0" anchor="ctr"/>
          <a:lstStyle>
            <a:lvl1pPr>
              <a:defRPr lang="en-US" sz="2133" b="0" cap="none" spc="0" baseline="0" dirty="0">
                <a:solidFill>
                  <a:schemeClr val="accent1"/>
                </a:solidFill>
                <a:latin typeface="Arial" panose="020B0604020202020204" pitchFamily="34" charset="0"/>
                <a:ea typeface="Roboto" panose="02000000000000000000" pitchFamily="2" charset="0"/>
                <a:cs typeface="Arial" panose="020B0604020202020204" pitchFamily="34" charset="0"/>
              </a:defRPr>
            </a:lvl1pPr>
          </a:lstStyle>
          <a:p>
            <a:pPr marL="0" lvl="0" indent="0">
              <a:lnSpc>
                <a:spcPts val="1600"/>
              </a:lnSpc>
              <a:spcBef>
                <a:spcPts val="0"/>
              </a:spcBef>
              <a:buNone/>
            </a:pPr>
            <a:r>
              <a:rPr lang="en-US"/>
              <a:t>Edit Master text styles</a:t>
            </a:r>
          </a:p>
        </p:txBody>
      </p:sp>
      <p:cxnSp>
        <p:nvCxnSpPr>
          <p:cNvPr id="5" name="Straight Connector 4"/>
          <p:cNvCxnSpPr/>
          <p:nvPr userDrawn="1"/>
        </p:nvCxnSpPr>
        <p:spPr>
          <a:xfrm>
            <a:off x="791633" y="656089"/>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4" y="2057400"/>
            <a:ext cx="3350917" cy="3657600"/>
          </a:xfrm>
          <a:prstGeom prst="rect">
            <a:avLst/>
          </a:prstGeom>
        </p:spPr>
        <p:txBody>
          <a:bodyPr anchor="ctr" anchorCtr="0"/>
          <a:lstStyle>
            <a:lvl1pPr marL="0" indent="0" algn="ctr">
              <a:buFontTx/>
              <a:buNone/>
              <a:defRPr sz="1333">
                <a:solidFill>
                  <a:schemeClr val="accent5"/>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p:cNvSpPr>
            <a:spLocks noGrp="1"/>
          </p:cNvSpPr>
          <p:nvPr>
            <p:ph type="pic" sz="quarter" idx="13"/>
          </p:nvPr>
        </p:nvSpPr>
        <p:spPr>
          <a:xfrm>
            <a:off x="8045216" y="2057400"/>
            <a:ext cx="3350917" cy="3657600"/>
          </a:xfrm>
          <a:prstGeom prst="rect">
            <a:avLst/>
          </a:prstGeom>
        </p:spPr>
        <p:txBody>
          <a:bodyPr anchor="ctr" anchorCtr="0"/>
          <a:lstStyle>
            <a:lvl1pPr marL="0" indent="0" algn="ctr">
              <a:buFontTx/>
              <a:buNone/>
              <a:defRPr sz="1333">
                <a:solidFill>
                  <a:schemeClr val="accent5"/>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p:cNvSpPr>
            <a:spLocks noGrp="1"/>
          </p:cNvSpPr>
          <p:nvPr>
            <p:ph type="pic" sz="quarter" idx="14"/>
          </p:nvPr>
        </p:nvSpPr>
        <p:spPr>
          <a:xfrm>
            <a:off x="4420542" y="2057400"/>
            <a:ext cx="3350917" cy="3657600"/>
          </a:xfrm>
          <a:prstGeom prst="rect">
            <a:avLst/>
          </a:prstGeom>
        </p:spPr>
        <p:txBody>
          <a:bodyPr anchor="ctr" anchorCtr="0"/>
          <a:lstStyle>
            <a:lvl1pPr marL="0" indent="0" algn="ctr">
              <a:buFontTx/>
              <a:buNone/>
              <a:defRPr sz="1333">
                <a:solidFill>
                  <a:schemeClr val="accent5"/>
                </a:solidFill>
                <a:latin typeface="Arial" panose="020B0604020202020204" pitchFamily="34" charset="0"/>
                <a:cs typeface="Arial" panose="020B0604020202020204" pitchFamily="34" charset="0"/>
              </a:defRPr>
            </a:lvl1pPr>
          </a:lstStyle>
          <a:p>
            <a:r>
              <a:rPr lang="en-US"/>
              <a:t>Click icon to add picture</a:t>
            </a:r>
          </a:p>
        </p:txBody>
      </p:sp>
      <p:sp>
        <p:nvSpPr>
          <p:cNvPr id="12" name="TextBox 11">
            <a:extLst>
              <a:ext uri="{FF2B5EF4-FFF2-40B4-BE49-F238E27FC236}">
                <a16:creationId xmlns:a16="http://schemas.microsoft.com/office/drawing/2014/main" id="{7452045F-908C-4636-A438-F07023841AC3}"/>
              </a:ext>
            </a:extLst>
          </p:cNvPr>
          <p:cNvSpPr txBox="1"/>
          <p:nvPr userDrawn="1"/>
        </p:nvSpPr>
        <p:spPr>
          <a:xfrm>
            <a:off x="10602457" y="6606185"/>
            <a:ext cx="938077" cy="215444"/>
          </a:xfrm>
          <a:prstGeom prst="rect">
            <a:avLst/>
          </a:prstGeom>
          <a:noFill/>
        </p:spPr>
        <p:txBody>
          <a:bodyPr wrap="none" rtlCol="0">
            <a:spAutoFit/>
          </a:bodyPr>
          <a:lstStyle/>
          <a:p>
            <a:r>
              <a:rPr lang="en-US" sz="800" dirty="0">
                <a:solidFill>
                  <a:schemeClr val="accent4"/>
                </a:solidFill>
                <a:latin typeface="+mj-lt"/>
              </a:rPr>
              <a:t>CONFIDENTIAL</a:t>
            </a:r>
            <a:endParaRPr lang="en-IN" sz="800" dirty="0">
              <a:solidFill>
                <a:schemeClr val="accent4"/>
              </a:solidFill>
              <a:latin typeface="+mj-lt"/>
            </a:endParaRPr>
          </a:p>
        </p:txBody>
      </p:sp>
      <p:sp>
        <p:nvSpPr>
          <p:cNvPr id="13" name="TextBox 12">
            <a:extLst>
              <a:ext uri="{FF2B5EF4-FFF2-40B4-BE49-F238E27FC236}">
                <a16:creationId xmlns:a16="http://schemas.microsoft.com/office/drawing/2014/main" id="{3F3645BF-7B6E-4F6F-B396-60A4C44DD5AC}"/>
              </a:ext>
            </a:extLst>
          </p:cNvPr>
          <p:cNvSpPr txBox="1"/>
          <p:nvPr userDrawn="1"/>
        </p:nvSpPr>
        <p:spPr>
          <a:xfrm>
            <a:off x="11404362" y="6671359"/>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accent4"/>
                </a:solidFill>
                <a:latin typeface="+mj-lt"/>
                <a:cs typeface="Arial" panose="020B0604020202020204" pitchFamily="34" charset="0"/>
              </a:rPr>
              <a:pPr algn="r"/>
              <a:t>‹#›</a:t>
            </a:fld>
            <a:endParaRPr lang="en-US" sz="800" b="0" spc="40" baseline="0" dirty="0">
              <a:solidFill>
                <a:schemeClr val="accent4"/>
              </a:solidFill>
              <a:latin typeface="+mj-lt"/>
              <a:cs typeface="Arial" panose="020B0604020202020204" pitchFamily="34" charset="0"/>
            </a:endParaRPr>
          </a:p>
        </p:txBody>
      </p:sp>
      <p:sp>
        <p:nvSpPr>
          <p:cNvPr id="16" name="Freeform 5">
            <a:hlinkClick r:id="" action="ppaction://hlinkshowjump?jump=nextslide"/>
            <a:extLst>
              <a:ext uri="{FF2B5EF4-FFF2-40B4-BE49-F238E27FC236}">
                <a16:creationId xmlns:a16="http://schemas.microsoft.com/office/drawing/2014/main" id="{242CA472-DCC9-49C5-8DB5-10B8BBBC4D96}"/>
              </a:ext>
            </a:extLst>
          </p:cNvPr>
          <p:cNvSpPr>
            <a:spLocks noEditPoints="1"/>
          </p:cNvSpPr>
          <p:nvPr userDrawn="1"/>
        </p:nvSpPr>
        <p:spPr bwMode="auto">
          <a:xfrm>
            <a:off x="11922215" y="6659365"/>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solidFill>
                <a:schemeClr val="accent4"/>
              </a:solidFill>
              <a:latin typeface="Arial" panose="020B0604020202020204" pitchFamily="34" charset="0"/>
              <a:cs typeface="Arial" panose="020B0604020202020204" pitchFamily="34" charset="0"/>
            </a:endParaRPr>
          </a:p>
        </p:txBody>
      </p:sp>
      <p:sp>
        <p:nvSpPr>
          <p:cNvPr id="17" name="Freeform 5">
            <a:hlinkClick r:id="" action="ppaction://hlinkshowjump?jump=previousslide"/>
            <a:extLst>
              <a:ext uri="{FF2B5EF4-FFF2-40B4-BE49-F238E27FC236}">
                <a16:creationId xmlns:a16="http://schemas.microsoft.com/office/drawing/2014/main" id="{E135C505-0344-4EF4-BF3E-C00B86D0943E}"/>
              </a:ext>
            </a:extLst>
          </p:cNvPr>
          <p:cNvSpPr>
            <a:spLocks noEditPoints="1"/>
          </p:cNvSpPr>
          <p:nvPr userDrawn="1"/>
        </p:nvSpPr>
        <p:spPr bwMode="auto">
          <a:xfrm>
            <a:off x="11757871" y="6659365"/>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322674"/>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8936" y="767788"/>
            <a:ext cx="10051192" cy="511013"/>
          </a:xfrm>
          <a:prstGeom prst="rect">
            <a:avLst/>
          </a:prstGeom>
        </p:spPr>
        <p:txBody>
          <a:bodyPr lIns="0" tIns="0" rIns="0" bIns="0"/>
          <a:lstStyle>
            <a:lvl1pPr marL="0" indent="0" algn="l">
              <a:lnSpc>
                <a:spcPct val="100000"/>
              </a:lnSpc>
              <a:spcBef>
                <a:spcPts val="0"/>
              </a:spcBef>
              <a:buNone/>
              <a:defRPr sz="3733" b="0" cap="none" spc="67" baseline="0">
                <a:solidFill>
                  <a:srgbClr val="0070C0"/>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Master Text Styles</a:t>
            </a:r>
          </a:p>
        </p:txBody>
      </p:sp>
      <p:sp>
        <p:nvSpPr>
          <p:cNvPr id="3" name="Text Placeholder 9"/>
          <p:cNvSpPr>
            <a:spLocks noGrp="1"/>
          </p:cNvSpPr>
          <p:nvPr>
            <p:ph type="body" sz="quarter" idx="11" hasCustomPrompt="1"/>
          </p:nvPr>
        </p:nvSpPr>
        <p:spPr>
          <a:xfrm>
            <a:off x="791634" y="1317714"/>
            <a:ext cx="10038495" cy="396119"/>
          </a:xfrm>
          <a:prstGeom prst="rect">
            <a:avLst/>
          </a:prstGeom>
        </p:spPr>
        <p:txBody>
          <a:bodyPr lIns="0" tIns="0" rIns="0" bIns="0" anchor="ctr"/>
          <a:lstStyle>
            <a:lvl1pPr marL="0" indent="0" algn="l">
              <a:lnSpc>
                <a:spcPts val="1600"/>
              </a:lnSpc>
              <a:spcBef>
                <a:spcPts val="0"/>
              </a:spcBef>
              <a:buNone/>
              <a:defRPr sz="2133" b="0" cap="none" spc="0" baseline="0">
                <a:solidFill>
                  <a:schemeClr val="accent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90822D-05E8-4BF4-A226-1734E255C460}"/>
              </a:ext>
            </a:extLst>
          </p:cNvPr>
          <p:cNvSpPr txBox="1"/>
          <p:nvPr userDrawn="1"/>
        </p:nvSpPr>
        <p:spPr>
          <a:xfrm>
            <a:off x="10602457" y="6606185"/>
            <a:ext cx="938077" cy="215444"/>
          </a:xfrm>
          <a:prstGeom prst="rect">
            <a:avLst/>
          </a:prstGeom>
          <a:noFill/>
        </p:spPr>
        <p:txBody>
          <a:bodyPr wrap="none" rtlCol="0">
            <a:spAutoFit/>
          </a:bodyPr>
          <a:lstStyle/>
          <a:p>
            <a:r>
              <a:rPr lang="en-US" sz="800" dirty="0">
                <a:solidFill>
                  <a:schemeClr val="accent4"/>
                </a:solidFill>
                <a:latin typeface="+mj-lt"/>
              </a:rPr>
              <a:t>CONFIDENTIAL</a:t>
            </a:r>
            <a:endParaRPr lang="en-IN" sz="800" dirty="0">
              <a:solidFill>
                <a:schemeClr val="accent4"/>
              </a:solidFill>
              <a:latin typeface="+mj-lt"/>
            </a:endParaRPr>
          </a:p>
        </p:txBody>
      </p:sp>
      <p:sp>
        <p:nvSpPr>
          <p:cNvPr id="13" name="TextBox 12">
            <a:extLst>
              <a:ext uri="{FF2B5EF4-FFF2-40B4-BE49-F238E27FC236}">
                <a16:creationId xmlns:a16="http://schemas.microsoft.com/office/drawing/2014/main" id="{0B6B38EE-2F1E-4757-98C4-36DE74C45D50}"/>
              </a:ext>
            </a:extLst>
          </p:cNvPr>
          <p:cNvSpPr txBox="1"/>
          <p:nvPr userDrawn="1"/>
        </p:nvSpPr>
        <p:spPr>
          <a:xfrm>
            <a:off x="11404362" y="6671359"/>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accent4"/>
                </a:solidFill>
                <a:latin typeface="+mj-lt"/>
                <a:cs typeface="Arial" panose="020B0604020202020204" pitchFamily="34" charset="0"/>
              </a:rPr>
              <a:pPr algn="r"/>
              <a:t>‹#›</a:t>
            </a:fld>
            <a:endParaRPr lang="en-US" sz="800" b="0" spc="40" baseline="0" dirty="0">
              <a:solidFill>
                <a:schemeClr val="accent4"/>
              </a:solidFill>
              <a:latin typeface="+mj-lt"/>
              <a:cs typeface="Arial" panose="020B0604020202020204" pitchFamily="34" charset="0"/>
            </a:endParaRPr>
          </a:p>
        </p:txBody>
      </p:sp>
      <p:sp>
        <p:nvSpPr>
          <p:cNvPr id="14" name="Freeform 5">
            <a:hlinkClick r:id="" action="ppaction://hlinkshowjump?jump=nextslide"/>
            <a:extLst>
              <a:ext uri="{FF2B5EF4-FFF2-40B4-BE49-F238E27FC236}">
                <a16:creationId xmlns:a16="http://schemas.microsoft.com/office/drawing/2014/main" id="{B872DA27-645D-4E95-8C0C-B0B9EC97F8E9}"/>
              </a:ext>
            </a:extLst>
          </p:cNvPr>
          <p:cNvSpPr>
            <a:spLocks noEditPoints="1"/>
          </p:cNvSpPr>
          <p:nvPr userDrawn="1"/>
        </p:nvSpPr>
        <p:spPr bwMode="auto">
          <a:xfrm>
            <a:off x="11922215" y="6659365"/>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solidFill>
                <a:schemeClr val="accent4"/>
              </a:solidFill>
              <a:latin typeface="Arial" panose="020B0604020202020204" pitchFamily="34" charset="0"/>
              <a:cs typeface="Arial" panose="020B0604020202020204" pitchFamily="34" charset="0"/>
            </a:endParaRPr>
          </a:p>
        </p:txBody>
      </p:sp>
      <p:sp>
        <p:nvSpPr>
          <p:cNvPr id="15" name="Freeform 5">
            <a:hlinkClick r:id="" action="ppaction://hlinkshowjump?jump=previousslide"/>
            <a:extLst>
              <a:ext uri="{FF2B5EF4-FFF2-40B4-BE49-F238E27FC236}">
                <a16:creationId xmlns:a16="http://schemas.microsoft.com/office/drawing/2014/main" id="{235F7305-A61C-47C2-992C-A8FB080A5706}"/>
              </a:ext>
            </a:extLst>
          </p:cNvPr>
          <p:cNvSpPr>
            <a:spLocks noEditPoints="1"/>
          </p:cNvSpPr>
          <p:nvPr userDrawn="1"/>
        </p:nvSpPr>
        <p:spPr bwMode="auto">
          <a:xfrm>
            <a:off x="11757871" y="6659365"/>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158019"/>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FC3-514C-4D6F-9D30-FC7C8BA17600}"/>
              </a:ext>
            </a:extLst>
          </p:cNvPr>
          <p:cNvSpPr>
            <a:spLocks noGrp="1"/>
          </p:cNvSpPr>
          <p:nvPr>
            <p:ph type="ctrTitle"/>
          </p:nvPr>
        </p:nvSpPr>
        <p:spPr>
          <a:xfrm>
            <a:off x="1536905" y="3265358"/>
            <a:ext cx="9144000" cy="732294"/>
          </a:xfrm>
          <a:prstGeom prst="rect">
            <a:avLst/>
          </a:prstGeom>
        </p:spPr>
        <p:txBody>
          <a:bodyPr anchor="b"/>
          <a:lstStyle>
            <a:lvl1pPr algn="ctr">
              <a:defRPr sz="48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73F43C2-546B-43E2-A0B7-1FF0834B42E9}"/>
              </a:ext>
            </a:extLst>
          </p:cNvPr>
          <p:cNvSpPr>
            <a:spLocks noGrp="1"/>
          </p:cNvSpPr>
          <p:nvPr>
            <p:ph type="subTitle" idx="1"/>
          </p:nvPr>
        </p:nvSpPr>
        <p:spPr>
          <a:xfrm>
            <a:off x="1536905" y="4259065"/>
            <a:ext cx="9144000" cy="73229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CF773E9-169C-472D-ABBF-8F997A158D42}"/>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E19549E2-21C3-4CB4-8AE4-DB2FDF2C85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8B987FE-71B5-4ED1-BE90-BEE4C10EE7E8}"/>
              </a:ext>
            </a:extLst>
          </p:cNvPr>
          <p:cNvSpPr>
            <a:spLocks noGrp="1"/>
          </p:cNvSpPr>
          <p:nvPr>
            <p:ph type="sldNum" sz="quarter" idx="12"/>
          </p:nvPr>
        </p:nvSpPr>
        <p:spPr>
          <a:xfrm>
            <a:off x="8610600" y="6356350"/>
            <a:ext cx="2743200" cy="365125"/>
          </a:xfrm>
          <a:prstGeom prst="rect">
            <a:avLst/>
          </a:prstGeom>
        </p:spPr>
        <p:txBody>
          <a:bodyPr/>
          <a:lstStyle/>
          <a:p>
            <a:fld id="{44A3618A-814C-4982-9DFD-515485A1B020}" type="slidenum">
              <a:rPr lang="en-GB" smtClean="0"/>
              <a:t>‹#›</a:t>
            </a:fld>
            <a:endParaRPr lang="en-GB"/>
          </a:p>
        </p:txBody>
      </p:sp>
      <p:sp>
        <p:nvSpPr>
          <p:cNvPr id="7" name="Rectangle 6">
            <a:extLst>
              <a:ext uri="{FF2B5EF4-FFF2-40B4-BE49-F238E27FC236}">
                <a16:creationId xmlns:a16="http://schemas.microsoft.com/office/drawing/2014/main" id="{B6183E21-B91E-4001-A829-B87FC0BE2972}"/>
              </a:ext>
            </a:extLst>
          </p:cNvPr>
          <p:cNvSpPr/>
          <p:nvPr userDrawn="1"/>
        </p:nvSpPr>
        <p:spPr>
          <a:xfrm>
            <a:off x="0" y="5715000"/>
            <a:ext cx="1219200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0" name="Picture 9">
            <a:extLst>
              <a:ext uri="{FF2B5EF4-FFF2-40B4-BE49-F238E27FC236}">
                <a16:creationId xmlns:a16="http://schemas.microsoft.com/office/drawing/2014/main" id="{6957C9BB-6F95-4E33-89E9-6015C1254F45}"/>
              </a:ext>
            </a:extLst>
          </p:cNvPr>
          <p:cNvPicPr>
            <a:picLocks noChangeAspect="1"/>
          </p:cNvPicPr>
          <p:nvPr userDrawn="1"/>
        </p:nvPicPr>
        <p:blipFill>
          <a:blip r:embed="rId2"/>
          <a:stretch>
            <a:fillRect/>
          </a:stretch>
        </p:blipFill>
        <p:spPr>
          <a:xfrm>
            <a:off x="3846543" y="1179349"/>
            <a:ext cx="4550536" cy="1005779"/>
          </a:xfrm>
          <a:prstGeom prst="rect">
            <a:avLst/>
          </a:prstGeom>
        </p:spPr>
      </p:pic>
      <p:sp>
        <p:nvSpPr>
          <p:cNvPr id="11" name="TextBox 10">
            <a:extLst>
              <a:ext uri="{FF2B5EF4-FFF2-40B4-BE49-F238E27FC236}">
                <a16:creationId xmlns:a16="http://schemas.microsoft.com/office/drawing/2014/main" id="{FF11B5A4-3A98-44B8-8EE2-221A46701E1C}"/>
              </a:ext>
            </a:extLst>
          </p:cNvPr>
          <p:cNvSpPr txBox="1"/>
          <p:nvPr userDrawn="1"/>
        </p:nvSpPr>
        <p:spPr>
          <a:xfrm>
            <a:off x="1" y="2288919"/>
            <a:ext cx="12191999" cy="348878"/>
          </a:xfrm>
          <a:prstGeom prst="rect">
            <a:avLst/>
          </a:prstGeom>
          <a:noFill/>
        </p:spPr>
        <p:txBody>
          <a:bodyPr wrap="square" lIns="0" tIns="0" rIns="0" bIns="0" rtlCol="0">
            <a:spAutoFit/>
          </a:bodyPr>
          <a:lstStyle/>
          <a:p>
            <a:pPr algn="ctr"/>
            <a:r>
              <a:rPr lang="en-US" sz="1200" kern="1200" cap="all" spc="67" dirty="0">
                <a:solidFill>
                  <a:schemeClr val="tx1">
                    <a:lumMod val="75000"/>
                    <a:lumOff val="25000"/>
                  </a:schemeClr>
                </a:solidFill>
                <a:latin typeface="+mn-lt"/>
                <a:ea typeface="+mn-ea"/>
                <a:cs typeface="+mn-cs"/>
              </a:rPr>
              <a:t>ENGINEERING A </a:t>
            </a:r>
            <a:r>
              <a:rPr lang="en-US" sz="1200" kern="1200" cap="all" spc="67" dirty="0">
                <a:solidFill>
                  <a:srgbClr val="0070C0"/>
                </a:solidFill>
                <a:latin typeface="+mn-lt"/>
                <a:ea typeface="+mn-ea"/>
                <a:cs typeface="+mn-cs"/>
              </a:rPr>
              <a:t>BETTER TOMORROW</a:t>
            </a:r>
          </a:p>
          <a:p>
            <a:pPr algn="ctr"/>
            <a:r>
              <a:rPr lang="en-US" sz="1067" cap="all" spc="67" dirty="0">
                <a:solidFill>
                  <a:schemeClr val="tx1">
                    <a:lumMod val="75000"/>
                    <a:lumOff val="25000"/>
                  </a:schemeClr>
                </a:solidFill>
                <a:latin typeface="+mj-lt"/>
              </a:rPr>
              <a:t>SINCE 1962</a:t>
            </a:r>
          </a:p>
        </p:txBody>
      </p:sp>
      <p:cxnSp>
        <p:nvCxnSpPr>
          <p:cNvPr id="12" name="Straight Connector 11">
            <a:extLst>
              <a:ext uri="{FF2B5EF4-FFF2-40B4-BE49-F238E27FC236}">
                <a16:creationId xmlns:a16="http://schemas.microsoft.com/office/drawing/2014/main" id="{447C6E81-A8DD-44AD-8315-2BA80272E7E4}"/>
              </a:ext>
            </a:extLst>
          </p:cNvPr>
          <p:cNvCxnSpPr/>
          <p:nvPr userDrawn="1"/>
        </p:nvCxnSpPr>
        <p:spPr>
          <a:xfrm>
            <a:off x="5486400" y="2759351"/>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 Placeholder 19">
            <a:extLst>
              <a:ext uri="{FF2B5EF4-FFF2-40B4-BE49-F238E27FC236}">
                <a16:creationId xmlns:a16="http://schemas.microsoft.com/office/drawing/2014/main" id="{54C7685D-43B9-4045-9FC4-50687A71CE43}"/>
              </a:ext>
            </a:extLst>
          </p:cNvPr>
          <p:cNvSpPr>
            <a:spLocks noGrp="1"/>
          </p:cNvSpPr>
          <p:nvPr>
            <p:ph type="body" sz="quarter" idx="14" hasCustomPrompt="1"/>
          </p:nvPr>
        </p:nvSpPr>
        <p:spPr>
          <a:xfrm>
            <a:off x="5217282" y="5795835"/>
            <a:ext cx="6854519" cy="702733"/>
          </a:xfrm>
          <a:prstGeom prst="rect">
            <a:avLst/>
          </a:prstGeom>
        </p:spPr>
        <p:txBody>
          <a:bodyPr/>
          <a:lstStyle>
            <a:lvl1pPr marL="0" indent="0" algn="r">
              <a:buNone/>
              <a:defRPr sz="1467">
                <a:solidFill>
                  <a:schemeClr val="bg1"/>
                </a:solidFill>
              </a:defRPr>
            </a:lvl1pPr>
            <a:lvl2pPr marL="457189" indent="0" algn="r">
              <a:buNone/>
              <a:defRPr sz="1333"/>
            </a:lvl2pPr>
            <a:lvl3pPr marL="914377" indent="0" algn="r">
              <a:buNone/>
              <a:defRPr sz="1333"/>
            </a:lvl3pPr>
            <a:lvl4pPr marL="1371566" indent="0" algn="r">
              <a:buNone/>
              <a:defRPr sz="1333"/>
            </a:lvl4pPr>
            <a:lvl5pPr marL="1828754" indent="0" algn="r">
              <a:buNone/>
              <a:defRPr sz="1333"/>
            </a:lvl5pPr>
          </a:lstStyle>
          <a:p>
            <a:pPr algn="r"/>
            <a:r>
              <a:rPr lang="en-US" dirty="0"/>
              <a:t>Presenter Name, Designation</a:t>
            </a:r>
          </a:p>
          <a:p>
            <a:pPr algn="r"/>
            <a:r>
              <a:rPr lang="en-US" dirty="0"/>
              <a:t>Month, Year</a:t>
            </a:r>
          </a:p>
        </p:txBody>
      </p:sp>
      <p:sp>
        <p:nvSpPr>
          <p:cNvPr id="14" name="TextBox 13">
            <a:extLst>
              <a:ext uri="{FF2B5EF4-FFF2-40B4-BE49-F238E27FC236}">
                <a16:creationId xmlns:a16="http://schemas.microsoft.com/office/drawing/2014/main" id="{CB102734-B578-4E9A-AFE7-90670A6BEDED}"/>
              </a:ext>
            </a:extLst>
          </p:cNvPr>
          <p:cNvSpPr txBox="1"/>
          <p:nvPr userDrawn="1"/>
        </p:nvSpPr>
        <p:spPr>
          <a:xfrm>
            <a:off x="10637227" y="6620093"/>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15" name="TextBox 14">
            <a:extLst>
              <a:ext uri="{FF2B5EF4-FFF2-40B4-BE49-F238E27FC236}">
                <a16:creationId xmlns:a16="http://schemas.microsoft.com/office/drawing/2014/main" id="{C92FDA97-354D-4D4F-BB96-F13DFF6F4642}"/>
              </a:ext>
            </a:extLst>
          </p:cNvPr>
          <p:cNvSpPr txBox="1"/>
          <p:nvPr userDrawn="1"/>
        </p:nvSpPr>
        <p:spPr>
          <a:xfrm>
            <a:off x="11439132" y="6666260"/>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16" name="Freeform 5">
            <a:hlinkClick r:id="" action="ppaction://hlinkshowjump?jump=nextslide"/>
            <a:extLst>
              <a:ext uri="{FF2B5EF4-FFF2-40B4-BE49-F238E27FC236}">
                <a16:creationId xmlns:a16="http://schemas.microsoft.com/office/drawing/2014/main" id="{9FB288AA-ACFB-4C61-94B8-264C82F13982}"/>
              </a:ext>
            </a:extLst>
          </p:cNvPr>
          <p:cNvSpPr>
            <a:spLocks noEditPoints="1"/>
          </p:cNvSpPr>
          <p:nvPr userDrawn="1"/>
        </p:nvSpPr>
        <p:spPr bwMode="auto">
          <a:xfrm>
            <a:off x="11956985" y="6663494"/>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7" name="Freeform 5">
            <a:hlinkClick r:id="" action="ppaction://hlinkshowjump?jump=previousslide"/>
            <a:extLst>
              <a:ext uri="{FF2B5EF4-FFF2-40B4-BE49-F238E27FC236}">
                <a16:creationId xmlns:a16="http://schemas.microsoft.com/office/drawing/2014/main" id="{7906F7AD-936D-4C5D-9F7E-D198549E450B}"/>
              </a:ext>
            </a:extLst>
          </p:cNvPr>
          <p:cNvSpPr>
            <a:spLocks noEditPoints="1"/>
          </p:cNvSpPr>
          <p:nvPr userDrawn="1"/>
        </p:nvSpPr>
        <p:spPr bwMode="auto">
          <a:xfrm>
            <a:off x="11792641" y="6663494"/>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C5545ED-496D-4654-B469-284CBD223197}"/>
              </a:ext>
            </a:extLst>
          </p:cNvPr>
          <p:cNvSpPr/>
          <p:nvPr userDrawn="1"/>
        </p:nvSpPr>
        <p:spPr>
          <a:xfrm>
            <a:off x="10864312" y="0"/>
            <a:ext cx="1312190" cy="1410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3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4F51-CD07-4E8B-A341-9D42C18DD19F}"/>
              </a:ext>
            </a:extLst>
          </p:cNvPr>
          <p:cNvSpPr>
            <a:spLocks noGrp="1"/>
          </p:cNvSpPr>
          <p:nvPr>
            <p:ph type="title"/>
          </p:nvPr>
        </p:nvSpPr>
        <p:spPr>
          <a:xfrm>
            <a:off x="835025" y="3062289"/>
            <a:ext cx="10515600" cy="982118"/>
          </a:xfrm>
          <a:prstGeom prst="rect">
            <a:avLst/>
          </a:prstGeom>
        </p:spPr>
        <p:txBody>
          <a:bodyPr anchor="b"/>
          <a:lstStyle>
            <a:lvl1pPr algn="ctr">
              <a:defRPr lang="en-US" sz="4800" b="1" kern="1200" smtClean="0">
                <a:solidFill>
                  <a:schemeClr val="tx1"/>
                </a:solidFill>
                <a:latin typeface="+mj-lt"/>
                <a:ea typeface="+mj-ea"/>
                <a:cs typeface="+mj-cs"/>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F70D81-74CE-4266-A11E-C2D0DA69B996}"/>
              </a:ext>
            </a:extLst>
          </p:cNvPr>
          <p:cNvSpPr>
            <a:spLocks noGrp="1"/>
          </p:cNvSpPr>
          <p:nvPr>
            <p:ph type="body" idx="1"/>
          </p:nvPr>
        </p:nvSpPr>
        <p:spPr>
          <a:xfrm>
            <a:off x="835025" y="4342433"/>
            <a:ext cx="10515600" cy="524978"/>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2E8B803B-F746-429A-9CA7-0FD89898228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DDD132C6-1D52-4434-96CC-617EA0513E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54FD29E-D672-443E-9082-C5F7BFA2CDE9}"/>
              </a:ext>
            </a:extLst>
          </p:cNvPr>
          <p:cNvSpPr>
            <a:spLocks noGrp="1"/>
          </p:cNvSpPr>
          <p:nvPr>
            <p:ph type="sldNum" sz="quarter" idx="12"/>
          </p:nvPr>
        </p:nvSpPr>
        <p:spPr>
          <a:xfrm>
            <a:off x="8610600" y="6356350"/>
            <a:ext cx="2743200" cy="365125"/>
          </a:xfrm>
          <a:prstGeom prst="rect">
            <a:avLst/>
          </a:prstGeom>
        </p:spPr>
        <p:txBody>
          <a:bodyPr/>
          <a:lstStyle/>
          <a:p>
            <a:fld id="{44A3618A-814C-4982-9DFD-515485A1B020}" type="slidenum">
              <a:rPr lang="en-GB" smtClean="0"/>
              <a:t>‹#›</a:t>
            </a:fld>
            <a:endParaRPr lang="en-GB"/>
          </a:p>
        </p:txBody>
      </p:sp>
      <p:sp>
        <p:nvSpPr>
          <p:cNvPr id="7" name="Rectangle 6">
            <a:extLst>
              <a:ext uri="{FF2B5EF4-FFF2-40B4-BE49-F238E27FC236}">
                <a16:creationId xmlns:a16="http://schemas.microsoft.com/office/drawing/2014/main" id="{B71F33D5-5C14-4DFC-9D71-390634287B04}"/>
              </a:ext>
            </a:extLst>
          </p:cNvPr>
          <p:cNvSpPr/>
          <p:nvPr userDrawn="1"/>
        </p:nvSpPr>
        <p:spPr>
          <a:xfrm>
            <a:off x="0" y="5715000"/>
            <a:ext cx="12192000"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8" name="Rectangle 7">
            <a:extLst>
              <a:ext uri="{FF2B5EF4-FFF2-40B4-BE49-F238E27FC236}">
                <a16:creationId xmlns:a16="http://schemas.microsoft.com/office/drawing/2014/main" id="{E9C9C590-BFD9-44D8-8FA9-8B900594054A}"/>
              </a:ext>
            </a:extLst>
          </p:cNvPr>
          <p:cNvSpPr/>
          <p:nvPr userDrawn="1"/>
        </p:nvSpPr>
        <p:spPr>
          <a:xfrm>
            <a:off x="11065790" y="139484"/>
            <a:ext cx="112621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9">
            <a:extLst>
              <a:ext uri="{FF2B5EF4-FFF2-40B4-BE49-F238E27FC236}">
                <a16:creationId xmlns:a16="http://schemas.microsoft.com/office/drawing/2014/main" id="{7982EA81-205C-4E57-98C2-9D7240411339}"/>
              </a:ext>
            </a:extLst>
          </p:cNvPr>
          <p:cNvSpPr>
            <a:spLocks noGrp="1"/>
          </p:cNvSpPr>
          <p:nvPr>
            <p:ph type="body" sz="quarter" idx="14" hasCustomPrompt="1"/>
          </p:nvPr>
        </p:nvSpPr>
        <p:spPr>
          <a:xfrm>
            <a:off x="5217282" y="5795835"/>
            <a:ext cx="6854519" cy="702733"/>
          </a:xfrm>
          <a:prstGeom prst="rect">
            <a:avLst/>
          </a:prstGeom>
        </p:spPr>
        <p:txBody>
          <a:bodyPr/>
          <a:lstStyle>
            <a:lvl1pPr marL="0" indent="0" algn="r">
              <a:buNone/>
              <a:defRPr sz="1467">
                <a:solidFill>
                  <a:schemeClr val="bg1"/>
                </a:solidFill>
              </a:defRPr>
            </a:lvl1pPr>
            <a:lvl2pPr marL="457189" indent="0" algn="r">
              <a:buNone/>
              <a:defRPr sz="1333"/>
            </a:lvl2pPr>
            <a:lvl3pPr marL="914377" indent="0" algn="r">
              <a:buNone/>
              <a:defRPr sz="1333"/>
            </a:lvl3pPr>
            <a:lvl4pPr marL="1371566" indent="0" algn="r">
              <a:buNone/>
              <a:defRPr sz="1333"/>
            </a:lvl4pPr>
            <a:lvl5pPr marL="1828754" indent="0" algn="r">
              <a:buNone/>
              <a:defRPr sz="1333"/>
            </a:lvl5pPr>
          </a:lstStyle>
          <a:p>
            <a:pPr algn="r"/>
            <a:r>
              <a:rPr lang="en-US" dirty="0"/>
              <a:t>Presenter Name, Designation</a:t>
            </a:r>
          </a:p>
          <a:p>
            <a:pPr algn="r"/>
            <a:r>
              <a:rPr lang="en-US" dirty="0"/>
              <a:t>Month, Year</a:t>
            </a:r>
          </a:p>
        </p:txBody>
      </p:sp>
      <p:sp>
        <p:nvSpPr>
          <p:cNvPr id="10" name="TextBox 9">
            <a:extLst>
              <a:ext uri="{FF2B5EF4-FFF2-40B4-BE49-F238E27FC236}">
                <a16:creationId xmlns:a16="http://schemas.microsoft.com/office/drawing/2014/main" id="{4CE494F1-7C43-424B-993D-4D8EE5E0E645}"/>
              </a:ext>
            </a:extLst>
          </p:cNvPr>
          <p:cNvSpPr txBox="1"/>
          <p:nvPr userDrawn="1"/>
        </p:nvSpPr>
        <p:spPr>
          <a:xfrm>
            <a:off x="10637227" y="6620093"/>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11" name="TextBox 10">
            <a:extLst>
              <a:ext uri="{FF2B5EF4-FFF2-40B4-BE49-F238E27FC236}">
                <a16:creationId xmlns:a16="http://schemas.microsoft.com/office/drawing/2014/main" id="{437EEB97-C393-466D-9AAB-A64EB739D493}"/>
              </a:ext>
            </a:extLst>
          </p:cNvPr>
          <p:cNvSpPr txBox="1"/>
          <p:nvPr userDrawn="1"/>
        </p:nvSpPr>
        <p:spPr>
          <a:xfrm>
            <a:off x="11439132" y="6666260"/>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12" name="Freeform 5">
            <a:hlinkClick r:id="" action="ppaction://hlinkshowjump?jump=nextslide"/>
            <a:extLst>
              <a:ext uri="{FF2B5EF4-FFF2-40B4-BE49-F238E27FC236}">
                <a16:creationId xmlns:a16="http://schemas.microsoft.com/office/drawing/2014/main" id="{F016F753-4BC8-4522-A589-8A7233514BDE}"/>
              </a:ext>
            </a:extLst>
          </p:cNvPr>
          <p:cNvSpPr>
            <a:spLocks noEditPoints="1"/>
          </p:cNvSpPr>
          <p:nvPr userDrawn="1"/>
        </p:nvSpPr>
        <p:spPr bwMode="auto">
          <a:xfrm>
            <a:off x="11956985" y="6663494"/>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13" name="Freeform 5">
            <a:hlinkClick r:id="" action="ppaction://hlinkshowjump?jump=previousslide"/>
            <a:extLst>
              <a:ext uri="{FF2B5EF4-FFF2-40B4-BE49-F238E27FC236}">
                <a16:creationId xmlns:a16="http://schemas.microsoft.com/office/drawing/2014/main" id="{5AA99687-5EC0-4476-B089-9BAABBB5C6C6}"/>
              </a:ext>
            </a:extLst>
          </p:cNvPr>
          <p:cNvSpPr>
            <a:spLocks noEditPoints="1"/>
          </p:cNvSpPr>
          <p:nvPr userDrawn="1"/>
        </p:nvSpPr>
        <p:spPr bwMode="auto">
          <a:xfrm>
            <a:off x="11792641" y="6663494"/>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3F7A411-E67D-415E-9828-0CB8BB40A585}"/>
              </a:ext>
            </a:extLst>
          </p:cNvPr>
          <p:cNvPicPr>
            <a:picLocks noChangeAspect="1"/>
          </p:cNvPicPr>
          <p:nvPr userDrawn="1"/>
        </p:nvPicPr>
        <p:blipFill>
          <a:blip r:embed="rId2"/>
          <a:stretch>
            <a:fillRect/>
          </a:stretch>
        </p:blipFill>
        <p:spPr>
          <a:xfrm>
            <a:off x="3820730" y="216620"/>
            <a:ext cx="4550536" cy="1005779"/>
          </a:xfrm>
          <a:prstGeom prst="rect">
            <a:avLst/>
          </a:prstGeom>
        </p:spPr>
      </p:pic>
      <p:sp>
        <p:nvSpPr>
          <p:cNvPr id="15" name="TextBox 14">
            <a:extLst>
              <a:ext uri="{FF2B5EF4-FFF2-40B4-BE49-F238E27FC236}">
                <a16:creationId xmlns:a16="http://schemas.microsoft.com/office/drawing/2014/main" id="{9492283B-56B6-4E5F-9C7A-495767269909}"/>
              </a:ext>
            </a:extLst>
          </p:cNvPr>
          <p:cNvSpPr txBox="1"/>
          <p:nvPr userDrawn="1"/>
        </p:nvSpPr>
        <p:spPr>
          <a:xfrm>
            <a:off x="1" y="1297022"/>
            <a:ext cx="12191999" cy="348878"/>
          </a:xfrm>
          <a:prstGeom prst="rect">
            <a:avLst/>
          </a:prstGeom>
          <a:noFill/>
        </p:spPr>
        <p:txBody>
          <a:bodyPr wrap="square" lIns="0" tIns="0" rIns="0" bIns="0" rtlCol="0">
            <a:spAutoFit/>
          </a:bodyPr>
          <a:lstStyle/>
          <a:p>
            <a:pPr algn="ctr"/>
            <a:r>
              <a:rPr lang="en-US" sz="1200" kern="1200" cap="all" spc="67" dirty="0">
                <a:solidFill>
                  <a:schemeClr val="tx1">
                    <a:lumMod val="75000"/>
                    <a:lumOff val="25000"/>
                  </a:schemeClr>
                </a:solidFill>
                <a:latin typeface="+mn-lt"/>
                <a:ea typeface="+mn-ea"/>
                <a:cs typeface="+mn-cs"/>
              </a:rPr>
              <a:t>ENGINEERING A </a:t>
            </a:r>
            <a:r>
              <a:rPr lang="en-US" sz="1200" kern="1200" cap="all" spc="67" dirty="0">
                <a:solidFill>
                  <a:srgbClr val="0070C0"/>
                </a:solidFill>
                <a:latin typeface="+mn-lt"/>
                <a:ea typeface="+mn-ea"/>
                <a:cs typeface="+mn-cs"/>
              </a:rPr>
              <a:t>BETTER TOMORROW</a:t>
            </a:r>
          </a:p>
          <a:p>
            <a:pPr algn="ctr"/>
            <a:r>
              <a:rPr lang="en-US" sz="1067" cap="all" spc="67" dirty="0">
                <a:solidFill>
                  <a:schemeClr val="tx1">
                    <a:lumMod val="75000"/>
                    <a:lumOff val="25000"/>
                  </a:schemeClr>
                </a:solidFill>
                <a:latin typeface="+mj-lt"/>
              </a:rPr>
              <a:t>SINCE 1962</a:t>
            </a:r>
          </a:p>
        </p:txBody>
      </p:sp>
      <p:cxnSp>
        <p:nvCxnSpPr>
          <p:cNvPr id="16" name="Straight Connector 15">
            <a:extLst>
              <a:ext uri="{FF2B5EF4-FFF2-40B4-BE49-F238E27FC236}">
                <a16:creationId xmlns:a16="http://schemas.microsoft.com/office/drawing/2014/main" id="{C7AB0150-6CE9-4A3B-B8A3-550DAD14D309}"/>
              </a:ext>
            </a:extLst>
          </p:cNvPr>
          <p:cNvCxnSpPr/>
          <p:nvPr userDrawn="1"/>
        </p:nvCxnSpPr>
        <p:spPr>
          <a:xfrm>
            <a:off x="5486400" y="1767454"/>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63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50139"/>
            <a:ext cx="330297" cy="193953"/>
          </a:xfrm>
          <a:prstGeom prst="rect">
            <a:avLst/>
          </a:prstGeom>
        </p:spPr>
        <p:txBody>
          <a:bodyPr/>
          <a:lstStyle/>
          <a:p>
            <a:fld id="{44A3618A-814C-4982-9DFD-515485A1B020}" type="slidenum">
              <a:rPr lang="en-GB" smtClean="0"/>
              <a:t>‹#›</a:t>
            </a:fld>
            <a:endParaRPr lang="en-GB"/>
          </a:p>
        </p:txBody>
      </p:sp>
      <p:sp>
        <p:nvSpPr>
          <p:cNvPr id="4" name="Rectangle 3">
            <a:extLst>
              <a:ext uri="{FF2B5EF4-FFF2-40B4-BE49-F238E27FC236}">
                <a16:creationId xmlns:a16="http://schemas.microsoft.com/office/drawing/2014/main" id="{D253A644-589E-4B83-B463-8400EEF77C44}"/>
              </a:ext>
            </a:extLst>
          </p:cNvPr>
          <p:cNvSpPr/>
          <p:nvPr userDrawn="1"/>
        </p:nvSpPr>
        <p:spPr>
          <a:xfrm>
            <a:off x="10762445" y="13908"/>
            <a:ext cx="1429555" cy="136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E9B90-239B-4EE6-9268-8A4878428F11}"/>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BA8A06AA-72B8-4368-B9A6-B67E762FC055}"/>
              </a:ext>
            </a:extLst>
          </p:cNvPr>
          <p:cNvSpPr>
            <a:spLocks noGrp="1"/>
          </p:cNvSpPr>
          <p:nvPr>
            <p:ph type="body" sz="quarter" idx="10"/>
          </p:nvPr>
        </p:nvSpPr>
        <p:spPr>
          <a:xfrm>
            <a:off x="5392834" y="131873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dirty="0"/>
              <a:t>Edit Master text styles</a:t>
            </a:r>
          </a:p>
        </p:txBody>
      </p:sp>
      <p:sp>
        <p:nvSpPr>
          <p:cNvPr id="41" name="Text Placeholder 4">
            <a:extLst>
              <a:ext uri="{FF2B5EF4-FFF2-40B4-BE49-F238E27FC236}">
                <a16:creationId xmlns:a16="http://schemas.microsoft.com/office/drawing/2014/main" id="{1727C42F-A3C4-427E-8BD7-E175784233A0}"/>
              </a:ext>
            </a:extLst>
          </p:cNvPr>
          <p:cNvSpPr>
            <a:spLocks noGrp="1"/>
          </p:cNvSpPr>
          <p:nvPr>
            <p:ph type="body" sz="quarter" idx="11"/>
          </p:nvPr>
        </p:nvSpPr>
        <p:spPr>
          <a:xfrm>
            <a:off x="5392834" y="2164689"/>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2" name="Text Placeholder 4">
            <a:extLst>
              <a:ext uri="{FF2B5EF4-FFF2-40B4-BE49-F238E27FC236}">
                <a16:creationId xmlns:a16="http://schemas.microsoft.com/office/drawing/2014/main" id="{7868CB55-0565-40E1-BBE4-65FE068B9C7B}"/>
              </a:ext>
            </a:extLst>
          </p:cNvPr>
          <p:cNvSpPr>
            <a:spLocks noGrp="1"/>
          </p:cNvSpPr>
          <p:nvPr>
            <p:ph type="body" sz="quarter" idx="13"/>
          </p:nvPr>
        </p:nvSpPr>
        <p:spPr>
          <a:xfrm>
            <a:off x="5392834" y="301064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3" name="Text Placeholder 4">
            <a:extLst>
              <a:ext uri="{FF2B5EF4-FFF2-40B4-BE49-F238E27FC236}">
                <a16:creationId xmlns:a16="http://schemas.microsoft.com/office/drawing/2014/main" id="{E60BDE2A-8430-42E2-A56C-15B864939C4D}"/>
              </a:ext>
            </a:extLst>
          </p:cNvPr>
          <p:cNvSpPr>
            <a:spLocks noGrp="1"/>
          </p:cNvSpPr>
          <p:nvPr>
            <p:ph type="body" sz="quarter" idx="14"/>
          </p:nvPr>
        </p:nvSpPr>
        <p:spPr>
          <a:xfrm>
            <a:off x="5392834" y="3856599"/>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4" name="Text Placeholder 4">
            <a:extLst>
              <a:ext uri="{FF2B5EF4-FFF2-40B4-BE49-F238E27FC236}">
                <a16:creationId xmlns:a16="http://schemas.microsoft.com/office/drawing/2014/main" id="{5C4481BF-46A9-4298-B2D2-3EAA06F39A8F}"/>
              </a:ext>
            </a:extLst>
          </p:cNvPr>
          <p:cNvSpPr>
            <a:spLocks noGrp="1"/>
          </p:cNvSpPr>
          <p:nvPr>
            <p:ph type="body" sz="quarter" idx="15"/>
          </p:nvPr>
        </p:nvSpPr>
        <p:spPr>
          <a:xfrm>
            <a:off x="5392834" y="470255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5" name="Text Placeholder 4">
            <a:extLst>
              <a:ext uri="{FF2B5EF4-FFF2-40B4-BE49-F238E27FC236}">
                <a16:creationId xmlns:a16="http://schemas.microsoft.com/office/drawing/2014/main" id="{8519AD1D-351A-45A7-B554-4C1DED54F2BC}"/>
              </a:ext>
            </a:extLst>
          </p:cNvPr>
          <p:cNvSpPr>
            <a:spLocks noGrp="1"/>
          </p:cNvSpPr>
          <p:nvPr>
            <p:ph type="body" sz="quarter" idx="16"/>
          </p:nvPr>
        </p:nvSpPr>
        <p:spPr>
          <a:xfrm>
            <a:off x="5392834" y="5548508"/>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dirty="0"/>
              <a:t>Edit Master text styles</a:t>
            </a:r>
          </a:p>
        </p:txBody>
      </p:sp>
      <p:sp>
        <p:nvSpPr>
          <p:cNvPr id="47" name="Slide Number Placeholder 6">
            <a:extLst>
              <a:ext uri="{FF2B5EF4-FFF2-40B4-BE49-F238E27FC236}">
                <a16:creationId xmlns:a16="http://schemas.microsoft.com/office/drawing/2014/main" id="{3234FCB6-C00F-4788-ABFC-693280C0C608}"/>
              </a:ext>
            </a:extLst>
          </p:cNvPr>
          <p:cNvSpPr txBox="1">
            <a:spLocks/>
          </p:cNvSpPr>
          <p:nvPr userDrawn="1"/>
        </p:nvSpPr>
        <p:spPr>
          <a:xfrm>
            <a:off x="11483890" y="6650139"/>
            <a:ext cx="330297" cy="19395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3618A-814C-4982-9DFD-515485A1B020}" type="slidenum">
              <a:rPr lang="en-GB" smtClean="0"/>
              <a:pPr/>
              <a:t>‹#›</a:t>
            </a:fld>
            <a:endParaRPr lang="en-GB"/>
          </a:p>
        </p:txBody>
      </p:sp>
      <p:pic>
        <p:nvPicPr>
          <p:cNvPr id="48" name="Picture 47">
            <a:extLst>
              <a:ext uri="{FF2B5EF4-FFF2-40B4-BE49-F238E27FC236}">
                <a16:creationId xmlns:a16="http://schemas.microsoft.com/office/drawing/2014/main" id="{EA9FCA9D-49B1-4B84-81F8-640F123909B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0111"/>
          <a:stretch/>
        </p:blipFill>
        <p:spPr>
          <a:xfrm>
            <a:off x="77200" y="6681949"/>
            <a:ext cx="2434227" cy="105568"/>
          </a:xfrm>
          <a:prstGeom prst="rect">
            <a:avLst/>
          </a:prstGeom>
        </p:spPr>
      </p:pic>
      <p:sp>
        <p:nvSpPr>
          <p:cNvPr id="49" name="TextBox 48">
            <a:extLst>
              <a:ext uri="{FF2B5EF4-FFF2-40B4-BE49-F238E27FC236}">
                <a16:creationId xmlns:a16="http://schemas.microsoft.com/office/drawing/2014/main" id="{12884139-E944-4AB0-A3A2-1705C9D0FE8F}"/>
              </a:ext>
            </a:extLst>
          </p:cNvPr>
          <p:cNvSpPr txBox="1"/>
          <p:nvPr userDrawn="1"/>
        </p:nvSpPr>
        <p:spPr>
          <a:xfrm>
            <a:off x="10602457" y="6606185"/>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50" name="TextBox 49">
            <a:extLst>
              <a:ext uri="{FF2B5EF4-FFF2-40B4-BE49-F238E27FC236}">
                <a16:creationId xmlns:a16="http://schemas.microsoft.com/office/drawing/2014/main" id="{839EFC54-2B03-46B2-9B9C-BF72308F0F1D}"/>
              </a:ext>
            </a:extLst>
          </p:cNvPr>
          <p:cNvSpPr txBox="1"/>
          <p:nvPr userDrawn="1"/>
        </p:nvSpPr>
        <p:spPr>
          <a:xfrm>
            <a:off x="11404362" y="6671359"/>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51" name="Freeform 5">
            <a:hlinkClick r:id="" action="ppaction://hlinkshowjump?jump=nextslide"/>
            <a:extLst>
              <a:ext uri="{FF2B5EF4-FFF2-40B4-BE49-F238E27FC236}">
                <a16:creationId xmlns:a16="http://schemas.microsoft.com/office/drawing/2014/main" id="{4F6FC491-2722-4407-B70B-CAA61F2E6260}"/>
              </a:ext>
            </a:extLst>
          </p:cNvPr>
          <p:cNvSpPr>
            <a:spLocks noEditPoints="1"/>
          </p:cNvSpPr>
          <p:nvPr userDrawn="1"/>
        </p:nvSpPr>
        <p:spPr bwMode="auto">
          <a:xfrm>
            <a:off x="11922215" y="6659365"/>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52" name="Freeform 5">
            <a:hlinkClick r:id="" action="ppaction://hlinkshowjump?jump=previousslide"/>
            <a:extLst>
              <a:ext uri="{FF2B5EF4-FFF2-40B4-BE49-F238E27FC236}">
                <a16:creationId xmlns:a16="http://schemas.microsoft.com/office/drawing/2014/main" id="{8896A40B-BA71-4BBB-A406-6E8178162DE6}"/>
              </a:ext>
            </a:extLst>
          </p:cNvPr>
          <p:cNvSpPr>
            <a:spLocks noEditPoints="1"/>
          </p:cNvSpPr>
          <p:nvPr userDrawn="1"/>
        </p:nvSpPr>
        <p:spPr bwMode="auto">
          <a:xfrm>
            <a:off x="11757871" y="6659365"/>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56F6DB83-DABC-4618-BC71-8692252D411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11145815" y="278810"/>
            <a:ext cx="723051" cy="632937"/>
          </a:xfrm>
          <a:prstGeom prst="rect">
            <a:avLst/>
          </a:prstGeom>
        </p:spPr>
      </p:pic>
      <p:cxnSp>
        <p:nvCxnSpPr>
          <p:cNvPr id="54" name="Straight Connector 53">
            <a:extLst>
              <a:ext uri="{FF2B5EF4-FFF2-40B4-BE49-F238E27FC236}">
                <a16:creationId xmlns:a16="http://schemas.microsoft.com/office/drawing/2014/main" id="{ECA8AFE0-C9AF-41B0-897B-474CC09F7CDE}"/>
              </a:ext>
            </a:extLst>
          </p:cNvPr>
          <p:cNvCxnSpPr>
            <a:cxnSpLocks/>
          </p:cNvCxnSpPr>
          <p:nvPr userDrawn="1"/>
        </p:nvCxnSpPr>
        <p:spPr>
          <a:xfrm>
            <a:off x="791633" y="3047770"/>
            <a:ext cx="0" cy="12725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E14ECB5-C9F0-43AB-BC36-52C763610A4E}"/>
              </a:ext>
            </a:extLst>
          </p:cNvPr>
          <p:cNvSpPr/>
          <p:nvPr userDrawn="1"/>
        </p:nvSpPr>
        <p:spPr>
          <a:xfrm>
            <a:off x="4728633" y="1394643"/>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01</a:t>
            </a:r>
            <a:endParaRPr lang="en-GB" dirty="0"/>
          </a:p>
        </p:txBody>
      </p:sp>
      <p:sp>
        <p:nvSpPr>
          <p:cNvPr id="56" name="Oval 55">
            <a:extLst>
              <a:ext uri="{FF2B5EF4-FFF2-40B4-BE49-F238E27FC236}">
                <a16:creationId xmlns:a16="http://schemas.microsoft.com/office/drawing/2014/main" id="{0C8D7797-F7B2-4DD5-A4F6-44A6F0987B8A}"/>
              </a:ext>
            </a:extLst>
          </p:cNvPr>
          <p:cNvSpPr/>
          <p:nvPr userDrawn="1"/>
        </p:nvSpPr>
        <p:spPr>
          <a:xfrm>
            <a:off x="4728633" y="2241164"/>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02</a:t>
            </a:r>
            <a:endParaRPr lang="en-GB" dirty="0"/>
          </a:p>
        </p:txBody>
      </p:sp>
      <p:sp>
        <p:nvSpPr>
          <p:cNvPr id="57" name="Oval 56">
            <a:extLst>
              <a:ext uri="{FF2B5EF4-FFF2-40B4-BE49-F238E27FC236}">
                <a16:creationId xmlns:a16="http://schemas.microsoft.com/office/drawing/2014/main" id="{E6B80D29-77A9-4718-8D0E-7DA80D34CA8C}"/>
              </a:ext>
            </a:extLst>
          </p:cNvPr>
          <p:cNvSpPr/>
          <p:nvPr userDrawn="1"/>
        </p:nvSpPr>
        <p:spPr>
          <a:xfrm>
            <a:off x="4728633" y="3087685"/>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03</a:t>
            </a:r>
            <a:endParaRPr lang="en-GB" dirty="0"/>
          </a:p>
        </p:txBody>
      </p:sp>
      <p:sp>
        <p:nvSpPr>
          <p:cNvPr id="58" name="Oval 57">
            <a:extLst>
              <a:ext uri="{FF2B5EF4-FFF2-40B4-BE49-F238E27FC236}">
                <a16:creationId xmlns:a16="http://schemas.microsoft.com/office/drawing/2014/main" id="{58ADC7BE-9F11-4428-BBFC-1BD94DCB0BA4}"/>
              </a:ext>
            </a:extLst>
          </p:cNvPr>
          <p:cNvSpPr/>
          <p:nvPr userDrawn="1"/>
        </p:nvSpPr>
        <p:spPr>
          <a:xfrm>
            <a:off x="4728633" y="3934206"/>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04</a:t>
            </a:r>
            <a:endParaRPr lang="en-GB" dirty="0"/>
          </a:p>
        </p:txBody>
      </p:sp>
      <p:sp>
        <p:nvSpPr>
          <p:cNvPr id="59" name="Oval 58">
            <a:extLst>
              <a:ext uri="{FF2B5EF4-FFF2-40B4-BE49-F238E27FC236}">
                <a16:creationId xmlns:a16="http://schemas.microsoft.com/office/drawing/2014/main" id="{EC99F01A-9E2F-4EF6-8845-3C614B4AFF59}"/>
              </a:ext>
            </a:extLst>
          </p:cNvPr>
          <p:cNvSpPr/>
          <p:nvPr userDrawn="1"/>
        </p:nvSpPr>
        <p:spPr>
          <a:xfrm>
            <a:off x="4728633" y="4780727"/>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05</a:t>
            </a:r>
            <a:endParaRPr lang="en-GB" dirty="0"/>
          </a:p>
        </p:txBody>
      </p:sp>
      <p:sp>
        <p:nvSpPr>
          <p:cNvPr id="60" name="Oval 59">
            <a:extLst>
              <a:ext uri="{FF2B5EF4-FFF2-40B4-BE49-F238E27FC236}">
                <a16:creationId xmlns:a16="http://schemas.microsoft.com/office/drawing/2014/main" id="{63A7EBD3-8F83-4297-AC9B-286322DF4D66}"/>
              </a:ext>
            </a:extLst>
          </p:cNvPr>
          <p:cNvSpPr/>
          <p:nvPr userDrawn="1"/>
        </p:nvSpPr>
        <p:spPr>
          <a:xfrm>
            <a:off x="4728633" y="5627248"/>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06</a:t>
            </a:r>
            <a:endParaRPr lang="en-GB" dirty="0"/>
          </a:p>
        </p:txBody>
      </p:sp>
      <p:cxnSp>
        <p:nvCxnSpPr>
          <p:cNvPr id="62" name="Straight Connector 61">
            <a:extLst>
              <a:ext uri="{FF2B5EF4-FFF2-40B4-BE49-F238E27FC236}">
                <a16:creationId xmlns:a16="http://schemas.microsoft.com/office/drawing/2014/main" id="{591FE570-D962-4439-B625-8A206B37AC14}"/>
              </a:ext>
            </a:extLst>
          </p:cNvPr>
          <p:cNvCxnSpPr>
            <a:stCxn id="2" idx="4"/>
            <a:endCxn id="56" idx="0"/>
          </p:cNvCxnSpPr>
          <p:nvPr userDrawn="1"/>
        </p:nvCxnSpPr>
        <p:spPr>
          <a:xfrm>
            <a:off x="4921688" y="1780753"/>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6117B5-B7A6-4D50-907C-86FC3AD7743B}"/>
              </a:ext>
            </a:extLst>
          </p:cNvPr>
          <p:cNvCxnSpPr>
            <a:cxnSpLocks/>
            <a:stCxn id="56" idx="4"/>
            <a:endCxn id="57" idx="0"/>
          </p:cNvCxnSpPr>
          <p:nvPr userDrawn="1"/>
        </p:nvCxnSpPr>
        <p:spPr>
          <a:xfrm>
            <a:off x="4921688" y="2627274"/>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E733141-FFC1-45E2-9153-F037C510EE17}"/>
              </a:ext>
            </a:extLst>
          </p:cNvPr>
          <p:cNvCxnSpPr>
            <a:cxnSpLocks/>
            <a:stCxn id="58" idx="0"/>
            <a:endCxn id="57" idx="4"/>
          </p:cNvCxnSpPr>
          <p:nvPr userDrawn="1"/>
        </p:nvCxnSpPr>
        <p:spPr>
          <a:xfrm flipV="1">
            <a:off x="4921688" y="3473795"/>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EA811F-6767-4AB0-B8E6-B784B8F4B86C}"/>
              </a:ext>
            </a:extLst>
          </p:cNvPr>
          <p:cNvCxnSpPr>
            <a:cxnSpLocks/>
            <a:stCxn id="58" idx="4"/>
            <a:endCxn id="59" idx="0"/>
          </p:cNvCxnSpPr>
          <p:nvPr userDrawn="1"/>
        </p:nvCxnSpPr>
        <p:spPr>
          <a:xfrm>
            <a:off x="4921688" y="4320316"/>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106427-D354-4CA6-B0CD-56A1329950B5}"/>
              </a:ext>
            </a:extLst>
          </p:cNvPr>
          <p:cNvCxnSpPr>
            <a:cxnSpLocks/>
            <a:stCxn id="59" idx="4"/>
            <a:endCxn id="60" idx="0"/>
          </p:cNvCxnSpPr>
          <p:nvPr userDrawn="1"/>
        </p:nvCxnSpPr>
        <p:spPr>
          <a:xfrm>
            <a:off x="4921688" y="5166837"/>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8C70452-BB04-4CFD-A880-133FB55C66C8}"/>
              </a:ext>
            </a:extLst>
          </p:cNvPr>
          <p:cNvSpPr>
            <a:spLocks noGrp="1"/>
          </p:cNvSpPr>
          <p:nvPr>
            <p:ph type="title" hasCustomPrompt="1"/>
          </p:nvPr>
        </p:nvSpPr>
        <p:spPr>
          <a:xfrm>
            <a:off x="1070445" y="3046880"/>
            <a:ext cx="3380093" cy="1272546"/>
          </a:xfrm>
          <a:prstGeom prst="rect">
            <a:avLst/>
          </a:prstGeom>
        </p:spPr>
        <p:txBody>
          <a:bodyPr/>
          <a:lstStyle>
            <a:lvl1pPr>
              <a:defRPr sz="3200">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40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50139"/>
            <a:ext cx="330297" cy="193953"/>
          </a:xfrm>
          <a:prstGeom prst="rect">
            <a:avLst/>
          </a:prstGeom>
        </p:spPr>
        <p:txBody>
          <a:bodyPr/>
          <a:lstStyle/>
          <a:p>
            <a:fld id="{44A3618A-814C-4982-9DFD-515485A1B020}" type="slidenum">
              <a:rPr lang="en-GB" smtClean="0"/>
              <a:t>‹#›</a:t>
            </a:fld>
            <a:endParaRPr lang="en-GB"/>
          </a:p>
        </p:txBody>
      </p:sp>
      <p:sp>
        <p:nvSpPr>
          <p:cNvPr id="4" name="Rectangle 3">
            <a:extLst>
              <a:ext uri="{FF2B5EF4-FFF2-40B4-BE49-F238E27FC236}">
                <a16:creationId xmlns:a16="http://schemas.microsoft.com/office/drawing/2014/main" id="{D253A644-589E-4B83-B463-8400EEF77C44}"/>
              </a:ext>
            </a:extLst>
          </p:cNvPr>
          <p:cNvSpPr/>
          <p:nvPr userDrawn="1"/>
        </p:nvSpPr>
        <p:spPr>
          <a:xfrm>
            <a:off x="10762445" y="13908"/>
            <a:ext cx="1429555" cy="136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E9B90-239B-4EE6-9268-8A4878428F11}"/>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BA8A06AA-72B8-4368-B9A6-B67E762FC055}"/>
              </a:ext>
            </a:extLst>
          </p:cNvPr>
          <p:cNvSpPr>
            <a:spLocks noGrp="1"/>
          </p:cNvSpPr>
          <p:nvPr>
            <p:ph type="body" sz="quarter" idx="10"/>
          </p:nvPr>
        </p:nvSpPr>
        <p:spPr>
          <a:xfrm>
            <a:off x="5392834" y="172513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dirty="0"/>
              <a:t>Edit Master text styles</a:t>
            </a:r>
          </a:p>
        </p:txBody>
      </p:sp>
      <p:sp>
        <p:nvSpPr>
          <p:cNvPr id="41" name="Text Placeholder 4">
            <a:extLst>
              <a:ext uri="{FF2B5EF4-FFF2-40B4-BE49-F238E27FC236}">
                <a16:creationId xmlns:a16="http://schemas.microsoft.com/office/drawing/2014/main" id="{1727C42F-A3C4-427E-8BD7-E175784233A0}"/>
              </a:ext>
            </a:extLst>
          </p:cNvPr>
          <p:cNvSpPr>
            <a:spLocks noGrp="1"/>
          </p:cNvSpPr>
          <p:nvPr>
            <p:ph type="body" sz="quarter" idx="11"/>
          </p:nvPr>
        </p:nvSpPr>
        <p:spPr>
          <a:xfrm>
            <a:off x="5392834" y="2571089"/>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2" name="Text Placeholder 4">
            <a:extLst>
              <a:ext uri="{FF2B5EF4-FFF2-40B4-BE49-F238E27FC236}">
                <a16:creationId xmlns:a16="http://schemas.microsoft.com/office/drawing/2014/main" id="{7868CB55-0565-40E1-BBE4-65FE068B9C7B}"/>
              </a:ext>
            </a:extLst>
          </p:cNvPr>
          <p:cNvSpPr>
            <a:spLocks noGrp="1"/>
          </p:cNvSpPr>
          <p:nvPr>
            <p:ph type="body" sz="quarter" idx="13"/>
          </p:nvPr>
        </p:nvSpPr>
        <p:spPr>
          <a:xfrm>
            <a:off x="5392834" y="341704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3" name="Text Placeholder 4">
            <a:extLst>
              <a:ext uri="{FF2B5EF4-FFF2-40B4-BE49-F238E27FC236}">
                <a16:creationId xmlns:a16="http://schemas.microsoft.com/office/drawing/2014/main" id="{E60BDE2A-8430-42E2-A56C-15B864939C4D}"/>
              </a:ext>
            </a:extLst>
          </p:cNvPr>
          <p:cNvSpPr>
            <a:spLocks noGrp="1"/>
          </p:cNvSpPr>
          <p:nvPr>
            <p:ph type="body" sz="quarter" idx="14"/>
          </p:nvPr>
        </p:nvSpPr>
        <p:spPr>
          <a:xfrm>
            <a:off x="5392834" y="4262999"/>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4" name="Text Placeholder 4">
            <a:extLst>
              <a:ext uri="{FF2B5EF4-FFF2-40B4-BE49-F238E27FC236}">
                <a16:creationId xmlns:a16="http://schemas.microsoft.com/office/drawing/2014/main" id="{5C4481BF-46A9-4298-B2D2-3EAA06F39A8F}"/>
              </a:ext>
            </a:extLst>
          </p:cNvPr>
          <p:cNvSpPr>
            <a:spLocks noGrp="1"/>
          </p:cNvSpPr>
          <p:nvPr>
            <p:ph type="body" sz="quarter" idx="15"/>
          </p:nvPr>
        </p:nvSpPr>
        <p:spPr>
          <a:xfrm>
            <a:off x="5392834" y="510895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7" name="Slide Number Placeholder 6">
            <a:extLst>
              <a:ext uri="{FF2B5EF4-FFF2-40B4-BE49-F238E27FC236}">
                <a16:creationId xmlns:a16="http://schemas.microsoft.com/office/drawing/2014/main" id="{3234FCB6-C00F-4788-ABFC-693280C0C608}"/>
              </a:ext>
            </a:extLst>
          </p:cNvPr>
          <p:cNvSpPr txBox="1">
            <a:spLocks/>
          </p:cNvSpPr>
          <p:nvPr userDrawn="1"/>
        </p:nvSpPr>
        <p:spPr>
          <a:xfrm>
            <a:off x="11483890" y="6650139"/>
            <a:ext cx="330297" cy="19395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3618A-814C-4982-9DFD-515485A1B020}" type="slidenum">
              <a:rPr lang="en-GB" smtClean="0"/>
              <a:pPr/>
              <a:t>‹#›</a:t>
            </a:fld>
            <a:endParaRPr lang="en-GB"/>
          </a:p>
        </p:txBody>
      </p:sp>
      <p:pic>
        <p:nvPicPr>
          <p:cNvPr id="48" name="Picture 47">
            <a:extLst>
              <a:ext uri="{FF2B5EF4-FFF2-40B4-BE49-F238E27FC236}">
                <a16:creationId xmlns:a16="http://schemas.microsoft.com/office/drawing/2014/main" id="{EA9FCA9D-49B1-4B84-81F8-640F123909B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0111"/>
          <a:stretch/>
        </p:blipFill>
        <p:spPr>
          <a:xfrm>
            <a:off x="77200" y="6681949"/>
            <a:ext cx="2434227" cy="105568"/>
          </a:xfrm>
          <a:prstGeom prst="rect">
            <a:avLst/>
          </a:prstGeom>
        </p:spPr>
      </p:pic>
      <p:sp>
        <p:nvSpPr>
          <p:cNvPr id="49" name="TextBox 48">
            <a:extLst>
              <a:ext uri="{FF2B5EF4-FFF2-40B4-BE49-F238E27FC236}">
                <a16:creationId xmlns:a16="http://schemas.microsoft.com/office/drawing/2014/main" id="{12884139-E944-4AB0-A3A2-1705C9D0FE8F}"/>
              </a:ext>
            </a:extLst>
          </p:cNvPr>
          <p:cNvSpPr txBox="1"/>
          <p:nvPr userDrawn="1"/>
        </p:nvSpPr>
        <p:spPr>
          <a:xfrm>
            <a:off x="10602457" y="6606185"/>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50" name="TextBox 49">
            <a:extLst>
              <a:ext uri="{FF2B5EF4-FFF2-40B4-BE49-F238E27FC236}">
                <a16:creationId xmlns:a16="http://schemas.microsoft.com/office/drawing/2014/main" id="{839EFC54-2B03-46B2-9B9C-BF72308F0F1D}"/>
              </a:ext>
            </a:extLst>
          </p:cNvPr>
          <p:cNvSpPr txBox="1"/>
          <p:nvPr userDrawn="1"/>
        </p:nvSpPr>
        <p:spPr>
          <a:xfrm>
            <a:off x="11404362" y="6671359"/>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51" name="Freeform 5">
            <a:hlinkClick r:id="" action="ppaction://hlinkshowjump?jump=nextslide"/>
            <a:extLst>
              <a:ext uri="{FF2B5EF4-FFF2-40B4-BE49-F238E27FC236}">
                <a16:creationId xmlns:a16="http://schemas.microsoft.com/office/drawing/2014/main" id="{4F6FC491-2722-4407-B70B-CAA61F2E6260}"/>
              </a:ext>
            </a:extLst>
          </p:cNvPr>
          <p:cNvSpPr>
            <a:spLocks noEditPoints="1"/>
          </p:cNvSpPr>
          <p:nvPr userDrawn="1"/>
        </p:nvSpPr>
        <p:spPr bwMode="auto">
          <a:xfrm>
            <a:off x="11922215" y="6659365"/>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52" name="Freeform 5">
            <a:hlinkClick r:id="" action="ppaction://hlinkshowjump?jump=previousslide"/>
            <a:extLst>
              <a:ext uri="{FF2B5EF4-FFF2-40B4-BE49-F238E27FC236}">
                <a16:creationId xmlns:a16="http://schemas.microsoft.com/office/drawing/2014/main" id="{8896A40B-BA71-4BBB-A406-6E8178162DE6}"/>
              </a:ext>
            </a:extLst>
          </p:cNvPr>
          <p:cNvSpPr>
            <a:spLocks noEditPoints="1"/>
          </p:cNvSpPr>
          <p:nvPr userDrawn="1"/>
        </p:nvSpPr>
        <p:spPr bwMode="auto">
          <a:xfrm>
            <a:off x="11757871" y="6659365"/>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56F6DB83-DABC-4618-BC71-8692252D411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11145815" y="278810"/>
            <a:ext cx="723051" cy="632937"/>
          </a:xfrm>
          <a:prstGeom prst="rect">
            <a:avLst/>
          </a:prstGeom>
        </p:spPr>
      </p:pic>
      <p:cxnSp>
        <p:nvCxnSpPr>
          <p:cNvPr id="54" name="Straight Connector 53">
            <a:extLst>
              <a:ext uri="{FF2B5EF4-FFF2-40B4-BE49-F238E27FC236}">
                <a16:creationId xmlns:a16="http://schemas.microsoft.com/office/drawing/2014/main" id="{ECA8AFE0-C9AF-41B0-897B-474CC09F7CDE}"/>
              </a:ext>
            </a:extLst>
          </p:cNvPr>
          <p:cNvCxnSpPr>
            <a:cxnSpLocks/>
          </p:cNvCxnSpPr>
          <p:nvPr userDrawn="1"/>
        </p:nvCxnSpPr>
        <p:spPr>
          <a:xfrm>
            <a:off x="791633" y="3047770"/>
            <a:ext cx="0" cy="12725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E14ECB5-C9F0-43AB-BC36-52C763610A4E}"/>
              </a:ext>
            </a:extLst>
          </p:cNvPr>
          <p:cNvSpPr/>
          <p:nvPr userDrawn="1"/>
        </p:nvSpPr>
        <p:spPr>
          <a:xfrm>
            <a:off x="4728633" y="1801043"/>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01</a:t>
            </a:r>
            <a:endParaRPr lang="en-GB" dirty="0"/>
          </a:p>
        </p:txBody>
      </p:sp>
      <p:sp>
        <p:nvSpPr>
          <p:cNvPr id="56" name="Oval 55">
            <a:extLst>
              <a:ext uri="{FF2B5EF4-FFF2-40B4-BE49-F238E27FC236}">
                <a16:creationId xmlns:a16="http://schemas.microsoft.com/office/drawing/2014/main" id="{0C8D7797-F7B2-4DD5-A4F6-44A6F0987B8A}"/>
              </a:ext>
            </a:extLst>
          </p:cNvPr>
          <p:cNvSpPr/>
          <p:nvPr userDrawn="1"/>
        </p:nvSpPr>
        <p:spPr>
          <a:xfrm>
            <a:off x="4728633" y="2647564"/>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02</a:t>
            </a:r>
            <a:endParaRPr lang="en-GB" dirty="0"/>
          </a:p>
        </p:txBody>
      </p:sp>
      <p:sp>
        <p:nvSpPr>
          <p:cNvPr id="57" name="Oval 56">
            <a:extLst>
              <a:ext uri="{FF2B5EF4-FFF2-40B4-BE49-F238E27FC236}">
                <a16:creationId xmlns:a16="http://schemas.microsoft.com/office/drawing/2014/main" id="{E6B80D29-77A9-4718-8D0E-7DA80D34CA8C}"/>
              </a:ext>
            </a:extLst>
          </p:cNvPr>
          <p:cNvSpPr/>
          <p:nvPr userDrawn="1"/>
        </p:nvSpPr>
        <p:spPr>
          <a:xfrm>
            <a:off x="4728633" y="3494085"/>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03</a:t>
            </a:r>
            <a:endParaRPr lang="en-GB" dirty="0"/>
          </a:p>
        </p:txBody>
      </p:sp>
      <p:sp>
        <p:nvSpPr>
          <p:cNvPr id="58" name="Oval 57">
            <a:extLst>
              <a:ext uri="{FF2B5EF4-FFF2-40B4-BE49-F238E27FC236}">
                <a16:creationId xmlns:a16="http://schemas.microsoft.com/office/drawing/2014/main" id="{58ADC7BE-9F11-4428-BBFC-1BD94DCB0BA4}"/>
              </a:ext>
            </a:extLst>
          </p:cNvPr>
          <p:cNvSpPr/>
          <p:nvPr userDrawn="1"/>
        </p:nvSpPr>
        <p:spPr>
          <a:xfrm>
            <a:off x="4728633" y="4340606"/>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04</a:t>
            </a:r>
            <a:endParaRPr lang="en-GB" dirty="0"/>
          </a:p>
        </p:txBody>
      </p:sp>
      <p:sp>
        <p:nvSpPr>
          <p:cNvPr id="59" name="Oval 58">
            <a:extLst>
              <a:ext uri="{FF2B5EF4-FFF2-40B4-BE49-F238E27FC236}">
                <a16:creationId xmlns:a16="http://schemas.microsoft.com/office/drawing/2014/main" id="{EC99F01A-9E2F-4EF6-8845-3C614B4AFF59}"/>
              </a:ext>
            </a:extLst>
          </p:cNvPr>
          <p:cNvSpPr/>
          <p:nvPr userDrawn="1"/>
        </p:nvSpPr>
        <p:spPr>
          <a:xfrm>
            <a:off x="4728633" y="5187127"/>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05</a:t>
            </a:r>
            <a:endParaRPr lang="en-GB" dirty="0"/>
          </a:p>
        </p:txBody>
      </p:sp>
      <p:cxnSp>
        <p:nvCxnSpPr>
          <p:cNvPr id="62" name="Straight Connector 61">
            <a:extLst>
              <a:ext uri="{FF2B5EF4-FFF2-40B4-BE49-F238E27FC236}">
                <a16:creationId xmlns:a16="http://schemas.microsoft.com/office/drawing/2014/main" id="{591FE570-D962-4439-B625-8A206B37AC14}"/>
              </a:ext>
            </a:extLst>
          </p:cNvPr>
          <p:cNvCxnSpPr>
            <a:stCxn id="2" idx="4"/>
            <a:endCxn id="56" idx="0"/>
          </p:cNvCxnSpPr>
          <p:nvPr userDrawn="1"/>
        </p:nvCxnSpPr>
        <p:spPr>
          <a:xfrm>
            <a:off x="4921688" y="2187153"/>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6117B5-B7A6-4D50-907C-86FC3AD7743B}"/>
              </a:ext>
            </a:extLst>
          </p:cNvPr>
          <p:cNvCxnSpPr>
            <a:cxnSpLocks/>
            <a:stCxn id="56" idx="4"/>
            <a:endCxn id="57" idx="0"/>
          </p:cNvCxnSpPr>
          <p:nvPr userDrawn="1"/>
        </p:nvCxnSpPr>
        <p:spPr>
          <a:xfrm>
            <a:off x="4921688" y="3033674"/>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E733141-FFC1-45E2-9153-F037C510EE17}"/>
              </a:ext>
            </a:extLst>
          </p:cNvPr>
          <p:cNvCxnSpPr>
            <a:cxnSpLocks/>
            <a:stCxn id="58" idx="0"/>
            <a:endCxn id="57" idx="4"/>
          </p:cNvCxnSpPr>
          <p:nvPr userDrawn="1"/>
        </p:nvCxnSpPr>
        <p:spPr>
          <a:xfrm flipV="1">
            <a:off x="4921688" y="3880195"/>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EA811F-6767-4AB0-B8E6-B784B8F4B86C}"/>
              </a:ext>
            </a:extLst>
          </p:cNvPr>
          <p:cNvCxnSpPr>
            <a:cxnSpLocks/>
            <a:stCxn id="58" idx="4"/>
            <a:endCxn id="59" idx="0"/>
          </p:cNvCxnSpPr>
          <p:nvPr userDrawn="1"/>
        </p:nvCxnSpPr>
        <p:spPr>
          <a:xfrm>
            <a:off x="4921688" y="4726716"/>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8C70452-BB04-4CFD-A880-133FB55C66C8}"/>
              </a:ext>
            </a:extLst>
          </p:cNvPr>
          <p:cNvSpPr>
            <a:spLocks noGrp="1"/>
          </p:cNvSpPr>
          <p:nvPr>
            <p:ph type="title" hasCustomPrompt="1"/>
          </p:nvPr>
        </p:nvSpPr>
        <p:spPr>
          <a:xfrm>
            <a:off x="1070445" y="3046880"/>
            <a:ext cx="3380093" cy="1272546"/>
          </a:xfrm>
          <a:prstGeom prst="rect">
            <a:avLst/>
          </a:prstGeom>
        </p:spPr>
        <p:txBody>
          <a:bodyPr/>
          <a:lstStyle>
            <a:lvl1pPr>
              <a:defRPr sz="3200">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7856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50139"/>
            <a:ext cx="330297" cy="193953"/>
          </a:xfrm>
          <a:prstGeom prst="rect">
            <a:avLst/>
          </a:prstGeom>
        </p:spPr>
        <p:txBody>
          <a:bodyPr/>
          <a:lstStyle/>
          <a:p>
            <a:fld id="{44A3618A-814C-4982-9DFD-515485A1B020}" type="slidenum">
              <a:rPr lang="en-GB" smtClean="0"/>
              <a:t>‹#›</a:t>
            </a:fld>
            <a:endParaRPr lang="en-GB"/>
          </a:p>
        </p:txBody>
      </p:sp>
      <p:sp>
        <p:nvSpPr>
          <p:cNvPr id="4" name="Rectangle 3">
            <a:extLst>
              <a:ext uri="{FF2B5EF4-FFF2-40B4-BE49-F238E27FC236}">
                <a16:creationId xmlns:a16="http://schemas.microsoft.com/office/drawing/2014/main" id="{D253A644-589E-4B83-B463-8400EEF77C44}"/>
              </a:ext>
            </a:extLst>
          </p:cNvPr>
          <p:cNvSpPr/>
          <p:nvPr userDrawn="1"/>
        </p:nvSpPr>
        <p:spPr>
          <a:xfrm>
            <a:off x="10762445" y="13908"/>
            <a:ext cx="1429555" cy="136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E9B90-239B-4EE6-9268-8A4878428F11}"/>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BA8A06AA-72B8-4368-B9A6-B67E762FC055}"/>
              </a:ext>
            </a:extLst>
          </p:cNvPr>
          <p:cNvSpPr>
            <a:spLocks noGrp="1"/>
          </p:cNvSpPr>
          <p:nvPr>
            <p:ph type="body" sz="quarter" idx="10"/>
          </p:nvPr>
        </p:nvSpPr>
        <p:spPr>
          <a:xfrm>
            <a:off x="5392834" y="214604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dirty="0"/>
              <a:t>Edit Master text styles</a:t>
            </a:r>
          </a:p>
        </p:txBody>
      </p:sp>
      <p:sp>
        <p:nvSpPr>
          <p:cNvPr id="41" name="Text Placeholder 4">
            <a:extLst>
              <a:ext uri="{FF2B5EF4-FFF2-40B4-BE49-F238E27FC236}">
                <a16:creationId xmlns:a16="http://schemas.microsoft.com/office/drawing/2014/main" id="{1727C42F-A3C4-427E-8BD7-E175784233A0}"/>
              </a:ext>
            </a:extLst>
          </p:cNvPr>
          <p:cNvSpPr>
            <a:spLocks noGrp="1"/>
          </p:cNvSpPr>
          <p:nvPr>
            <p:ph type="body" sz="quarter" idx="11"/>
          </p:nvPr>
        </p:nvSpPr>
        <p:spPr>
          <a:xfrm>
            <a:off x="5392834" y="2991999"/>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2" name="Text Placeholder 4">
            <a:extLst>
              <a:ext uri="{FF2B5EF4-FFF2-40B4-BE49-F238E27FC236}">
                <a16:creationId xmlns:a16="http://schemas.microsoft.com/office/drawing/2014/main" id="{7868CB55-0565-40E1-BBE4-65FE068B9C7B}"/>
              </a:ext>
            </a:extLst>
          </p:cNvPr>
          <p:cNvSpPr>
            <a:spLocks noGrp="1"/>
          </p:cNvSpPr>
          <p:nvPr>
            <p:ph type="body" sz="quarter" idx="13"/>
          </p:nvPr>
        </p:nvSpPr>
        <p:spPr>
          <a:xfrm>
            <a:off x="5392834" y="3837954"/>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3" name="Text Placeholder 4">
            <a:extLst>
              <a:ext uri="{FF2B5EF4-FFF2-40B4-BE49-F238E27FC236}">
                <a16:creationId xmlns:a16="http://schemas.microsoft.com/office/drawing/2014/main" id="{E60BDE2A-8430-42E2-A56C-15B864939C4D}"/>
              </a:ext>
            </a:extLst>
          </p:cNvPr>
          <p:cNvSpPr>
            <a:spLocks noGrp="1"/>
          </p:cNvSpPr>
          <p:nvPr>
            <p:ph type="body" sz="quarter" idx="14"/>
          </p:nvPr>
        </p:nvSpPr>
        <p:spPr>
          <a:xfrm>
            <a:off x="5392834" y="4683909"/>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7" name="Slide Number Placeholder 6">
            <a:extLst>
              <a:ext uri="{FF2B5EF4-FFF2-40B4-BE49-F238E27FC236}">
                <a16:creationId xmlns:a16="http://schemas.microsoft.com/office/drawing/2014/main" id="{3234FCB6-C00F-4788-ABFC-693280C0C608}"/>
              </a:ext>
            </a:extLst>
          </p:cNvPr>
          <p:cNvSpPr txBox="1">
            <a:spLocks/>
          </p:cNvSpPr>
          <p:nvPr userDrawn="1"/>
        </p:nvSpPr>
        <p:spPr>
          <a:xfrm>
            <a:off x="11483890" y="6650139"/>
            <a:ext cx="330297" cy="19395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3618A-814C-4982-9DFD-515485A1B020}" type="slidenum">
              <a:rPr lang="en-GB" smtClean="0"/>
              <a:pPr/>
              <a:t>‹#›</a:t>
            </a:fld>
            <a:endParaRPr lang="en-GB"/>
          </a:p>
        </p:txBody>
      </p:sp>
      <p:pic>
        <p:nvPicPr>
          <p:cNvPr id="48" name="Picture 47">
            <a:extLst>
              <a:ext uri="{FF2B5EF4-FFF2-40B4-BE49-F238E27FC236}">
                <a16:creationId xmlns:a16="http://schemas.microsoft.com/office/drawing/2014/main" id="{EA9FCA9D-49B1-4B84-81F8-640F123909B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0111"/>
          <a:stretch/>
        </p:blipFill>
        <p:spPr>
          <a:xfrm>
            <a:off x="77200" y="6681949"/>
            <a:ext cx="2434227" cy="105568"/>
          </a:xfrm>
          <a:prstGeom prst="rect">
            <a:avLst/>
          </a:prstGeom>
        </p:spPr>
      </p:pic>
      <p:sp>
        <p:nvSpPr>
          <p:cNvPr id="49" name="TextBox 48">
            <a:extLst>
              <a:ext uri="{FF2B5EF4-FFF2-40B4-BE49-F238E27FC236}">
                <a16:creationId xmlns:a16="http://schemas.microsoft.com/office/drawing/2014/main" id="{12884139-E944-4AB0-A3A2-1705C9D0FE8F}"/>
              </a:ext>
            </a:extLst>
          </p:cNvPr>
          <p:cNvSpPr txBox="1"/>
          <p:nvPr userDrawn="1"/>
        </p:nvSpPr>
        <p:spPr>
          <a:xfrm>
            <a:off x="10602457" y="6606185"/>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50" name="TextBox 49">
            <a:extLst>
              <a:ext uri="{FF2B5EF4-FFF2-40B4-BE49-F238E27FC236}">
                <a16:creationId xmlns:a16="http://schemas.microsoft.com/office/drawing/2014/main" id="{839EFC54-2B03-46B2-9B9C-BF72308F0F1D}"/>
              </a:ext>
            </a:extLst>
          </p:cNvPr>
          <p:cNvSpPr txBox="1"/>
          <p:nvPr userDrawn="1"/>
        </p:nvSpPr>
        <p:spPr>
          <a:xfrm>
            <a:off x="11404362" y="6671359"/>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51" name="Freeform 5">
            <a:hlinkClick r:id="" action="ppaction://hlinkshowjump?jump=nextslide"/>
            <a:extLst>
              <a:ext uri="{FF2B5EF4-FFF2-40B4-BE49-F238E27FC236}">
                <a16:creationId xmlns:a16="http://schemas.microsoft.com/office/drawing/2014/main" id="{4F6FC491-2722-4407-B70B-CAA61F2E6260}"/>
              </a:ext>
            </a:extLst>
          </p:cNvPr>
          <p:cNvSpPr>
            <a:spLocks noEditPoints="1"/>
          </p:cNvSpPr>
          <p:nvPr userDrawn="1"/>
        </p:nvSpPr>
        <p:spPr bwMode="auto">
          <a:xfrm>
            <a:off x="11922215" y="6659365"/>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52" name="Freeform 5">
            <a:hlinkClick r:id="" action="ppaction://hlinkshowjump?jump=previousslide"/>
            <a:extLst>
              <a:ext uri="{FF2B5EF4-FFF2-40B4-BE49-F238E27FC236}">
                <a16:creationId xmlns:a16="http://schemas.microsoft.com/office/drawing/2014/main" id="{8896A40B-BA71-4BBB-A406-6E8178162DE6}"/>
              </a:ext>
            </a:extLst>
          </p:cNvPr>
          <p:cNvSpPr>
            <a:spLocks noEditPoints="1"/>
          </p:cNvSpPr>
          <p:nvPr userDrawn="1"/>
        </p:nvSpPr>
        <p:spPr bwMode="auto">
          <a:xfrm>
            <a:off x="11757871" y="6659365"/>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56F6DB83-DABC-4618-BC71-8692252D411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11145815" y="278810"/>
            <a:ext cx="723051" cy="632937"/>
          </a:xfrm>
          <a:prstGeom prst="rect">
            <a:avLst/>
          </a:prstGeom>
        </p:spPr>
      </p:pic>
      <p:cxnSp>
        <p:nvCxnSpPr>
          <p:cNvPr id="54" name="Straight Connector 53">
            <a:extLst>
              <a:ext uri="{FF2B5EF4-FFF2-40B4-BE49-F238E27FC236}">
                <a16:creationId xmlns:a16="http://schemas.microsoft.com/office/drawing/2014/main" id="{ECA8AFE0-C9AF-41B0-897B-474CC09F7CDE}"/>
              </a:ext>
            </a:extLst>
          </p:cNvPr>
          <p:cNvCxnSpPr>
            <a:cxnSpLocks/>
          </p:cNvCxnSpPr>
          <p:nvPr userDrawn="1"/>
        </p:nvCxnSpPr>
        <p:spPr>
          <a:xfrm>
            <a:off x="791633" y="3047770"/>
            <a:ext cx="0" cy="12725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E14ECB5-C9F0-43AB-BC36-52C763610A4E}"/>
              </a:ext>
            </a:extLst>
          </p:cNvPr>
          <p:cNvSpPr/>
          <p:nvPr userDrawn="1"/>
        </p:nvSpPr>
        <p:spPr>
          <a:xfrm>
            <a:off x="4728633" y="2221953"/>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01</a:t>
            </a:r>
            <a:endParaRPr lang="en-GB" dirty="0"/>
          </a:p>
        </p:txBody>
      </p:sp>
      <p:sp>
        <p:nvSpPr>
          <p:cNvPr id="56" name="Oval 55">
            <a:extLst>
              <a:ext uri="{FF2B5EF4-FFF2-40B4-BE49-F238E27FC236}">
                <a16:creationId xmlns:a16="http://schemas.microsoft.com/office/drawing/2014/main" id="{0C8D7797-F7B2-4DD5-A4F6-44A6F0987B8A}"/>
              </a:ext>
            </a:extLst>
          </p:cNvPr>
          <p:cNvSpPr/>
          <p:nvPr userDrawn="1"/>
        </p:nvSpPr>
        <p:spPr>
          <a:xfrm>
            <a:off x="4728633" y="3068474"/>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02</a:t>
            </a:r>
            <a:endParaRPr lang="en-GB" dirty="0"/>
          </a:p>
        </p:txBody>
      </p:sp>
      <p:sp>
        <p:nvSpPr>
          <p:cNvPr id="57" name="Oval 56">
            <a:extLst>
              <a:ext uri="{FF2B5EF4-FFF2-40B4-BE49-F238E27FC236}">
                <a16:creationId xmlns:a16="http://schemas.microsoft.com/office/drawing/2014/main" id="{E6B80D29-77A9-4718-8D0E-7DA80D34CA8C}"/>
              </a:ext>
            </a:extLst>
          </p:cNvPr>
          <p:cNvSpPr/>
          <p:nvPr userDrawn="1"/>
        </p:nvSpPr>
        <p:spPr>
          <a:xfrm>
            <a:off x="4728633" y="3914995"/>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03</a:t>
            </a:r>
            <a:endParaRPr lang="en-GB" dirty="0"/>
          </a:p>
        </p:txBody>
      </p:sp>
      <p:sp>
        <p:nvSpPr>
          <p:cNvPr id="58" name="Oval 57">
            <a:extLst>
              <a:ext uri="{FF2B5EF4-FFF2-40B4-BE49-F238E27FC236}">
                <a16:creationId xmlns:a16="http://schemas.microsoft.com/office/drawing/2014/main" id="{58ADC7BE-9F11-4428-BBFC-1BD94DCB0BA4}"/>
              </a:ext>
            </a:extLst>
          </p:cNvPr>
          <p:cNvSpPr/>
          <p:nvPr userDrawn="1"/>
        </p:nvSpPr>
        <p:spPr>
          <a:xfrm>
            <a:off x="4728633" y="4761516"/>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04</a:t>
            </a:r>
            <a:endParaRPr lang="en-GB" dirty="0"/>
          </a:p>
        </p:txBody>
      </p:sp>
      <p:cxnSp>
        <p:nvCxnSpPr>
          <p:cNvPr id="62" name="Straight Connector 61">
            <a:extLst>
              <a:ext uri="{FF2B5EF4-FFF2-40B4-BE49-F238E27FC236}">
                <a16:creationId xmlns:a16="http://schemas.microsoft.com/office/drawing/2014/main" id="{591FE570-D962-4439-B625-8A206B37AC14}"/>
              </a:ext>
            </a:extLst>
          </p:cNvPr>
          <p:cNvCxnSpPr>
            <a:stCxn id="2" idx="4"/>
            <a:endCxn id="56" idx="0"/>
          </p:cNvCxnSpPr>
          <p:nvPr userDrawn="1"/>
        </p:nvCxnSpPr>
        <p:spPr>
          <a:xfrm>
            <a:off x="4921688" y="2608063"/>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6117B5-B7A6-4D50-907C-86FC3AD7743B}"/>
              </a:ext>
            </a:extLst>
          </p:cNvPr>
          <p:cNvCxnSpPr>
            <a:cxnSpLocks/>
            <a:stCxn id="56" idx="4"/>
            <a:endCxn id="57" idx="0"/>
          </p:cNvCxnSpPr>
          <p:nvPr userDrawn="1"/>
        </p:nvCxnSpPr>
        <p:spPr>
          <a:xfrm>
            <a:off x="4921688" y="3454584"/>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E733141-FFC1-45E2-9153-F037C510EE17}"/>
              </a:ext>
            </a:extLst>
          </p:cNvPr>
          <p:cNvCxnSpPr>
            <a:cxnSpLocks/>
            <a:stCxn id="58" idx="0"/>
            <a:endCxn id="57" idx="4"/>
          </p:cNvCxnSpPr>
          <p:nvPr userDrawn="1"/>
        </p:nvCxnSpPr>
        <p:spPr>
          <a:xfrm flipV="1">
            <a:off x="4921688" y="4301105"/>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8C70452-BB04-4CFD-A880-133FB55C66C8}"/>
              </a:ext>
            </a:extLst>
          </p:cNvPr>
          <p:cNvSpPr>
            <a:spLocks noGrp="1"/>
          </p:cNvSpPr>
          <p:nvPr>
            <p:ph type="title" hasCustomPrompt="1"/>
          </p:nvPr>
        </p:nvSpPr>
        <p:spPr>
          <a:xfrm>
            <a:off x="1070445" y="3046880"/>
            <a:ext cx="3380093" cy="1272546"/>
          </a:xfrm>
          <a:prstGeom prst="rect">
            <a:avLst/>
          </a:prstGeom>
        </p:spPr>
        <p:txBody>
          <a:bodyPr/>
          <a:lstStyle>
            <a:lvl1pPr>
              <a:defRPr sz="3200">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8253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A96AA5-5363-4D89-AEB2-23B3C2D85527}"/>
              </a:ext>
            </a:extLst>
          </p:cNvPr>
          <p:cNvSpPr>
            <a:spLocks noGrp="1"/>
          </p:cNvSpPr>
          <p:nvPr>
            <p:ph type="sldNum" sz="quarter" idx="12"/>
          </p:nvPr>
        </p:nvSpPr>
        <p:spPr>
          <a:xfrm>
            <a:off x="11483890" y="6650139"/>
            <a:ext cx="330297" cy="193953"/>
          </a:xfrm>
          <a:prstGeom prst="rect">
            <a:avLst/>
          </a:prstGeom>
        </p:spPr>
        <p:txBody>
          <a:bodyPr/>
          <a:lstStyle/>
          <a:p>
            <a:fld id="{44A3618A-814C-4982-9DFD-515485A1B020}" type="slidenum">
              <a:rPr lang="en-GB" smtClean="0"/>
              <a:t>‹#›</a:t>
            </a:fld>
            <a:endParaRPr lang="en-GB"/>
          </a:p>
        </p:txBody>
      </p:sp>
      <p:sp>
        <p:nvSpPr>
          <p:cNvPr id="4" name="Rectangle 3">
            <a:extLst>
              <a:ext uri="{FF2B5EF4-FFF2-40B4-BE49-F238E27FC236}">
                <a16:creationId xmlns:a16="http://schemas.microsoft.com/office/drawing/2014/main" id="{D253A644-589E-4B83-B463-8400EEF77C44}"/>
              </a:ext>
            </a:extLst>
          </p:cNvPr>
          <p:cNvSpPr/>
          <p:nvPr userDrawn="1"/>
        </p:nvSpPr>
        <p:spPr>
          <a:xfrm>
            <a:off x="10762445" y="13908"/>
            <a:ext cx="1429555" cy="136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E9B90-239B-4EE6-9268-8A4878428F11}"/>
              </a:ext>
            </a:extLst>
          </p:cNvPr>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BA8A06AA-72B8-4368-B9A6-B67E762FC055}"/>
              </a:ext>
            </a:extLst>
          </p:cNvPr>
          <p:cNvSpPr>
            <a:spLocks noGrp="1"/>
          </p:cNvSpPr>
          <p:nvPr>
            <p:ph type="body" sz="quarter" idx="10"/>
          </p:nvPr>
        </p:nvSpPr>
        <p:spPr>
          <a:xfrm>
            <a:off x="5392834" y="2566958"/>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dirty="0"/>
              <a:t>Edit Master text styles</a:t>
            </a:r>
          </a:p>
        </p:txBody>
      </p:sp>
      <p:sp>
        <p:nvSpPr>
          <p:cNvPr id="41" name="Text Placeholder 4">
            <a:extLst>
              <a:ext uri="{FF2B5EF4-FFF2-40B4-BE49-F238E27FC236}">
                <a16:creationId xmlns:a16="http://schemas.microsoft.com/office/drawing/2014/main" id="{1727C42F-A3C4-427E-8BD7-E175784233A0}"/>
              </a:ext>
            </a:extLst>
          </p:cNvPr>
          <p:cNvSpPr>
            <a:spLocks noGrp="1"/>
          </p:cNvSpPr>
          <p:nvPr>
            <p:ph type="body" sz="quarter" idx="11"/>
          </p:nvPr>
        </p:nvSpPr>
        <p:spPr>
          <a:xfrm>
            <a:off x="5392834" y="3412913"/>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2" name="Text Placeholder 4">
            <a:extLst>
              <a:ext uri="{FF2B5EF4-FFF2-40B4-BE49-F238E27FC236}">
                <a16:creationId xmlns:a16="http://schemas.microsoft.com/office/drawing/2014/main" id="{7868CB55-0565-40E1-BBE4-65FE068B9C7B}"/>
              </a:ext>
            </a:extLst>
          </p:cNvPr>
          <p:cNvSpPr>
            <a:spLocks noGrp="1"/>
          </p:cNvSpPr>
          <p:nvPr>
            <p:ph type="body" sz="quarter" idx="13"/>
          </p:nvPr>
        </p:nvSpPr>
        <p:spPr>
          <a:xfrm>
            <a:off x="5392834" y="4258868"/>
            <a:ext cx="5728721" cy="513627"/>
          </a:xfrm>
          <a:prstGeom prst="rect">
            <a:avLst/>
          </a:prstGeom>
        </p:spPr>
        <p:txBody>
          <a:bodyPr anchor="ctr"/>
          <a:lstStyle>
            <a:lvl1pPr marL="0" indent="0" algn="l">
              <a:buNone/>
              <a:defRPr sz="1600" b="1">
                <a:solidFill>
                  <a:schemeClr val="bg1"/>
                </a:solidFill>
                <a:latin typeface="+mn-lt"/>
              </a:defRPr>
            </a:lvl1pPr>
            <a:lvl2pPr marL="342900" indent="0" algn="l">
              <a:buNone/>
              <a:defRPr sz="1100" b="1">
                <a:solidFill>
                  <a:schemeClr val="bg1"/>
                </a:solidFill>
              </a:defRPr>
            </a:lvl2pPr>
            <a:lvl3pPr algn="l">
              <a:defRPr sz="1100" b="1">
                <a:solidFill>
                  <a:schemeClr val="bg1"/>
                </a:solidFill>
              </a:defRPr>
            </a:lvl3pPr>
            <a:lvl4pPr algn="l">
              <a:defRPr sz="1100" b="1">
                <a:solidFill>
                  <a:schemeClr val="bg1"/>
                </a:solidFill>
              </a:defRPr>
            </a:lvl4pPr>
            <a:lvl5pPr algn="l">
              <a:defRPr sz="1100" b="1">
                <a:solidFill>
                  <a:schemeClr val="bg1"/>
                </a:solidFill>
              </a:defRPr>
            </a:lvl5pPr>
          </a:lstStyle>
          <a:p>
            <a:pPr lvl="0"/>
            <a:r>
              <a:rPr lang="en-US"/>
              <a:t>Edit Master text styles</a:t>
            </a:r>
          </a:p>
        </p:txBody>
      </p:sp>
      <p:sp>
        <p:nvSpPr>
          <p:cNvPr id="47" name="Slide Number Placeholder 6">
            <a:extLst>
              <a:ext uri="{FF2B5EF4-FFF2-40B4-BE49-F238E27FC236}">
                <a16:creationId xmlns:a16="http://schemas.microsoft.com/office/drawing/2014/main" id="{3234FCB6-C00F-4788-ABFC-693280C0C608}"/>
              </a:ext>
            </a:extLst>
          </p:cNvPr>
          <p:cNvSpPr txBox="1">
            <a:spLocks/>
          </p:cNvSpPr>
          <p:nvPr userDrawn="1"/>
        </p:nvSpPr>
        <p:spPr>
          <a:xfrm>
            <a:off x="11483890" y="6650139"/>
            <a:ext cx="330297" cy="19395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3618A-814C-4982-9DFD-515485A1B020}" type="slidenum">
              <a:rPr lang="en-GB" smtClean="0"/>
              <a:pPr/>
              <a:t>‹#›</a:t>
            </a:fld>
            <a:endParaRPr lang="en-GB"/>
          </a:p>
        </p:txBody>
      </p:sp>
      <p:pic>
        <p:nvPicPr>
          <p:cNvPr id="48" name="Picture 47">
            <a:extLst>
              <a:ext uri="{FF2B5EF4-FFF2-40B4-BE49-F238E27FC236}">
                <a16:creationId xmlns:a16="http://schemas.microsoft.com/office/drawing/2014/main" id="{EA9FCA9D-49B1-4B84-81F8-640F123909B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80111"/>
          <a:stretch/>
        </p:blipFill>
        <p:spPr>
          <a:xfrm>
            <a:off x="77200" y="6681949"/>
            <a:ext cx="2434227" cy="105568"/>
          </a:xfrm>
          <a:prstGeom prst="rect">
            <a:avLst/>
          </a:prstGeom>
        </p:spPr>
      </p:pic>
      <p:sp>
        <p:nvSpPr>
          <p:cNvPr id="49" name="TextBox 48">
            <a:extLst>
              <a:ext uri="{FF2B5EF4-FFF2-40B4-BE49-F238E27FC236}">
                <a16:creationId xmlns:a16="http://schemas.microsoft.com/office/drawing/2014/main" id="{12884139-E944-4AB0-A3A2-1705C9D0FE8F}"/>
              </a:ext>
            </a:extLst>
          </p:cNvPr>
          <p:cNvSpPr txBox="1"/>
          <p:nvPr userDrawn="1"/>
        </p:nvSpPr>
        <p:spPr>
          <a:xfrm>
            <a:off x="10602457" y="6606185"/>
            <a:ext cx="938077" cy="215444"/>
          </a:xfrm>
          <a:prstGeom prst="rect">
            <a:avLst/>
          </a:prstGeom>
          <a:noFill/>
        </p:spPr>
        <p:txBody>
          <a:bodyPr wrap="none" rtlCol="0">
            <a:spAutoFit/>
          </a:bodyPr>
          <a:lstStyle/>
          <a:p>
            <a:r>
              <a:rPr lang="en-US" sz="800" dirty="0">
                <a:solidFill>
                  <a:schemeClr val="bg1"/>
                </a:solidFill>
                <a:latin typeface="+mj-lt"/>
              </a:rPr>
              <a:t>CONFIDENTIAL</a:t>
            </a:r>
            <a:endParaRPr lang="en-IN" sz="800" dirty="0">
              <a:solidFill>
                <a:schemeClr val="bg1"/>
              </a:solidFill>
              <a:latin typeface="+mj-lt"/>
            </a:endParaRPr>
          </a:p>
        </p:txBody>
      </p:sp>
      <p:sp>
        <p:nvSpPr>
          <p:cNvPr id="50" name="TextBox 49">
            <a:extLst>
              <a:ext uri="{FF2B5EF4-FFF2-40B4-BE49-F238E27FC236}">
                <a16:creationId xmlns:a16="http://schemas.microsoft.com/office/drawing/2014/main" id="{839EFC54-2B03-46B2-9B9C-BF72308F0F1D}"/>
              </a:ext>
            </a:extLst>
          </p:cNvPr>
          <p:cNvSpPr txBox="1"/>
          <p:nvPr userDrawn="1"/>
        </p:nvSpPr>
        <p:spPr>
          <a:xfrm>
            <a:off x="11404362" y="6671359"/>
            <a:ext cx="275991" cy="123111"/>
          </a:xfrm>
          <a:prstGeom prst="rect">
            <a:avLst/>
          </a:prstGeom>
          <a:noFill/>
        </p:spPr>
        <p:txBody>
          <a:bodyPr wrap="square" lIns="0" tIns="0" rIns="0" bIns="0" rtlCol="0">
            <a:spAutoFit/>
          </a:bodyPr>
          <a:lstStyle/>
          <a:p>
            <a:pPr algn="r"/>
            <a:fld id="{27692F5A-FC14-4E83-B4CC-18F6C2D780A4}" type="slidenum">
              <a:rPr lang="en-US" sz="800" b="0" spc="40" baseline="0" smtClean="0">
                <a:solidFill>
                  <a:schemeClr val="bg1"/>
                </a:solidFill>
                <a:latin typeface="+mj-lt"/>
                <a:cs typeface="Arial" panose="020B0604020202020204" pitchFamily="34" charset="0"/>
              </a:rPr>
              <a:pPr algn="r"/>
              <a:t>‹#›</a:t>
            </a:fld>
            <a:endParaRPr lang="en-US" sz="800" b="0" spc="40" baseline="0" dirty="0">
              <a:solidFill>
                <a:schemeClr val="bg1"/>
              </a:solidFill>
              <a:latin typeface="+mj-lt"/>
              <a:cs typeface="Arial" panose="020B0604020202020204" pitchFamily="34" charset="0"/>
            </a:endParaRPr>
          </a:p>
        </p:txBody>
      </p:sp>
      <p:sp>
        <p:nvSpPr>
          <p:cNvPr id="51" name="Freeform 5">
            <a:hlinkClick r:id="" action="ppaction://hlinkshowjump?jump=nextslide"/>
            <a:extLst>
              <a:ext uri="{FF2B5EF4-FFF2-40B4-BE49-F238E27FC236}">
                <a16:creationId xmlns:a16="http://schemas.microsoft.com/office/drawing/2014/main" id="{4F6FC491-2722-4407-B70B-CAA61F2E6260}"/>
              </a:ext>
            </a:extLst>
          </p:cNvPr>
          <p:cNvSpPr>
            <a:spLocks noEditPoints="1"/>
          </p:cNvSpPr>
          <p:nvPr userDrawn="1"/>
        </p:nvSpPr>
        <p:spPr bwMode="auto">
          <a:xfrm>
            <a:off x="11922215" y="6659365"/>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
        <p:nvSpPr>
          <p:cNvPr id="52" name="Freeform 5">
            <a:hlinkClick r:id="" action="ppaction://hlinkshowjump?jump=previousslide"/>
            <a:extLst>
              <a:ext uri="{FF2B5EF4-FFF2-40B4-BE49-F238E27FC236}">
                <a16:creationId xmlns:a16="http://schemas.microsoft.com/office/drawing/2014/main" id="{8896A40B-BA71-4BBB-A406-6E8178162DE6}"/>
              </a:ext>
            </a:extLst>
          </p:cNvPr>
          <p:cNvSpPr>
            <a:spLocks noEditPoints="1"/>
          </p:cNvSpPr>
          <p:nvPr userDrawn="1"/>
        </p:nvSpPr>
        <p:spPr bwMode="auto">
          <a:xfrm>
            <a:off x="11757871" y="6659365"/>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56F6DB83-DABC-4618-BC71-8692252D411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11145815" y="278810"/>
            <a:ext cx="723051" cy="632937"/>
          </a:xfrm>
          <a:prstGeom prst="rect">
            <a:avLst/>
          </a:prstGeom>
        </p:spPr>
      </p:pic>
      <p:cxnSp>
        <p:nvCxnSpPr>
          <p:cNvPr id="54" name="Straight Connector 53">
            <a:extLst>
              <a:ext uri="{FF2B5EF4-FFF2-40B4-BE49-F238E27FC236}">
                <a16:creationId xmlns:a16="http://schemas.microsoft.com/office/drawing/2014/main" id="{ECA8AFE0-C9AF-41B0-897B-474CC09F7CDE}"/>
              </a:ext>
            </a:extLst>
          </p:cNvPr>
          <p:cNvCxnSpPr>
            <a:cxnSpLocks/>
          </p:cNvCxnSpPr>
          <p:nvPr userDrawn="1"/>
        </p:nvCxnSpPr>
        <p:spPr>
          <a:xfrm>
            <a:off x="791633" y="3047770"/>
            <a:ext cx="0" cy="12725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E14ECB5-C9F0-43AB-BC36-52C763610A4E}"/>
              </a:ext>
            </a:extLst>
          </p:cNvPr>
          <p:cNvSpPr/>
          <p:nvPr userDrawn="1"/>
        </p:nvSpPr>
        <p:spPr>
          <a:xfrm>
            <a:off x="4728633" y="2642867"/>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01</a:t>
            </a:r>
            <a:endParaRPr lang="en-GB" dirty="0"/>
          </a:p>
        </p:txBody>
      </p:sp>
      <p:sp>
        <p:nvSpPr>
          <p:cNvPr id="56" name="Oval 55">
            <a:extLst>
              <a:ext uri="{FF2B5EF4-FFF2-40B4-BE49-F238E27FC236}">
                <a16:creationId xmlns:a16="http://schemas.microsoft.com/office/drawing/2014/main" id="{0C8D7797-F7B2-4DD5-A4F6-44A6F0987B8A}"/>
              </a:ext>
            </a:extLst>
          </p:cNvPr>
          <p:cNvSpPr/>
          <p:nvPr userDrawn="1"/>
        </p:nvSpPr>
        <p:spPr>
          <a:xfrm>
            <a:off x="4728633" y="3489388"/>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02</a:t>
            </a:r>
            <a:endParaRPr lang="en-GB" dirty="0"/>
          </a:p>
        </p:txBody>
      </p:sp>
      <p:sp>
        <p:nvSpPr>
          <p:cNvPr id="57" name="Oval 56">
            <a:extLst>
              <a:ext uri="{FF2B5EF4-FFF2-40B4-BE49-F238E27FC236}">
                <a16:creationId xmlns:a16="http://schemas.microsoft.com/office/drawing/2014/main" id="{E6B80D29-77A9-4718-8D0E-7DA80D34CA8C}"/>
              </a:ext>
            </a:extLst>
          </p:cNvPr>
          <p:cNvSpPr/>
          <p:nvPr userDrawn="1"/>
        </p:nvSpPr>
        <p:spPr>
          <a:xfrm>
            <a:off x="4728633" y="4335909"/>
            <a:ext cx="386110" cy="386110"/>
          </a:xfrm>
          <a:prstGeom prst="ellipse">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dirty="0"/>
              <a:t>03</a:t>
            </a:r>
            <a:endParaRPr lang="en-GB" dirty="0"/>
          </a:p>
        </p:txBody>
      </p:sp>
      <p:cxnSp>
        <p:nvCxnSpPr>
          <p:cNvPr id="62" name="Straight Connector 61">
            <a:extLst>
              <a:ext uri="{FF2B5EF4-FFF2-40B4-BE49-F238E27FC236}">
                <a16:creationId xmlns:a16="http://schemas.microsoft.com/office/drawing/2014/main" id="{591FE570-D962-4439-B625-8A206B37AC14}"/>
              </a:ext>
            </a:extLst>
          </p:cNvPr>
          <p:cNvCxnSpPr>
            <a:stCxn id="2" idx="4"/>
            <a:endCxn id="56" idx="0"/>
          </p:cNvCxnSpPr>
          <p:nvPr userDrawn="1"/>
        </p:nvCxnSpPr>
        <p:spPr>
          <a:xfrm>
            <a:off x="4921688" y="3028977"/>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6117B5-B7A6-4D50-907C-86FC3AD7743B}"/>
              </a:ext>
            </a:extLst>
          </p:cNvPr>
          <p:cNvCxnSpPr>
            <a:cxnSpLocks/>
            <a:stCxn id="56" idx="4"/>
            <a:endCxn id="57" idx="0"/>
          </p:cNvCxnSpPr>
          <p:nvPr userDrawn="1"/>
        </p:nvCxnSpPr>
        <p:spPr>
          <a:xfrm>
            <a:off x="4921688" y="3875498"/>
            <a:ext cx="0" cy="4604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8C70452-BB04-4CFD-A880-133FB55C66C8}"/>
              </a:ext>
            </a:extLst>
          </p:cNvPr>
          <p:cNvSpPr>
            <a:spLocks noGrp="1"/>
          </p:cNvSpPr>
          <p:nvPr>
            <p:ph type="title" hasCustomPrompt="1"/>
          </p:nvPr>
        </p:nvSpPr>
        <p:spPr>
          <a:xfrm>
            <a:off x="1070445" y="3046880"/>
            <a:ext cx="3380093" cy="1272546"/>
          </a:xfrm>
          <a:prstGeom prst="rect">
            <a:avLst/>
          </a:prstGeom>
        </p:spPr>
        <p:txBody>
          <a:bodyPr/>
          <a:lstStyle>
            <a:lvl1pPr>
              <a:defRPr sz="3200">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933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5B4-E52E-4395-8A57-505D0B743A7C}"/>
              </a:ext>
            </a:extLst>
          </p:cNvPr>
          <p:cNvSpPr>
            <a:spLocks noGrp="1"/>
          </p:cNvSpPr>
          <p:nvPr>
            <p:ph type="title"/>
          </p:nvPr>
        </p:nvSpPr>
        <p:spPr>
          <a:xfrm>
            <a:off x="381002" y="136525"/>
            <a:ext cx="10411324" cy="633497"/>
          </a:xfrm>
          <a:prstGeom prst="rect">
            <a:avLst/>
          </a:prstGeom>
        </p:spPr>
        <p:txBody>
          <a:bodyPr anchor="ctr"/>
          <a:lstStyle>
            <a:lvl1pPr>
              <a:defRPr sz="3200" b="0">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440CD3F-0910-4575-B7D6-DD62987061C3}"/>
              </a:ext>
            </a:extLst>
          </p:cNvPr>
          <p:cNvSpPr>
            <a:spLocks noGrp="1"/>
          </p:cNvSpPr>
          <p:nvPr>
            <p:ph idx="1"/>
          </p:nvPr>
        </p:nvSpPr>
        <p:spPr>
          <a:xfrm>
            <a:off x="381001" y="937008"/>
            <a:ext cx="11456075" cy="557913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831DC08F-EA32-427A-9942-140576EAD0DC}"/>
              </a:ext>
            </a:extLst>
          </p:cNvPr>
          <p:cNvSpPr>
            <a:spLocks noGrp="1"/>
          </p:cNvSpPr>
          <p:nvPr>
            <p:ph type="sldNum" sz="quarter" idx="12"/>
          </p:nvPr>
        </p:nvSpPr>
        <p:spPr>
          <a:xfrm>
            <a:off x="11487072" y="6652679"/>
            <a:ext cx="350004" cy="136525"/>
          </a:xfrm>
          <a:prstGeom prst="rect">
            <a:avLst/>
          </a:prstGeom>
        </p:spPr>
        <p:txBody>
          <a:bodyPr/>
          <a:lstStyle>
            <a:lvl1pPr>
              <a:defRPr sz="800">
                <a:solidFill>
                  <a:schemeClr val="bg1">
                    <a:lumMod val="50000"/>
                  </a:schemeClr>
                </a:solidFill>
              </a:defRPr>
            </a:lvl1pPr>
          </a:lstStyle>
          <a:p>
            <a:fld id="{44A3618A-814C-4982-9DFD-515485A1B020}" type="slidenum">
              <a:rPr lang="en-GB" smtClean="0"/>
              <a:pPr/>
              <a:t>‹#›</a:t>
            </a:fld>
            <a:endParaRPr lang="en-GB" dirty="0"/>
          </a:p>
        </p:txBody>
      </p:sp>
      <p:cxnSp>
        <p:nvCxnSpPr>
          <p:cNvPr id="8" name="Straight Connector 7">
            <a:extLst>
              <a:ext uri="{FF2B5EF4-FFF2-40B4-BE49-F238E27FC236}">
                <a16:creationId xmlns:a16="http://schemas.microsoft.com/office/drawing/2014/main" id="{67376DEA-46E2-48A4-914D-00000F87E008}"/>
              </a:ext>
            </a:extLst>
          </p:cNvPr>
          <p:cNvCxnSpPr/>
          <p:nvPr userDrawn="1"/>
        </p:nvCxnSpPr>
        <p:spPr>
          <a:xfrm>
            <a:off x="381002" y="793787"/>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3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5B4-E52E-4395-8A57-505D0B743A7C}"/>
              </a:ext>
            </a:extLst>
          </p:cNvPr>
          <p:cNvSpPr>
            <a:spLocks noGrp="1"/>
          </p:cNvSpPr>
          <p:nvPr>
            <p:ph type="title"/>
          </p:nvPr>
        </p:nvSpPr>
        <p:spPr>
          <a:xfrm>
            <a:off x="381002" y="136525"/>
            <a:ext cx="10411324" cy="633497"/>
          </a:xfrm>
          <a:prstGeom prst="rect">
            <a:avLst/>
          </a:prstGeom>
        </p:spPr>
        <p:txBody>
          <a:bodyPr anchor="ctr"/>
          <a:lstStyle>
            <a:lvl1pPr>
              <a:defRPr sz="3200" b="0">
                <a:solidFill>
                  <a:srgbClr val="0070C0"/>
                </a:solidFill>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831DC08F-EA32-427A-9942-140576EAD0DC}"/>
              </a:ext>
            </a:extLst>
          </p:cNvPr>
          <p:cNvSpPr>
            <a:spLocks noGrp="1"/>
          </p:cNvSpPr>
          <p:nvPr>
            <p:ph type="sldNum" sz="quarter" idx="12"/>
          </p:nvPr>
        </p:nvSpPr>
        <p:spPr>
          <a:xfrm>
            <a:off x="11487072" y="6652679"/>
            <a:ext cx="350004" cy="136525"/>
          </a:xfrm>
          <a:prstGeom prst="rect">
            <a:avLst/>
          </a:prstGeom>
        </p:spPr>
        <p:txBody>
          <a:bodyPr/>
          <a:lstStyle>
            <a:lvl1pPr>
              <a:defRPr sz="800">
                <a:solidFill>
                  <a:schemeClr val="bg1">
                    <a:lumMod val="50000"/>
                  </a:schemeClr>
                </a:solidFill>
              </a:defRPr>
            </a:lvl1pPr>
          </a:lstStyle>
          <a:p>
            <a:fld id="{44A3618A-814C-4982-9DFD-515485A1B020}" type="slidenum">
              <a:rPr lang="en-GB" smtClean="0"/>
              <a:pPr/>
              <a:t>‹#›</a:t>
            </a:fld>
            <a:endParaRPr lang="en-GB" dirty="0"/>
          </a:p>
        </p:txBody>
      </p:sp>
      <p:cxnSp>
        <p:nvCxnSpPr>
          <p:cNvPr id="7" name="Straight Connector 6">
            <a:extLst>
              <a:ext uri="{FF2B5EF4-FFF2-40B4-BE49-F238E27FC236}">
                <a16:creationId xmlns:a16="http://schemas.microsoft.com/office/drawing/2014/main" id="{D084203A-5D34-42D4-82E3-18E51A399CD9}"/>
              </a:ext>
            </a:extLst>
          </p:cNvPr>
          <p:cNvCxnSpPr/>
          <p:nvPr userDrawn="1"/>
        </p:nvCxnSpPr>
        <p:spPr>
          <a:xfrm>
            <a:off x="381002" y="793787"/>
            <a:ext cx="1219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7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AFD888-9180-4BE7-98F4-1CE27083C982}"/>
              </a:ext>
            </a:extLst>
          </p:cNvPr>
          <p:cNvPicPr>
            <a:picLocks noChangeAspect="1"/>
          </p:cNvPicPr>
          <p:nvPr userDrawn="1"/>
        </p:nvPicPr>
        <p:blipFill rotWithShape="1">
          <a:blip r:embed="rId18" cstate="hqprint">
            <a:extLst>
              <a:ext uri="{28A0092B-C50C-407E-A947-70E740481C1C}">
                <a14:useLocalDpi xmlns:a14="http://schemas.microsoft.com/office/drawing/2010/main"/>
              </a:ext>
            </a:extLst>
          </a:blip>
          <a:srcRect/>
          <a:stretch/>
        </p:blipFill>
        <p:spPr>
          <a:xfrm>
            <a:off x="88347" y="6672029"/>
            <a:ext cx="2565820" cy="124751"/>
          </a:xfrm>
          <a:prstGeom prst="rect">
            <a:avLst/>
          </a:prstGeom>
        </p:spPr>
      </p:pic>
      <p:pic>
        <p:nvPicPr>
          <p:cNvPr id="8" name="Picture 7">
            <a:extLst>
              <a:ext uri="{FF2B5EF4-FFF2-40B4-BE49-F238E27FC236}">
                <a16:creationId xmlns:a16="http://schemas.microsoft.com/office/drawing/2014/main" id="{F4C8C4DB-2B1F-40D2-BD43-28EE912CE455}"/>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11169879" y="134427"/>
            <a:ext cx="723051" cy="632937"/>
          </a:xfrm>
          <a:prstGeom prst="rect">
            <a:avLst/>
          </a:prstGeom>
        </p:spPr>
      </p:pic>
      <p:sp>
        <p:nvSpPr>
          <p:cNvPr id="9" name="Slide Number Placeholder 5">
            <a:extLst>
              <a:ext uri="{FF2B5EF4-FFF2-40B4-BE49-F238E27FC236}">
                <a16:creationId xmlns:a16="http://schemas.microsoft.com/office/drawing/2014/main" id="{0DF5D0E8-7F7F-4475-994D-A709CFF06BC4}"/>
              </a:ext>
            </a:extLst>
          </p:cNvPr>
          <p:cNvSpPr>
            <a:spLocks noGrp="1"/>
          </p:cNvSpPr>
          <p:nvPr>
            <p:ph type="sldNum" sz="quarter" idx="4"/>
          </p:nvPr>
        </p:nvSpPr>
        <p:spPr>
          <a:xfrm>
            <a:off x="11487072" y="6652679"/>
            <a:ext cx="350004" cy="136525"/>
          </a:xfrm>
          <a:prstGeom prst="rect">
            <a:avLst/>
          </a:prstGeom>
        </p:spPr>
        <p:txBody>
          <a:bodyPr/>
          <a:lstStyle>
            <a:lvl1pPr>
              <a:defRPr sz="800">
                <a:solidFill>
                  <a:schemeClr val="bg1">
                    <a:lumMod val="50000"/>
                  </a:schemeClr>
                </a:solidFill>
              </a:defRPr>
            </a:lvl1pPr>
          </a:lstStyle>
          <a:p>
            <a:fld id="{44A3618A-814C-4982-9DFD-515485A1B020}" type="slidenum">
              <a:rPr lang="en-GB" smtClean="0"/>
              <a:pPr/>
              <a:t>‹#›</a:t>
            </a:fld>
            <a:endParaRPr lang="en-GB" dirty="0"/>
          </a:p>
        </p:txBody>
      </p:sp>
      <p:sp>
        <p:nvSpPr>
          <p:cNvPr id="10" name="TextBox 9">
            <a:extLst>
              <a:ext uri="{FF2B5EF4-FFF2-40B4-BE49-F238E27FC236}">
                <a16:creationId xmlns:a16="http://schemas.microsoft.com/office/drawing/2014/main" id="{BFA17668-7FFC-4782-95B1-6F268FC60F8C}"/>
              </a:ext>
            </a:extLst>
          </p:cNvPr>
          <p:cNvSpPr txBox="1"/>
          <p:nvPr userDrawn="1"/>
        </p:nvSpPr>
        <p:spPr>
          <a:xfrm>
            <a:off x="10648951" y="6652679"/>
            <a:ext cx="938077" cy="215444"/>
          </a:xfrm>
          <a:prstGeom prst="rect">
            <a:avLst/>
          </a:prstGeom>
          <a:noFill/>
        </p:spPr>
        <p:txBody>
          <a:bodyPr wrap="none" rtlCol="0">
            <a:spAutoFit/>
          </a:bodyPr>
          <a:lstStyle/>
          <a:p>
            <a:r>
              <a:rPr lang="en-US" sz="800" dirty="0">
                <a:solidFill>
                  <a:schemeClr val="bg1">
                    <a:lumMod val="50000"/>
                  </a:schemeClr>
                </a:solidFill>
                <a:latin typeface="+mj-lt"/>
              </a:rPr>
              <a:t>CONFIDENTIAL</a:t>
            </a:r>
            <a:endParaRPr lang="en-IN" sz="800" dirty="0">
              <a:solidFill>
                <a:schemeClr val="bg1">
                  <a:lumMod val="50000"/>
                </a:schemeClr>
              </a:solidFill>
              <a:latin typeface="+mj-lt"/>
            </a:endParaRPr>
          </a:p>
        </p:txBody>
      </p:sp>
      <p:sp>
        <p:nvSpPr>
          <p:cNvPr id="11" name="Freeform 5">
            <a:hlinkClick r:id="" action="ppaction://hlinkshowjump?jump=nextslide"/>
            <a:extLst>
              <a:ext uri="{FF2B5EF4-FFF2-40B4-BE49-F238E27FC236}">
                <a16:creationId xmlns:a16="http://schemas.microsoft.com/office/drawing/2014/main" id="{1A2FF17B-0FB4-4A1C-862A-EF288C293496}"/>
              </a:ext>
            </a:extLst>
          </p:cNvPr>
          <p:cNvSpPr>
            <a:spLocks noEditPoints="1"/>
          </p:cNvSpPr>
          <p:nvPr userDrawn="1"/>
        </p:nvSpPr>
        <p:spPr bwMode="auto">
          <a:xfrm>
            <a:off x="11968709" y="6696080"/>
            <a:ext cx="128643" cy="128643"/>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Arial" panose="020B0604020202020204" pitchFamily="34" charset="0"/>
              <a:cs typeface="Arial" panose="020B0604020202020204" pitchFamily="34" charset="0"/>
            </a:endParaRPr>
          </a:p>
        </p:txBody>
      </p:sp>
      <p:sp>
        <p:nvSpPr>
          <p:cNvPr id="12" name="Freeform 5">
            <a:hlinkClick r:id="" action="ppaction://hlinkshowjump?jump=previousslide"/>
            <a:extLst>
              <a:ext uri="{FF2B5EF4-FFF2-40B4-BE49-F238E27FC236}">
                <a16:creationId xmlns:a16="http://schemas.microsoft.com/office/drawing/2014/main" id="{E84990A7-6F68-420B-B054-8A16F1C1548F}"/>
              </a:ext>
            </a:extLst>
          </p:cNvPr>
          <p:cNvSpPr>
            <a:spLocks noEditPoints="1"/>
          </p:cNvSpPr>
          <p:nvPr userDrawn="1"/>
        </p:nvSpPr>
        <p:spPr bwMode="auto">
          <a:xfrm>
            <a:off x="11804365" y="6696080"/>
            <a:ext cx="128643" cy="128643"/>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25625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4" r:id="rId4"/>
    <p:sldLayoutId id="2147483668" r:id="rId5"/>
    <p:sldLayoutId id="2147483669" r:id="rId6"/>
    <p:sldLayoutId id="2147483670" r:id="rId7"/>
    <p:sldLayoutId id="2147483650" r:id="rId8"/>
    <p:sldLayoutId id="2147483660" r:id="rId9"/>
    <p:sldLayoutId id="2147483661" r:id="rId10"/>
    <p:sldLayoutId id="2147483662" r:id="rId11"/>
    <p:sldLayoutId id="2147483652" r:id="rId12"/>
    <p:sldLayoutId id="2147483663" r:id="rId13"/>
    <p:sldLayoutId id="2147483667" r:id="rId14"/>
    <p:sldLayoutId id="2147483673" r:id="rId15"/>
    <p:sldLayoutId id="214748367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kq9ubk4sTE"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WBT,%20RH-%20Assam%20Project%20(4%20x800MW).pdf"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BC91FE-6CAF-598E-75E9-1BFB7D4AB37A}"/>
              </a:ext>
            </a:extLst>
          </p:cNvPr>
          <p:cNvSpPr>
            <a:spLocks noGrp="1"/>
          </p:cNvSpPr>
          <p:nvPr>
            <p:ph type="body" sz="quarter" idx="10"/>
          </p:nvPr>
        </p:nvSpPr>
        <p:spPr/>
        <p:txBody>
          <a:bodyPr/>
          <a:lstStyle/>
          <a:p>
            <a:endParaRPr lang="en-IN" dirty="0"/>
          </a:p>
        </p:txBody>
      </p:sp>
      <p:sp>
        <p:nvSpPr>
          <p:cNvPr id="3" name="Text Placeholder 2">
            <a:extLst>
              <a:ext uri="{FF2B5EF4-FFF2-40B4-BE49-F238E27FC236}">
                <a16:creationId xmlns:a16="http://schemas.microsoft.com/office/drawing/2014/main" id="{4948B9B0-AB9B-3F39-53F3-DD506666EC92}"/>
              </a:ext>
            </a:extLst>
          </p:cNvPr>
          <p:cNvSpPr>
            <a:spLocks noGrp="1"/>
          </p:cNvSpPr>
          <p:nvPr>
            <p:ph type="body" sz="quarter" idx="11"/>
          </p:nvPr>
        </p:nvSpPr>
        <p:spPr/>
        <p:txBody>
          <a:bodyPr/>
          <a:lstStyle/>
          <a:p>
            <a:endParaRPr lang="en-IN" dirty="0"/>
          </a:p>
        </p:txBody>
      </p:sp>
      <p:pic>
        <p:nvPicPr>
          <p:cNvPr id="5" name="Picture 4">
            <a:extLst>
              <a:ext uri="{FF2B5EF4-FFF2-40B4-BE49-F238E27FC236}">
                <a16:creationId xmlns:a16="http://schemas.microsoft.com/office/drawing/2014/main" id="{47B0B72A-3D45-0437-1A70-1960A2DCE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0096554"/>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E2F3-C493-E5C9-D4A4-E0BEA4BC144F}"/>
              </a:ext>
            </a:extLst>
          </p:cNvPr>
          <p:cNvSpPr>
            <a:spLocks noGrp="1"/>
          </p:cNvSpPr>
          <p:nvPr>
            <p:ph type="title"/>
          </p:nvPr>
        </p:nvSpPr>
        <p:spPr/>
        <p:txBody>
          <a:bodyPr/>
          <a:lstStyle/>
          <a:p>
            <a:r>
              <a:rPr lang="en-IN" sz="2400" b="1" dirty="0"/>
              <a:t>India’s Growing Water Stress</a:t>
            </a:r>
          </a:p>
        </p:txBody>
      </p:sp>
      <p:sp>
        <p:nvSpPr>
          <p:cNvPr id="3" name="Content Placeholder 2">
            <a:extLst>
              <a:ext uri="{FF2B5EF4-FFF2-40B4-BE49-F238E27FC236}">
                <a16:creationId xmlns:a16="http://schemas.microsoft.com/office/drawing/2014/main" id="{B4FF035F-4029-63C4-7A66-ECD9A087C21B}"/>
              </a:ext>
            </a:extLst>
          </p:cNvPr>
          <p:cNvSpPr>
            <a:spLocks noGrp="1"/>
          </p:cNvSpPr>
          <p:nvPr>
            <p:ph idx="1"/>
          </p:nvPr>
        </p:nvSpPr>
        <p:spPr>
          <a:xfrm>
            <a:off x="496512" y="1820589"/>
            <a:ext cx="11327525" cy="2277547"/>
          </a:xfrm>
          <a:ln>
            <a:solidFill>
              <a:schemeClr val="tx1"/>
            </a:solidFill>
          </a:ln>
        </p:spPr>
        <p:txBody>
          <a:bodyPr/>
          <a:lstStyle/>
          <a:p>
            <a:pPr marL="0" indent="0" algn="just">
              <a:buNone/>
            </a:pPr>
            <a:br>
              <a:rPr lang="en-IN" sz="1200" dirty="0"/>
            </a:b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marL="0" indent="0" algn="just">
              <a:buNone/>
            </a:pPr>
            <a:endParaRPr lang="en-US" sz="1200" dirty="0">
              <a:solidFill>
                <a:srgbClr val="333333"/>
              </a:solidFill>
            </a:endParaRPr>
          </a:p>
          <a:p>
            <a:pPr algn="just"/>
            <a:r>
              <a:rPr lang="en-US" sz="1200" dirty="0">
                <a:solidFill>
                  <a:srgbClr val="333333"/>
                </a:solidFill>
              </a:rPr>
              <a:t>80000MW is to be implemented by 2032-2035.</a:t>
            </a:r>
          </a:p>
          <a:p>
            <a:pPr algn="just"/>
            <a:r>
              <a:rPr lang="en-US" sz="1200" dirty="0">
                <a:solidFill>
                  <a:srgbClr val="333333"/>
                </a:solidFill>
              </a:rPr>
              <a:t>Additional water demand for energy &amp; community upto 2035</a:t>
            </a:r>
          </a:p>
          <a:p>
            <a:pPr algn="just"/>
            <a:r>
              <a:rPr lang="en-US" sz="1200" dirty="0">
                <a:solidFill>
                  <a:srgbClr val="333333"/>
                </a:solidFill>
              </a:rPr>
              <a:t>Water required for 80000 MW =  80000 MW *2.75 M3/HR/MW*24 = 5280000 M3/day= 5.2 Million M3/day   (Source: MOEF 2.5 M3/hour/MW- 3 M3/hour/MW) </a:t>
            </a:r>
          </a:p>
          <a:p>
            <a:pPr algn="just"/>
            <a:r>
              <a:rPr lang="en-US" sz="1200" dirty="0">
                <a:solidFill>
                  <a:srgbClr val="333333"/>
                </a:solidFill>
              </a:rPr>
              <a:t>Water required for 12 Cr addiontal population  = 12*10^6*70 liter/person/day 8.4 Million M3/day (50 </a:t>
            </a:r>
            <a:r>
              <a:rPr lang="en-US" sz="1200" dirty="0" err="1">
                <a:solidFill>
                  <a:srgbClr val="333333"/>
                </a:solidFill>
              </a:rPr>
              <a:t>litres</a:t>
            </a:r>
            <a:r>
              <a:rPr lang="en-US" sz="1200" dirty="0">
                <a:solidFill>
                  <a:srgbClr val="333333"/>
                </a:solidFill>
              </a:rPr>
              <a:t> to 100 </a:t>
            </a:r>
            <a:r>
              <a:rPr lang="en-US" sz="1200" dirty="0" err="1">
                <a:solidFill>
                  <a:srgbClr val="333333"/>
                </a:solidFill>
              </a:rPr>
              <a:t>litres</a:t>
            </a:r>
            <a:r>
              <a:rPr lang="en-US" sz="1200" dirty="0">
                <a:solidFill>
                  <a:srgbClr val="333333"/>
                </a:solidFill>
              </a:rPr>
              <a:t>) Source WHO</a:t>
            </a:r>
          </a:p>
          <a:p>
            <a:pPr algn="just"/>
            <a:r>
              <a:rPr lang="en-US" sz="1200" dirty="0">
                <a:solidFill>
                  <a:srgbClr val="333333"/>
                </a:solidFill>
              </a:rPr>
              <a:t>By 2035 – Total additional water demand for (Additional energy requirement + Indian Population growth) = (Approx) </a:t>
            </a:r>
            <a:r>
              <a:rPr lang="en-US" sz="1200" b="1" dirty="0">
                <a:solidFill>
                  <a:srgbClr val="333333"/>
                </a:solidFill>
              </a:rPr>
              <a:t>13.6 Million m3/day.</a:t>
            </a:r>
          </a:p>
          <a:p>
            <a:pPr algn="just"/>
            <a:r>
              <a:rPr lang="en-US" sz="1200" b="1" dirty="0">
                <a:solidFill>
                  <a:srgbClr val="333333"/>
                </a:solidFill>
              </a:rPr>
              <a:t>Almost a tank  of size 4.5KM (L) X 0.5KM (W) X 6M (H)</a:t>
            </a:r>
          </a:p>
        </p:txBody>
      </p:sp>
      <p:sp>
        <p:nvSpPr>
          <p:cNvPr id="4" name="Slide Number Placeholder 3">
            <a:extLst>
              <a:ext uri="{FF2B5EF4-FFF2-40B4-BE49-F238E27FC236}">
                <a16:creationId xmlns:a16="http://schemas.microsoft.com/office/drawing/2014/main" id="{4DC6395F-CC10-D472-CC53-7CAADC047AFD}"/>
              </a:ext>
            </a:extLst>
          </p:cNvPr>
          <p:cNvSpPr>
            <a:spLocks noGrp="1"/>
          </p:cNvSpPr>
          <p:nvPr>
            <p:ph type="sldNum" sz="quarter" idx="12"/>
          </p:nvPr>
        </p:nvSpPr>
        <p:spPr/>
        <p:txBody>
          <a:bodyPr/>
          <a:lstStyle/>
          <a:p>
            <a:fld id="{44A3618A-814C-4982-9DFD-515485A1B020}" type="slidenum">
              <a:rPr lang="en-GB" smtClean="0"/>
              <a:pPr/>
              <a:t>10</a:t>
            </a:fld>
            <a:endParaRPr lang="en-GB" dirty="0"/>
          </a:p>
        </p:txBody>
      </p:sp>
      <p:sp>
        <p:nvSpPr>
          <p:cNvPr id="6" name="Rectangle 4">
            <a:extLst>
              <a:ext uri="{FF2B5EF4-FFF2-40B4-BE49-F238E27FC236}">
                <a16:creationId xmlns:a16="http://schemas.microsoft.com/office/drawing/2014/main" id="{7D27C66F-3731-CE96-7BAD-B74A44B438E6}"/>
              </a:ext>
            </a:extLst>
          </p:cNvPr>
          <p:cNvSpPr txBox="1">
            <a:spLocks noChangeArrowheads="1"/>
          </p:cNvSpPr>
          <p:nvPr/>
        </p:nvSpPr>
        <p:spPr bwMode="auto">
          <a:xfrm>
            <a:off x="496512" y="1820589"/>
            <a:ext cx="11327524" cy="2277547"/>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ct val="0"/>
              </a:spcBef>
              <a:spcAft>
                <a:spcPct val="0"/>
              </a:spcAft>
              <a:buFontTx/>
              <a:buChar char="•"/>
            </a:pPr>
            <a:r>
              <a:rPr lang="en-US" altLang="en-US" sz="1000" b="1" dirty="0">
                <a:latin typeface="+mj-lt"/>
              </a:rPr>
              <a:t>Projected Electricity Demand</a:t>
            </a:r>
            <a:r>
              <a:rPr lang="en-US" altLang="en-US" sz="1000" dirty="0">
                <a:latin typeface="+mj-lt"/>
              </a:rPr>
              <a:t>: By 2031-32, India’s electricity demand will necessitate significant expansion in power generation capacity.</a:t>
            </a:r>
          </a:p>
          <a:p>
            <a:pPr marL="0" indent="0" algn="just" eaLnBrk="0" fontAlgn="base" hangingPunct="0">
              <a:lnSpc>
                <a:spcPct val="100000"/>
              </a:lnSpc>
              <a:spcBef>
                <a:spcPct val="0"/>
              </a:spcBef>
              <a:spcAft>
                <a:spcPct val="0"/>
              </a:spcAft>
              <a:buFontTx/>
              <a:buChar char="•"/>
            </a:pPr>
            <a:endParaRPr lang="en-US" altLang="en-US" sz="1000" dirty="0">
              <a:latin typeface="+mj-lt"/>
            </a:endParaRPr>
          </a:p>
          <a:p>
            <a:pPr marL="0" indent="0" algn="just" eaLnBrk="0" fontAlgn="base" hangingPunct="0">
              <a:lnSpc>
                <a:spcPct val="100000"/>
              </a:lnSpc>
              <a:spcBef>
                <a:spcPct val="0"/>
              </a:spcBef>
              <a:spcAft>
                <a:spcPct val="0"/>
              </a:spcAft>
              <a:buFontTx/>
              <a:buChar char="•"/>
            </a:pPr>
            <a:r>
              <a:rPr lang="en-US" altLang="en-US" sz="1000" b="1" dirty="0">
                <a:latin typeface="+mj-lt"/>
              </a:rPr>
              <a:t>Coal and Lignite Capacity Requirement</a:t>
            </a:r>
            <a:r>
              <a:rPr lang="en-US" altLang="en-US" sz="1000" dirty="0">
                <a:latin typeface="+mj-lt"/>
              </a:rPr>
              <a:t>: The required coal and lignite-based installed capacity by 2032 is projected to be 283 GW, a substantial increase from the current capacity of 217.5 GW.</a:t>
            </a:r>
          </a:p>
          <a:p>
            <a:pPr marL="0" indent="0" algn="just" eaLnBrk="0" fontAlgn="base" hangingPunct="0">
              <a:lnSpc>
                <a:spcPct val="100000"/>
              </a:lnSpc>
              <a:spcBef>
                <a:spcPct val="0"/>
              </a:spcBef>
              <a:spcAft>
                <a:spcPct val="0"/>
              </a:spcAft>
              <a:buFontTx/>
              <a:buChar char="•"/>
            </a:pPr>
            <a:endParaRPr lang="en-US" altLang="en-US" sz="1000" dirty="0">
              <a:latin typeface="+mj-lt"/>
            </a:endParaRPr>
          </a:p>
          <a:p>
            <a:pPr marL="0" indent="0" algn="just" eaLnBrk="0" fontAlgn="base" hangingPunct="0">
              <a:lnSpc>
                <a:spcPct val="100000"/>
              </a:lnSpc>
              <a:spcBef>
                <a:spcPct val="0"/>
              </a:spcBef>
              <a:spcAft>
                <a:spcPct val="0"/>
              </a:spcAft>
              <a:buFontTx/>
              <a:buChar char="•"/>
            </a:pPr>
            <a:r>
              <a:rPr lang="en-US" altLang="en-US" sz="1000" b="1" dirty="0">
                <a:latin typeface="+mj-lt"/>
              </a:rPr>
              <a:t>Planned Capacity Expansion</a:t>
            </a:r>
            <a:r>
              <a:rPr lang="en-US" altLang="en-US" sz="1000" dirty="0">
                <a:latin typeface="+mj-lt"/>
              </a:rPr>
              <a:t>: To meet this demand, the Government of India plans to set up an additional 80 GW of coal-based power generation capacity by 2031-32.</a:t>
            </a:r>
          </a:p>
          <a:p>
            <a:pPr marL="0" indent="0" algn="just" eaLnBrk="0" fontAlgn="base" hangingPunct="0">
              <a:lnSpc>
                <a:spcPct val="100000"/>
              </a:lnSpc>
              <a:spcBef>
                <a:spcPct val="0"/>
              </a:spcBef>
              <a:spcAft>
                <a:spcPct val="0"/>
              </a:spcAft>
              <a:buFontTx/>
              <a:buChar char="•"/>
            </a:pPr>
            <a:endParaRPr lang="en-US" altLang="en-US" sz="1000" dirty="0">
              <a:latin typeface="+mj-lt"/>
            </a:endParaRPr>
          </a:p>
          <a:p>
            <a:pPr marL="0" indent="0" algn="just" eaLnBrk="0" fontAlgn="base" hangingPunct="0">
              <a:lnSpc>
                <a:spcPct val="100000"/>
              </a:lnSpc>
              <a:spcBef>
                <a:spcPct val="0"/>
              </a:spcBef>
              <a:spcAft>
                <a:spcPct val="0"/>
              </a:spcAft>
              <a:buFontTx/>
              <a:buChar char="•"/>
            </a:pPr>
            <a:r>
              <a:rPr lang="en-US" altLang="en-US" sz="1000" b="1" dirty="0">
                <a:latin typeface="+mj-lt"/>
              </a:rPr>
              <a:t>Base Load Dependence</a:t>
            </a:r>
            <a:r>
              <a:rPr lang="en-US" altLang="en-US" sz="1000" dirty="0">
                <a:latin typeface="+mj-lt"/>
              </a:rPr>
              <a:t>: The expansion is aimed at addressing the base load requirements of the country, ensuring stable and reliable power supply for industrial, commercial, and residential needs.</a:t>
            </a:r>
          </a:p>
          <a:p>
            <a:pPr marL="0" indent="0" algn="just" eaLnBrk="0" fontAlgn="base" hangingPunct="0">
              <a:lnSpc>
                <a:spcPct val="100000"/>
              </a:lnSpc>
              <a:spcBef>
                <a:spcPct val="0"/>
              </a:spcBef>
              <a:spcAft>
                <a:spcPct val="0"/>
              </a:spcAft>
              <a:buFontTx/>
              <a:buChar char="•"/>
            </a:pPr>
            <a:endParaRPr lang="en-US" altLang="en-US" sz="1000" dirty="0">
              <a:latin typeface="+mj-lt"/>
            </a:endParaRPr>
          </a:p>
          <a:p>
            <a:pPr marL="0" indent="0" algn="just" eaLnBrk="0" fontAlgn="base" hangingPunct="0">
              <a:lnSpc>
                <a:spcPct val="100000"/>
              </a:lnSpc>
              <a:spcBef>
                <a:spcPct val="0"/>
              </a:spcBef>
              <a:spcAft>
                <a:spcPct val="0"/>
              </a:spcAft>
              <a:buFontTx/>
              <a:buChar char="•"/>
            </a:pPr>
            <a:r>
              <a:rPr lang="en-US" altLang="en-US" sz="1000" b="1" dirty="0">
                <a:latin typeface="+mj-lt"/>
              </a:rPr>
              <a:t>Strategic Planning by CEA</a:t>
            </a:r>
            <a:r>
              <a:rPr lang="en-US" altLang="en-US" sz="1000" dirty="0">
                <a:latin typeface="+mj-lt"/>
              </a:rPr>
              <a:t>: The Central Electricity Authority (CEA) has conducted detailed generation planning studies to determine the necessary capacity expansion and to guide future investments in the energy sector.</a:t>
            </a:r>
          </a:p>
          <a:p>
            <a:pPr marL="0" indent="0" algn="just" eaLnBrk="0" fontAlgn="base" hangingPunct="0">
              <a:lnSpc>
                <a:spcPct val="100000"/>
              </a:lnSpc>
              <a:spcBef>
                <a:spcPct val="0"/>
              </a:spcBef>
              <a:spcAft>
                <a:spcPct val="0"/>
              </a:spcAft>
              <a:buFontTx/>
              <a:buChar char="•"/>
            </a:pPr>
            <a:endParaRPr lang="en-US" altLang="en-US" sz="1000" dirty="0">
              <a:latin typeface="+mj-lt"/>
            </a:endParaRPr>
          </a:p>
          <a:p>
            <a:pPr marL="0" indent="0" algn="just" eaLnBrk="0" fontAlgn="base" hangingPunct="0">
              <a:lnSpc>
                <a:spcPct val="100000"/>
              </a:lnSpc>
              <a:spcBef>
                <a:spcPct val="0"/>
              </a:spcBef>
              <a:spcAft>
                <a:spcPct val="0"/>
              </a:spcAft>
              <a:buFontTx/>
              <a:buChar char="•"/>
            </a:pPr>
            <a:r>
              <a:rPr lang="en-US" altLang="en-US" sz="1000" b="1" dirty="0">
                <a:latin typeface="+mj-lt"/>
              </a:rPr>
              <a:t>Energy Security and Challenges</a:t>
            </a:r>
            <a:r>
              <a:rPr lang="en-US" altLang="en-US" sz="1000" dirty="0">
                <a:latin typeface="+mj-lt"/>
              </a:rPr>
              <a:t>: While addressing electricity demand, this expansion also highlights the importance of balancing energy security with environmental sustainability and exploring clean coal technologies to reduce emissions</a:t>
            </a:r>
            <a:r>
              <a:rPr lang="en-US" altLang="en-US" sz="1200" dirty="0">
                <a:latin typeface="Arial" panose="020B0604020202020204" pitchFamily="34" charset="0"/>
              </a:rPr>
              <a:t>.</a:t>
            </a:r>
          </a:p>
        </p:txBody>
      </p:sp>
      <p:sp>
        <p:nvSpPr>
          <p:cNvPr id="8" name="TextBox 7">
            <a:extLst>
              <a:ext uri="{FF2B5EF4-FFF2-40B4-BE49-F238E27FC236}">
                <a16:creationId xmlns:a16="http://schemas.microsoft.com/office/drawing/2014/main" id="{B79E97DF-7D37-4281-F890-540485E5D7E7}"/>
              </a:ext>
            </a:extLst>
          </p:cNvPr>
          <p:cNvSpPr txBox="1"/>
          <p:nvPr/>
        </p:nvSpPr>
        <p:spPr>
          <a:xfrm>
            <a:off x="496512" y="1266594"/>
            <a:ext cx="11327524" cy="276999"/>
          </a:xfrm>
          <a:prstGeom prst="rect">
            <a:avLst/>
          </a:prstGeom>
          <a:solidFill>
            <a:schemeClr val="accent1">
              <a:lumMod val="60000"/>
              <a:lumOff val="40000"/>
            </a:schemeClr>
          </a:solidFill>
          <a:ln>
            <a:solidFill>
              <a:schemeClr val="tx1"/>
            </a:solidFill>
          </a:ln>
        </p:spPr>
        <p:txBody>
          <a:bodyPr wrap="square">
            <a:spAutoFit/>
          </a:bodyPr>
          <a:lstStyle/>
          <a:p>
            <a:pPr marL="0" indent="0">
              <a:buNone/>
            </a:pPr>
            <a:r>
              <a:rPr lang="en-US" sz="1200" b="1" i="0" dirty="0">
                <a:solidFill>
                  <a:srgbClr val="333333"/>
                </a:solidFill>
                <a:effectLst/>
              </a:rPr>
              <a:t>As per latest </a:t>
            </a:r>
            <a:r>
              <a:rPr lang="en-IN" sz="1200" b="1" dirty="0">
                <a:solidFill>
                  <a:srgbClr val="333333"/>
                </a:solidFill>
              </a:rPr>
              <a:t> report by Ministry of Power, PIB Delhi, 25 July 2024 </a:t>
            </a:r>
          </a:p>
        </p:txBody>
      </p:sp>
    </p:spTree>
    <p:extLst>
      <p:ext uri="{BB962C8B-B14F-4D97-AF65-F5344CB8AC3E}">
        <p14:creationId xmlns:p14="http://schemas.microsoft.com/office/powerpoint/2010/main" val="190560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5C4D-2D77-CD69-E09B-32C8A9E8F922}"/>
              </a:ext>
            </a:extLst>
          </p:cNvPr>
          <p:cNvSpPr>
            <a:spLocks noGrp="1"/>
          </p:cNvSpPr>
          <p:nvPr>
            <p:ph type="title"/>
          </p:nvPr>
        </p:nvSpPr>
        <p:spPr>
          <a:xfrm>
            <a:off x="890338" y="5386623"/>
            <a:ext cx="10411324" cy="633497"/>
          </a:xfrm>
        </p:spPr>
        <p:txBody>
          <a:bodyPr/>
          <a:lstStyle/>
          <a:p>
            <a:pPr algn="ctr"/>
            <a:r>
              <a:rPr lang="en-US" sz="2400" b="1" dirty="0"/>
              <a:t>NEED OF THE HOUR</a:t>
            </a:r>
            <a:br>
              <a:rPr lang="en-US" sz="2400" b="1" dirty="0"/>
            </a:br>
            <a:br>
              <a:rPr lang="en-US" sz="2400" b="1" dirty="0"/>
            </a:br>
            <a:r>
              <a:rPr lang="en-US" sz="2400" b="1" dirty="0"/>
              <a:t>“Air-Cooled Condensers — A Sustainable Solution for Water-Stressed Power Plants”</a:t>
            </a:r>
            <a:endParaRPr lang="en-IN" sz="2400" b="1" dirty="0"/>
          </a:p>
        </p:txBody>
      </p:sp>
      <p:sp>
        <p:nvSpPr>
          <p:cNvPr id="4" name="Slide Number Placeholder 3">
            <a:extLst>
              <a:ext uri="{FF2B5EF4-FFF2-40B4-BE49-F238E27FC236}">
                <a16:creationId xmlns:a16="http://schemas.microsoft.com/office/drawing/2014/main" id="{C135A29F-A062-8D3C-6125-5C71964ACE01}"/>
              </a:ext>
            </a:extLst>
          </p:cNvPr>
          <p:cNvSpPr>
            <a:spLocks noGrp="1"/>
          </p:cNvSpPr>
          <p:nvPr>
            <p:ph type="sldNum" sz="quarter" idx="12"/>
          </p:nvPr>
        </p:nvSpPr>
        <p:spPr/>
        <p:txBody>
          <a:bodyPr/>
          <a:lstStyle/>
          <a:p>
            <a:fld id="{44A3618A-814C-4982-9DFD-515485A1B020}" type="slidenum">
              <a:rPr lang="en-GB" smtClean="0"/>
              <a:pPr/>
              <a:t>11</a:t>
            </a:fld>
            <a:endParaRPr lang="en-GB" dirty="0"/>
          </a:p>
        </p:txBody>
      </p:sp>
      <p:pic>
        <p:nvPicPr>
          <p:cNvPr id="5" name="Picture 4">
            <a:extLst>
              <a:ext uri="{FF2B5EF4-FFF2-40B4-BE49-F238E27FC236}">
                <a16:creationId xmlns:a16="http://schemas.microsoft.com/office/drawing/2014/main" id="{B146F2E1-DAF7-472A-6617-E4523F966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796" y="508627"/>
            <a:ext cx="4644974" cy="3715979"/>
          </a:xfrm>
          <a:prstGeom prst="rect">
            <a:avLst/>
          </a:prstGeom>
        </p:spPr>
      </p:pic>
      <p:sp>
        <p:nvSpPr>
          <p:cNvPr id="8" name="TextBox 7">
            <a:extLst>
              <a:ext uri="{FF2B5EF4-FFF2-40B4-BE49-F238E27FC236}">
                <a16:creationId xmlns:a16="http://schemas.microsoft.com/office/drawing/2014/main" id="{FFFA6535-F054-473F-A51F-4694C4DA0D0D}"/>
              </a:ext>
            </a:extLst>
          </p:cNvPr>
          <p:cNvSpPr txBox="1"/>
          <p:nvPr/>
        </p:nvSpPr>
        <p:spPr>
          <a:xfrm>
            <a:off x="4459545" y="4324963"/>
            <a:ext cx="3701229" cy="369332"/>
          </a:xfrm>
          <a:prstGeom prst="rect">
            <a:avLst/>
          </a:prstGeom>
          <a:noFill/>
        </p:spPr>
        <p:txBody>
          <a:bodyPr wrap="square">
            <a:spAutoFit/>
          </a:bodyPr>
          <a:lstStyle/>
          <a:p>
            <a:r>
              <a:rPr lang="en-IN" b="0" i="0" u="none" strike="noStrike" dirty="0">
                <a:effectLst/>
                <a:latin typeface="YouTube Noto"/>
                <a:hlinkClick r:id="rId3" tooltip="Share link"/>
              </a:rPr>
              <a:t>https://youtu.be/-kq9ubk4sTE</a:t>
            </a:r>
            <a:endParaRPr lang="en-IN" dirty="0"/>
          </a:p>
        </p:txBody>
      </p:sp>
    </p:spTree>
    <p:extLst>
      <p:ext uri="{BB962C8B-B14F-4D97-AF65-F5344CB8AC3E}">
        <p14:creationId xmlns:p14="http://schemas.microsoft.com/office/powerpoint/2010/main" val="28515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24E51-3116-93F1-878A-160AF959A6F2}"/>
              </a:ext>
            </a:extLst>
          </p:cNvPr>
          <p:cNvSpPr>
            <a:spLocks noGrp="1"/>
          </p:cNvSpPr>
          <p:nvPr>
            <p:ph type="body" sz="quarter" idx="10"/>
          </p:nvPr>
        </p:nvSpPr>
        <p:spPr>
          <a:xfrm>
            <a:off x="720827" y="188716"/>
            <a:ext cx="10012281" cy="511013"/>
          </a:xfrm>
        </p:spPr>
        <p:txBody>
          <a:bodyPr/>
          <a:lstStyle/>
          <a:p>
            <a:pPr marL="0" indent="0">
              <a:buNone/>
            </a:pPr>
            <a:r>
              <a:rPr lang="en-US" sz="2400" b="1" dirty="0"/>
              <a:t>Air Cooled Condensers</a:t>
            </a:r>
            <a:endParaRPr lang="en-IN" sz="2400" b="1" dirty="0"/>
          </a:p>
        </p:txBody>
      </p:sp>
      <p:sp>
        <p:nvSpPr>
          <p:cNvPr id="11" name="TextBox 10">
            <a:extLst>
              <a:ext uri="{FF2B5EF4-FFF2-40B4-BE49-F238E27FC236}">
                <a16:creationId xmlns:a16="http://schemas.microsoft.com/office/drawing/2014/main" id="{B92A9F79-9C24-E4A8-A9CC-836203D23FFF}"/>
              </a:ext>
            </a:extLst>
          </p:cNvPr>
          <p:cNvSpPr txBox="1"/>
          <p:nvPr/>
        </p:nvSpPr>
        <p:spPr>
          <a:xfrm>
            <a:off x="5453595" y="994431"/>
            <a:ext cx="5538872" cy="1631216"/>
          </a:xfrm>
          <a:prstGeom prst="rect">
            <a:avLst/>
          </a:prstGeom>
          <a:solidFill>
            <a:schemeClr val="bg1">
              <a:lumMod val="95000"/>
            </a:schemeClr>
          </a:solidFill>
          <a:ln>
            <a:solidFill>
              <a:schemeClr val="tx1"/>
            </a:solidFill>
          </a:ln>
        </p:spPr>
        <p:txBody>
          <a:bodyPr wrap="square">
            <a:spAutoFit/>
          </a:bodyPr>
          <a:lstStyle/>
          <a:p>
            <a:pPr>
              <a:buNone/>
            </a:pPr>
            <a:r>
              <a:rPr lang="en-US" sz="1000" b="1" dirty="0"/>
              <a:t>Direct Air-Cooled Condenser (Direct ACC): Most common type in thermal power plants</a:t>
            </a:r>
            <a:endParaRPr lang="en-US" sz="1000" dirty="0"/>
          </a:p>
          <a:p>
            <a:pPr>
              <a:buNone/>
            </a:pPr>
            <a:r>
              <a:rPr lang="en-US" sz="1000" b="1" dirty="0"/>
              <a:t>Working principle:</a:t>
            </a:r>
          </a:p>
          <a:p>
            <a:pPr>
              <a:buFont typeface="Arial" panose="020B0604020202020204" pitchFamily="34" charset="0"/>
              <a:buChar char="•"/>
            </a:pPr>
            <a:r>
              <a:rPr lang="en-US" sz="1000" dirty="0"/>
              <a:t>Exhaust steam from turbine flows </a:t>
            </a:r>
            <a:r>
              <a:rPr lang="en-US" sz="1000" b="1" dirty="0"/>
              <a:t>directly into finned tubes</a:t>
            </a:r>
            <a:endParaRPr lang="en-US" sz="1000" dirty="0"/>
          </a:p>
          <a:p>
            <a:pPr>
              <a:buFont typeface="Arial" panose="020B0604020202020204" pitchFamily="34" charset="0"/>
              <a:buChar char="•"/>
            </a:pPr>
            <a:r>
              <a:rPr lang="en-US" sz="1000" dirty="0"/>
              <a:t>Axial fans force ambient air over tubes</a:t>
            </a:r>
          </a:p>
          <a:p>
            <a:pPr>
              <a:buFont typeface="Arial" panose="020B0604020202020204" pitchFamily="34" charset="0"/>
              <a:buChar char="•"/>
            </a:pPr>
            <a:r>
              <a:rPr lang="en-US" sz="1000" dirty="0"/>
              <a:t>Steam condenses inside tubes and flows back as condensate</a:t>
            </a:r>
          </a:p>
          <a:p>
            <a:pPr>
              <a:buNone/>
            </a:pPr>
            <a:r>
              <a:rPr lang="en-US" sz="1000" b="1" dirty="0"/>
              <a:t>Features:</a:t>
            </a:r>
          </a:p>
          <a:p>
            <a:pPr>
              <a:buFont typeface="Arial" panose="020B0604020202020204" pitchFamily="34" charset="0"/>
              <a:buChar char="•"/>
            </a:pPr>
            <a:r>
              <a:rPr lang="en-US" sz="1000" dirty="0"/>
              <a:t>No cooling water required</a:t>
            </a:r>
          </a:p>
          <a:p>
            <a:pPr>
              <a:buFont typeface="Arial" panose="020B0604020202020204" pitchFamily="34" charset="0"/>
              <a:buChar char="•"/>
            </a:pPr>
            <a:r>
              <a:rPr lang="en-US" sz="1000" dirty="0"/>
              <a:t>Large A-frame structure</a:t>
            </a:r>
          </a:p>
          <a:p>
            <a:pPr>
              <a:buFont typeface="Arial" panose="020B0604020202020204" pitchFamily="34" charset="0"/>
              <a:buChar char="•"/>
            </a:pPr>
            <a:r>
              <a:rPr lang="en-US" sz="1000" dirty="0"/>
              <a:t>Suitable for water-scarce regions</a:t>
            </a:r>
          </a:p>
          <a:p>
            <a:pPr>
              <a:buNone/>
            </a:pPr>
            <a:r>
              <a:rPr lang="en-US" sz="1000" b="1" dirty="0"/>
              <a:t>Applications: </a:t>
            </a:r>
            <a:r>
              <a:rPr lang="en-US" sz="1000" dirty="0"/>
              <a:t>Coal, gas, biomass, and CSP power plants</a:t>
            </a:r>
          </a:p>
        </p:txBody>
      </p:sp>
      <p:sp>
        <p:nvSpPr>
          <p:cNvPr id="15" name="TextBox 14">
            <a:extLst>
              <a:ext uri="{FF2B5EF4-FFF2-40B4-BE49-F238E27FC236}">
                <a16:creationId xmlns:a16="http://schemas.microsoft.com/office/drawing/2014/main" id="{356ADD09-1DA0-FC9A-12F8-DCFDC28DD070}"/>
              </a:ext>
            </a:extLst>
          </p:cNvPr>
          <p:cNvSpPr txBox="1"/>
          <p:nvPr/>
        </p:nvSpPr>
        <p:spPr>
          <a:xfrm>
            <a:off x="5467124" y="2823377"/>
            <a:ext cx="5481273" cy="1785104"/>
          </a:xfrm>
          <a:prstGeom prst="rect">
            <a:avLst/>
          </a:prstGeom>
          <a:solidFill>
            <a:schemeClr val="bg1">
              <a:lumMod val="95000"/>
            </a:schemeClr>
          </a:solidFill>
          <a:ln>
            <a:solidFill>
              <a:schemeClr val="tx1"/>
            </a:solidFill>
          </a:ln>
        </p:spPr>
        <p:txBody>
          <a:bodyPr wrap="square">
            <a:spAutoFit/>
          </a:bodyPr>
          <a:lstStyle/>
          <a:p>
            <a:pPr>
              <a:buNone/>
            </a:pPr>
            <a:r>
              <a:rPr lang="en-US" sz="1000" b="1" dirty="0"/>
              <a:t>Indirect Air-Cooled Condenser (Indirect ACC)</a:t>
            </a:r>
          </a:p>
          <a:p>
            <a:pPr>
              <a:buNone/>
            </a:pPr>
            <a:r>
              <a:rPr lang="en-US" sz="1000" b="1" dirty="0"/>
              <a:t>Working principle:</a:t>
            </a:r>
          </a:p>
          <a:p>
            <a:pPr>
              <a:buFont typeface="Arial" panose="020B0604020202020204" pitchFamily="34" charset="0"/>
              <a:buChar char="•"/>
            </a:pPr>
            <a:r>
              <a:rPr lang="en-US" sz="1000" dirty="0"/>
              <a:t>Steam is first condensed in a </a:t>
            </a:r>
            <a:r>
              <a:rPr lang="en-US" sz="1000" b="1" dirty="0"/>
              <a:t>surface condenser</a:t>
            </a:r>
            <a:endParaRPr lang="en-US" sz="1000" dirty="0"/>
          </a:p>
          <a:p>
            <a:pPr>
              <a:buFont typeface="Arial" panose="020B0604020202020204" pitchFamily="34" charset="0"/>
              <a:buChar char="•"/>
            </a:pPr>
            <a:r>
              <a:rPr lang="en-US" sz="1000" dirty="0"/>
              <a:t>Cooling is provided by air-cooled heat exchangers using circulating water</a:t>
            </a:r>
          </a:p>
          <a:p>
            <a:pPr>
              <a:buFont typeface="Arial" panose="020B0604020202020204" pitchFamily="34" charset="0"/>
              <a:buChar char="•"/>
            </a:pPr>
            <a:r>
              <a:rPr lang="en-US" sz="1000" dirty="0"/>
              <a:t>Works like a dry cooling tower system</a:t>
            </a:r>
          </a:p>
          <a:p>
            <a:pPr>
              <a:buNone/>
            </a:pPr>
            <a:r>
              <a:rPr lang="en-US" sz="1000" b="1" dirty="0"/>
              <a:t>Features:</a:t>
            </a:r>
          </a:p>
          <a:p>
            <a:pPr>
              <a:buFont typeface="Arial" panose="020B0604020202020204" pitchFamily="34" charset="0"/>
              <a:buChar char="•"/>
            </a:pPr>
            <a:r>
              <a:rPr lang="en-US" sz="1000" dirty="0"/>
              <a:t>Better vacuum control than direct ACC</a:t>
            </a:r>
          </a:p>
          <a:p>
            <a:pPr>
              <a:buFont typeface="Arial" panose="020B0604020202020204" pitchFamily="34" charset="0"/>
              <a:buChar char="•"/>
            </a:pPr>
            <a:r>
              <a:rPr lang="en-US" sz="1000" dirty="0"/>
              <a:t>Less sensitive to wind</a:t>
            </a:r>
          </a:p>
          <a:p>
            <a:pPr>
              <a:buFont typeface="Arial" panose="020B0604020202020204" pitchFamily="34" charset="0"/>
              <a:buChar char="•"/>
            </a:pPr>
            <a:r>
              <a:rPr lang="en-US" sz="1000" dirty="0"/>
              <a:t>Higher capital cost</a:t>
            </a:r>
          </a:p>
          <a:p>
            <a:pPr>
              <a:buFont typeface="Arial" panose="020B0604020202020204" pitchFamily="34" charset="0"/>
              <a:buChar char="•"/>
            </a:pPr>
            <a:r>
              <a:rPr lang="en-US" sz="1000" dirty="0"/>
              <a:t>More compact than direct ACC</a:t>
            </a:r>
          </a:p>
          <a:p>
            <a:pPr>
              <a:buNone/>
            </a:pPr>
            <a:r>
              <a:rPr lang="en-US" sz="1000" b="1" dirty="0"/>
              <a:t>Applications: </a:t>
            </a:r>
            <a:r>
              <a:rPr lang="en-US" sz="1000" dirty="0"/>
              <a:t>Large utility plants where better performance control is needed</a:t>
            </a:r>
          </a:p>
        </p:txBody>
      </p:sp>
      <p:sp>
        <p:nvSpPr>
          <p:cNvPr id="17" name="TextBox 16">
            <a:extLst>
              <a:ext uri="{FF2B5EF4-FFF2-40B4-BE49-F238E27FC236}">
                <a16:creationId xmlns:a16="http://schemas.microsoft.com/office/drawing/2014/main" id="{E25679A5-07B5-8436-552C-29285797B120}"/>
              </a:ext>
            </a:extLst>
          </p:cNvPr>
          <p:cNvSpPr txBox="1"/>
          <p:nvPr/>
        </p:nvSpPr>
        <p:spPr>
          <a:xfrm>
            <a:off x="5453595" y="4860247"/>
            <a:ext cx="5523188" cy="1631216"/>
          </a:xfrm>
          <a:prstGeom prst="rect">
            <a:avLst/>
          </a:prstGeom>
          <a:solidFill>
            <a:schemeClr val="bg1">
              <a:lumMod val="95000"/>
            </a:schemeClr>
          </a:solidFill>
          <a:ln>
            <a:solidFill>
              <a:schemeClr val="tx1"/>
            </a:solidFill>
          </a:ln>
        </p:spPr>
        <p:txBody>
          <a:bodyPr wrap="square">
            <a:spAutoFit/>
          </a:bodyPr>
          <a:lstStyle/>
          <a:p>
            <a:pPr>
              <a:buNone/>
            </a:pPr>
            <a:r>
              <a:rPr lang="en-US" sz="1000" b="1" dirty="0"/>
              <a:t>Hybrid Air-Cooled Condenser (Wet–Dry System)</a:t>
            </a:r>
          </a:p>
          <a:p>
            <a:pPr>
              <a:buNone/>
            </a:pPr>
            <a:r>
              <a:rPr lang="en-US" sz="1000" b="1" dirty="0"/>
              <a:t>Working principle:</a:t>
            </a:r>
          </a:p>
          <a:p>
            <a:pPr>
              <a:buFont typeface="Arial" panose="020B0604020202020204" pitchFamily="34" charset="0"/>
              <a:buChar char="•"/>
            </a:pPr>
            <a:r>
              <a:rPr lang="en-US" sz="1000" dirty="0"/>
              <a:t>Combination of </a:t>
            </a:r>
            <a:r>
              <a:rPr lang="en-US" sz="1000" b="1" dirty="0"/>
              <a:t>air cooling + evaporative cooling</a:t>
            </a:r>
            <a:endParaRPr lang="en-US" sz="1000" dirty="0"/>
          </a:p>
          <a:p>
            <a:pPr>
              <a:buFont typeface="Arial" panose="020B0604020202020204" pitchFamily="34" charset="0"/>
              <a:buChar char="•"/>
            </a:pPr>
            <a:r>
              <a:rPr lang="en-US" sz="1000" dirty="0"/>
              <a:t>Operates dry during normal conditions</a:t>
            </a:r>
          </a:p>
          <a:p>
            <a:pPr>
              <a:buFont typeface="Arial" panose="020B0604020202020204" pitchFamily="34" charset="0"/>
              <a:buChar char="•"/>
            </a:pPr>
            <a:r>
              <a:rPr lang="en-US" sz="1000" dirty="0"/>
              <a:t>Uses wet cooling during peak temperature periods</a:t>
            </a:r>
          </a:p>
          <a:p>
            <a:pPr>
              <a:buNone/>
            </a:pPr>
            <a:r>
              <a:rPr lang="en-US" sz="1000" b="1" dirty="0"/>
              <a:t>Features:</a:t>
            </a:r>
          </a:p>
          <a:p>
            <a:pPr>
              <a:buFont typeface="Arial" panose="020B0604020202020204" pitchFamily="34" charset="0"/>
              <a:buChar char="•"/>
            </a:pPr>
            <a:r>
              <a:rPr lang="en-US" sz="1000" dirty="0"/>
              <a:t>Reduces water consumption by 70–90%</a:t>
            </a:r>
          </a:p>
          <a:p>
            <a:pPr>
              <a:buFont typeface="Arial" panose="020B0604020202020204" pitchFamily="34" charset="0"/>
              <a:buChar char="•"/>
            </a:pPr>
            <a:r>
              <a:rPr lang="en-US" sz="1000" dirty="0"/>
              <a:t>Maintains performance in hot weather</a:t>
            </a:r>
          </a:p>
          <a:p>
            <a:pPr>
              <a:buFont typeface="Arial" panose="020B0604020202020204" pitchFamily="34" charset="0"/>
              <a:buChar char="•"/>
            </a:pPr>
            <a:r>
              <a:rPr lang="en-US" sz="1000" dirty="0"/>
              <a:t>Higher system complexity</a:t>
            </a:r>
          </a:p>
          <a:p>
            <a:pPr>
              <a:buNone/>
            </a:pPr>
            <a:r>
              <a:rPr lang="en-US" sz="1000" b="1" dirty="0"/>
              <a:t>Applications: </a:t>
            </a:r>
            <a:r>
              <a:rPr lang="en-US" sz="1000" dirty="0"/>
              <a:t>Regions with seasonal water availability</a:t>
            </a:r>
            <a:endParaRPr lang="en-IN" sz="1000" dirty="0"/>
          </a:p>
        </p:txBody>
      </p:sp>
      <p:pic>
        <p:nvPicPr>
          <p:cNvPr id="8" name="Picture 7">
            <a:extLst>
              <a:ext uri="{FF2B5EF4-FFF2-40B4-BE49-F238E27FC236}">
                <a16:creationId xmlns:a16="http://schemas.microsoft.com/office/drawing/2014/main" id="{936C61FF-937B-50F4-B7E1-6E9952EBF260}"/>
              </a:ext>
            </a:extLst>
          </p:cNvPr>
          <p:cNvPicPr>
            <a:picLocks noChangeAspect="1"/>
          </p:cNvPicPr>
          <p:nvPr/>
        </p:nvPicPr>
        <p:blipFill>
          <a:blip r:embed="rId2"/>
          <a:srcRect l="10902" t="18030" r="2693" b="14582"/>
          <a:stretch>
            <a:fillRect/>
          </a:stretch>
        </p:blipFill>
        <p:spPr>
          <a:xfrm>
            <a:off x="1205952" y="897459"/>
            <a:ext cx="3317305" cy="1603793"/>
          </a:xfrm>
          <a:prstGeom prst="rect">
            <a:avLst/>
          </a:prstGeom>
          <a:ln>
            <a:solidFill>
              <a:schemeClr val="tx1">
                <a:lumMod val="95000"/>
                <a:lumOff val="5000"/>
              </a:schemeClr>
            </a:solidFill>
          </a:ln>
        </p:spPr>
      </p:pic>
      <p:sp>
        <p:nvSpPr>
          <p:cNvPr id="18" name="TextBox 17">
            <a:extLst>
              <a:ext uri="{FF2B5EF4-FFF2-40B4-BE49-F238E27FC236}">
                <a16:creationId xmlns:a16="http://schemas.microsoft.com/office/drawing/2014/main" id="{5BE9CD5F-400E-D2DF-1B7A-E600F57CB586}"/>
              </a:ext>
            </a:extLst>
          </p:cNvPr>
          <p:cNvSpPr txBox="1"/>
          <p:nvPr/>
        </p:nvSpPr>
        <p:spPr>
          <a:xfrm>
            <a:off x="1685790" y="2537633"/>
            <a:ext cx="1834313" cy="238499"/>
          </a:xfrm>
          <a:prstGeom prst="rect">
            <a:avLst/>
          </a:prstGeom>
          <a:noFill/>
          <a:ln>
            <a:solidFill>
              <a:schemeClr val="bg1"/>
            </a:solidFill>
          </a:ln>
        </p:spPr>
        <p:txBody>
          <a:bodyPr wrap="square" rtlCol="0">
            <a:spAutoFit/>
          </a:bodyPr>
          <a:lstStyle/>
          <a:p>
            <a:r>
              <a:rPr lang="en-US" sz="1200" dirty="0"/>
              <a:t>Direct air cooled system</a:t>
            </a:r>
            <a:endParaRPr lang="en-IN" sz="1200" dirty="0"/>
          </a:p>
        </p:txBody>
      </p:sp>
      <p:pic>
        <p:nvPicPr>
          <p:cNvPr id="13" name="Picture 12">
            <a:extLst>
              <a:ext uri="{FF2B5EF4-FFF2-40B4-BE49-F238E27FC236}">
                <a16:creationId xmlns:a16="http://schemas.microsoft.com/office/drawing/2014/main" id="{65598EBB-DB8E-9C3A-0971-6DA5029F242A}"/>
              </a:ext>
            </a:extLst>
          </p:cNvPr>
          <p:cNvPicPr>
            <a:picLocks noChangeAspect="1"/>
          </p:cNvPicPr>
          <p:nvPr/>
        </p:nvPicPr>
        <p:blipFill>
          <a:blip r:embed="rId3"/>
          <a:srcRect l="23620" t="18116" r="9152" b="13752"/>
          <a:stretch>
            <a:fillRect/>
          </a:stretch>
        </p:blipFill>
        <p:spPr>
          <a:xfrm>
            <a:off x="1243603" y="2931214"/>
            <a:ext cx="3317305" cy="1747872"/>
          </a:xfrm>
          <a:prstGeom prst="rect">
            <a:avLst/>
          </a:prstGeom>
          <a:ln>
            <a:solidFill>
              <a:schemeClr val="tx1">
                <a:lumMod val="95000"/>
                <a:lumOff val="5000"/>
              </a:schemeClr>
            </a:solidFill>
          </a:ln>
        </p:spPr>
      </p:pic>
      <p:sp>
        <p:nvSpPr>
          <p:cNvPr id="20" name="TextBox 19">
            <a:extLst>
              <a:ext uri="{FF2B5EF4-FFF2-40B4-BE49-F238E27FC236}">
                <a16:creationId xmlns:a16="http://schemas.microsoft.com/office/drawing/2014/main" id="{B1A173D5-513D-CABF-16A5-784A4B03BDC6}"/>
              </a:ext>
            </a:extLst>
          </p:cNvPr>
          <p:cNvSpPr txBox="1"/>
          <p:nvPr/>
        </p:nvSpPr>
        <p:spPr>
          <a:xfrm>
            <a:off x="1686458" y="4743272"/>
            <a:ext cx="2342633" cy="247476"/>
          </a:xfrm>
          <a:prstGeom prst="rect">
            <a:avLst/>
          </a:prstGeom>
          <a:noFill/>
          <a:ln>
            <a:solidFill>
              <a:schemeClr val="bg1"/>
            </a:solidFill>
          </a:ln>
        </p:spPr>
        <p:txBody>
          <a:bodyPr wrap="square" rtlCol="0">
            <a:spAutoFit/>
          </a:bodyPr>
          <a:lstStyle/>
          <a:p>
            <a:r>
              <a:rPr lang="en-US" sz="1200" dirty="0"/>
              <a:t>Indirect dry cooled system</a:t>
            </a:r>
            <a:endParaRPr lang="en-IN" sz="1200" dirty="0"/>
          </a:p>
        </p:txBody>
      </p:sp>
      <p:pic>
        <p:nvPicPr>
          <p:cNvPr id="12" name="Picture 11">
            <a:extLst>
              <a:ext uri="{FF2B5EF4-FFF2-40B4-BE49-F238E27FC236}">
                <a16:creationId xmlns:a16="http://schemas.microsoft.com/office/drawing/2014/main" id="{2967615C-784D-15A0-1E2E-58D8070AECA6}"/>
              </a:ext>
            </a:extLst>
          </p:cNvPr>
          <p:cNvPicPr>
            <a:picLocks noChangeAspect="1"/>
          </p:cNvPicPr>
          <p:nvPr/>
        </p:nvPicPr>
        <p:blipFill>
          <a:blip r:embed="rId4"/>
          <a:srcRect l="7216" t="22988" r="3608" b="12532"/>
          <a:stretch>
            <a:fillRect/>
          </a:stretch>
        </p:blipFill>
        <p:spPr>
          <a:xfrm>
            <a:off x="1243603" y="5156848"/>
            <a:ext cx="3279654" cy="1204569"/>
          </a:xfrm>
          <a:prstGeom prst="rect">
            <a:avLst/>
          </a:prstGeom>
          <a:ln>
            <a:solidFill>
              <a:schemeClr val="tx1">
                <a:lumMod val="95000"/>
                <a:lumOff val="5000"/>
              </a:schemeClr>
            </a:solidFill>
          </a:ln>
        </p:spPr>
      </p:pic>
      <p:sp>
        <p:nvSpPr>
          <p:cNvPr id="22" name="TextBox 21">
            <a:extLst>
              <a:ext uri="{FF2B5EF4-FFF2-40B4-BE49-F238E27FC236}">
                <a16:creationId xmlns:a16="http://schemas.microsoft.com/office/drawing/2014/main" id="{C7940BE8-8F9A-13E9-B1F2-033B4DCFBA68}"/>
              </a:ext>
            </a:extLst>
          </p:cNvPr>
          <p:cNvSpPr txBox="1"/>
          <p:nvPr/>
        </p:nvSpPr>
        <p:spPr>
          <a:xfrm>
            <a:off x="1589456" y="6403989"/>
            <a:ext cx="2933801" cy="254249"/>
          </a:xfrm>
          <a:prstGeom prst="rect">
            <a:avLst/>
          </a:prstGeom>
          <a:noFill/>
          <a:ln>
            <a:solidFill>
              <a:schemeClr val="bg1"/>
            </a:solidFill>
          </a:ln>
        </p:spPr>
        <p:txBody>
          <a:bodyPr wrap="square" rtlCol="0">
            <a:spAutoFit/>
          </a:bodyPr>
          <a:lstStyle/>
          <a:p>
            <a:r>
              <a:rPr lang="en-US" sz="1200" dirty="0"/>
              <a:t>Indirect dry cooling system</a:t>
            </a:r>
            <a:endParaRPr lang="en-IN" sz="1200" dirty="0"/>
          </a:p>
        </p:txBody>
      </p:sp>
    </p:spTree>
    <p:extLst>
      <p:ext uri="{BB962C8B-B14F-4D97-AF65-F5344CB8AC3E}">
        <p14:creationId xmlns:p14="http://schemas.microsoft.com/office/powerpoint/2010/main" val="3853554596"/>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2E23C-0F94-78B5-1C63-CFE613E003D9}"/>
              </a:ext>
            </a:extLst>
          </p:cNvPr>
          <p:cNvSpPr>
            <a:spLocks noGrp="1"/>
          </p:cNvSpPr>
          <p:nvPr>
            <p:ph type="body" sz="quarter" idx="10"/>
          </p:nvPr>
        </p:nvSpPr>
        <p:spPr>
          <a:xfrm>
            <a:off x="832641" y="943207"/>
            <a:ext cx="4894326" cy="511013"/>
          </a:xfrm>
        </p:spPr>
        <p:txBody>
          <a:bodyPr/>
          <a:lstStyle/>
          <a:p>
            <a:pPr marL="0" indent="0" algn="just">
              <a:buNone/>
            </a:pPr>
            <a:r>
              <a:rPr lang="en-US" sz="2400" b="1" i="1" dirty="0"/>
              <a:t>Potential Assumptions and Positions of the Purchaser</a:t>
            </a:r>
            <a:endParaRPr lang="en-IN" sz="2400" dirty="0"/>
          </a:p>
        </p:txBody>
      </p:sp>
      <p:sp>
        <p:nvSpPr>
          <p:cNvPr id="9" name="TextBox 8">
            <a:extLst>
              <a:ext uri="{FF2B5EF4-FFF2-40B4-BE49-F238E27FC236}">
                <a16:creationId xmlns:a16="http://schemas.microsoft.com/office/drawing/2014/main" id="{3B763DBB-4A44-AA52-061E-5A559FDFC909}"/>
              </a:ext>
            </a:extLst>
          </p:cNvPr>
          <p:cNvSpPr txBox="1"/>
          <p:nvPr/>
        </p:nvSpPr>
        <p:spPr>
          <a:xfrm>
            <a:off x="778937" y="1698897"/>
            <a:ext cx="5289323" cy="4708981"/>
          </a:xfrm>
          <a:prstGeom prst="rect">
            <a:avLst/>
          </a:prstGeom>
          <a:solidFill>
            <a:schemeClr val="accent6">
              <a:lumMod val="20000"/>
              <a:lumOff val="80000"/>
            </a:schemeClr>
          </a:solidFill>
        </p:spPr>
        <p:txBody>
          <a:bodyPr wrap="square" rtlCol="0">
            <a:spAutoFit/>
          </a:bodyPr>
          <a:lstStyle/>
          <a:p>
            <a:pPr marL="285750" indent="-285750" algn="just">
              <a:buFont typeface="Arial" panose="020B0604020202020204" pitchFamily="34" charset="0"/>
              <a:buChar char="•"/>
            </a:pPr>
            <a:r>
              <a:rPr lang="en-US" sz="1200" dirty="0"/>
              <a:t>The purchaser or their representative assumes that the supplier of the equipment is fully aware of and has incorporated in their bid the features and impacts of the site and process wherein the equipment must perform, and that they have sufficient experience and design expertise to extrapolate from one site or experience to the next.</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The purchaser assumes that all suppliers have the same understanding of the technology they are proposing and are essentially offering the same solution or performance, albeit potentially at </a:t>
            </a:r>
            <a:r>
              <a:rPr lang="en-IN" sz="1200" dirty="0"/>
              <a:t>different price points.</a:t>
            </a:r>
          </a:p>
          <a:p>
            <a:pPr marL="285750" indent="-285750" algn="just">
              <a:buFont typeface="Arial" panose="020B0604020202020204" pitchFamily="34" charset="0"/>
              <a:buChar char="•"/>
            </a:pPr>
            <a:endParaRPr lang="en-IN" sz="1200" dirty="0"/>
          </a:p>
          <a:p>
            <a:pPr marL="285750" indent="-285750" algn="just">
              <a:buFont typeface="Arial" panose="020B0604020202020204" pitchFamily="34" charset="0"/>
              <a:buChar char="•"/>
            </a:pPr>
            <a:r>
              <a:rPr lang="en-US" sz="1200" dirty="0"/>
              <a:t>The purchaser or their representative may unwittingly discourage technology innovation by requiring a minimum number of installations or years of experience for such offerings.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The purchaser assumes that the equipment proposed to meet their specification will perform in accordance with their expectations under a variety of ambient and plant conditions.</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The purchaser concludes that the lowest priced option is the best long-term selection for their </a:t>
            </a:r>
            <a:r>
              <a:rPr lang="en-IN" sz="1200" dirty="0"/>
              <a:t>plant. </a:t>
            </a:r>
          </a:p>
          <a:p>
            <a:pPr marL="285750" indent="-285750" algn="just">
              <a:buFont typeface="Arial" panose="020B0604020202020204" pitchFamily="34" charset="0"/>
              <a:buChar char="•"/>
            </a:pPr>
            <a:endParaRPr lang="en-IN" sz="1200" dirty="0"/>
          </a:p>
          <a:p>
            <a:pPr marL="285750" indent="-285750" algn="just">
              <a:buFont typeface="Arial" panose="020B0604020202020204" pitchFamily="34" charset="0"/>
              <a:buChar char="•"/>
            </a:pPr>
            <a:r>
              <a:rPr lang="en-US" sz="1200" dirty="0"/>
              <a:t>The purchaser attempts to assign all of the risk of performance and operation to the supplier of the equipment, despite the lack of operating experience for such equipment at the purchaser’s site and under circumstances that might be present there.</a:t>
            </a:r>
            <a:endParaRPr lang="en-IN" sz="1200" dirty="0"/>
          </a:p>
        </p:txBody>
      </p:sp>
      <p:sp>
        <p:nvSpPr>
          <p:cNvPr id="3" name="TextBox 2">
            <a:extLst>
              <a:ext uri="{FF2B5EF4-FFF2-40B4-BE49-F238E27FC236}">
                <a16:creationId xmlns:a16="http://schemas.microsoft.com/office/drawing/2014/main" id="{619025B3-02DF-AE03-DAAA-045D0439FCC8}"/>
              </a:ext>
            </a:extLst>
          </p:cNvPr>
          <p:cNvSpPr txBox="1"/>
          <p:nvPr/>
        </p:nvSpPr>
        <p:spPr>
          <a:xfrm>
            <a:off x="6370308" y="1697698"/>
            <a:ext cx="5638074" cy="4708981"/>
          </a:xfrm>
          <a:prstGeom prst="rect">
            <a:avLst/>
          </a:prstGeom>
          <a:solidFill>
            <a:schemeClr val="accent2">
              <a:lumMod val="20000"/>
              <a:lumOff val="80000"/>
            </a:schemeClr>
          </a:solidFill>
        </p:spPr>
        <p:txBody>
          <a:bodyPr wrap="square" rtlCol="0">
            <a:spAutoFit/>
          </a:bodyPr>
          <a:lstStyle/>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Based on historical precedent, if the supplier does not submit a low-price offering, they will not be successful in their bidding efforts.</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The suppliers/bidders assume that they must meet all requirements of the specification or otherwise be disqualified from the bid process (i.e., make no exceptions to the specification).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They may assume that any features or safety margins added to their bid offering would render them less competitive, even though these features or safety margins may ultimately be in the best interest of the purchaser.</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They may be less apt to offer innovative solutions or advancements in the technology for fear of adding costs to their offering or exposing themselves to additional risk in execution or </a:t>
            </a:r>
            <a:r>
              <a:rPr lang="en-IN" sz="1200" dirty="0"/>
              <a:t>performance. </a:t>
            </a:r>
          </a:p>
          <a:p>
            <a:pPr marL="285750" indent="-285750" algn="just">
              <a:buFont typeface="Arial" panose="020B0604020202020204" pitchFamily="34" charset="0"/>
              <a:buChar char="•"/>
            </a:pPr>
            <a:endParaRPr lang="en-IN" sz="1200" dirty="0"/>
          </a:p>
          <a:p>
            <a:pPr marL="285750" indent="-285750" algn="just">
              <a:buFont typeface="Arial" panose="020B0604020202020204" pitchFamily="34" charset="0"/>
              <a:buChar char="•"/>
            </a:pPr>
            <a:endParaRPr lang="en-IN" sz="1200" dirty="0"/>
          </a:p>
          <a:p>
            <a:pPr marL="285750" indent="-285750" algn="just">
              <a:buFont typeface="Arial" panose="020B0604020202020204" pitchFamily="34" charset="0"/>
              <a:buChar char="•"/>
            </a:pPr>
            <a:r>
              <a:rPr lang="en-US" sz="1200" dirty="0"/>
              <a:t>They must seek any opportunity to reduce risk in an environment where profit margins are typically low and performance penalties may be significant.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endParaRPr lang="en-US" sz="1200" dirty="0"/>
          </a:p>
        </p:txBody>
      </p:sp>
      <p:sp>
        <p:nvSpPr>
          <p:cNvPr id="4" name="Text Placeholder 1">
            <a:extLst>
              <a:ext uri="{FF2B5EF4-FFF2-40B4-BE49-F238E27FC236}">
                <a16:creationId xmlns:a16="http://schemas.microsoft.com/office/drawing/2014/main" id="{584E5EAE-B1AF-ACFE-E35B-C948322E5613}"/>
              </a:ext>
            </a:extLst>
          </p:cNvPr>
          <p:cNvSpPr txBox="1">
            <a:spLocks/>
          </p:cNvSpPr>
          <p:nvPr/>
        </p:nvSpPr>
        <p:spPr>
          <a:xfrm>
            <a:off x="6652302" y="943206"/>
            <a:ext cx="4894326" cy="51101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3733" b="0" kern="1200" cap="none" spc="67" baseline="0" dirty="0">
                <a:solidFill>
                  <a:srgbClr val="0070C0"/>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i="1" dirty="0"/>
              <a:t>Potential Assumptions and Positions of the Supplier</a:t>
            </a:r>
            <a:endParaRPr lang="en-US" sz="2400" dirty="0"/>
          </a:p>
        </p:txBody>
      </p:sp>
      <p:sp>
        <p:nvSpPr>
          <p:cNvPr id="5" name="Text Placeholder 1">
            <a:extLst>
              <a:ext uri="{FF2B5EF4-FFF2-40B4-BE49-F238E27FC236}">
                <a16:creationId xmlns:a16="http://schemas.microsoft.com/office/drawing/2014/main" id="{29FDAF96-DDAC-CA71-7B70-79C29ECEC739}"/>
              </a:ext>
            </a:extLst>
          </p:cNvPr>
          <p:cNvSpPr txBox="1">
            <a:spLocks/>
          </p:cNvSpPr>
          <p:nvPr/>
        </p:nvSpPr>
        <p:spPr>
          <a:xfrm>
            <a:off x="720827" y="188716"/>
            <a:ext cx="10012281" cy="51101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3733" b="0" kern="1200" cap="none" spc="67" baseline="0" dirty="0">
                <a:solidFill>
                  <a:srgbClr val="0070C0"/>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2400" b="1" dirty="0"/>
              <a:t>Air Cooled Condensers</a:t>
            </a:r>
          </a:p>
        </p:txBody>
      </p:sp>
    </p:spTree>
    <p:extLst>
      <p:ext uri="{BB962C8B-B14F-4D97-AF65-F5344CB8AC3E}">
        <p14:creationId xmlns:p14="http://schemas.microsoft.com/office/powerpoint/2010/main" val="1985746187"/>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38A9-6321-A9E2-AF9F-AC1D8230BA2C}"/>
              </a:ext>
            </a:extLst>
          </p:cNvPr>
          <p:cNvSpPr>
            <a:spLocks noGrp="1"/>
          </p:cNvSpPr>
          <p:nvPr>
            <p:ph type="title"/>
          </p:nvPr>
        </p:nvSpPr>
        <p:spPr>
          <a:xfrm>
            <a:off x="381002" y="709404"/>
            <a:ext cx="10411324" cy="633497"/>
          </a:xfrm>
        </p:spPr>
        <p:txBody>
          <a:bodyPr/>
          <a:lstStyle/>
          <a:p>
            <a:r>
              <a:rPr lang="en-US" sz="1400" b="1" dirty="0"/>
              <a:t>Design aspects </a:t>
            </a:r>
            <a:r>
              <a:rPr lang="en-US" sz="1400" dirty="0"/>
              <a:t>: Lack of Consolidated Design Guidance</a:t>
            </a:r>
            <a:endParaRPr lang="en-IN" sz="1400" dirty="0"/>
          </a:p>
        </p:txBody>
      </p:sp>
      <p:sp>
        <p:nvSpPr>
          <p:cNvPr id="3" name="Content Placeholder 2">
            <a:extLst>
              <a:ext uri="{FF2B5EF4-FFF2-40B4-BE49-F238E27FC236}">
                <a16:creationId xmlns:a16="http://schemas.microsoft.com/office/drawing/2014/main" id="{49C6F20A-E1FA-D3F1-9D29-4F337F1EDAF3}"/>
              </a:ext>
            </a:extLst>
          </p:cNvPr>
          <p:cNvSpPr>
            <a:spLocks noGrp="1"/>
          </p:cNvSpPr>
          <p:nvPr>
            <p:ph idx="1"/>
          </p:nvPr>
        </p:nvSpPr>
        <p:spPr>
          <a:xfrm>
            <a:off x="381001" y="1256501"/>
            <a:ext cx="11456075" cy="5579137"/>
          </a:xfrm>
        </p:spPr>
        <p:txBody>
          <a:bodyPr/>
          <a:lstStyle/>
          <a:p>
            <a:pPr marL="0" indent="0">
              <a:buNone/>
            </a:pPr>
            <a:r>
              <a:rPr lang="en-US" sz="1600" b="1" dirty="0"/>
              <a:t>Problem</a:t>
            </a:r>
          </a:p>
          <a:p>
            <a:r>
              <a:rPr lang="en-US" sz="1600" dirty="0"/>
              <a:t>No unified industry guideline exists for wind-aware ACC design</a:t>
            </a:r>
          </a:p>
          <a:p>
            <a:r>
              <a:rPr lang="en-US" sz="1600" dirty="0"/>
              <a:t>Architect/engineers rely on vendor claims or past projects</a:t>
            </a:r>
          </a:p>
          <a:p>
            <a:r>
              <a:rPr lang="en-US" sz="1600" dirty="0"/>
              <a:t>Lessons learned are not codified into specifications</a:t>
            </a:r>
          </a:p>
          <a:p>
            <a:r>
              <a:rPr lang="en-US" sz="1200" b="1" dirty="0"/>
              <a:t>Impact</a:t>
            </a:r>
          </a:p>
          <a:p>
            <a:r>
              <a:rPr lang="en-US" sz="1200" dirty="0"/>
              <a:t>Repeated design mistakes across projects</a:t>
            </a:r>
          </a:p>
          <a:p>
            <a:r>
              <a:rPr lang="en-US" sz="1200" dirty="0"/>
              <a:t>Inconsistent performance from plant to plant</a:t>
            </a:r>
          </a:p>
          <a:p>
            <a:r>
              <a:rPr lang="en-US" sz="1200" dirty="0"/>
              <a:t>Difficult performance troubleshooting</a:t>
            </a:r>
          </a:p>
          <a:p>
            <a:endParaRPr lang="en-IN" sz="1400" dirty="0"/>
          </a:p>
        </p:txBody>
      </p:sp>
      <p:sp>
        <p:nvSpPr>
          <p:cNvPr id="4" name="Slide Number Placeholder 3">
            <a:extLst>
              <a:ext uri="{FF2B5EF4-FFF2-40B4-BE49-F238E27FC236}">
                <a16:creationId xmlns:a16="http://schemas.microsoft.com/office/drawing/2014/main" id="{571749BD-2918-195C-9E18-1C6006550940}"/>
              </a:ext>
            </a:extLst>
          </p:cNvPr>
          <p:cNvSpPr>
            <a:spLocks noGrp="1"/>
          </p:cNvSpPr>
          <p:nvPr>
            <p:ph type="sldNum" sz="quarter" idx="12"/>
          </p:nvPr>
        </p:nvSpPr>
        <p:spPr/>
        <p:txBody>
          <a:bodyPr/>
          <a:lstStyle/>
          <a:p>
            <a:fld id="{44A3618A-814C-4982-9DFD-515485A1B020}" type="slidenum">
              <a:rPr lang="en-GB" smtClean="0"/>
              <a:pPr/>
              <a:t>14</a:t>
            </a:fld>
            <a:endParaRPr lang="en-GB" dirty="0"/>
          </a:p>
        </p:txBody>
      </p:sp>
      <p:sp>
        <p:nvSpPr>
          <p:cNvPr id="5" name="TextBox 4">
            <a:extLst>
              <a:ext uri="{FF2B5EF4-FFF2-40B4-BE49-F238E27FC236}">
                <a16:creationId xmlns:a16="http://schemas.microsoft.com/office/drawing/2014/main" id="{D1EBEC08-5D67-25B9-3324-9637CF84EF57}"/>
              </a:ext>
            </a:extLst>
          </p:cNvPr>
          <p:cNvSpPr txBox="1"/>
          <p:nvPr/>
        </p:nvSpPr>
        <p:spPr>
          <a:xfrm>
            <a:off x="564395" y="3924701"/>
            <a:ext cx="7168195" cy="2631490"/>
          </a:xfrm>
          <a:prstGeom prst="rect">
            <a:avLst/>
          </a:prstGeom>
          <a:solidFill>
            <a:schemeClr val="accent6">
              <a:lumMod val="40000"/>
              <a:lumOff val="60000"/>
            </a:schemeClr>
          </a:solidFill>
          <a:ln>
            <a:solidFill>
              <a:schemeClr val="tx1"/>
            </a:solidFill>
          </a:ln>
        </p:spPr>
        <p:txBody>
          <a:bodyPr wrap="square" rtlCol="0">
            <a:spAutoFit/>
          </a:bodyPr>
          <a:lstStyle/>
          <a:p>
            <a:r>
              <a:rPr lang="en-US" sz="1500" b="1" dirty="0"/>
              <a:t>Solution</a:t>
            </a:r>
          </a:p>
          <a:p>
            <a:pPr marL="285750" indent="-285750">
              <a:buFont typeface="Arial" panose="020B0604020202020204" pitchFamily="34" charset="0"/>
              <a:buChar char="•"/>
            </a:pPr>
            <a:r>
              <a:rPr lang="en-US" sz="1500" dirty="0"/>
              <a:t>Providing a validated input required to establish simplest ACC design point at duty point</a:t>
            </a:r>
          </a:p>
          <a:p>
            <a:pPr marL="285750" indent="-285750">
              <a:buFont typeface="Arial" panose="020B0604020202020204" pitchFamily="34" charset="0"/>
              <a:buChar char="•"/>
            </a:pPr>
            <a:r>
              <a:rPr lang="en-US" sz="1500" dirty="0"/>
              <a:t>Develop </a:t>
            </a:r>
            <a:r>
              <a:rPr lang="en-US" sz="1500" b="1" dirty="0"/>
              <a:t>wind-inclusive ACC specification clauses</a:t>
            </a:r>
            <a:endParaRPr lang="en-US" sz="1500" dirty="0"/>
          </a:p>
          <a:p>
            <a:pPr marL="285750" indent="-285750">
              <a:buFont typeface="Arial" panose="020B0604020202020204" pitchFamily="34" charset="0"/>
              <a:buChar char="•"/>
            </a:pPr>
            <a:r>
              <a:rPr lang="en-US" sz="1500" dirty="0"/>
              <a:t>Use </a:t>
            </a:r>
            <a:r>
              <a:rPr lang="en-US" sz="1500" b="1" dirty="0"/>
              <a:t>standardized checklists for bid evaluation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Require vendors to submit:</a:t>
            </a:r>
          </a:p>
          <a:p>
            <a:pPr marL="742950" lvl="1" indent="-285750">
              <a:buFont typeface="Arial" panose="020B0604020202020204" pitchFamily="34" charset="0"/>
              <a:buChar char="•"/>
            </a:pPr>
            <a:r>
              <a:rPr lang="en-US" sz="1500" dirty="0"/>
              <a:t>Wind CFD reports</a:t>
            </a:r>
          </a:p>
          <a:p>
            <a:pPr marL="742950" lvl="1" indent="-285750">
              <a:buFont typeface="Arial" panose="020B0604020202020204" pitchFamily="34" charset="0"/>
              <a:buChar char="•"/>
            </a:pPr>
            <a:r>
              <a:rPr lang="en-US" sz="1500" dirty="0"/>
              <a:t>Mitigation design drawings</a:t>
            </a:r>
          </a:p>
          <a:p>
            <a:pPr marL="742950" lvl="1" indent="-285750">
              <a:buFont typeface="Arial" panose="020B0604020202020204" pitchFamily="34" charset="0"/>
              <a:buChar char="•"/>
            </a:pPr>
            <a:r>
              <a:rPr lang="en-US" sz="1500" dirty="0"/>
              <a:t>Performance degradation curves vs wind speed</a:t>
            </a:r>
          </a:p>
          <a:p>
            <a:pPr marL="285750" indent="-285750">
              <a:buFont typeface="Arial" panose="020B0604020202020204" pitchFamily="34" charset="0"/>
              <a:buChar char="•"/>
            </a:pPr>
            <a:r>
              <a:rPr lang="en-US" sz="1500" dirty="0"/>
              <a:t>Adopt </a:t>
            </a:r>
            <a:r>
              <a:rPr lang="en-US" sz="1500" b="1" dirty="0"/>
              <a:t>best-practice documents</a:t>
            </a:r>
            <a:r>
              <a:rPr lang="en-US" sz="1500" dirty="0"/>
              <a:t> from EPRI, ASME, or site-specific studies</a:t>
            </a:r>
            <a:endParaRPr lang="en-IN" sz="1500" dirty="0"/>
          </a:p>
        </p:txBody>
      </p:sp>
      <p:sp>
        <p:nvSpPr>
          <p:cNvPr id="7" name="Text Placeholder 2">
            <a:extLst>
              <a:ext uri="{FF2B5EF4-FFF2-40B4-BE49-F238E27FC236}">
                <a16:creationId xmlns:a16="http://schemas.microsoft.com/office/drawing/2014/main" id="{B3401F70-3301-0BBE-E00C-1B977B194C2D}"/>
              </a:ext>
            </a:extLst>
          </p:cNvPr>
          <p:cNvSpPr txBox="1">
            <a:spLocks/>
          </p:cNvSpPr>
          <p:nvPr/>
        </p:nvSpPr>
        <p:spPr>
          <a:xfrm>
            <a:off x="7915984" y="3906522"/>
            <a:ext cx="4104486" cy="1989236"/>
          </a:xfrm>
          <a:prstGeom prst="rect">
            <a:avLst/>
          </a:prstGeom>
          <a:solidFill>
            <a:schemeClr val="bg1">
              <a:lumMod val="85000"/>
            </a:schemeClr>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Minimum amount of authentic input required to establish simplest ACC design point at duty point</a:t>
            </a:r>
          </a:p>
          <a:p>
            <a:pPr lvl="1" algn="just"/>
            <a:r>
              <a:rPr lang="en-US" sz="1400" dirty="0"/>
              <a:t>Steam flow kg/sec</a:t>
            </a:r>
          </a:p>
          <a:p>
            <a:pPr lvl="1" algn="just"/>
            <a:r>
              <a:rPr lang="en-US" sz="1400" dirty="0"/>
              <a:t>Steam quality %</a:t>
            </a:r>
          </a:p>
          <a:p>
            <a:pPr lvl="1" algn="just"/>
            <a:r>
              <a:rPr lang="en-US" sz="1400" dirty="0"/>
              <a:t>Turbine back pressure (in </a:t>
            </a:r>
            <a:r>
              <a:rPr lang="en-US" sz="1400" dirty="0" err="1"/>
              <a:t>HgA</a:t>
            </a:r>
            <a:r>
              <a:rPr lang="en-US" sz="1400" dirty="0"/>
              <a:t>/kPa)</a:t>
            </a:r>
          </a:p>
          <a:p>
            <a:pPr lvl="1" algn="just"/>
            <a:r>
              <a:rPr lang="en-US" sz="1400" dirty="0"/>
              <a:t>Ambient dry-bulb temperature </a:t>
            </a:r>
            <a:r>
              <a:rPr lang="en-US" sz="1400" dirty="0" err="1"/>
              <a:t>T</a:t>
            </a:r>
            <a:r>
              <a:rPr lang="en-US" sz="1400" baseline="-25000" dirty="0" err="1"/>
              <a:t>amb</a:t>
            </a:r>
            <a:r>
              <a:rPr lang="en-US" sz="1400" baseline="-25000" dirty="0"/>
              <a:t> </a:t>
            </a:r>
            <a:r>
              <a:rPr lang="en-US" sz="1400" dirty="0">
                <a:latin typeface="Times New Roman" panose="02020603050405020304" pitchFamily="18" charset="0"/>
                <a:cs typeface="Times New Roman" panose="02020603050405020304" pitchFamily="18" charset="0"/>
              </a:rPr>
              <a:t>℉</a:t>
            </a:r>
            <a:r>
              <a:rPr lang="en-US" sz="1400" dirty="0"/>
              <a:t>/</a:t>
            </a:r>
            <a:r>
              <a:rPr lang="en-US" sz="1400" dirty="0">
                <a:latin typeface="Times New Roman" panose="02020603050405020304" pitchFamily="18" charset="0"/>
                <a:cs typeface="Times New Roman" panose="02020603050405020304" pitchFamily="18" charset="0"/>
              </a:rPr>
              <a:t>℃</a:t>
            </a:r>
          </a:p>
          <a:p>
            <a:pPr lvl="1" algn="just"/>
            <a:r>
              <a:rPr lang="en-US" sz="1400" dirty="0">
                <a:latin typeface="Times New Roman" panose="02020603050405020304" pitchFamily="18" charset="0"/>
                <a:cs typeface="Times New Roman" panose="02020603050405020304" pitchFamily="18" charset="0"/>
              </a:rPr>
              <a:t>Site elevation, ft (m) above sea level</a:t>
            </a:r>
            <a:endParaRPr lang="en-US" sz="1400" dirty="0"/>
          </a:p>
          <a:p>
            <a:pPr lvl="1" algn="just"/>
            <a:endParaRPr lang="en-US" sz="1400" dirty="0"/>
          </a:p>
          <a:p>
            <a:pPr lvl="1" algn="just"/>
            <a:endParaRPr lang="en-IN" sz="1400" dirty="0"/>
          </a:p>
        </p:txBody>
      </p:sp>
      <p:sp>
        <p:nvSpPr>
          <p:cNvPr id="6" name="Text Placeholder 1">
            <a:extLst>
              <a:ext uri="{FF2B5EF4-FFF2-40B4-BE49-F238E27FC236}">
                <a16:creationId xmlns:a16="http://schemas.microsoft.com/office/drawing/2014/main" id="{C6341148-1BAC-3EB3-0879-EFB813845744}"/>
              </a:ext>
            </a:extLst>
          </p:cNvPr>
          <p:cNvSpPr txBox="1">
            <a:spLocks/>
          </p:cNvSpPr>
          <p:nvPr/>
        </p:nvSpPr>
        <p:spPr>
          <a:xfrm>
            <a:off x="424302" y="245274"/>
            <a:ext cx="10618406" cy="51101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3733" b="0" kern="1200" cap="none" spc="67" baseline="0" dirty="0">
                <a:solidFill>
                  <a:srgbClr val="0070C0"/>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Air-Cooled Condenser: Design and Performance Standards</a:t>
            </a:r>
          </a:p>
        </p:txBody>
      </p:sp>
      <p:sp>
        <p:nvSpPr>
          <p:cNvPr id="8" name="TextBox 7">
            <a:hlinkClick r:id="rId2" action="ppaction://hlinkfile"/>
            <a:extLst>
              <a:ext uri="{FF2B5EF4-FFF2-40B4-BE49-F238E27FC236}">
                <a16:creationId xmlns:a16="http://schemas.microsoft.com/office/drawing/2014/main" id="{FA4DC7C3-323E-C64B-4F4F-0161B96FDC14}"/>
              </a:ext>
            </a:extLst>
          </p:cNvPr>
          <p:cNvSpPr txBox="1"/>
          <p:nvPr/>
        </p:nvSpPr>
        <p:spPr>
          <a:xfrm>
            <a:off x="8055428" y="6089552"/>
            <a:ext cx="2277185" cy="369332"/>
          </a:xfrm>
          <a:prstGeom prst="rect">
            <a:avLst/>
          </a:prstGeom>
          <a:noFill/>
        </p:spPr>
        <p:txBody>
          <a:bodyPr wrap="square" rtlCol="0">
            <a:spAutoFit/>
          </a:bodyPr>
          <a:lstStyle/>
          <a:p>
            <a:r>
              <a:rPr lang="en-US" dirty="0">
                <a:hlinkClick r:id="rId2" action="ppaction://hlinkfile"/>
              </a:rPr>
              <a:t>Reference</a:t>
            </a:r>
            <a:endParaRPr lang="en-IN" dirty="0"/>
          </a:p>
        </p:txBody>
      </p:sp>
      <p:pic>
        <p:nvPicPr>
          <p:cNvPr id="10" name="Picture 9">
            <a:extLst>
              <a:ext uri="{FF2B5EF4-FFF2-40B4-BE49-F238E27FC236}">
                <a16:creationId xmlns:a16="http://schemas.microsoft.com/office/drawing/2014/main" id="{B094E5FE-B8EF-1D88-FC31-E7170FEB4E13}"/>
              </a:ext>
            </a:extLst>
          </p:cNvPr>
          <p:cNvPicPr>
            <a:picLocks noChangeAspect="1"/>
          </p:cNvPicPr>
          <p:nvPr/>
        </p:nvPicPr>
        <p:blipFill>
          <a:blip r:embed="rId3"/>
          <a:stretch>
            <a:fillRect/>
          </a:stretch>
        </p:blipFill>
        <p:spPr>
          <a:xfrm>
            <a:off x="7915984" y="1087655"/>
            <a:ext cx="3921092" cy="2442114"/>
          </a:xfrm>
          <a:prstGeom prst="rect">
            <a:avLst/>
          </a:prstGeom>
          <a:ln>
            <a:solidFill>
              <a:schemeClr val="tx1">
                <a:lumMod val="95000"/>
                <a:lumOff val="5000"/>
              </a:schemeClr>
            </a:solidFill>
          </a:ln>
        </p:spPr>
      </p:pic>
    </p:spTree>
    <p:extLst>
      <p:ext uri="{BB962C8B-B14F-4D97-AF65-F5344CB8AC3E}">
        <p14:creationId xmlns:p14="http://schemas.microsoft.com/office/powerpoint/2010/main" val="231486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38232CA-2659-E730-66BD-5A572701113F}"/>
              </a:ext>
            </a:extLst>
          </p:cNvPr>
          <p:cNvGrpSpPr/>
          <p:nvPr/>
        </p:nvGrpSpPr>
        <p:grpSpPr>
          <a:xfrm>
            <a:off x="713622" y="896076"/>
            <a:ext cx="5164664" cy="2516984"/>
            <a:chOff x="713622" y="896076"/>
            <a:chExt cx="4027713" cy="2516984"/>
          </a:xfrm>
        </p:grpSpPr>
        <p:pic>
          <p:nvPicPr>
            <p:cNvPr id="8" name="Picture 7">
              <a:extLst>
                <a:ext uri="{FF2B5EF4-FFF2-40B4-BE49-F238E27FC236}">
                  <a16:creationId xmlns:a16="http://schemas.microsoft.com/office/drawing/2014/main" id="{226CA20D-37B5-DD2D-3AAA-F5863FA0D245}"/>
                </a:ext>
              </a:extLst>
            </p:cNvPr>
            <p:cNvPicPr>
              <a:picLocks noChangeAspect="1"/>
            </p:cNvPicPr>
            <p:nvPr/>
          </p:nvPicPr>
          <p:blipFill>
            <a:blip r:embed="rId2"/>
            <a:stretch>
              <a:fillRect/>
            </a:stretch>
          </p:blipFill>
          <p:spPr>
            <a:xfrm>
              <a:off x="780168" y="896076"/>
              <a:ext cx="3961167" cy="2157533"/>
            </a:xfrm>
            <a:prstGeom prst="rect">
              <a:avLst/>
            </a:prstGeom>
            <a:ln>
              <a:solidFill>
                <a:schemeClr val="bg1"/>
              </a:solidFill>
            </a:ln>
          </p:spPr>
        </p:pic>
        <p:sp>
          <p:nvSpPr>
            <p:cNvPr id="10" name="TextBox 9">
              <a:extLst>
                <a:ext uri="{FF2B5EF4-FFF2-40B4-BE49-F238E27FC236}">
                  <a16:creationId xmlns:a16="http://schemas.microsoft.com/office/drawing/2014/main" id="{3DFD7501-118E-8E32-5605-C60AB27B903C}"/>
                </a:ext>
              </a:extLst>
            </p:cNvPr>
            <p:cNvSpPr txBox="1"/>
            <p:nvPr/>
          </p:nvSpPr>
          <p:spPr>
            <a:xfrm>
              <a:off x="713622" y="3151450"/>
              <a:ext cx="4027713" cy="261610"/>
            </a:xfrm>
            <a:prstGeom prst="rect">
              <a:avLst/>
            </a:prstGeom>
            <a:noFill/>
          </p:spPr>
          <p:txBody>
            <a:bodyPr wrap="square">
              <a:spAutoFit/>
            </a:bodyPr>
            <a:lstStyle/>
            <a:p>
              <a:r>
                <a:rPr lang="en-IN" sz="1100" b="1" i="0" u="none" strike="noStrike" baseline="0" dirty="0">
                  <a:latin typeface="Helvetica-Bold"/>
                </a:rPr>
                <a:t>Condensing Temperature vs. Condensing Pressure</a:t>
              </a:r>
              <a:endParaRPr lang="en-IN" sz="1100" dirty="0"/>
            </a:p>
          </p:txBody>
        </p:sp>
      </p:grpSp>
      <p:grpSp>
        <p:nvGrpSpPr>
          <p:cNvPr id="18" name="Group 17">
            <a:extLst>
              <a:ext uri="{FF2B5EF4-FFF2-40B4-BE49-F238E27FC236}">
                <a16:creationId xmlns:a16="http://schemas.microsoft.com/office/drawing/2014/main" id="{C78240BC-0223-180F-0EC3-C0E04C004BF4}"/>
              </a:ext>
            </a:extLst>
          </p:cNvPr>
          <p:cNvGrpSpPr/>
          <p:nvPr/>
        </p:nvGrpSpPr>
        <p:grpSpPr>
          <a:xfrm>
            <a:off x="6627535" y="3951542"/>
            <a:ext cx="4691557" cy="2492801"/>
            <a:chOff x="4800786" y="3827530"/>
            <a:chExt cx="4691557" cy="2492801"/>
          </a:xfrm>
        </p:grpSpPr>
        <p:pic>
          <p:nvPicPr>
            <p:cNvPr id="13" name="Picture 12">
              <a:extLst>
                <a:ext uri="{FF2B5EF4-FFF2-40B4-BE49-F238E27FC236}">
                  <a16:creationId xmlns:a16="http://schemas.microsoft.com/office/drawing/2014/main" id="{EF941081-C9A9-8240-4EA1-418927E26814}"/>
                </a:ext>
              </a:extLst>
            </p:cNvPr>
            <p:cNvPicPr>
              <a:picLocks noChangeAspect="1"/>
            </p:cNvPicPr>
            <p:nvPr/>
          </p:nvPicPr>
          <p:blipFill>
            <a:blip r:embed="rId3"/>
            <a:stretch>
              <a:fillRect/>
            </a:stretch>
          </p:blipFill>
          <p:spPr>
            <a:xfrm>
              <a:off x="4800786" y="3827530"/>
              <a:ext cx="4691557" cy="2262681"/>
            </a:xfrm>
            <a:prstGeom prst="rect">
              <a:avLst/>
            </a:prstGeom>
          </p:spPr>
        </p:pic>
        <p:sp>
          <p:nvSpPr>
            <p:cNvPr id="15" name="TextBox 14">
              <a:extLst>
                <a:ext uri="{FF2B5EF4-FFF2-40B4-BE49-F238E27FC236}">
                  <a16:creationId xmlns:a16="http://schemas.microsoft.com/office/drawing/2014/main" id="{C70DAA51-42CA-6B53-6183-7E494D443A0D}"/>
                </a:ext>
              </a:extLst>
            </p:cNvPr>
            <p:cNvSpPr txBox="1"/>
            <p:nvPr/>
          </p:nvSpPr>
          <p:spPr>
            <a:xfrm>
              <a:off x="5045437" y="6058721"/>
              <a:ext cx="4327163" cy="261610"/>
            </a:xfrm>
            <a:prstGeom prst="rect">
              <a:avLst/>
            </a:prstGeom>
            <a:noFill/>
          </p:spPr>
          <p:txBody>
            <a:bodyPr wrap="square">
              <a:spAutoFit/>
            </a:bodyPr>
            <a:lstStyle/>
            <a:p>
              <a:r>
                <a:rPr lang="en-US" sz="1100" b="1" i="0" u="none" strike="noStrike" baseline="0" dirty="0">
                  <a:latin typeface="Helvetica-Bold"/>
                </a:rPr>
                <a:t>Air-Cooled Condenser Size vs. Initial Temperature Difference</a:t>
              </a:r>
              <a:endParaRPr lang="en-IN" sz="1100" dirty="0"/>
            </a:p>
          </p:txBody>
        </p:sp>
      </p:grpSp>
      <p:sp>
        <p:nvSpPr>
          <p:cNvPr id="17" name="TextBox 16">
            <a:extLst>
              <a:ext uri="{FF2B5EF4-FFF2-40B4-BE49-F238E27FC236}">
                <a16:creationId xmlns:a16="http://schemas.microsoft.com/office/drawing/2014/main" id="{E6066AB4-9975-B1AC-C98D-70E0A9C8653F}"/>
              </a:ext>
            </a:extLst>
          </p:cNvPr>
          <p:cNvSpPr txBox="1"/>
          <p:nvPr/>
        </p:nvSpPr>
        <p:spPr>
          <a:xfrm>
            <a:off x="968544" y="3593038"/>
            <a:ext cx="4691557" cy="3046988"/>
          </a:xfrm>
          <a:prstGeom prst="rect">
            <a:avLst/>
          </a:prstGeom>
          <a:solidFill>
            <a:schemeClr val="accent1">
              <a:lumMod val="20000"/>
              <a:lumOff val="80000"/>
            </a:schemeClr>
          </a:solidFill>
        </p:spPr>
        <p:txBody>
          <a:bodyPr wrap="square">
            <a:spAutoFit/>
          </a:bodyPr>
          <a:lstStyle/>
          <a:p>
            <a:pPr algn="just"/>
            <a:r>
              <a:rPr lang="en-IN" sz="1200" b="1" i="0" u="none" strike="noStrike" baseline="0" dirty="0">
                <a:latin typeface="Helvetica" panose="020B0604020202020204" pitchFamily="34" charset="0"/>
              </a:rPr>
              <a:t>ACC Performance Characteristics</a:t>
            </a:r>
          </a:p>
          <a:p>
            <a:pPr algn="just"/>
            <a:r>
              <a:rPr lang="en-US" sz="1200" b="0" i="0" u="none" strike="noStrike" baseline="0" dirty="0">
                <a:latin typeface="Times New Roman" panose="02020603050405020304" pitchFamily="18" charset="0"/>
              </a:rPr>
              <a:t>The ACC design point is frequently characterized by the difference between the condensing</a:t>
            </a:r>
          </a:p>
          <a:p>
            <a:pPr algn="just"/>
            <a:r>
              <a:rPr lang="en-US" sz="1200" b="0" i="0" u="none" strike="noStrike" baseline="0" dirty="0">
                <a:latin typeface="Times New Roman" panose="02020603050405020304" pitchFamily="18" charset="0"/>
              </a:rPr>
              <a:t>temperature (</a:t>
            </a:r>
            <a:r>
              <a:rPr lang="en-US" sz="1200" b="0" i="0" u="none" strike="noStrike" baseline="0" dirty="0" err="1">
                <a:latin typeface="Times New Roman" panose="02020603050405020304" pitchFamily="18" charset="0"/>
              </a:rPr>
              <a:t>Tcond</a:t>
            </a:r>
            <a:r>
              <a:rPr lang="en-US" sz="1200" b="0" i="0" u="none" strike="noStrike" baseline="0" dirty="0">
                <a:latin typeface="Times New Roman" panose="02020603050405020304" pitchFamily="18" charset="0"/>
              </a:rPr>
              <a:t>) and the entering air temperature (Ta inlet), known as the initial temperature</a:t>
            </a:r>
          </a:p>
          <a:p>
            <a:pPr algn="just"/>
            <a:r>
              <a:rPr lang="en-IN" sz="1200" b="0" i="0" u="none" strike="noStrike" baseline="0" dirty="0">
                <a:latin typeface="Times New Roman" panose="02020603050405020304" pitchFamily="18" charset="0"/>
              </a:rPr>
              <a:t>difference (ITD).</a:t>
            </a:r>
          </a:p>
          <a:p>
            <a:pPr algn="just"/>
            <a:endParaRPr lang="sv-SE" sz="1200" b="1" i="0" u="none" strike="noStrike" baseline="0" dirty="0">
              <a:latin typeface="Helvetica-Bold"/>
            </a:endParaRPr>
          </a:p>
          <a:p>
            <a:pPr algn="just"/>
            <a:r>
              <a:rPr lang="sv-SE" sz="1200" b="1" i="0" u="none" strike="noStrike" baseline="0" dirty="0">
                <a:latin typeface="Helvetica-Bold"/>
              </a:rPr>
              <a:t>ITD = Tcond – T</a:t>
            </a:r>
            <a:r>
              <a:rPr lang="sv-SE" sz="1200" b="0" i="0" u="none" strike="noStrike" baseline="0" dirty="0">
                <a:latin typeface="Helvetica" panose="020B0604020202020204" pitchFamily="34" charset="0"/>
              </a:rPr>
              <a:t>a inlet </a:t>
            </a:r>
            <a:endParaRPr lang="sv-SE" sz="1200" b="1" i="0" u="none" strike="noStrike" baseline="0" dirty="0">
              <a:latin typeface="Helvetica-Bold"/>
            </a:endParaRPr>
          </a:p>
          <a:p>
            <a:pPr algn="just"/>
            <a:r>
              <a:rPr lang="en-US" sz="1200" b="0" i="1" u="none" strike="noStrike" baseline="0" dirty="0">
                <a:latin typeface="Times New Roman" panose="02020603050405020304" pitchFamily="18" charset="0"/>
              </a:rPr>
              <a:t>For a given ACC</a:t>
            </a:r>
            <a:r>
              <a:rPr lang="en-US" sz="1200" b="0" i="0" u="none" strike="noStrike" baseline="0" dirty="0">
                <a:latin typeface="Times New Roman" panose="02020603050405020304" pitchFamily="18" charset="0"/>
              </a:rPr>
              <a:t>, the heat load Q [Btu/</a:t>
            </a:r>
            <a:r>
              <a:rPr lang="en-US" sz="1200" b="0" i="0" u="none" strike="noStrike" baseline="0" dirty="0" err="1">
                <a:latin typeface="Times New Roman" panose="02020603050405020304" pitchFamily="18" charset="0"/>
              </a:rPr>
              <a:t>hr</a:t>
            </a:r>
            <a:r>
              <a:rPr lang="en-US" sz="1200" b="0" i="0" u="none" strike="noStrike" baseline="0" dirty="0">
                <a:latin typeface="Times New Roman" panose="02020603050405020304" pitchFamily="18" charset="0"/>
              </a:rPr>
              <a:t> (W/s)] is related to the ITD by</a:t>
            </a:r>
          </a:p>
          <a:p>
            <a:pPr algn="just"/>
            <a:endParaRPr lang="en-IN" sz="1200" b="1" i="0" u="none" strike="noStrike" baseline="0" dirty="0">
              <a:latin typeface="Helvetica-Bold"/>
            </a:endParaRPr>
          </a:p>
          <a:p>
            <a:pPr algn="just"/>
            <a:r>
              <a:rPr lang="en-IN" sz="1200" b="1" i="0" u="none" strike="noStrike" baseline="0" dirty="0">
                <a:latin typeface="Helvetica-Bold"/>
              </a:rPr>
              <a:t>Q/ITD = Constant </a:t>
            </a:r>
          </a:p>
          <a:p>
            <a:pPr algn="just"/>
            <a:r>
              <a:rPr lang="en-US" sz="1200" b="0" i="0" u="none" strike="noStrike" baseline="0" dirty="0">
                <a:latin typeface="Times New Roman" panose="02020603050405020304" pitchFamily="18" charset="0"/>
              </a:rPr>
              <a:t>Alternatively, </a:t>
            </a:r>
            <a:r>
              <a:rPr lang="en-US" sz="1200" b="0" i="1" u="none" strike="noStrike" baseline="0" dirty="0">
                <a:latin typeface="Times New Roman" panose="02020603050405020304" pitchFamily="18" charset="0"/>
              </a:rPr>
              <a:t>for a given heat load</a:t>
            </a:r>
            <a:r>
              <a:rPr lang="en-US" sz="1200" b="0" i="0" u="none" strike="noStrike" baseline="0" dirty="0">
                <a:latin typeface="Times New Roman" panose="02020603050405020304" pitchFamily="18" charset="0"/>
              </a:rPr>
              <a:t>, the size (number of cells, heat transfer surface) is inversely</a:t>
            </a:r>
          </a:p>
          <a:p>
            <a:pPr algn="just"/>
            <a:r>
              <a:rPr lang="en-US" sz="1200" b="0" i="0" u="none" strike="noStrike" baseline="0" dirty="0">
                <a:latin typeface="Times New Roman" panose="02020603050405020304" pitchFamily="18" charset="0"/>
              </a:rPr>
              <a:t>related to the ITD as</a:t>
            </a:r>
          </a:p>
          <a:p>
            <a:pPr algn="just"/>
            <a:r>
              <a:rPr lang="en-US" sz="1200" b="1" i="0" u="none" strike="noStrike" baseline="0" dirty="0">
                <a:latin typeface="Helvetica-Bold"/>
              </a:rPr>
              <a:t>ACC “Size” </a:t>
            </a:r>
            <a:r>
              <a:rPr lang="en-US" sz="1200" b="0" i="0" u="none" strike="noStrike" baseline="0" dirty="0">
                <a:latin typeface="SymbolMT"/>
              </a:rPr>
              <a:t>α </a:t>
            </a:r>
            <a:r>
              <a:rPr lang="en-US" sz="1200" b="1" i="0" u="none" strike="noStrike" baseline="0" dirty="0">
                <a:latin typeface="Helvetica-Bold"/>
              </a:rPr>
              <a:t>1/ITD </a:t>
            </a:r>
            <a:r>
              <a:rPr lang="el-GR" sz="1200" b="0" i="0" u="none" strike="noStrike" baseline="0" dirty="0">
                <a:latin typeface="SymbolMT"/>
              </a:rPr>
              <a:t>β </a:t>
            </a:r>
            <a:endParaRPr lang="en-IN" sz="1200" b="1" i="0" u="none" strike="noStrike" baseline="0" dirty="0">
              <a:latin typeface="Helvetica-Bold"/>
            </a:endParaRPr>
          </a:p>
          <a:p>
            <a:pPr algn="just"/>
            <a:r>
              <a:rPr lang="en-US" sz="1200" b="0" i="0" u="none" strike="noStrike" baseline="0" dirty="0">
                <a:latin typeface="Times New Roman" panose="02020603050405020304" pitchFamily="18" charset="0"/>
              </a:rPr>
              <a:t>where a low ITD corresponds to a large ACC.</a:t>
            </a:r>
            <a:endParaRPr lang="en-IN" sz="1200" dirty="0"/>
          </a:p>
        </p:txBody>
      </p:sp>
      <p:grpSp>
        <p:nvGrpSpPr>
          <p:cNvPr id="23" name="Group 22">
            <a:extLst>
              <a:ext uri="{FF2B5EF4-FFF2-40B4-BE49-F238E27FC236}">
                <a16:creationId xmlns:a16="http://schemas.microsoft.com/office/drawing/2014/main" id="{8A54F28F-FC5D-760F-41E6-3D62CEF94B5A}"/>
              </a:ext>
            </a:extLst>
          </p:cNvPr>
          <p:cNvGrpSpPr/>
          <p:nvPr/>
        </p:nvGrpSpPr>
        <p:grpSpPr>
          <a:xfrm>
            <a:off x="6734343" y="759478"/>
            <a:ext cx="4477943" cy="2743097"/>
            <a:chOff x="7605200" y="931574"/>
            <a:chExt cx="4477943" cy="2743097"/>
          </a:xfrm>
        </p:grpSpPr>
        <p:pic>
          <p:nvPicPr>
            <p:cNvPr id="20" name="Picture 19">
              <a:extLst>
                <a:ext uri="{FF2B5EF4-FFF2-40B4-BE49-F238E27FC236}">
                  <a16:creationId xmlns:a16="http://schemas.microsoft.com/office/drawing/2014/main" id="{E87880F8-A864-B68C-8D64-DACDF21CE54F}"/>
                </a:ext>
              </a:extLst>
            </p:cNvPr>
            <p:cNvPicPr>
              <a:picLocks noChangeAspect="1"/>
            </p:cNvPicPr>
            <p:nvPr/>
          </p:nvPicPr>
          <p:blipFill>
            <a:blip r:embed="rId4"/>
            <a:stretch>
              <a:fillRect/>
            </a:stretch>
          </p:blipFill>
          <p:spPr>
            <a:xfrm>
              <a:off x="7605200" y="931574"/>
              <a:ext cx="4477943" cy="2497426"/>
            </a:xfrm>
            <a:prstGeom prst="rect">
              <a:avLst/>
            </a:prstGeom>
          </p:spPr>
        </p:pic>
        <p:sp>
          <p:nvSpPr>
            <p:cNvPr id="22" name="TextBox 21">
              <a:extLst>
                <a:ext uri="{FF2B5EF4-FFF2-40B4-BE49-F238E27FC236}">
                  <a16:creationId xmlns:a16="http://schemas.microsoft.com/office/drawing/2014/main" id="{CBAC7407-E7F9-EA8C-6C25-19CF8E64C812}"/>
                </a:ext>
              </a:extLst>
            </p:cNvPr>
            <p:cNvSpPr txBox="1"/>
            <p:nvPr/>
          </p:nvSpPr>
          <p:spPr>
            <a:xfrm>
              <a:off x="8015371" y="3413060"/>
              <a:ext cx="3657600" cy="261611"/>
            </a:xfrm>
            <a:prstGeom prst="rect">
              <a:avLst/>
            </a:prstGeom>
            <a:noFill/>
          </p:spPr>
          <p:txBody>
            <a:bodyPr wrap="square">
              <a:spAutoFit/>
            </a:bodyPr>
            <a:lstStyle/>
            <a:p>
              <a:r>
                <a:rPr lang="en-IN" sz="1100" b="1" i="0" u="none" strike="noStrike" baseline="0" dirty="0">
                  <a:latin typeface="Helvetica-Bold"/>
                </a:rPr>
                <a:t>Design Fan Power vs. Initial Temperature Difference</a:t>
              </a:r>
              <a:endParaRPr lang="en-IN" sz="1100" dirty="0"/>
            </a:p>
          </p:txBody>
        </p:sp>
      </p:grpSp>
      <p:sp>
        <p:nvSpPr>
          <p:cNvPr id="5" name="Text Placeholder 1">
            <a:extLst>
              <a:ext uri="{FF2B5EF4-FFF2-40B4-BE49-F238E27FC236}">
                <a16:creationId xmlns:a16="http://schemas.microsoft.com/office/drawing/2014/main" id="{AB758EDE-9C57-A81B-ABD8-CF78B4D76D38}"/>
              </a:ext>
            </a:extLst>
          </p:cNvPr>
          <p:cNvSpPr txBox="1">
            <a:spLocks/>
          </p:cNvSpPr>
          <p:nvPr/>
        </p:nvSpPr>
        <p:spPr>
          <a:xfrm>
            <a:off x="688709" y="245274"/>
            <a:ext cx="10618406" cy="51101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3733" b="0" kern="1200" cap="none" spc="67" baseline="0" dirty="0">
                <a:solidFill>
                  <a:srgbClr val="0070C0"/>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Air-Cooled Condenser: Design and Performance Standards</a:t>
            </a:r>
          </a:p>
        </p:txBody>
      </p:sp>
    </p:spTree>
    <p:extLst>
      <p:ext uri="{BB962C8B-B14F-4D97-AF65-F5344CB8AC3E}">
        <p14:creationId xmlns:p14="http://schemas.microsoft.com/office/powerpoint/2010/main" val="3072277384"/>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0113-7434-A13D-4623-FDBA4B7D67EF}"/>
              </a:ext>
            </a:extLst>
          </p:cNvPr>
          <p:cNvSpPr>
            <a:spLocks noGrp="1"/>
          </p:cNvSpPr>
          <p:nvPr>
            <p:ph type="title"/>
          </p:nvPr>
        </p:nvSpPr>
        <p:spPr>
          <a:xfrm>
            <a:off x="381002" y="815794"/>
            <a:ext cx="10411324" cy="633497"/>
          </a:xfrm>
        </p:spPr>
        <p:txBody>
          <a:bodyPr/>
          <a:lstStyle/>
          <a:p>
            <a:r>
              <a:rPr lang="en-US" sz="1600" dirty="0"/>
              <a:t>Design aspects related to Ambient Wind Impact on ACC Performance &amp; Their Solutions</a:t>
            </a:r>
            <a:endParaRPr lang="en-IN" sz="1600" dirty="0"/>
          </a:p>
        </p:txBody>
      </p:sp>
      <p:sp>
        <p:nvSpPr>
          <p:cNvPr id="3" name="Content Placeholder 2">
            <a:extLst>
              <a:ext uri="{FF2B5EF4-FFF2-40B4-BE49-F238E27FC236}">
                <a16:creationId xmlns:a16="http://schemas.microsoft.com/office/drawing/2014/main" id="{E15587B0-3499-EFB0-C4AA-4CC5D250BC18}"/>
              </a:ext>
            </a:extLst>
          </p:cNvPr>
          <p:cNvSpPr>
            <a:spLocks noGrp="1"/>
          </p:cNvSpPr>
          <p:nvPr>
            <p:ph idx="1"/>
          </p:nvPr>
        </p:nvSpPr>
        <p:spPr>
          <a:xfrm>
            <a:off x="538318" y="1278863"/>
            <a:ext cx="11456075" cy="5579137"/>
          </a:xfrm>
        </p:spPr>
        <p:txBody>
          <a:bodyPr/>
          <a:lstStyle/>
          <a:p>
            <a:pPr marL="0" indent="0">
              <a:buNone/>
            </a:pPr>
            <a:r>
              <a:rPr lang="en-US" sz="1400" b="1" dirty="0"/>
              <a:t>Problem</a:t>
            </a:r>
          </a:p>
          <a:p>
            <a:r>
              <a:rPr lang="en-US" sz="1400" dirty="0"/>
              <a:t>ACC performance is usually specified using </a:t>
            </a:r>
            <a:r>
              <a:rPr lang="en-US" sz="1400" b="1" dirty="0"/>
              <a:t>ISO design conditions</a:t>
            </a:r>
            <a:r>
              <a:rPr lang="en-US" sz="1400" dirty="0"/>
              <a:t> (no wind or uniform airflow assumption).</a:t>
            </a:r>
          </a:p>
          <a:p>
            <a:r>
              <a:rPr lang="en-US" sz="1400" dirty="0"/>
              <a:t>Bidders often optimize designs assuming </a:t>
            </a:r>
            <a:r>
              <a:rPr lang="en-US" sz="1400" b="1" dirty="0"/>
              <a:t>ideal airflow</a:t>
            </a:r>
            <a:r>
              <a:rPr lang="en-US" sz="1400" dirty="0"/>
              <a:t>, ignoring real site wind profiles.</a:t>
            </a:r>
          </a:p>
          <a:p>
            <a:r>
              <a:rPr lang="en-US" sz="1400" dirty="0"/>
              <a:t>Owner/operators lack access to </a:t>
            </a:r>
            <a:r>
              <a:rPr lang="en-US" sz="1400" b="1" dirty="0"/>
              <a:t>validated wind-performance correction data</a:t>
            </a:r>
            <a:r>
              <a:rPr lang="en-US" sz="1400" dirty="0"/>
              <a:t>.</a:t>
            </a:r>
          </a:p>
          <a:p>
            <a:r>
              <a:rPr lang="en-US" sz="1400" dirty="0"/>
              <a:t>Wind effects are rarely included in </a:t>
            </a:r>
            <a:r>
              <a:rPr lang="en-US" sz="1400" b="1" dirty="0"/>
              <a:t>performance guarantees</a:t>
            </a:r>
            <a:r>
              <a:rPr lang="en-US" sz="1400" dirty="0"/>
              <a:t>, leading to disputes post-commissioning.</a:t>
            </a:r>
          </a:p>
          <a:p>
            <a:pPr marL="0" indent="0">
              <a:buNone/>
            </a:pPr>
            <a:r>
              <a:rPr lang="en-US" sz="1200" b="1" dirty="0"/>
              <a:t>Impact</a:t>
            </a:r>
          </a:p>
          <a:p>
            <a:r>
              <a:rPr lang="en-US" sz="1200" dirty="0"/>
              <a:t>Actual turbine backpressure higher than design</a:t>
            </a:r>
          </a:p>
          <a:p>
            <a:r>
              <a:rPr lang="en-US" sz="1200" dirty="0"/>
              <a:t>Failure to meet guaranteed output during windy conditions</a:t>
            </a:r>
          </a:p>
          <a:p>
            <a:r>
              <a:rPr lang="en-US" sz="1200" dirty="0"/>
              <a:t>Financial losses and operational dissatisfaction</a:t>
            </a:r>
          </a:p>
          <a:p>
            <a:endParaRPr lang="en-IN" sz="1400" dirty="0"/>
          </a:p>
        </p:txBody>
      </p:sp>
      <p:sp>
        <p:nvSpPr>
          <p:cNvPr id="4" name="Slide Number Placeholder 3">
            <a:extLst>
              <a:ext uri="{FF2B5EF4-FFF2-40B4-BE49-F238E27FC236}">
                <a16:creationId xmlns:a16="http://schemas.microsoft.com/office/drawing/2014/main" id="{B0C15FFB-4F1D-1327-E4FC-1123A7D17C84}"/>
              </a:ext>
            </a:extLst>
          </p:cNvPr>
          <p:cNvSpPr>
            <a:spLocks noGrp="1"/>
          </p:cNvSpPr>
          <p:nvPr>
            <p:ph type="sldNum" sz="quarter" idx="12"/>
          </p:nvPr>
        </p:nvSpPr>
        <p:spPr/>
        <p:txBody>
          <a:bodyPr/>
          <a:lstStyle/>
          <a:p>
            <a:fld id="{44A3618A-814C-4982-9DFD-515485A1B020}" type="slidenum">
              <a:rPr lang="en-GB" smtClean="0"/>
              <a:pPr/>
              <a:t>16</a:t>
            </a:fld>
            <a:endParaRPr lang="en-GB" dirty="0"/>
          </a:p>
        </p:txBody>
      </p:sp>
      <p:sp>
        <p:nvSpPr>
          <p:cNvPr id="5" name="TextBox 4">
            <a:extLst>
              <a:ext uri="{FF2B5EF4-FFF2-40B4-BE49-F238E27FC236}">
                <a16:creationId xmlns:a16="http://schemas.microsoft.com/office/drawing/2014/main" id="{23ABD078-ED6B-44A0-CA4B-A032CE57ECE9}"/>
              </a:ext>
            </a:extLst>
          </p:cNvPr>
          <p:cNvSpPr txBox="1"/>
          <p:nvPr/>
        </p:nvSpPr>
        <p:spPr>
          <a:xfrm>
            <a:off x="538318" y="4385189"/>
            <a:ext cx="7351589" cy="1815882"/>
          </a:xfrm>
          <a:prstGeom prst="rect">
            <a:avLst/>
          </a:prstGeom>
          <a:solidFill>
            <a:schemeClr val="accent6">
              <a:lumMod val="40000"/>
              <a:lumOff val="60000"/>
            </a:schemeClr>
          </a:solidFill>
        </p:spPr>
        <p:txBody>
          <a:bodyPr wrap="square" rtlCol="0">
            <a:spAutoFit/>
          </a:bodyPr>
          <a:lstStyle/>
          <a:p>
            <a:r>
              <a:rPr lang="en-US" sz="1600" b="1" dirty="0"/>
              <a:t>Solution</a:t>
            </a:r>
          </a:p>
          <a:p>
            <a:pPr marL="285750" indent="-285750">
              <a:buFont typeface="Arial" panose="020B0604020202020204" pitchFamily="34" charset="0"/>
              <a:buChar char="•"/>
            </a:pPr>
            <a:r>
              <a:rPr lang="en-US" sz="1600" dirty="0"/>
              <a:t>Include site-specific wind rose data in tender documents</a:t>
            </a:r>
          </a:p>
          <a:p>
            <a:pPr marL="285750" indent="-285750">
              <a:buFont typeface="Arial" panose="020B0604020202020204" pitchFamily="34" charset="0"/>
              <a:buChar char="•"/>
            </a:pPr>
            <a:r>
              <a:rPr lang="en-US" sz="1600" dirty="0"/>
              <a:t>Require wind sensitivity analysis as part of bid evaluation</a:t>
            </a:r>
          </a:p>
          <a:p>
            <a:pPr marL="285750" indent="-285750">
              <a:buFont typeface="Arial" panose="020B0604020202020204" pitchFamily="34" charset="0"/>
              <a:buChar char="•"/>
            </a:pPr>
            <a:r>
              <a:rPr lang="en-US" sz="1600" dirty="0"/>
              <a:t>Mandate CFD-based airflow modeling for all shortlisted bidders</a:t>
            </a:r>
          </a:p>
          <a:p>
            <a:pPr marL="285750" indent="-285750">
              <a:buFont typeface="Arial" panose="020B0604020202020204" pitchFamily="34" charset="0"/>
              <a:buChar char="•"/>
            </a:pPr>
            <a:r>
              <a:rPr lang="en-US" sz="1600" dirty="0"/>
              <a:t>Specify performance guarantees with wind correction factors</a:t>
            </a:r>
          </a:p>
          <a:p>
            <a:endParaRPr lang="en-US" sz="1600" dirty="0"/>
          </a:p>
          <a:p>
            <a:endParaRPr lang="en-IN" sz="1600" dirty="0"/>
          </a:p>
        </p:txBody>
      </p:sp>
      <p:sp>
        <p:nvSpPr>
          <p:cNvPr id="7" name="Text Placeholder 1">
            <a:extLst>
              <a:ext uri="{FF2B5EF4-FFF2-40B4-BE49-F238E27FC236}">
                <a16:creationId xmlns:a16="http://schemas.microsoft.com/office/drawing/2014/main" id="{C09AC3FF-09FF-5798-A9A2-9CB7EFD7A439}"/>
              </a:ext>
            </a:extLst>
          </p:cNvPr>
          <p:cNvSpPr txBox="1">
            <a:spLocks/>
          </p:cNvSpPr>
          <p:nvPr/>
        </p:nvSpPr>
        <p:spPr>
          <a:xfrm>
            <a:off x="272754" y="36164"/>
            <a:ext cx="11721639" cy="548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70C0"/>
                </a:solidFill>
                <a:latin typeface="+mj-lt"/>
                <a:ea typeface="+mj-ea"/>
                <a:cs typeface="+mj-cs"/>
              </a:rPr>
              <a:t>Air-Cooled Condenser: </a:t>
            </a:r>
            <a:r>
              <a:rPr lang="fr-FR" sz="2400" b="1" dirty="0">
                <a:solidFill>
                  <a:srgbClr val="0070C0"/>
                </a:solidFill>
                <a:latin typeface="+mj-lt"/>
                <a:ea typeface="+mj-ea"/>
                <a:cs typeface="+mj-cs"/>
              </a:rPr>
              <a:t>Performance Deviation under Adverse Ambient Conditions</a:t>
            </a:r>
            <a:endParaRPr lang="en-IN" sz="2400" b="1" dirty="0">
              <a:solidFill>
                <a:srgbClr val="0070C0"/>
              </a:solidFill>
              <a:latin typeface="+mj-lt"/>
              <a:ea typeface="+mj-ea"/>
              <a:cs typeface="+mj-cs"/>
            </a:endParaRPr>
          </a:p>
        </p:txBody>
      </p:sp>
    </p:spTree>
    <p:extLst>
      <p:ext uri="{BB962C8B-B14F-4D97-AF65-F5344CB8AC3E}">
        <p14:creationId xmlns:p14="http://schemas.microsoft.com/office/powerpoint/2010/main" val="44226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BEC5-34A2-1EE2-8625-B19870ED8514}"/>
              </a:ext>
            </a:extLst>
          </p:cNvPr>
          <p:cNvSpPr>
            <a:spLocks noGrp="1"/>
          </p:cNvSpPr>
          <p:nvPr>
            <p:ph type="title"/>
          </p:nvPr>
        </p:nvSpPr>
        <p:spPr>
          <a:xfrm>
            <a:off x="381001" y="994777"/>
            <a:ext cx="5634209" cy="633497"/>
          </a:xfrm>
        </p:spPr>
        <p:txBody>
          <a:bodyPr/>
          <a:lstStyle/>
          <a:p>
            <a:r>
              <a:rPr lang="en-US" sz="1600" b="1" dirty="0"/>
              <a:t>Design aspects: Hot Air Recirculation Due to Prevailing Winds Problem</a:t>
            </a:r>
            <a:br>
              <a:rPr lang="en-US" sz="1600" b="1" dirty="0"/>
            </a:br>
            <a:endParaRPr lang="en-IN" sz="1600" dirty="0"/>
          </a:p>
        </p:txBody>
      </p:sp>
      <p:sp>
        <p:nvSpPr>
          <p:cNvPr id="3" name="Content Placeholder 2">
            <a:extLst>
              <a:ext uri="{FF2B5EF4-FFF2-40B4-BE49-F238E27FC236}">
                <a16:creationId xmlns:a16="http://schemas.microsoft.com/office/drawing/2014/main" id="{983E3F28-11B1-74A7-48E4-D523ADB42042}"/>
              </a:ext>
            </a:extLst>
          </p:cNvPr>
          <p:cNvSpPr>
            <a:spLocks noGrp="1"/>
          </p:cNvSpPr>
          <p:nvPr>
            <p:ph idx="1"/>
          </p:nvPr>
        </p:nvSpPr>
        <p:spPr>
          <a:xfrm>
            <a:off x="513205" y="1664165"/>
            <a:ext cx="5417179" cy="4758669"/>
          </a:xfrm>
          <a:solidFill>
            <a:schemeClr val="tx2">
              <a:lumMod val="20000"/>
              <a:lumOff val="80000"/>
            </a:schemeClr>
          </a:solidFill>
          <a:ln>
            <a:solidFill>
              <a:schemeClr val="tx1">
                <a:lumMod val="95000"/>
                <a:lumOff val="5000"/>
              </a:schemeClr>
            </a:solidFill>
          </a:ln>
        </p:spPr>
        <p:txBody>
          <a:bodyPr/>
          <a:lstStyle/>
          <a:p>
            <a:pPr marL="0" indent="0">
              <a:buNone/>
            </a:pPr>
            <a:r>
              <a:rPr lang="en-US" sz="1400" b="1" dirty="0"/>
              <a:t>Problem</a:t>
            </a:r>
          </a:p>
          <a:p>
            <a:r>
              <a:rPr lang="en-US" sz="1400" dirty="0"/>
              <a:t>Crosswinds and oblique winds cause:</a:t>
            </a:r>
          </a:p>
          <a:p>
            <a:pPr lvl="1"/>
            <a:r>
              <a:rPr lang="en-US" sz="1400" dirty="0"/>
              <a:t>Recirculation of hot exhaust air into fan inlets</a:t>
            </a:r>
          </a:p>
          <a:p>
            <a:pPr lvl="1"/>
            <a:r>
              <a:rPr lang="en-US" sz="1400" dirty="0"/>
              <a:t>Local temperature rise of 3–10°C</a:t>
            </a:r>
          </a:p>
          <a:p>
            <a:r>
              <a:rPr lang="en-US" sz="1400" dirty="0"/>
              <a:t>ACC layout orientation often ignores dominant wind direction</a:t>
            </a:r>
          </a:p>
          <a:p>
            <a:endParaRPr lang="en-US" sz="1400" dirty="0"/>
          </a:p>
          <a:p>
            <a:pPr marL="0" indent="0">
              <a:buNone/>
            </a:pPr>
            <a:r>
              <a:rPr lang="en-US" sz="1400" b="1" dirty="0"/>
              <a:t>Impact</a:t>
            </a:r>
          </a:p>
          <a:p>
            <a:r>
              <a:rPr lang="en-US" sz="1400" dirty="0"/>
              <a:t>Sudden loss of vacuum</a:t>
            </a:r>
          </a:p>
          <a:p>
            <a:r>
              <a:rPr lang="en-US" sz="1400" dirty="0"/>
              <a:t>Uneven module performance</a:t>
            </a:r>
          </a:p>
          <a:p>
            <a:r>
              <a:rPr lang="en-US" sz="1400" dirty="0"/>
              <a:t>Fan power increases with no heat transfer benefit</a:t>
            </a:r>
          </a:p>
          <a:p>
            <a:endParaRPr lang="en-IN" sz="1400" dirty="0"/>
          </a:p>
        </p:txBody>
      </p:sp>
      <p:sp>
        <p:nvSpPr>
          <p:cNvPr id="4" name="Slide Number Placeholder 3">
            <a:extLst>
              <a:ext uri="{FF2B5EF4-FFF2-40B4-BE49-F238E27FC236}">
                <a16:creationId xmlns:a16="http://schemas.microsoft.com/office/drawing/2014/main" id="{A92D4577-A0F2-823E-7739-13E4FE558FEB}"/>
              </a:ext>
            </a:extLst>
          </p:cNvPr>
          <p:cNvSpPr>
            <a:spLocks noGrp="1"/>
          </p:cNvSpPr>
          <p:nvPr>
            <p:ph type="sldNum" sz="quarter" idx="12"/>
          </p:nvPr>
        </p:nvSpPr>
        <p:spPr/>
        <p:txBody>
          <a:bodyPr/>
          <a:lstStyle/>
          <a:p>
            <a:fld id="{44A3618A-814C-4982-9DFD-515485A1B020}" type="slidenum">
              <a:rPr lang="en-GB" smtClean="0"/>
              <a:pPr/>
              <a:t>17</a:t>
            </a:fld>
            <a:endParaRPr lang="en-GB" dirty="0"/>
          </a:p>
        </p:txBody>
      </p:sp>
      <p:sp>
        <p:nvSpPr>
          <p:cNvPr id="5" name="TextBox 4">
            <a:extLst>
              <a:ext uri="{FF2B5EF4-FFF2-40B4-BE49-F238E27FC236}">
                <a16:creationId xmlns:a16="http://schemas.microsoft.com/office/drawing/2014/main" id="{180D4099-53E2-7F78-74DF-641B9BC19F2E}"/>
              </a:ext>
            </a:extLst>
          </p:cNvPr>
          <p:cNvSpPr txBox="1"/>
          <p:nvPr/>
        </p:nvSpPr>
        <p:spPr>
          <a:xfrm>
            <a:off x="586131" y="5146769"/>
            <a:ext cx="5271325" cy="1169551"/>
          </a:xfrm>
          <a:prstGeom prst="rect">
            <a:avLst/>
          </a:prstGeom>
          <a:solidFill>
            <a:schemeClr val="accent6">
              <a:lumMod val="40000"/>
              <a:lumOff val="60000"/>
            </a:schemeClr>
          </a:solidFill>
        </p:spPr>
        <p:txBody>
          <a:bodyPr wrap="square" rtlCol="0">
            <a:spAutoFit/>
          </a:bodyPr>
          <a:lstStyle/>
          <a:p>
            <a:r>
              <a:rPr lang="en-US" sz="1400" b="1" dirty="0"/>
              <a:t>Solution</a:t>
            </a:r>
          </a:p>
          <a:p>
            <a:pPr marL="285750" indent="-285750">
              <a:buFont typeface="Arial" panose="020B0604020202020204" pitchFamily="34" charset="0"/>
              <a:buChar char="•"/>
            </a:pPr>
            <a:r>
              <a:rPr lang="en-US" sz="1400" dirty="0"/>
              <a:t>Install </a:t>
            </a:r>
            <a:r>
              <a:rPr lang="en-US" sz="1400" b="1" dirty="0"/>
              <a:t>wind walls, louvers, and flow guide vanes</a:t>
            </a:r>
            <a:endParaRPr lang="en-US" sz="1400" dirty="0"/>
          </a:p>
          <a:p>
            <a:pPr marL="285750" indent="-285750">
              <a:buFont typeface="Arial" panose="020B0604020202020204" pitchFamily="34" charset="0"/>
              <a:buChar char="•"/>
            </a:pPr>
            <a:r>
              <a:rPr lang="en-US" sz="1400" dirty="0"/>
              <a:t>Optimize </a:t>
            </a:r>
            <a:r>
              <a:rPr lang="en-US" sz="1400" b="1" dirty="0"/>
              <a:t>ACC orientation</a:t>
            </a:r>
            <a:r>
              <a:rPr lang="en-US" sz="1400" dirty="0"/>
              <a:t> based on dominant wind direction</a:t>
            </a:r>
          </a:p>
          <a:p>
            <a:pPr marL="285750" indent="-285750">
              <a:buFont typeface="Arial" panose="020B0604020202020204" pitchFamily="34" charset="0"/>
              <a:buChar char="•"/>
            </a:pPr>
            <a:r>
              <a:rPr lang="en-US" sz="1400" dirty="0"/>
              <a:t>Elevate ACC structure to reduce ground-level turbulence</a:t>
            </a:r>
          </a:p>
          <a:p>
            <a:pPr marL="285750" indent="-285750">
              <a:buFont typeface="Arial" panose="020B0604020202020204" pitchFamily="34" charset="0"/>
              <a:buChar char="•"/>
            </a:pPr>
            <a:r>
              <a:rPr lang="en-US" sz="1400" dirty="0"/>
              <a:t>Use </a:t>
            </a:r>
            <a:r>
              <a:rPr lang="en-US" sz="1400" b="1" dirty="0"/>
              <a:t>CFD-based retrofit design</a:t>
            </a:r>
            <a:r>
              <a:rPr lang="en-US" sz="1400" dirty="0"/>
              <a:t> for existing plants</a:t>
            </a:r>
            <a:endParaRPr lang="en-IN" sz="1400" dirty="0"/>
          </a:p>
        </p:txBody>
      </p:sp>
      <p:sp>
        <p:nvSpPr>
          <p:cNvPr id="8" name="Title 1">
            <a:extLst>
              <a:ext uri="{FF2B5EF4-FFF2-40B4-BE49-F238E27FC236}">
                <a16:creationId xmlns:a16="http://schemas.microsoft.com/office/drawing/2014/main" id="{69E095C9-B0B3-65E8-3D7B-F4C1FD87EC9C}"/>
              </a:ext>
            </a:extLst>
          </p:cNvPr>
          <p:cNvSpPr txBox="1">
            <a:spLocks/>
          </p:cNvSpPr>
          <p:nvPr/>
        </p:nvSpPr>
        <p:spPr>
          <a:xfrm>
            <a:off x="6442045" y="959541"/>
            <a:ext cx="5860820" cy="633497"/>
          </a:xfrm>
          <a:prstGeom prst="rect">
            <a:avLst/>
          </a:prstGeom>
        </p:spPr>
        <p:txBody>
          <a:bodyPr anchor="ctr"/>
          <a:lstStyle>
            <a:lvl1pPr algn="l" defTabSz="914400" rtl="0" eaLnBrk="1" latinLnBrk="0" hangingPunct="1">
              <a:lnSpc>
                <a:spcPct val="90000"/>
              </a:lnSpc>
              <a:spcBef>
                <a:spcPct val="0"/>
              </a:spcBef>
              <a:buNone/>
              <a:defRPr sz="3200" b="0" kern="1200">
                <a:solidFill>
                  <a:srgbClr val="0070C0"/>
                </a:solidFill>
                <a:latin typeface="+mj-lt"/>
                <a:ea typeface="+mj-ea"/>
                <a:cs typeface="+mj-cs"/>
              </a:defRPr>
            </a:lvl1pPr>
          </a:lstStyle>
          <a:p>
            <a:r>
              <a:rPr lang="en-US" sz="1600" b="1" dirty="0"/>
              <a:t>Design aspects : Airflow Maldistribution Across ACC Modules Problem</a:t>
            </a:r>
            <a:br>
              <a:rPr lang="en-US" sz="1600" b="1" dirty="0"/>
            </a:br>
            <a:endParaRPr lang="en-IN" sz="1600" dirty="0"/>
          </a:p>
        </p:txBody>
      </p:sp>
      <p:sp>
        <p:nvSpPr>
          <p:cNvPr id="9" name="Content Placeholder 2">
            <a:extLst>
              <a:ext uri="{FF2B5EF4-FFF2-40B4-BE49-F238E27FC236}">
                <a16:creationId xmlns:a16="http://schemas.microsoft.com/office/drawing/2014/main" id="{770D9250-C440-13F2-54F2-4BA8CFD4C9E9}"/>
              </a:ext>
            </a:extLst>
          </p:cNvPr>
          <p:cNvSpPr txBox="1">
            <a:spLocks/>
          </p:cNvSpPr>
          <p:nvPr/>
        </p:nvSpPr>
        <p:spPr>
          <a:xfrm>
            <a:off x="6393821" y="1664165"/>
            <a:ext cx="5183496" cy="4758669"/>
          </a:xfrm>
          <a:prstGeom prst="rect">
            <a:avLst/>
          </a:prstGeom>
          <a:solidFill>
            <a:schemeClr val="tx2">
              <a:lumMod val="20000"/>
              <a:lumOff val="80000"/>
            </a:schemeClr>
          </a:solidFill>
          <a:ln>
            <a:solidFill>
              <a:schemeClr val="tx1">
                <a:lumMod val="95000"/>
                <a:lumOff val="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Problem</a:t>
            </a:r>
          </a:p>
          <a:p>
            <a:r>
              <a:rPr lang="en-US" sz="1400" dirty="0"/>
              <a:t>Wind causes uneven air mass flow across different ACC cells</a:t>
            </a:r>
          </a:p>
          <a:p>
            <a:r>
              <a:rPr lang="en-US" sz="1400" dirty="0"/>
              <a:t>Some fans operate in stall while others are underutilized</a:t>
            </a:r>
          </a:p>
          <a:p>
            <a:r>
              <a:rPr lang="en-US" sz="1400" dirty="0"/>
              <a:t>Leads to non-uniform steam condensation and tube stress</a:t>
            </a:r>
          </a:p>
          <a:p>
            <a:r>
              <a:rPr lang="en-US" sz="1400" b="1" dirty="0"/>
              <a:t>Impact</a:t>
            </a:r>
          </a:p>
          <a:p>
            <a:r>
              <a:rPr lang="en-US" sz="1400" dirty="0"/>
              <a:t>Reduced effective heat transfer area</a:t>
            </a:r>
          </a:p>
          <a:p>
            <a:r>
              <a:rPr lang="en-US" sz="1400" dirty="0"/>
              <a:t>Long-term tube fatigue and leaks</a:t>
            </a:r>
          </a:p>
          <a:p>
            <a:r>
              <a:rPr lang="en-US" sz="1400" dirty="0"/>
              <a:t>Increased maintenance frequency</a:t>
            </a:r>
          </a:p>
          <a:p>
            <a:pPr marL="0" indent="0">
              <a:buFont typeface="Arial" panose="020B0604020202020204" pitchFamily="34" charset="0"/>
              <a:buNone/>
            </a:pPr>
            <a:endParaRPr lang="en-IN" sz="1400" dirty="0"/>
          </a:p>
        </p:txBody>
      </p:sp>
      <p:sp>
        <p:nvSpPr>
          <p:cNvPr id="10" name="TextBox 9">
            <a:extLst>
              <a:ext uri="{FF2B5EF4-FFF2-40B4-BE49-F238E27FC236}">
                <a16:creationId xmlns:a16="http://schemas.microsoft.com/office/drawing/2014/main" id="{396F3623-FAD0-AC68-2A4D-A31348621BCC}"/>
              </a:ext>
            </a:extLst>
          </p:cNvPr>
          <p:cNvSpPr txBox="1"/>
          <p:nvPr/>
        </p:nvSpPr>
        <p:spPr>
          <a:xfrm>
            <a:off x="6531798" y="5146770"/>
            <a:ext cx="4955274" cy="1169551"/>
          </a:xfrm>
          <a:prstGeom prst="rect">
            <a:avLst/>
          </a:prstGeom>
          <a:solidFill>
            <a:schemeClr val="accent6">
              <a:lumMod val="40000"/>
              <a:lumOff val="60000"/>
            </a:schemeClr>
          </a:solidFill>
        </p:spPr>
        <p:txBody>
          <a:bodyPr wrap="square" rtlCol="0">
            <a:spAutoFit/>
          </a:bodyPr>
          <a:lstStyle/>
          <a:p>
            <a:r>
              <a:rPr lang="en-US" sz="1400" b="1" dirty="0"/>
              <a:t>Solution</a:t>
            </a:r>
          </a:p>
          <a:p>
            <a:pPr marL="285750" indent="-285750">
              <a:buFont typeface="Arial" panose="020B0604020202020204" pitchFamily="34" charset="0"/>
              <a:buChar char="•"/>
            </a:pPr>
            <a:r>
              <a:rPr lang="en-US" sz="1400" dirty="0"/>
              <a:t>Use </a:t>
            </a:r>
            <a:r>
              <a:rPr lang="en-US" sz="1400" b="1" dirty="0"/>
              <a:t>fan inlet bells and flow straighteners</a:t>
            </a:r>
            <a:endParaRPr lang="en-US" sz="1400" dirty="0"/>
          </a:p>
          <a:p>
            <a:pPr marL="285750" indent="-285750">
              <a:buFont typeface="Arial" panose="020B0604020202020204" pitchFamily="34" charset="0"/>
              <a:buChar char="•"/>
            </a:pPr>
            <a:r>
              <a:rPr lang="en-US" sz="1400" dirty="0"/>
              <a:t>Apply </a:t>
            </a:r>
            <a:r>
              <a:rPr lang="en-US" sz="1400" b="1" dirty="0"/>
              <a:t>VFD-based fan control</a:t>
            </a:r>
            <a:r>
              <a:rPr lang="en-US" sz="1400" dirty="0"/>
              <a:t> to balance airflow</a:t>
            </a:r>
          </a:p>
          <a:p>
            <a:pPr marL="285750" indent="-285750">
              <a:buFont typeface="Arial" panose="020B0604020202020204" pitchFamily="34" charset="0"/>
              <a:buChar char="•"/>
            </a:pPr>
            <a:r>
              <a:rPr lang="en-US" sz="1400" dirty="0"/>
              <a:t>Install </a:t>
            </a:r>
            <a:r>
              <a:rPr lang="en-US" sz="1400" b="1" dirty="0"/>
              <a:t>module-level performance monitoring</a:t>
            </a:r>
            <a:endParaRPr lang="en-US" sz="1400" dirty="0"/>
          </a:p>
          <a:p>
            <a:pPr marL="285750" indent="-285750">
              <a:buFont typeface="Arial" panose="020B0604020202020204" pitchFamily="34" charset="0"/>
              <a:buChar char="•"/>
            </a:pPr>
            <a:r>
              <a:rPr lang="en-US" sz="1400" dirty="0"/>
              <a:t>Redesign steam distribution headers for uniform flow</a:t>
            </a:r>
            <a:endParaRPr lang="en-IN" sz="1400" dirty="0"/>
          </a:p>
        </p:txBody>
      </p:sp>
      <p:sp>
        <p:nvSpPr>
          <p:cNvPr id="11" name="Text Placeholder 1">
            <a:extLst>
              <a:ext uri="{FF2B5EF4-FFF2-40B4-BE49-F238E27FC236}">
                <a16:creationId xmlns:a16="http://schemas.microsoft.com/office/drawing/2014/main" id="{86FB2CA9-5048-7176-5600-42F8CAB31FF5}"/>
              </a:ext>
            </a:extLst>
          </p:cNvPr>
          <p:cNvSpPr txBox="1">
            <a:spLocks/>
          </p:cNvSpPr>
          <p:nvPr/>
        </p:nvSpPr>
        <p:spPr>
          <a:xfrm>
            <a:off x="272754" y="36164"/>
            <a:ext cx="11721639" cy="548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70C0"/>
                </a:solidFill>
                <a:latin typeface="+mj-lt"/>
                <a:ea typeface="+mj-ea"/>
                <a:cs typeface="+mj-cs"/>
              </a:rPr>
              <a:t>Air-Cooled Condenser: </a:t>
            </a:r>
            <a:r>
              <a:rPr lang="fr-FR" sz="2400" b="1" dirty="0">
                <a:solidFill>
                  <a:srgbClr val="0070C0"/>
                </a:solidFill>
                <a:latin typeface="+mj-lt"/>
                <a:ea typeface="+mj-ea"/>
                <a:cs typeface="+mj-cs"/>
              </a:rPr>
              <a:t>Performance Deviation under Adverse Ambient Conditions</a:t>
            </a:r>
            <a:endParaRPr lang="en-IN" sz="2400" b="1" dirty="0">
              <a:solidFill>
                <a:srgbClr val="0070C0"/>
              </a:solidFill>
              <a:latin typeface="+mj-lt"/>
              <a:ea typeface="+mj-ea"/>
              <a:cs typeface="+mj-cs"/>
            </a:endParaRPr>
          </a:p>
        </p:txBody>
      </p:sp>
    </p:spTree>
    <p:extLst>
      <p:ext uri="{BB962C8B-B14F-4D97-AF65-F5344CB8AC3E}">
        <p14:creationId xmlns:p14="http://schemas.microsoft.com/office/powerpoint/2010/main" val="45351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871B-0C02-94E4-7685-8FE2B5C8B3A5}"/>
              </a:ext>
            </a:extLst>
          </p:cNvPr>
          <p:cNvSpPr>
            <a:spLocks noGrp="1"/>
          </p:cNvSpPr>
          <p:nvPr>
            <p:ph type="title"/>
          </p:nvPr>
        </p:nvSpPr>
        <p:spPr>
          <a:xfrm>
            <a:off x="381002" y="984826"/>
            <a:ext cx="5182516" cy="633497"/>
          </a:xfrm>
        </p:spPr>
        <p:txBody>
          <a:bodyPr/>
          <a:lstStyle/>
          <a:p>
            <a:r>
              <a:rPr lang="en-US" sz="1400" b="1" dirty="0"/>
              <a:t>Design aspects </a:t>
            </a:r>
            <a:r>
              <a:rPr lang="en-US" sz="1400" dirty="0"/>
              <a:t>: No Evaluation of Mitigation Methods During Bid Stage</a:t>
            </a:r>
            <a:endParaRPr lang="en-IN" sz="1400" dirty="0"/>
          </a:p>
        </p:txBody>
      </p:sp>
      <p:sp>
        <p:nvSpPr>
          <p:cNvPr id="3" name="Content Placeholder 2">
            <a:extLst>
              <a:ext uri="{FF2B5EF4-FFF2-40B4-BE49-F238E27FC236}">
                <a16:creationId xmlns:a16="http://schemas.microsoft.com/office/drawing/2014/main" id="{A31E81C7-B785-D8E0-165C-AFAE589DC62E}"/>
              </a:ext>
            </a:extLst>
          </p:cNvPr>
          <p:cNvSpPr>
            <a:spLocks noGrp="1"/>
          </p:cNvSpPr>
          <p:nvPr>
            <p:ph idx="1"/>
          </p:nvPr>
        </p:nvSpPr>
        <p:spPr>
          <a:xfrm>
            <a:off x="574228" y="1622906"/>
            <a:ext cx="5182517" cy="4768720"/>
          </a:xfrm>
          <a:solidFill>
            <a:schemeClr val="tx2">
              <a:lumMod val="20000"/>
              <a:lumOff val="80000"/>
            </a:schemeClr>
          </a:solidFill>
          <a:ln>
            <a:solidFill>
              <a:schemeClr val="tx1">
                <a:lumMod val="95000"/>
                <a:lumOff val="5000"/>
              </a:schemeClr>
            </a:solidFill>
          </a:ln>
        </p:spPr>
        <p:txBody>
          <a:bodyPr/>
          <a:lstStyle/>
          <a:p>
            <a:r>
              <a:rPr lang="en-US" sz="1400" b="1" dirty="0"/>
              <a:t>Problem</a:t>
            </a:r>
          </a:p>
          <a:p>
            <a:r>
              <a:rPr lang="en-US" sz="1400" dirty="0"/>
              <a:t>Mitigation options (wind walls, guide vanes, hybrid layouts) are treated as add-ons</a:t>
            </a:r>
          </a:p>
          <a:p>
            <a:r>
              <a:rPr lang="en-US" sz="1400" dirty="0"/>
              <a:t>Not evaluated in L1 bidding</a:t>
            </a:r>
          </a:p>
          <a:p>
            <a:r>
              <a:rPr lang="en-US" sz="1400" dirty="0"/>
              <a:t>Leads to lowest-cost but underperforming designs</a:t>
            </a:r>
          </a:p>
          <a:p>
            <a:r>
              <a:rPr lang="en-US" sz="1400" b="1" dirty="0"/>
              <a:t>Impact</a:t>
            </a:r>
          </a:p>
          <a:p>
            <a:r>
              <a:rPr lang="en-US" sz="1400" dirty="0"/>
              <a:t>Higher lifetime O&amp;M costs</a:t>
            </a:r>
          </a:p>
          <a:p>
            <a:r>
              <a:rPr lang="en-US" sz="1400" dirty="0"/>
              <a:t>Reduced plant efficiency</a:t>
            </a:r>
          </a:p>
          <a:p>
            <a:r>
              <a:rPr lang="en-US" sz="1400" dirty="0"/>
              <a:t>Expensive post-installation retrofits</a:t>
            </a:r>
          </a:p>
          <a:p>
            <a:endParaRPr lang="en-IN" sz="1400" dirty="0"/>
          </a:p>
        </p:txBody>
      </p:sp>
      <p:sp>
        <p:nvSpPr>
          <p:cNvPr id="4" name="Slide Number Placeholder 3">
            <a:extLst>
              <a:ext uri="{FF2B5EF4-FFF2-40B4-BE49-F238E27FC236}">
                <a16:creationId xmlns:a16="http://schemas.microsoft.com/office/drawing/2014/main" id="{FE7C0472-36E6-DDE3-0033-FB453D763C9F}"/>
              </a:ext>
            </a:extLst>
          </p:cNvPr>
          <p:cNvSpPr>
            <a:spLocks noGrp="1"/>
          </p:cNvSpPr>
          <p:nvPr>
            <p:ph type="sldNum" sz="quarter" idx="12"/>
          </p:nvPr>
        </p:nvSpPr>
        <p:spPr/>
        <p:txBody>
          <a:bodyPr/>
          <a:lstStyle/>
          <a:p>
            <a:fld id="{44A3618A-814C-4982-9DFD-515485A1B020}" type="slidenum">
              <a:rPr lang="en-GB" smtClean="0"/>
              <a:pPr/>
              <a:t>18</a:t>
            </a:fld>
            <a:endParaRPr lang="en-GB" dirty="0"/>
          </a:p>
        </p:txBody>
      </p:sp>
      <p:sp>
        <p:nvSpPr>
          <p:cNvPr id="5" name="TextBox 4">
            <a:extLst>
              <a:ext uri="{FF2B5EF4-FFF2-40B4-BE49-F238E27FC236}">
                <a16:creationId xmlns:a16="http://schemas.microsoft.com/office/drawing/2014/main" id="{9D258100-86AC-8A27-3F71-82A98B2D3D7D}"/>
              </a:ext>
            </a:extLst>
          </p:cNvPr>
          <p:cNvSpPr txBox="1"/>
          <p:nvPr/>
        </p:nvSpPr>
        <p:spPr>
          <a:xfrm>
            <a:off x="574228" y="4685914"/>
            <a:ext cx="5182517" cy="1600438"/>
          </a:xfrm>
          <a:prstGeom prst="rect">
            <a:avLst/>
          </a:prstGeom>
          <a:solidFill>
            <a:schemeClr val="accent6">
              <a:lumMod val="40000"/>
              <a:lumOff val="60000"/>
            </a:schemeClr>
          </a:solidFill>
        </p:spPr>
        <p:txBody>
          <a:bodyPr wrap="square" rtlCol="0">
            <a:spAutoFit/>
          </a:bodyPr>
          <a:lstStyle/>
          <a:p>
            <a:r>
              <a:rPr lang="en-US" sz="1400" b="1" dirty="0"/>
              <a:t>Solution</a:t>
            </a:r>
          </a:p>
          <a:p>
            <a:pPr marL="285750" indent="-285750">
              <a:buFont typeface="Arial" panose="020B0604020202020204" pitchFamily="34" charset="0"/>
              <a:buChar char="•"/>
            </a:pPr>
            <a:r>
              <a:rPr lang="en-US" sz="1400" dirty="0"/>
              <a:t>Evaluate bids on </a:t>
            </a:r>
            <a:r>
              <a:rPr lang="en-US" sz="1400" b="1" dirty="0"/>
              <a:t>lifecycle performance</a:t>
            </a:r>
            <a:r>
              <a:rPr lang="en-US" sz="1400" dirty="0"/>
              <a:t>, not just CAPEX</a:t>
            </a:r>
          </a:p>
          <a:p>
            <a:pPr marL="285750" indent="-285750">
              <a:buFont typeface="Arial" panose="020B0604020202020204" pitchFamily="34" charset="0"/>
              <a:buChar char="•"/>
            </a:pPr>
            <a:r>
              <a:rPr lang="en-US" sz="1400" dirty="0"/>
              <a:t>Assign technical weightage to:</a:t>
            </a:r>
          </a:p>
          <a:p>
            <a:pPr marL="742950" lvl="1" indent="-285750">
              <a:buFont typeface="Arial" panose="020B0604020202020204" pitchFamily="34" charset="0"/>
              <a:buChar char="•"/>
            </a:pPr>
            <a:r>
              <a:rPr lang="en-US" sz="1400" dirty="0"/>
              <a:t>Wind mitigation strategy</a:t>
            </a:r>
          </a:p>
          <a:p>
            <a:pPr marL="742950" lvl="1" indent="-285750">
              <a:buFont typeface="Arial" panose="020B0604020202020204" pitchFamily="34" charset="0"/>
              <a:buChar char="•"/>
            </a:pPr>
            <a:r>
              <a:rPr lang="en-US" sz="1400" dirty="0"/>
              <a:t>Demonstrated similar site performance</a:t>
            </a:r>
          </a:p>
          <a:p>
            <a:pPr marL="742950" lvl="1" indent="-285750">
              <a:buFont typeface="Arial" panose="020B0604020202020204" pitchFamily="34" charset="0"/>
              <a:buChar char="•"/>
            </a:pPr>
            <a:r>
              <a:rPr lang="en-US" sz="1400" dirty="0"/>
              <a:t>Proven CFD validation</a:t>
            </a:r>
          </a:p>
          <a:p>
            <a:pPr marL="285750" indent="-285750">
              <a:buFont typeface="Arial" panose="020B0604020202020204" pitchFamily="34" charset="0"/>
              <a:buChar char="•"/>
            </a:pPr>
            <a:r>
              <a:rPr lang="en-US" sz="1400" dirty="0"/>
              <a:t>Make mitigation mandatory, not optional</a:t>
            </a:r>
            <a:endParaRPr lang="en-IN" sz="1400" dirty="0"/>
          </a:p>
        </p:txBody>
      </p:sp>
      <p:sp>
        <p:nvSpPr>
          <p:cNvPr id="8" name="Content Placeholder 2">
            <a:extLst>
              <a:ext uri="{FF2B5EF4-FFF2-40B4-BE49-F238E27FC236}">
                <a16:creationId xmlns:a16="http://schemas.microsoft.com/office/drawing/2014/main" id="{B3E36B0F-5ACB-6BB4-666A-AC943E1AB6E0}"/>
              </a:ext>
            </a:extLst>
          </p:cNvPr>
          <p:cNvSpPr txBox="1">
            <a:spLocks/>
          </p:cNvSpPr>
          <p:nvPr/>
        </p:nvSpPr>
        <p:spPr>
          <a:xfrm>
            <a:off x="6304555" y="1618323"/>
            <a:ext cx="5182517" cy="4807510"/>
          </a:xfrm>
          <a:prstGeom prst="rect">
            <a:avLst/>
          </a:prstGeom>
          <a:solidFill>
            <a:schemeClr val="tx2">
              <a:lumMod val="20000"/>
              <a:lumOff val="80000"/>
            </a:schemeClr>
          </a:solidFill>
          <a:ln>
            <a:solidFill>
              <a:schemeClr val="tx1">
                <a:lumMod val="95000"/>
                <a:lumOff val="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Problem</a:t>
            </a:r>
          </a:p>
          <a:p>
            <a:r>
              <a:rPr lang="en-US" sz="1400" dirty="0"/>
              <a:t>Most plants lack:</a:t>
            </a:r>
          </a:p>
          <a:p>
            <a:pPr lvl="1"/>
            <a:r>
              <a:rPr lang="en-US" sz="1400" dirty="0"/>
              <a:t>Inlet temperature mapping</a:t>
            </a:r>
          </a:p>
          <a:p>
            <a:pPr lvl="1"/>
            <a:r>
              <a:rPr lang="en-US" sz="1400" dirty="0"/>
              <a:t>Wind speed/direction correlation with backpressure</a:t>
            </a:r>
          </a:p>
          <a:p>
            <a:pPr lvl="1"/>
            <a:r>
              <a:rPr lang="en-US" sz="1400" dirty="0"/>
              <a:t>Real-time ACC performance diagnostics</a:t>
            </a:r>
          </a:p>
          <a:p>
            <a:pPr marL="0" indent="0">
              <a:buFont typeface="Arial" panose="020B0604020202020204" pitchFamily="34" charset="0"/>
              <a:buNone/>
            </a:pPr>
            <a:r>
              <a:rPr lang="en-US" sz="1400" b="1" dirty="0"/>
              <a:t>Impact</a:t>
            </a:r>
          </a:p>
          <a:p>
            <a:r>
              <a:rPr lang="en-US" sz="1400" dirty="0"/>
              <a:t>Operators cannot distinguish wind impact from fouling or load issues</a:t>
            </a:r>
          </a:p>
          <a:p>
            <a:r>
              <a:rPr lang="en-US" sz="1400" dirty="0"/>
              <a:t>Incorrect operational decisions</a:t>
            </a:r>
          </a:p>
          <a:p>
            <a:r>
              <a:rPr lang="en-US" sz="1400" dirty="0"/>
              <a:t>Delayed corrective actions</a:t>
            </a:r>
          </a:p>
          <a:p>
            <a:endParaRPr lang="en-IN" sz="1400" dirty="0"/>
          </a:p>
        </p:txBody>
      </p:sp>
      <p:sp>
        <p:nvSpPr>
          <p:cNvPr id="9" name="Title 1">
            <a:extLst>
              <a:ext uri="{FF2B5EF4-FFF2-40B4-BE49-F238E27FC236}">
                <a16:creationId xmlns:a16="http://schemas.microsoft.com/office/drawing/2014/main" id="{C2E45681-BF1C-5EA6-30D9-7C7094451075}"/>
              </a:ext>
            </a:extLst>
          </p:cNvPr>
          <p:cNvSpPr txBox="1">
            <a:spLocks/>
          </p:cNvSpPr>
          <p:nvPr/>
        </p:nvSpPr>
        <p:spPr>
          <a:xfrm>
            <a:off x="6304555" y="883206"/>
            <a:ext cx="5780949" cy="633497"/>
          </a:xfrm>
          <a:prstGeom prst="rect">
            <a:avLst/>
          </a:prstGeom>
        </p:spPr>
        <p:txBody>
          <a:bodyPr anchor="ctr"/>
          <a:lstStyle>
            <a:lvl1pPr algn="l" defTabSz="914400" rtl="0" eaLnBrk="1" latinLnBrk="0" hangingPunct="1">
              <a:lnSpc>
                <a:spcPct val="90000"/>
              </a:lnSpc>
              <a:spcBef>
                <a:spcPct val="0"/>
              </a:spcBef>
              <a:buNone/>
              <a:defRPr sz="3200" b="0" kern="1200">
                <a:solidFill>
                  <a:srgbClr val="0070C0"/>
                </a:solidFill>
                <a:latin typeface="+mj-lt"/>
                <a:ea typeface="+mj-ea"/>
                <a:cs typeface="+mj-cs"/>
              </a:defRPr>
            </a:lvl1pPr>
          </a:lstStyle>
          <a:p>
            <a:r>
              <a:rPr lang="en-US" sz="1400" b="1"/>
              <a:t>Design aspects </a:t>
            </a:r>
            <a:r>
              <a:rPr lang="en-US" sz="1400"/>
              <a:t>: Absence of Performance Monitoring for Wind Effects</a:t>
            </a:r>
            <a:endParaRPr lang="en-IN" sz="1400" dirty="0"/>
          </a:p>
        </p:txBody>
      </p:sp>
      <p:sp>
        <p:nvSpPr>
          <p:cNvPr id="10" name="TextBox 9">
            <a:extLst>
              <a:ext uri="{FF2B5EF4-FFF2-40B4-BE49-F238E27FC236}">
                <a16:creationId xmlns:a16="http://schemas.microsoft.com/office/drawing/2014/main" id="{201653A5-4561-BE05-9347-E3DC9AB2DFD4}"/>
              </a:ext>
            </a:extLst>
          </p:cNvPr>
          <p:cNvSpPr txBox="1"/>
          <p:nvPr/>
        </p:nvSpPr>
        <p:spPr>
          <a:xfrm>
            <a:off x="6325064" y="5151501"/>
            <a:ext cx="5162008" cy="1169551"/>
          </a:xfrm>
          <a:prstGeom prst="rect">
            <a:avLst/>
          </a:prstGeom>
          <a:solidFill>
            <a:schemeClr val="accent6">
              <a:lumMod val="40000"/>
              <a:lumOff val="60000"/>
            </a:schemeClr>
          </a:solidFill>
        </p:spPr>
        <p:txBody>
          <a:bodyPr wrap="square" rtlCol="0">
            <a:spAutoFit/>
          </a:bodyPr>
          <a:lstStyle/>
          <a:p>
            <a:r>
              <a:rPr lang="en-US" sz="1400" b="1" dirty="0"/>
              <a:t>Solution</a:t>
            </a:r>
          </a:p>
          <a:p>
            <a:pPr marL="285750" indent="-285750">
              <a:buFont typeface="Arial" panose="020B0604020202020204" pitchFamily="34" charset="0"/>
              <a:buChar char="•"/>
            </a:pPr>
            <a:r>
              <a:rPr lang="en-US" sz="1400" dirty="0"/>
              <a:t>Install </a:t>
            </a:r>
            <a:r>
              <a:rPr lang="en-US" sz="1400" b="1" dirty="0"/>
              <a:t>wind sensors integrated with DCS</a:t>
            </a:r>
            <a:endParaRPr lang="en-US" sz="1400" dirty="0"/>
          </a:p>
          <a:p>
            <a:pPr marL="285750" indent="-285750">
              <a:buFont typeface="Arial" panose="020B0604020202020204" pitchFamily="34" charset="0"/>
              <a:buChar char="•"/>
            </a:pPr>
            <a:r>
              <a:rPr lang="en-US" sz="1400" dirty="0"/>
              <a:t>Develop </a:t>
            </a:r>
            <a:r>
              <a:rPr lang="en-US" sz="1400" b="1" dirty="0"/>
              <a:t>ACC performance dashboards</a:t>
            </a:r>
            <a:endParaRPr lang="en-US" sz="1400" dirty="0"/>
          </a:p>
          <a:p>
            <a:pPr marL="285750" indent="-285750">
              <a:buFont typeface="Arial" panose="020B0604020202020204" pitchFamily="34" charset="0"/>
              <a:buChar char="•"/>
            </a:pPr>
            <a:r>
              <a:rPr lang="en-US" sz="1400" dirty="0"/>
              <a:t>Use AI/analytics to correlate wind data with backpressure</a:t>
            </a:r>
          </a:p>
          <a:p>
            <a:pPr marL="285750" indent="-285750">
              <a:buFont typeface="Arial" panose="020B0604020202020204" pitchFamily="34" charset="0"/>
              <a:buChar char="•"/>
            </a:pPr>
            <a:r>
              <a:rPr lang="en-US" sz="1400" dirty="0"/>
              <a:t>Enable predictive fan control based on wind direction</a:t>
            </a:r>
            <a:endParaRPr lang="en-IN" sz="1400" dirty="0"/>
          </a:p>
        </p:txBody>
      </p:sp>
      <p:sp>
        <p:nvSpPr>
          <p:cNvPr id="11" name="Text Placeholder 1">
            <a:extLst>
              <a:ext uri="{FF2B5EF4-FFF2-40B4-BE49-F238E27FC236}">
                <a16:creationId xmlns:a16="http://schemas.microsoft.com/office/drawing/2014/main" id="{1B28CB96-090C-5DD9-666A-1C7F905A5E15}"/>
              </a:ext>
            </a:extLst>
          </p:cNvPr>
          <p:cNvSpPr txBox="1">
            <a:spLocks/>
          </p:cNvSpPr>
          <p:nvPr/>
        </p:nvSpPr>
        <p:spPr>
          <a:xfrm>
            <a:off x="272754" y="36164"/>
            <a:ext cx="11721639" cy="548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70C0"/>
                </a:solidFill>
                <a:latin typeface="+mj-lt"/>
                <a:ea typeface="+mj-ea"/>
                <a:cs typeface="+mj-cs"/>
              </a:rPr>
              <a:t>Air-Cooled Condenser: </a:t>
            </a:r>
            <a:r>
              <a:rPr lang="fr-FR" sz="2400" b="1" dirty="0">
                <a:solidFill>
                  <a:srgbClr val="0070C0"/>
                </a:solidFill>
                <a:latin typeface="+mj-lt"/>
                <a:ea typeface="+mj-ea"/>
                <a:cs typeface="+mj-cs"/>
              </a:rPr>
              <a:t>Performance Deviation under Adverse Ambient Conditions</a:t>
            </a:r>
            <a:endParaRPr lang="en-IN" sz="2400" b="1" dirty="0">
              <a:solidFill>
                <a:srgbClr val="0070C0"/>
              </a:solidFill>
              <a:latin typeface="+mj-lt"/>
              <a:ea typeface="+mj-ea"/>
              <a:cs typeface="+mj-cs"/>
            </a:endParaRPr>
          </a:p>
        </p:txBody>
      </p:sp>
    </p:spTree>
    <p:extLst>
      <p:ext uri="{BB962C8B-B14F-4D97-AF65-F5344CB8AC3E}">
        <p14:creationId xmlns:p14="http://schemas.microsoft.com/office/powerpoint/2010/main" val="399002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62D91-9FE4-1251-5DFC-CF521552C79A}"/>
              </a:ext>
            </a:extLst>
          </p:cNvPr>
          <p:cNvSpPr>
            <a:spLocks noGrp="1"/>
          </p:cNvSpPr>
          <p:nvPr>
            <p:ph type="body" sz="quarter" idx="10"/>
          </p:nvPr>
        </p:nvSpPr>
        <p:spPr>
          <a:xfrm>
            <a:off x="778937" y="194911"/>
            <a:ext cx="10337701" cy="511013"/>
          </a:xfrm>
        </p:spPr>
        <p:txBody>
          <a:bodyPr/>
          <a:lstStyle/>
          <a:p>
            <a:pPr marL="0" indent="0">
              <a:buNone/>
            </a:pPr>
            <a:r>
              <a:rPr lang="en-US" sz="2400" b="1" dirty="0"/>
              <a:t>Optimal Design Selection for Air-Cooled Condenser Systems</a:t>
            </a:r>
            <a:endParaRPr lang="en-IN" sz="2400" b="1" dirty="0"/>
          </a:p>
        </p:txBody>
      </p:sp>
      <p:sp>
        <p:nvSpPr>
          <p:cNvPr id="7" name="Rectangle 1">
            <a:extLst>
              <a:ext uri="{FF2B5EF4-FFF2-40B4-BE49-F238E27FC236}">
                <a16:creationId xmlns:a16="http://schemas.microsoft.com/office/drawing/2014/main" id="{B68EE422-3B3F-BE0E-3021-19BA6FBDA723}"/>
              </a:ext>
            </a:extLst>
          </p:cNvPr>
          <p:cNvSpPr>
            <a:spLocks noGrp="1" noChangeArrowheads="1"/>
          </p:cNvSpPr>
          <p:nvPr>
            <p:ph type="body" sz="quarter" idx="11"/>
          </p:nvPr>
        </p:nvSpPr>
        <p:spPr bwMode="auto">
          <a:xfrm>
            <a:off x="358346" y="1307345"/>
            <a:ext cx="732049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System Design</a:t>
            </a:r>
            <a:r>
              <a:rPr kumimoji="0" lang="en-US" altLang="en-US" sz="1800" b="0" i="0" u="none" strike="noStrike" cap="none" normalizeH="0" baseline="0" dirty="0">
                <a:ln>
                  <a:noFill/>
                </a:ln>
                <a:solidFill>
                  <a:schemeClr val="tx1"/>
                </a:solidFill>
                <a:effectLst/>
                <a:latin typeface="Arial" panose="020B0604020202020204" pitchFamily="34" charset="0"/>
              </a:rPr>
              <a:t>: Features a shell-and-tube surface condenser and wet cooling tower operating in parallel with an Air-Cooled Condenser (ACC).</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Self-Balancing Operation</a:t>
            </a:r>
            <a:r>
              <a:rPr kumimoji="0" lang="en-US" altLang="en-US" sz="1800" b="0" i="0" u="none" strike="noStrike" cap="none" normalizeH="0" baseline="0" dirty="0">
                <a:ln>
                  <a:noFill/>
                </a:ln>
                <a:solidFill>
                  <a:schemeClr val="tx1"/>
                </a:solidFill>
                <a:effectLst/>
                <a:latin typeface="Arial" panose="020B0604020202020204" pitchFamily="34" charset="0"/>
              </a:rPr>
              <a:t>: Steam flow automatically divides to equalize condensing pressures across both the ACC and the surface condenser.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Peak Load Mitigation</a:t>
            </a:r>
            <a:r>
              <a:rPr kumimoji="0" lang="en-US" altLang="en-US" sz="1800" b="0" i="0" u="none" strike="noStrike" cap="none" normalizeH="0" baseline="0" dirty="0">
                <a:ln>
                  <a:noFill/>
                </a:ln>
                <a:solidFill>
                  <a:schemeClr val="tx1"/>
                </a:solidFill>
                <a:effectLst/>
                <a:latin typeface="Arial" panose="020B0604020202020204" pitchFamily="34" charset="0"/>
              </a:rPr>
              <a:t>: During high-ambient periods, the wet tower draws steam load away from the ACC to significantly lower turbine backpressure.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CAPEX Optimization</a:t>
            </a:r>
            <a:r>
              <a:rPr kumimoji="0" lang="en-US" altLang="en-US" sz="1800" b="0" i="0" u="none" strike="noStrike" cap="none" normalizeH="0" baseline="0" dirty="0">
                <a:ln>
                  <a:noFill/>
                </a:ln>
                <a:solidFill>
                  <a:schemeClr val="tx1"/>
                </a:solidFill>
                <a:effectLst/>
                <a:latin typeface="Arial" panose="020B0604020202020204" pitchFamily="34" charset="0"/>
              </a:rPr>
              <a:t>: Permits a smaller, more cost-effective ACC footprint compared to an all-dry design.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Infrastructure Requirement</a:t>
            </a:r>
            <a:r>
              <a:rPr kumimoji="0" lang="en-US" altLang="en-US" sz="1800" b="0" i="0" u="none" strike="noStrike" cap="none" normalizeH="0" baseline="0" dirty="0">
                <a:ln>
                  <a:noFill/>
                </a:ln>
                <a:solidFill>
                  <a:schemeClr val="tx1"/>
                </a:solidFill>
                <a:effectLst/>
                <a:latin typeface="Arial" panose="020B0604020202020204" pitchFamily="34" charset="0"/>
              </a:rPr>
              <a:t>: Incurs costs for a scaled-down wet-cooling circuit, including pumps, piping, and water treatment systems.</a:t>
            </a:r>
          </a:p>
        </p:txBody>
      </p:sp>
      <p:pic>
        <p:nvPicPr>
          <p:cNvPr id="9" name="Picture 8">
            <a:extLst>
              <a:ext uri="{FF2B5EF4-FFF2-40B4-BE49-F238E27FC236}">
                <a16:creationId xmlns:a16="http://schemas.microsoft.com/office/drawing/2014/main" id="{73CB6D8F-2CD0-5A34-525F-47402A47C390}"/>
              </a:ext>
            </a:extLst>
          </p:cNvPr>
          <p:cNvPicPr>
            <a:picLocks noChangeAspect="1"/>
          </p:cNvPicPr>
          <p:nvPr/>
        </p:nvPicPr>
        <p:blipFill>
          <a:blip r:embed="rId2"/>
          <a:srcRect l="9717" r="5623"/>
          <a:stretch>
            <a:fillRect/>
          </a:stretch>
        </p:blipFill>
        <p:spPr>
          <a:xfrm>
            <a:off x="7914141" y="1593358"/>
            <a:ext cx="4047199" cy="2745886"/>
          </a:xfrm>
          <a:prstGeom prst="rect">
            <a:avLst/>
          </a:prstGeom>
          <a:ln>
            <a:solidFill>
              <a:schemeClr val="tx1"/>
            </a:solidFill>
          </a:ln>
        </p:spPr>
      </p:pic>
      <p:sp>
        <p:nvSpPr>
          <p:cNvPr id="11" name="TextBox 10">
            <a:extLst>
              <a:ext uri="{FF2B5EF4-FFF2-40B4-BE49-F238E27FC236}">
                <a16:creationId xmlns:a16="http://schemas.microsoft.com/office/drawing/2014/main" id="{CF92EDFD-E4D9-042D-AFAD-8F8FA7B8D937}"/>
              </a:ext>
            </a:extLst>
          </p:cNvPr>
          <p:cNvSpPr txBox="1"/>
          <p:nvPr/>
        </p:nvSpPr>
        <p:spPr>
          <a:xfrm>
            <a:off x="8525245" y="4435560"/>
            <a:ext cx="3079322" cy="307777"/>
          </a:xfrm>
          <a:prstGeom prst="rect">
            <a:avLst/>
          </a:prstGeom>
          <a:noFill/>
          <a:ln>
            <a:solidFill>
              <a:schemeClr val="bg1"/>
            </a:solidFill>
          </a:ln>
        </p:spPr>
        <p:txBody>
          <a:bodyPr wrap="square">
            <a:spAutoFit/>
          </a:bodyPr>
          <a:lstStyle/>
          <a:p>
            <a:r>
              <a:rPr lang="en-IN" sz="1400" b="1" i="0" u="none" strike="noStrike" baseline="0" dirty="0">
                <a:latin typeface="Helvetica-Bold"/>
              </a:rPr>
              <a:t>Hybrid (Dry/Wet) Cooling System</a:t>
            </a:r>
            <a:endParaRPr lang="en-IN" sz="1400" dirty="0"/>
          </a:p>
        </p:txBody>
      </p:sp>
    </p:spTree>
    <p:extLst>
      <p:ext uri="{BB962C8B-B14F-4D97-AF65-F5344CB8AC3E}">
        <p14:creationId xmlns:p14="http://schemas.microsoft.com/office/powerpoint/2010/main" val="561505812"/>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C68D-4B91-4060-890B-BFED2BF0A33D}"/>
              </a:ext>
            </a:extLst>
          </p:cNvPr>
          <p:cNvSpPr>
            <a:spLocks noGrp="1"/>
          </p:cNvSpPr>
          <p:nvPr>
            <p:ph type="ctrTitle"/>
          </p:nvPr>
        </p:nvSpPr>
        <p:spPr>
          <a:xfrm>
            <a:off x="363793" y="3579210"/>
            <a:ext cx="11621729" cy="808369"/>
          </a:xfrm>
        </p:spPr>
        <p:txBody>
          <a:bodyPr/>
          <a:lstStyle/>
          <a:p>
            <a:pPr lvl="0">
              <a:lnSpc>
                <a:spcPct val="107000"/>
              </a:lnSpc>
              <a:spcAft>
                <a:spcPts val="800"/>
              </a:spcAft>
              <a:tabLst>
                <a:tab pos="457200" algn="l"/>
              </a:tabLst>
            </a:pPr>
            <a:r>
              <a:rPr lang="en-IN" sz="2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IMPLEMENTATION AND BENEFITS OF AIR-COOLED CONDENSERS (ACC) AND HYBRID COOLING SYSTEMS</a:t>
            </a:r>
            <a:endParaRPr lang="en-IN" sz="28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CA55ADA-ED56-4F93-95FA-FF7B87271754}"/>
              </a:ext>
            </a:extLst>
          </p:cNvPr>
          <p:cNvSpPr>
            <a:spLocks noGrp="1"/>
          </p:cNvSpPr>
          <p:nvPr>
            <p:ph type="sldNum" sz="quarter" idx="12"/>
          </p:nvPr>
        </p:nvSpPr>
        <p:spPr/>
        <p:txBody>
          <a:bodyPr/>
          <a:lstStyle/>
          <a:p>
            <a:fld id="{44A3618A-814C-4982-9DFD-515485A1B020}" type="slidenum">
              <a:rPr lang="en-GB" smtClean="0"/>
              <a:t>2</a:t>
            </a:fld>
            <a:endParaRPr lang="en-GB"/>
          </a:p>
        </p:txBody>
      </p:sp>
      <p:sp>
        <p:nvSpPr>
          <p:cNvPr id="7" name="Text Placeholder 1">
            <a:extLst>
              <a:ext uri="{FF2B5EF4-FFF2-40B4-BE49-F238E27FC236}">
                <a16:creationId xmlns:a16="http://schemas.microsoft.com/office/drawing/2014/main" id="{D05406C2-661D-9D52-2FEE-536FBC99D2C7}"/>
              </a:ext>
            </a:extLst>
          </p:cNvPr>
          <p:cNvSpPr txBox="1">
            <a:spLocks/>
          </p:cNvSpPr>
          <p:nvPr/>
        </p:nvSpPr>
        <p:spPr>
          <a:xfrm>
            <a:off x="9448414" y="5887275"/>
            <a:ext cx="3263467" cy="31559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467" kern="1200">
                <a:solidFill>
                  <a:schemeClr val="bg1"/>
                </a:solidFill>
                <a:latin typeface="+mn-lt"/>
                <a:ea typeface="+mn-ea"/>
                <a:cs typeface="+mn-cs"/>
              </a:defRPr>
            </a:lvl1pPr>
            <a:lvl2pPr marL="457189" indent="0" algn="r"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2pPr>
            <a:lvl3pPr marL="914377" indent="0" algn="r"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371566" indent="0" algn="r"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4pPr>
            <a:lvl5pPr marL="1828754" indent="0" algn="r"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Md. Sohail</a:t>
            </a:r>
          </a:p>
          <a:p>
            <a:pPr algn="ctr"/>
            <a:r>
              <a:rPr lang="en-GB"/>
              <a:t>AGM-Mechanical</a:t>
            </a:r>
            <a:endParaRPr lang="en-GB" dirty="0"/>
          </a:p>
        </p:txBody>
      </p:sp>
    </p:spTree>
    <p:extLst>
      <p:ext uri="{BB962C8B-B14F-4D97-AF65-F5344CB8AC3E}">
        <p14:creationId xmlns:p14="http://schemas.microsoft.com/office/powerpoint/2010/main" val="382233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029208E-8B64-C393-4F8D-E3C9898E2E29}"/>
              </a:ext>
            </a:extLst>
          </p:cNvPr>
          <p:cNvSpPr txBox="1">
            <a:spLocks/>
          </p:cNvSpPr>
          <p:nvPr/>
        </p:nvSpPr>
        <p:spPr>
          <a:xfrm>
            <a:off x="636783" y="153689"/>
            <a:ext cx="10051192" cy="511013"/>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800" b="0" kern="1200" cap="none" spc="50" baseline="0">
                <a:solidFill>
                  <a:srgbClr val="0070C0"/>
                </a:solidFill>
                <a:latin typeface="Arial" panose="020B0604020202020204" pitchFamily="34" charset="0"/>
                <a:ea typeface="Roboto" panose="02000000000000000000" pitchFamily="2"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latin typeface="+mj-lt"/>
                <a:cs typeface="Calibri" panose="020F0502020204030204" pitchFamily="34" charset="0"/>
              </a:rPr>
              <a:t> </a:t>
            </a:r>
            <a:r>
              <a:rPr lang="en-US" sz="2400" b="1" spc="67" dirty="0">
                <a:latin typeface="+mj-lt"/>
              </a:rPr>
              <a:t>Challenges, Impact And Techno-commercial Aspects </a:t>
            </a:r>
            <a:endParaRPr lang="en-IN" sz="2400" b="1" spc="67" dirty="0">
              <a:latin typeface="+mj-lt"/>
            </a:endParaRPr>
          </a:p>
        </p:txBody>
      </p:sp>
      <p:graphicFrame>
        <p:nvGraphicFramePr>
          <p:cNvPr id="2" name="Table 2">
            <a:extLst>
              <a:ext uri="{FF2B5EF4-FFF2-40B4-BE49-F238E27FC236}">
                <a16:creationId xmlns:a16="http://schemas.microsoft.com/office/drawing/2014/main" id="{B2091286-D4A1-CB42-FA82-358B508B51A2}"/>
              </a:ext>
            </a:extLst>
          </p:cNvPr>
          <p:cNvGraphicFramePr>
            <a:graphicFrameLocks noGrp="1"/>
          </p:cNvGraphicFramePr>
          <p:nvPr>
            <p:extLst>
              <p:ext uri="{D42A27DB-BD31-4B8C-83A1-F6EECF244321}">
                <p14:modId xmlns:p14="http://schemas.microsoft.com/office/powerpoint/2010/main" val="842835072"/>
              </p:ext>
            </p:extLst>
          </p:nvPr>
        </p:nvGraphicFramePr>
        <p:xfrm>
          <a:off x="57940" y="1546795"/>
          <a:ext cx="3751163" cy="3908115"/>
        </p:xfrm>
        <a:graphic>
          <a:graphicData uri="http://schemas.openxmlformats.org/drawingml/2006/table">
            <a:tbl>
              <a:tblPr firstRow="1" bandRow="1">
                <a:tableStyleId>{5C22544A-7EE6-4342-B048-85BDC9FD1C3A}</a:tableStyleId>
              </a:tblPr>
              <a:tblGrid>
                <a:gridCol w="651828">
                  <a:extLst>
                    <a:ext uri="{9D8B030D-6E8A-4147-A177-3AD203B41FA5}">
                      <a16:colId xmlns:a16="http://schemas.microsoft.com/office/drawing/2014/main" val="3407767100"/>
                    </a:ext>
                  </a:extLst>
                </a:gridCol>
                <a:gridCol w="895150">
                  <a:extLst>
                    <a:ext uri="{9D8B030D-6E8A-4147-A177-3AD203B41FA5}">
                      <a16:colId xmlns:a16="http://schemas.microsoft.com/office/drawing/2014/main" val="928519408"/>
                    </a:ext>
                  </a:extLst>
                </a:gridCol>
                <a:gridCol w="2204185">
                  <a:extLst>
                    <a:ext uri="{9D8B030D-6E8A-4147-A177-3AD203B41FA5}">
                      <a16:colId xmlns:a16="http://schemas.microsoft.com/office/drawing/2014/main" val="2699912801"/>
                    </a:ext>
                  </a:extLst>
                </a:gridCol>
              </a:tblGrid>
              <a:tr h="729971">
                <a:tc>
                  <a:txBody>
                    <a:bodyPr/>
                    <a:lstStyle/>
                    <a:p>
                      <a:pPr algn="ctr"/>
                      <a:r>
                        <a:rPr lang="en-US" sz="1100" dirty="0">
                          <a:latin typeface="Arial" panose="020B0604020202020204" pitchFamily="34" charset="0"/>
                          <a:cs typeface="Arial" panose="020B0604020202020204" pitchFamily="34" charset="0"/>
                        </a:rPr>
                        <a:t>Sl. No.</a:t>
                      </a:r>
                      <a:endParaRPr lang="en-IN" sz="1100" dirty="0">
                        <a:latin typeface="Arial" panose="020B0604020202020204" pitchFamily="34" charset="0"/>
                        <a:cs typeface="Arial" panose="020B0604020202020204" pitchFamily="34" charset="0"/>
                      </a:endParaRPr>
                    </a:p>
                  </a:txBody>
                  <a:tcPr marL="121920" marR="121920" marT="60960" marB="60960">
                    <a:solidFill>
                      <a:srgbClr val="34949E"/>
                    </a:solidFill>
                  </a:tcPr>
                </a:tc>
                <a:tc>
                  <a:txBody>
                    <a:bodyPr/>
                    <a:lstStyle/>
                    <a:p>
                      <a:pPr algn="ctr"/>
                      <a:r>
                        <a:rPr lang="en-US" sz="1100" dirty="0">
                          <a:latin typeface="Arial" panose="020B0604020202020204" pitchFamily="34" charset="0"/>
                          <a:cs typeface="Arial" panose="020B0604020202020204" pitchFamily="34" charset="0"/>
                        </a:rPr>
                        <a:t>Challenges</a:t>
                      </a:r>
                      <a:endParaRPr lang="en-IN" sz="1100" dirty="0">
                        <a:latin typeface="Arial" panose="020B0604020202020204" pitchFamily="34" charset="0"/>
                        <a:cs typeface="Arial" panose="020B0604020202020204" pitchFamily="34" charset="0"/>
                      </a:endParaRPr>
                    </a:p>
                  </a:txBody>
                  <a:tcPr marL="121920" marR="121920" marT="60960" marB="60960">
                    <a:solidFill>
                      <a:srgbClr val="34949E"/>
                    </a:solidFill>
                  </a:tcPr>
                </a:tc>
                <a:tc>
                  <a:txBody>
                    <a:bodyPr/>
                    <a:lstStyle/>
                    <a:p>
                      <a:pPr algn="ctr"/>
                      <a:r>
                        <a:rPr lang="en-US" sz="1100" dirty="0">
                          <a:latin typeface="Arial" panose="020B0604020202020204" pitchFamily="34" charset="0"/>
                          <a:cs typeface="Arial" panose="020B0604020202020204" pitchFamily="34" charset="0"/>
                        </a:rPr>
                        <a:t>Impact</a:t>
                      </a:r>
                      <a:endParaRPr lang="en-IN" sz="1100" dirty="0">
                        <a:latin typeface="Arial" panose="020B0604020202020204" pitchFamily="34" charset="0"/>
                        <a:cs typeface="Arial" panose="020B0604020202020204" pitchFamily="34" charset="0"/>
                      </a:endParaRPr>
                    </a:p>
                  </a:txBody>
                  <a:tcPr marL="121920" marR="121920" marT="60960" marB="60960">
                    <a:solidFill>
                      <a:srgbClr val="34949E"/>
                    </a:solidFill>
                  </a:tcPr>
                </a:tc>
                <a:extLst>
                  <a:ext uri="{0D108BD9-81ED-4DB2-BD59-A6C34878D82A}">
                    <a16:rowId xmlns:a16="http://schemas.microsoft.com/office/drawing/2014/main" val="2578344750"/>
                  </a:ext>
                </a:extLst>
              </a:tr>
              <a:tr h="579400">
                <a:tc>
                  <a:txBody>
                    <a:bodyPr/>
                    <a:lstStyle/>
                    <a:p>
                      <a:pPr algn="ctr"/>
                      <a:r>
                        <a:rPr lang="en-US" sz="1000" dirty="0">
                          <a:latin typeface="Arial" panose="020B0604020202020204" pitchFamily="34" charset="0"/>
                          <a:cs typeface="Arial" panose="020B0604020202020204" pitchFamily="34" charset="0"/>
                        </a:rPr>
                        <a:t>1</a:t>
                      </a:r>
                      <a:endParaRPr lang="en-IN" sz="1000" dirty="0">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Arial" panose="020B0604020202020204" pitchFamily="34" charset="0"/>
                          <a:ea typeface="+mn-ea"/>
                          <a:cs typeface="Arial" panose="020B0604020202020204" pitchFamily="34" charset="0"/>
                        </a:rPr>
                        <a:t>Temperature limitations</a:t>
                      </a:r>
                      <a:endParaRPr lang="en-IN" sz="1000" u="sng"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Arial" panose="020B0604020202020204" pitchFamily="34" charset="0"/>
                          <a:ea typeface="+mn-ea"/>
                          <a:cs typeface="Arial" panose="020B0604020202020204" pitchFamily="34" charset="0"/>
                        </a:rPr>
                        <a:t>Temp rise</a:t>
                      </a:r>
                      <a:endParaRPr lang="en-IN"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extLst>
                  <a:ext uri="{0D108BD9-81ED-4DB2-BD59-A6C34878D82A}">
                    <a16:rowId xmlns:a16="http://schemas.microsoft.com/office/drawing/2014/main" val="2924937129"/>
                  </a:ext>
                </a:extLst>
              </a:tr>
              <a:tr h="430412">
                <a:tc>
                  <a:txBody>
                    <a:bodyPr/>
                    <a:lstStyle/>
                    <a:p>
                      <a:pPr algn="ctr"/>
                      <a:r>
                        <a:rPr lang="en-US" sz="1000" dirty="0">
                          <a:latin typeface="Arial" panose="020B0604020202020204" pitchFamily="34" charset="0"/>
                          <a:cs typeface="Arial" panose="020B0604020202020204" pitchFamily="34" charset="0"/>
                        </a:rPr>
                        <a:t>2</a:t>
                      </a:r>
                      <a:endParaRPr lang="en-IN" sz="1000" dirty="0">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Arial" panose="020B0604020202020204" pitchFamily="34" charset="0"/>
                          <a:ea typeface="+mn-ea"/>
                          <a:cs typeface="Arial" panose="020B0604020202020204" pitchFamily="34" charset="0"/>
                        </a:rPr>
                        <a:t>Large foot print area</a:t>
                      </a:r>
                      <a:endParaRPr lang="en-IN" sz="1000" u="sng" dirty="0">
                        <a:latin typeface="Arial" panose="020B0604020202020204" pitchFamily="34" charset="0"/>
                        <a:cs typeface="Arial" panose="020B060402020202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Arial" panose="020B0604020202020204" pitchFamily="34" charset="0"/>
                          <a:ea typeface="+mn-ea"/>
                          <a:cs typeface="Arial" panose="020B0604020202020204" pitchFamily="34" charset="0"/>
                        </a:rPr>
                        <a:t>Require 15% larger surface areas</a:t>
                      </a:r>
                      <a:endParaRPr lang="en-IN"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extLst>
                  <a:ext uri="{0D108BD9-81ED-4DB2-BD59-A6C34878D82A}">
                    <a16:rowId xmlns:a16="http://schemas.microsoft.com/office/drawing/2014/main" val="1614335588"/>
                  </a:ext>
                </a:extLst>
              </a:tr>
              <a:tr h="579400">
                <a:tc>
                  <a:txBody>
                    <a:bodyPr/>
                    <a:lstStyle/>
                    <a:p>
                      <a:pPr algn="ctr"/>
                      <a:r>
                        <a:rPr lang="en-US" sz="1000" dirty="0">
                          <a:latin typeface="Arial" panose="020B0604020202020204" pitchFamily="34" charset="0"/>
                          <a:cs typeface="Arial" panose="020B0604020202020204" pitchFamily="34" charset="0"/>
                        </a:rPr>
                        <a:t>3</a:t>
                      </a:r>
                      <a:endParaRPr lang="en-IN" sz="1000" dirty="0">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kern="1200" dirty="0">
                          <a:solidFill>
                            <a:schemeClr val="dk1"/>
                          </a:solidFill>
                          <a:latin typeface="Arial" panose="020B0604020202020204" pitchFamily="34" charset="0"/>
                          <a:ea typeface="+mn-ea"/>
                          <a:cs typeface="Arial" panose="020B0604020202020204" pitchFamily="34" charset="0"/>
                        </a:rPr>
                        <a:t>Seasonal variability</a:t>
                      </a:r>
                      <a:endParaRPr lang="en-IN" sz="1000" u="sng" kern="1200" dirty="0">
                        <a:solidFill>
                          <a:schemeClr val="dk1"/>
                        </a:solidFill>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IN"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tc>
                  <a:txBody>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u="none" strike="noStrike" kern="1200" dirty="0">
                          <a:solidFill>
                            <a:schemeClr val="dk1"/>
                          </a:solidFill>
                          <a:effectLst/>
                          <a:latin typeface="Arial" panose="020B0604020202020204" pitchFamily="34" charset="0"/>
                          <a:ea typeface="+mn-ea"/>
                          <a:cs typeface="Arial" panose="020B0604020202020204" pitchFamily="34" charset="0"/>
                        </a:rPr>
                        <a:t>Slight Efficiency variation. </a:t>
                      </a:r>
                      <a:endParaRPr lang="en-IN"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extLst>
                  <a:ext uri="{0D108BD9-81ED-4DB2-BD59-A6C34878D82A}">
                    <a16:rowId xmlns:a16="http://schemas.microsoft.com/office/drawing/2014/main" val="3708982697"/>
                  </a:ext>
                </a:extLst>
              </a:tr>
              <a:tr h="430412">
                <a:tc>
                  <a:txBody>
                    <a:bodyPr/>
                    <a:lstStyle/>
                    <a:p>
                      <a:pPr algn="ctr"/>
                      <a:r>
                        <a:rPr lang="en-US" sz="1000" dirty="0">
                          <a:latin typeface="Arial" panose="020B0604020202020204" pitchFamily="34" charset="0"/>
                          <a:cs typeface="Arial" panose="020B0604020202020204" pitchFamily="34" charset="0"/>
                        </a:rPr>
                        <a:t>4</a:t>
                      </a:r>
                      <a:endParaRPr lang="en-IN" sz="1000" dirty="0">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kern="1200" dirty="0">
                          <a:solidFill>
                            <a:schemeClr val="dk1"/>
                          </a:solidFill>
                          <a:latin typeface="Arial" panose="020B0604020202020204" pitchFamily="34" charset="0"/>
                          <a:ea typeface="+mn-ea"/>
                          <a:cs typeface="Arial" panose="020B0604020202020204" pitchFamily="34" charset="0"/>
                        </a:rPr>
                        <a:t>Potential for heat Island</a:t>
                      </a:r>
                      <a:endParaRPr lang="en-IN" sz="1000" u="sng" kern="1200" dirty="0">
                        <a:solidFill>
                          <a:schemeClr val="dk1"/>
                        </a:solidFill>
                        <a:latin typeface="Arial" panose="020B0604020202020204" pitchFamily="34" charset="0"/>
                        <a:ea typeface="+mn-ea"/>
                        <a:cs typeface="Arial" panose="020B060402020202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Arial" panose="020B0604020202020204" pitchFamily="34" charset="0"/>
                          <a:ea typeface="+mn-ea"/>
                          <a:cs typeface="Arial" panose="020B0604020202020204" pitchFamily="34" charset="0"/>
                        </a:rPr>
                        <a:t>Localized increases in ambient air temperatures, </a:t>
                      </a:r>
                      <a:endParaRPr lang="en-IN"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extLst>
                  <a:ext uri="{0D108BD9-81ED-4DB2-BD59-A6C34878D82A}">
                    <a16:rowId xmlns:a16="http://schemas.microsoft.com/office/drawing/2014/main" val="3655815903"/>
                  </a:ext>
                </a:extLst>
              </a:tr>
              <a:tr h="579400">
                <a:tc>
                  <a:txBody>
                    <a:bodyPr/>
                    <a:lstStyle/>
                    <a:p>
                      <a:pPr algn="ctr"/>
                      <a:r>
                        <a:rPr lang="en-US" sz="1000" dirty="0">
                          <a:latin typeface="Arial" panose="020B0604020202020204" pitchFamily="34" charset="0"/>
                          <a:cs typeface="Arial" panose="020B0604020202020204" pitchFamily="34" charset="0"/>
                        </a:rPr>
                        <a:t>5</a:t>
                      </a:r>
                      <a:endParaRPr lang="en-IN" sz="1000" dirty="0">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kern="1200" dirty="0">
                          <a:solidFill>
                            <a:schemeClr val="dk1"/>
                          </a:solidFill>
                          <a:latin typeface="Arial" panose="020B0604020202020204" pitchFamily="34" charset="0"/>
                          <a:ea typeface="+mn-ea"/>
                          <a:cs typeface="Arial" panose="020B0604020202020204" pitchFamily="34" charset="0"/>
                        </a:rPr>
                        <a:t>Air Emissions:</a:t>
                      </a:r>
                      <a:endParaRPr lang="en-IN" sz="1000" kern="1200" dirty="0">
                        <a:solidFill>
                          <a:schemeClr val="dk1"/>
                        </a:solidFill>
                        <a:latin typeface="Arial" panose="020B0604020202020204" pitchFamily="34" charset="0"/>
                        <a:ea typeface="+mn-ea"/>
                        <a:cs typeface="Arial" panose="020B060402020202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kern="1200" dirty="0">
                          <a:solidFill>
                            <a:schemeClr val="dk1"/>
                          </a:solidFill>
                          <a:latin typeface="Arial" panose="020B0604020202020204" pitchFamily="34" charset="0"/>
                          <a:ea typeface="+mn-ea"/>
                          <a:cs typeface="Arial" panose="020B0604020202020204" pitchFamily="34" charset="0"/>
                        </a:rPr>
                        <a:t>pollutants need to be monitored and controlled.</a:t>
                      </a:r>
                      <a:endParaRPr lang="en-IN"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121920" marR="121920" marT="60960" marB="60960"/>
                </a:tc>
                <a:extLst>
                  <a:ext uri="{0D108BD9-81ED-4DB2-BD59-A6C34878D82A}">
                    <a16:rowId xmlns:a16="http://schemas.microsoft.com/office/drawing/2014/main" val="1213083281"/>
                  </a:ext>
                </a:extLst>
              </a:tr>
              <a:tr h="430412">
                <a:tc>
                  <a:txBody>
                    <a:bodyPr/>
                    <a:lstStyle/>
                    <a:p>
                      <a:pPr algn="ctr"/>
                      <a:r>
                        <a:rPr lang="en-US" sz="1000" dirty="0">
                          <a:latin typeface="Arial" panose="020B0604020202020204" pitchFamily="34" charset="0"/>
                          <a:cs typeface="Arial" panose="020B0604020202020204" pitchFamily="34" charset="0"/>
                        </a:rPr>
                        <a:t>6</a:t>
                      </a:r>
                      <a:endParaRPr lang="en-IN" sz="1000" dirty="0">
                        <a:latin typeface="Arial" panose="020B0604020202020204" pitchFamily="34" charset="0"/>
                        <a:cs typeface="Arial" panose="020B060402020202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kern="1200" dirty="0">
                          <a:solidFill>
                            <a:schemeClr val="dk1"/>
                          </a:solidFill>
                          <a:latin typeface="Arial" panose="020B0604020202020204" pitchFamily="34" charset="0"/>
                          <a:ea typeface="+mn-ea"/>
                          <a:cs typeface="Arial" panose="020B0604020202020204" pitchFamily="34" charset="0"/>
                        </a:rPr>
                        <a:t>Land use Impact</a:t>
                      </a:r>
                      <a:endParaRPr lang="en-IN" sz="1000" u="sng" kern="1200" dirty="0">
                        <a:solidFill>
                          <a:schemeClr val="dk1"/>
                        </a:solidFill>
                        <a:latin typeface="Arial" panose="020B0604020202020204" pitchFamily="34" charset="0"/>
                        <a:ea typeface="+mn-ea"/>
                        <a:cs typeface="Arial" panose="020B060402020202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Arial" panose="020B0604020202020204" pitchFamily="34" charset="0"/>
                          <a:ea typeface="+mn-ea"/>
                          <a:cs typeface="Arial" panose="020B0604020202020204" pitchFamily="34" charset="0"/>
                        </a:rPr>
                        <a:t>Impact local ecosystems and habitats. </a:t>
                      </a:r>
                    </a:p>
                  </a:txBody>
                  <a:tcPr marL="121920" marR="121920" marT="60960" marB="60960"/>
                </a:tc>
                <a:extLst>
                  <a:ext uri="{0D108BD9-81ED-4DB2-BD59-A6C34878D82A}">
                    <a16:rowId xmlns:a16="http://schemas.microsoft.com/office/drawing/2014/main" val="1413182931"/>
                  </a:ext>
                </a:extLst>
              </a:tr>
            </a:tbl>
          </a:graphicData>
        </a:graphic>
      </p:graphicFrame>
      <p:sp>
        <p:nvSpPr>
          <p:cNvPr id="3" name="TextBox 2">
            <a:extLst>
              <a:ext uri="{FF2B5EF4-FFF2-40B4-BE49-F238E27FC236}">
                <a16:creationId xmlns:a16="http://schemas.microsoft.com/office/drawing/2014/main" id="{5348A9D8-9135-9AB4-D7C5-080FDE62EEDD}"/>
              </a:ext>
            </a:extLst>
          </p:cNvPr>
          <p:cNvSpPr txBox="1"/>
          <p:nvPr/>
        </p:nvSpPr>
        <p:spPr>
          <a:xfrm>
            <a:off x="878114" y="1121387"/>
            <a:ext cx="2463177" cy="338554"/>
          </a:xfrm>
          <a:prstGeom prst="rect">
            <a:avLst/>
          </a:prstGeom>
          <a:noFill/>
        </p:spPr>
        <p:txBody>
          <a:bodyPr wrap="square" rtlCol="0">
            <a:spAutoFit/>
          </a:bodyPr>
          <a:lstStyle/>
          <a:p>
            <a:r>
              <a:rPr lang="en-US" sz="1600" b="1" dirty="0">
                <a:latin typeface="Arial" panose="020B0604020202020204" pitchFamily="34" charset="0"/>
                <a:ea typeface="Calibri" panose="020F0502020204030204" pitchFamily="34" charset="0"/>
                <a:cs typeface="Arial" panose="020B0604020202020204" pitchFamily="34" charset="0"/>
              </a:rPr>
              <a:t>Dry Cooling System</a:t>
            </a:r>
            <a:endParaRPr lang="en-IN" sz="1600" b="1"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2">
            <a:extLst>
              <a:ext uri="{FF2B5EF4-FFF2-40B4-BE49-F238E27FC236}">
                <a16:creationId xmlns:a16="http://schemas.microsoft.com/office/drawing/2014/main" id="{2E7CA651-7E59-D7CE-D12B-F1FBD88AF54B}"/>
              </a:ext>
            </a:extLst>
          </p:cNvPr>
          <p:cNvGraphicFramePr>
            <a:graphicFrameLocks noGrp="1"/>
          </p:cNvGraphicFramePr>
          <p:nvPr>
            <p:extLst>
              <p:ext uri="{D42A27DB-BD31-4B8C-83A1-F6EECF244321}">
                <p14:modId xmlns:p14="http://schemas.microsoft.com/office/powerpoint/2010/main" val="682307522"/>
              </p:ext>
            </p:extLst>
          </p:nvPr>
        </p:nvGraphicFramePr>
        <p:xfrm>
          <a:off x="3879610" y="1546793"/>
          <a:ext cx="3565539" cy="3898889"/>
        </p:xfrm>
        <a:graphic>
          <a:graphicData uri="http://schemas.openxmlformats.org/drawingml/2006/table">
            <a:tbl>
              <a:tblPr firstRow="1" bandRow="1">
                <a:tableStyleId>{5C22544A-7EE6-4342-B048-85BDC9FD1C3A}</a:tableStyleId>
              </a:tblPr>
              <a:tblGrid>
                <a:gridCol w="499213">
                  <a:extLst>
                    <a:ext uri="{9D8B030D-6E8A-4147-A177-3AD203B41FA5}">
                      <a16:colId xmlns:a16="http://schemas.microsoft.com/office/drawing/2014/main" val="3407767100"/>
                    </a:ext>
                  </a:extLst>
                </a:gridCol>
                <a:gridCol w="1078029">
                  <a:extLst>
                    <a:ext uri="{9D8B030D-6E8A-4147-A177-3AD203B41FA5}">
                      <a16:colId xmlns:a16="http://schemas.microsoft.com/office/drawing/2014/main" val="928519408"/>
                    </a:ext>
                  </a:extLst>
                </a:gridCol>
                <a:gridCol w="1988297">
                  <a:extLst>
                    <a:ext uri="{9D8B030D-6E8A-4147-A177-3AD203B41FA5}">
                      <a16:colId xmlns:a16="http://schemas.microsoft.com/office/drawing/2014/main" val="2699912801"/>
                    </a:ext>
                  </a:extLst>
                </a:gridCol>
              </a:tblGrid>
              <a:tr h="800886">
                <a:tc>
                  <a:txBody>
                    <a:bodyPr/>
                    <a:lstStyle/>
                    <a:p>
                      <a:pPr algn="ctr"/>
                      <a:r>
                        <a:rPr lang="en-US" sz="1100" dirty="0">
                          <a:latin typeface="+mn-lt"/>
                          <a:cs typeface="Calibri" panose="020F0502020204030204" pitchFamily="34" charset="0"/>
                        </a:rPr>
                        <a:t>Sl. No.</a:t>
                      </a:r>
                      <a:endParaRPr lang="en-IN" sz="1100" dirty="0">
                        <a:latin typeface="+mn-lt"/>
                        <a:cs typeface="Calibri" panose="020F0502020204030204" pitchFamily="34" charset="0"/>
                      </a:endParaRPr>
                    </a:p>
                  </a:txBody>
                  <a:tcPr marL="121920" marR="121920" marT="60960" marB="60960">
                    <a:solidFill>
                      <a:srgbClr val="34949E"/>
                    </a:solidFill>
                  </a:tcPr>
                </a:tc>
                <a:tc>
                  <a:txBody>
                    <a:bodyPr/>
                    <a:lstStyle/>
                    <a:p>
                      <a:pPr algn="ctr"/>
                      <a:r>
                        <a:rPr lang="en-US" sz="1100" dirty="0">
                          <a:latin typeface="+mn-lt"/>
                          <a:cs typeface="Calibri" panose="020F0502020204030204" pitchFamily="34" charset="0"/>
                        </a:rPr>
                        <a:t>Challenges</a:t>
                      </a:r>
                      <a:endParaRPr lang="en-IN" sz="1100" dirty="0">
                        <a:latin typeface="+mn-lt"/>
                        <a:cs typeface="Calibri" panose="020F0502020204030204" pitchFamily="34" charset="0"/>
                      </a:endParaRPr>
                    </a:p>
                  </a:txBody>
                  <a:tcPr marL="121920" marR="121920" marT="60960" marB="60960">
                    <a:solidFill>
                      <a:srgbClr val="34949E"/>
                    </a:solidFill>
                  </a:tcPr>
                </a:tc>
                <a:tc>
                  <a:txBody>
                    <a:bodyPr/>
                    <a:lstStyle/>
                    <a:p>
                      <a:pPr algn="ctr"/>
                      <a:r>
                        <a:rPr lang="en-US" sz="1100" dirty="0">
                          <a:latin typeface="+mn-lt"/>
                          <a:cs typeface="Calibri" panose="020F0502020204030204" pitchFamily="34" charset="0"/>
                        </a:rPr>
                        <a:t>Impact</a:t>
                      </a:r>
                      <a:endParaRPr lang="en-IN" sz="1100" dirty="0">
                        <a:latin typeface="+mn-lt"/>
                        <a:cs typeface="Calibri" panose="020F0502020204030204" pitchFamily="34" charset="0"/>
                      </a:endParaRPr>
                    </a:p>
                  </a:txBody>
                  <a:tcPr marL="121920" marR="121920" marT="60960" marB="60960">
                    <a:solidFill>
                      <a:srgbClr val="34949E"/>
                    </a:solidFill>
                  </a:tcPr>
                </a:tc>
                <a:extLst>
                  <a:ext uri="{0D108BD9-81ED-4DB2-BD59-A6C34878D82A}">
                    <a16:rowId xmlns:a16="http://schemas.microsoft.com/office/drawing/2014/main" val="2578344750"/>
                  </a:ext>
                </a:extLst>
              </a:tr>
              <a:tr h="476830">
                <a:tc>
                  <a:txBody>
                    <a:bodyPr/>
                    <a:lstStyle/>
                    <a:p>
                      <a:pPr algn="ctr"/>
                      <a:r>
                        <a:rPr lang="en-US" sz="900" dirty="0">
                          <a:latin typeface="+mn-lt"/>
                          <a:cs typeface="Calibri" panose="020F0502020204030204" pitchFamily="34" charset="0"/>
                        </a:rPr>
                        <a:t>1</a:t>
                      </a:r>
                      <a:endParaRPr lang="en-IN" sz="900" dirty="0">
                        <a:latin typeface="+mn-lt"/>
                        <a:cs typeface="Calibri" panose="020F050202020403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mn-lt"/>
                          <a:ea typeface="+mn-ea"/>
                          <a:cs typeface="Calibri" panose="020F0502020204030204" pitchFamily="34" charset="0"/>
                        </a:rPr>
                        <a:t>Water Consumption</a:t>
                      </a:r>
                      <a:endParaRPr lang="en-IN" sz="1000" u="sng" strike="noStrike" kern="1200" dirty="0">
                        <a:solidFill>
                          <a:schemeClr val="dk1"/>
                        </a:solidFill>
                        <a:effectLst/>
                        <a:latin typeface="+mn-lt"/>
                        <a:ea typeface="+mn-ea"/>
                        <a:cs typeface="Calibri" panose="020F050202020403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mn-lt"/>
                          <a:ea typeface="+mn-ea"/>
                          <a:cs typeface="Calibri" panose="020F0502020204030204" pitchFamily="34" charset="0"/>
                        </a:rPr>
                        <a:t>Make-up water  concerned- Sustainability threat</a:t>
                      </a:r>
                    </a:p>
                  </a:txBody>
                  <a:tcPr marL="121920" marR="121920" marT="60960" marB="60960"/>
                </a:tc>
                <a:extLst>
                  <a:ext uri="{0D108BD9-81ED-4DB2-BD59-A6C34878D82A}">
                    <a16:rowId xmlns:a16="http://schemas.microsoft.com/office/drawing/2014/main" val="2924937129"/>
                  </a:ext>
                </a:extLst>
              </a:tr>
              <a:tr h="599444">
                <a:tc>
                  <a:txBody>
                    <a:bodyPr/>
                    <a:lstStyle/>
                    <a:p>
                      <a:pPr algn="ctr"/>
                      <a:r>
                        <a:rPr lang="en-US" sz="900" dirty="0">
                          <a:latin typeface="+mn-lt"/>
                          <a:cs typeface="Calibri" panose="020F0502020204030204" pitchFamily="34" charset="0"/>
                        </a:rPr>
                        <a:t>2</a:t>
                      </a:r>
                      <a:endParaRPr lang="en-IN" sz="900" dirty="0">
                        <a:latin typeface="+mn-lt"/>
                        <a:cs typeface="Calibri" panose="020F050202020403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mn-lt"/>
                          <a:ea typeface="+mn-ea"/>
                          <a:cs typeface="Calibri" panose="020F0502020204030204" pitchFamily="34" charset="0"/>
                        </a:rPr>
                        <a:t>Water Quality Maintenance</a:t>
                      </a:r>
                      <a:endParaRPr lang="en-IN" sz="1000" u="sng" dirty="0">
                        <a:latin typeface="+mn-lt"/>
                        <a:cs typeface="Calibri" panose="020F050202020403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mn-lt"/>
                          <a:ea typeface="+mn-ea"/>
                          <a:cs typeface="Calibri" panose="020F0502020204030204" pitchFamily="34" charset="0"/>
                        </a:rPr>
                        <a:t>water quality challenges &amp; mitigation.</a:t>
                      </a:r>
                    </a:p>
                  </a:txBody>
                  <a:tcPr marL="121920" marR="121920" marT="60960" marB="60960"/>
                </a:tc>
                <a:extLst>
                  <a:ext uri="{0D108BD9-81ED-4DB2-BD59-A6C34878D82A}">
                    <a16:rowId xmlns:a16="http://schemas.microsoft.com/office/drawing/2014/main" val="1614335588"/>
                  </a:ext>
                </a:extLst>
              </a:tr>
              <a:tr h="476830">
                <a:tc>
                  <a:txBody>
                    <a:bodyPr/>
                    <a:lstStyle/>
                    <a:p>
                      <a:pPr algn="ctr"/>
                      <a:r>
                        <a:rPr lang="en-US" sz="900" dirty="0">
                          <a:latin typeface="+mn-lt"/>
                          <a:cs typeface="Calibri" panose="020F0502020204030204" pitchFamily="34" charset="0"/>
                        </a:rPr>
                        <a:t>3</a:t>
                      </a:r>
                      <a:endParaRPr lang="en-IN" sz="900" dirty="0">
                        <a:latin typeface="+mn-lt"/>
                        <a:cs typeface="Calibri" panose="020F050202020403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mn-lt"/>
                          <a:ea typeface="+mn-ea"/>
                          <a:cs typeface="Calibri" panose="020F0502020204030204" pitchFamily="34" charset="0"/>
                        </a:rPr>
                        <a:t>Freezing in Cold Climates</a:t>
                      </a:r>
                      <a:endParaRPr lang="en-IN" sz="1000" u="sng" strike="noStrike" kern="1200" dirty="0">
                        <a:solidFill>
                          <a:schemeClr val="dk1"/>
                        </a:solidFill>
                        <a:effectLst/>
                        <a:latin typeface="+mn-lt"/>
                        <a:ea typeface="+mn-ea"/>
                        <a:cs typeface="Calibri" panose="020F0502020204030204" pitchFamily="34" charset="0"/>
                      </a:endParaRPr>
                    </a:p>
                  </a:txBody>
                  <a:tcPr marL="121920" marR="121920" marT="60960" marB="60960"/>
                </a:tc>
                <a:tc>
                  <a:txBody>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u="none" strike="noStrike" kern="1200" dirty="0">
                          <a:solidFill>
                            <a:schemeClr val="dk1"/>
                          </a:solidFill>
                          <a:effectLst/>
                          <a:latin typeface="+mn-lt"/>
                          <a:ea typeface="+mn-ea"/>
                          <a:cs typeface="Calibri" panose="020F0502020204030204" pitchFamily="34" charset="0"/>
                        </a:rPr>
                        <a:t>Freezing of water within the cooling system.</a:t>
                      </a:r>
                    </a:p>
                  </a:txBody>
                  <a:tcPr marL="121920" marR="121920" marT="60960" marB="60960"/>
                </a:tc>
                <a:extLst>
                  <a:ext uri="{0D108BD9-81ED-4DB2-BD59-A6C34878D82A}">
                    <a16:rowId xmlns:a16="http://schemas.microsoft.com/office/drawing/2014/main" val="3708982697"/>
                  </a:ext>
                </a:extLst>
              </a:tr>
              <a:tr h="465916">
                <a:tc>
                  <a:txBody>
                    <a:bodyPr/>
                    <a:lstStyle/>
                    <a:p>
                      <a:pPr algn="ctr"/>
                      <a:r>
                        <a:rPr lang="en-US" sz="900" dirty="0">
                          <a:latin typeface="+mn-lt"/>
                          <a:cs typeface="Calibri" panose="020F0502020204030204" pitchFamily="34" charset="0"/>
                        </a:rPr>
                        <a:t>4</a:t>
                      </a:r>
                      <a:endParaRPr lang="en-IN" sz="900" dirty="0">
                        <a:latin typeface="+mn-lt"/>
                        <a:cs typeface="Calibri" panose="020F050202020403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mn-lt"/>
                          <a:ea typeface="+mn-ea"/>
                          <a:cs typeface="Calibri" panose="020F0502020204030204" pitchFamily="34" charset="0"/>
                        </a:rPr>
                        <a:t>Blowdown Discharge</a:t>
                      </a:r>
                      <a:endParaRPr lang="en-IN" sz="1000" u="sng" kern="1200" dirty="0">
                        <a:solidFill>
                          <a:schemeClr val="dk1"/>
                        </a:solidFill>
                        <a:latin typeface="+mn-lt"/>
                        <a:ea typeface="+mn-ea"/>
                        <a:cs typeface="Calibri" panose="020F050202020403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mn-lt"/>
                          <a:ea typeface="+mn-ea"/>
                          <a:cs typeface="Calibri" panose="020F0502020204030204" pitchFamily="34" charset="0"/>
                        </a:rPr>
                        <a:t>The discharge must comply with environmental regulation</a:t>
                      </a:r>
                      <a:endParaRPr lang="en-IN" sz="1000" u="none" strike="noStrike" kern="1200" dirty="0">
                        <a:solidFill>
                          <a:schemeClr val="dk1"/>
                        </a:solidFill>
                        <a:effectLst/>
                        <a:latin typeface="+mn-lt"/>
                        <a:ea typeface="+mn-ea"/>
                        <a:cs typeface="Calibri" panose="020F0502020204030204" pitchFamily="34" charset="0"/>
                      </a:endParaRPr>
                    </a:p>
                  </a:txBody>
                  <a:tcPr marL="121920" marR="121920" marT="60960" marB="60960"/>
                </a:tc>
                <a:extLst>
                  <a:ext uri="{0D108BD9-81ED-4DB2-BD59-A6C34878D82A}">
                    <a16:rowId xmlns:a16="http://schemas.microsoft.com/office/drawing/2014/main" val="3655815903"/>
                  </a:ext>
                </a:extLst>
              </a:tr>
              <a:tr h="400443">
                <a:tc>
                  <a:txBody>
                    <a:bodyPr/>
                    <a:lstStyle/>
                    <a:p>
                      <a:pPr algn="ctr"/>
                      <a:r>
                        <a:rPr lang="en-US" sz="900" dirty="0">
                          <a:latin typeface="+mn-lt"/>
                          <a:cs typeface="Calibri" panose="020F0502020204030204" pitchFamily="34" charset="0"/>
                        </a:rPr>
                        <a:t>5</a:t>
                      </a:r>
                      <a:endParaRPr lang="en-IN" sz="900" dirty="0">
                        <a:latin typeface="+mn-lt"/>
                        <a:cs typeface="Calibri" panose="020F050202020403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kern="1200" dirty="0">
                          <a:solidFill>
                            <a:schemeClr val="dk1"/>
                          </a:solidFill>
                          <a:latin typeface="+mn-lt"/>
                          <a:ea typeface="+mn-ea"/>
                          <a:cs typeface="Calibri" panose="020F0502020204030204" pitchFamily="34" charset="0"/>
                        </a:rPr>
                        <a:t>Air Emissions:</a:t>
                      </a:r>
                      <a:endParaRPr lang="en-IN" sz="1000" kern="1200" dirty="0">
                        <a:solidFill>
                          <a:schemeClr val="dk1"/>
                        </a:solidFill>
                        <a:latin typeface="+mn-lt"/>
                        <a:ea typeface="+mn-ea"/>
                        <a:cs typeface="Calibri" panose="020F050202020403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kern="1200" dirty="0">
                          <a:solidFill>
                            <a:schemeClr val="dk1"/>
                          </a:solidFill>
                          <a:latin typeface="+mn-lt"/>
                          <a:ea typeface="+mn-ea"/>
                          <a:cs typeface="Calibri" panose="020F0502020204030204" pitchFamily="34" charset="0"/>
                        </a:rPr>
                        <a:t> Adequate control measures.</a:t>
                      </a:r>
                    </a:p>
                  </a:txBody>
                  <a:tcPr marL="121920" marR="121920" marT="60960" marB="60960"/>
                </a:tc>
                <a:extLst>
                  <a:ext uri="{0D108BD9-81ED-4DB2-BD59-A6C34878D82A}">
                    <a16:rowId xmlns:a16="http://schemas.microsoft.com/office/drawing/2014/main" val="1213083281"/>
                  </a:ext>
                </a:extLst>
              </a:tr>
              <a:tr h="539059">
                <a:tc>
                  <a:txBody>
                    <a:bodyPr/>
                    <a:lstStyle/>
                    <a:p>
                      <a:pPr algn="ctr"/>
                      <a:r>
                        <a:rPr lang="en-US" sz="900" dirty="0">
                          <a:latin typeface="+mn-lt"/>
                          <a:cs typeface="Calibri" panose="020F0502020204030204" pitchFamily="34" charset="0"/>
                        </a:rPr>
                        <a:t>6</a:t>
                      </a:r>
                      <a:endParaRPr lang="en-IN" sz="900" dirty="0">
                        <a:latin typeface="+mn-lt"/>
                        <a:cs typeface="Calibri" panose="020F0502020204030204" pitchFamily="34" charset="0"/>
                      </a:endParaRPr>
                    </a:p>
                  </a:txBody>
                  <a:tcPr marL="121920" marR="121920" marT="60960" marB="6096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u="sng" strike="noStrike" kern="1200" dirty="0">
                          <a:solidFill>
                            <a:schemeClr val="dk1"/>
                          </a:solidFill>
                          <a:effectLst/>
                          <a:latin typeface="+mn-lt"/>
                          <a:ea typeface="+mn-ea"/>
                          <a:cs typeface="Calibri" panose="020F0502020204030204" pitchFamily="34" charset="0"/>
                        </a:rPr>
                        <a:t>Space Requirements</a:t>
                      </a:r>
                      <a:endParaRPr lang="en-IN" sz="1000" u="sng" kern="1200" dirty="0">
                        <a:solidFill>
                          <a:schemeClr val="dk1"/>
                        </a:solidFill>
                        <a:latin typeface="+mn-lt"/>
                        <a:ea typeface="+mn-ea"/>
                        <a:cs typeface="Calibri" panose="020F0502020204030204" pitchFamily="34" charset="0"/>
                      </a:endParaRPr>
                    </a:p>
                  </a:txBody>
                  <a:tcPr marL="121920" marR="121920" marT="60960" marB="60960"/>
                </a:tc>
                <a:tc>
                  <a:txBody>
                    <a:bodyPr/>
                    <a:lstStyle/>
                    <a:p>
                      <a:pPr marL="171450" indent="-171450" algn="just">
                        <a:buFont typeface="Wingdings" panose="05000000000000000000" pitchFamily="2" charset="2"/>
                        <a:buChar char="§"/>
                      </a:pPr>
                      <a:r>
                        <a:rPr lang="en-US" sz="1000" u="none" strike="noStrike" kern="1200" dirty="0">
                          <a:solidFill>
                            <a:schemeClr val="dk1"/>
                          </a:solidFill>
                          <a:effectLst/>
                          <a:latin typeface="+mn-lt"/>
                          <a:ea typeface="+mn-ea"/>
                          <a:cs typeface="Calibri" panose="020F0502020204030204" pitchFamily="34" charset="0"/>
                        </a:rPr>
                        <a:t>Require substantial space. </a:t>
                      </a:r>
                      <a:endParaRPr lang="en-IN" sz="1000" u="none" strike="noStrike" kern="1200" dirty="0">
                        <a:solidFill>
                          <a:schemeClr val="dk1"/>
                        </a:solidFill>
                        <a:effectLst/>
                        <a:latin typeface="+mn-lt"/>
                        <a:ea typeface="+mn-ea"/>
                        <a:cs typeface="Calibri" panose="020F0502020204030204" pitchFamily="34" charset="0"/>
                      </a:endParaRPr>
                    </a:p>
                  </a:txBody>
                  <a:tcPr marL="121920" marR="121920" marT="60960" marB="60960"/>
                </a:tc>
                <a:extLst>
                  <a:ext uri="{0D108BD9-81ED-4DB2-BD59-A6C34878D82A}">
                    <a16:rowId xmlns:a16="http://schemas.microsoft.com/office/drawing/2014/main" val="1413182931"/>
                  </a:ext>
                </a:extLst>
              </a:tr>
            </a:tbl>
          </a:graphicData>
        </a:graphic>
      </p:graphicFrame>
      <p:sp>
        <p:nvSpPr>
          <p:cNvPr id="8" name="TextBox 7">
            <a:extLst>
              <a:ext uri="{FF2B5EF4-FFF2-40B4-BE49-F238E27FC236}">
                <a16:creationId xmlns:a16="http://schemas.microsoft.com/office/drawing/2014/main" id="{FC04015B-D2F9-03E8-A801-9829272DF614}"/>
              </a:ext>
            </a:extLst>
          </p:cNvPr>
          <p:cNvSpPr txBox="1"/>
          <p:nvPr/>
        </p:nvSpPr>
        <p:spPr>
          <a:xfrm>
            <a:off x="4375625" y="1175107"/>
            <a:ext cx="2264567" cy="338554"/>
          </a:xfrm>
          <a:prstGeom prst="rect">
            <a:avLst/>
          </a:prstGeom>
          <a:noFill/>
        </p:spPr>
        <p:txBody>
          <a:bodyPr wrap="square" rtlCol="0">
            <a:spAutoFit/>
          </a:bodyPr>
          <a:lstStyle/>
          <a:p>
            <a:r>
              <a:rPr lang="en-US" sz="1600" b="1" dirty="0">
                <a:ea typeface="Calibri" panose="020F0502020204030204" pitchFamily="34" charset="0"/>
                <a:cs typeface="Calibri" panose="020F0502020204030204" pitchFamily="34" charset="0"/>
              </a:rPr>
              <a:t>Wet Cooling System</a:t>
            </a:r>
            <a:endParaRPr lang="en-IN" sz="1600" b="1" dirty="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4C4DEBCB-6500-7D9A-BD3F-D2FA00CB13B1}"/>
              </a:ext>
            </a:extLst>
          </p:cNvPr>
          <p:cNvGraphicFramePr>
            <a:graphicFrameLocks noGrp="1"/>
          </p:cNvGraphicFramePr>
          <p:nvPr>
            <p:extLst>
              <p:ext uri="{D42A27DB-BD31-4B8C-83A1-F6EECF244321}">
                <p14:modId xmlns:p14="http://schemas.microsoft.com/office/powerpoint/2010/main" val="1856956254"/>
              </p:ext>
            </p:extLst>
          </p:nvPr>
        </p:nvGraphicFramePr>
        <p:xfrm>
          <a:off x="7515656" y="1557216"/>
          <a:ext cx="4515382" cy="4927867"/>
        </p:xfrm>
        <a:graphic>
          <a:graphicData uri="http://schemas.openxmlformats.org/drawingml/2006/table">
            <a:tbl>
              <a:tblPr firstRow="1" bandRow="1">
                <a:tableStyleId>{5C22544A-7EE6-4342-B048-85BDC9FD1C3A}</a:tableStyleId>
              </a:tblPr>
              <a:tblGrid>
                <a:gridCol w="682756">
                  <a:extLst>
                    <a:ext uri="{9D8B030D-6E8A-4147-A177-3AD203B41FA5}">
                      <a16:colId xmlns:a16="http://schemas.microsoft.com/office/drawing/2014/main" val="3445822498"/>
                    </a:ext>
                  </a:extLst>
                </a:gridCol>
                <a:gridCol w="519055">
                  <a:extLst>
                    <a:ext uri="{9D8B030D-6E8A-4147-A177-3AD203B41FA5}">
                      <a16:colId xmlns:a16="http://schemas.microsoft.com/office/drawing/2014/main" val="992624925"/>
                    </a:ext>
                  </a:extLst>
                </a:gridCol>
                <a:gridCol w="718693">
                  <a:extLst>
                    <a:ext uri="{9D8B030D-6E8A-4147-A177-3AD203B41FA5}">
                      <a16:colId xmlns:a16="http://schemas.microsoft.com/office/drawing/2014/main" val="2233403705"/>
                    </a:ext>
                  </a:extLst>
                </a:gridCol>
                <a:gridCol w="1173160">
                  <a:extLst>
                    <a:ext uri="{9D8B030D-6E8A-4147-A177-3AD203B41FA5}">
                      <a16:colId xmlns:a16="http://schemas.microsoft.com/office/drawing/2014/main" val="4054690961"/>
                    </a:ext>
                  </a:extLst>
                </a:gridCol>
                <a:gridCol w="1421718">
                  <a:extLst>
                    <a:ext uri="{9D8B030D-6E8A-4147-A177-3AD203B41FA5}">
                      <a16:colId xmlns:a16="http://schemas.microsoft.com/office/drawing/2014/main" val="4160577801"/>
                    </a:ext>
                  </a:extLst>
                </a:gridCol>
              </a:tblGrid>
              <a:tr h="464357">
                <a:tc>
                  <a:txBody>
                    <a:bodyPr/>
                    <a:lstStyle/>
                    <a:p>
                      <a:r>
                        <a:rPr lang="en-US" sz="1100" dirty="0">
                          <a:latin typeface="+mn-lt"/>
                        </a:rPr>
                        <a:t>Sl. No.</a:t>
                      </a:r>
                      <a:endParaRPr lang="en-IN"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Wet Cooling</a:t>
                      </a:r>
                      <a:endParaRPr lang="en-IN"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Dry Cooling</a:t>
                      </a:r>
                      <a:endParaRPr lang="en-IN"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Remarks</a:t>
                      </a:r>
                      <a:endParaRPr lang="en-IN"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Way Forward</a:t>
                      </a:r>
                      <a:endParaRPr lang="en-IN" sz="1100" dirty="0">
                        <a:latin typeface="+mn-lt"/>
                      </a:endParaRPr>
                    </a:p>
                  </a:txBody>
                  <a:tcPr/>
                </a:tc>
                <a:extLst>
                  <a:ext uri="{0D108BD9-81ED-4DB2-BD59-A6C34878D82A}">
                    <a16:rowId xmlns:a16="http://schemas.microsoft.com/office/drawing/2014/main" val="780561441"/>
                  </a:ext>
                </a:extLst>
              </a:tr>
              <a:tr h="497525">
                <a:tc>
                  <a:txBody>
                    <a:bodyPr/>
                    <a:lstStyle/>
                    <a:p>
                      <a:r>
                        <a:rPr lang="en-US" sz="1000" b="0" dirty="0">
                          <a:latin typeface="+mn-lt"/>
                          <a:ea typeface="Calibri" panose="020F0502020204030204" pitchFamily="34" charset="0"/>
                          <a:cs typeface="Calibri" panose="020F0502020204030204" pitchFamily="34" charset="0"/>
                        </a:rPr>
                        <a:t>Generation output </a:t>
                      </a:r>
                      <a:endParaRPr lang="en-IN" sz="1000" b="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500MW</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465MW</a:t>
                      </a:r>
                    </a:p>
                  </a:txBody>
                  <a:tcPr/>
                </a:tc>
                <a:tc>
                  <a:txBody>
                    <a:bodyPr/>
                    <a:lstStyle/>
                    <a:p>
                      <a:pPr algn="l"/>
                      <a:r>
                        <a:rPr lang="en-US" sz="1000" dirty="0">
                          <a:latin typeface="+mn-lt"/>
                          <a:ea typeface="Calibri" panose="020F0502020204030204" pitchFamily="34" charset="0"/>
                          <a:cs typeface="Calibri" panose="020F0502020204030204" pitchFamily="34" charset="0"/>
                        </a:rPr>
                        <a:t>7% reduction in dry cooling system</a:t>
                      </a:r>
                      <a:endParaRPr lang="en-IN" sz="1000" dirty="0">
                        <a:latin typeface="+mn-lt"/>
                        <a:ea typeface="Calibri" panose="020F0502020204030204" pitchFamily="34" charset="0"/>
                        <a:cs typeface="Calibri" panose="020F0502020204030204" pitchFamily="34" charset="0"/>
                      </a:endParaRPr>
                    </a:p>
                  </a:txBody>
                  <a:tcPr/>
                </a:tc>
                <a:tc>
                  <a:txBody>
                    <a:bodyPr/>
                    <a:lstStyle/>
                    <a:p>
                      <a:pPr algn="just"/>
                      <a:r>
                        <a:rPr lang="en-US" sz="1000" dirty="0">
                          <a:latin typeface="+mn-lt"/>
                          <a:ea typeface="Calibri" panose="020F0502020204030204" pitchFamily="34" charset="0"/>
                          <a:cs typeface="Calibri" panose="020F0502020204030204" pitchFamily="34" charset="0"/>
                        </a:rPr>
                        <a:t>Hybrid Cooling system </a:t>
                      </a:r>
                      <a:endParaRPr lang="en-IN" sz="1000"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1770826"/>
                  </a:ext>
                </a:extLst>
              </a:tr>
              <a:tr h="464357">
                <a:tc>
                  <a:txBody>
                    <a:bodyPr/>
                    <a:lstStyle/>
                    <a:p>
                      <a:r>
                        <a:rPr lang="en-US" sz="1000" b="0" dirty="0">
                          <a:latin typeface="+mn-lt"/>
                          <a:ea typeface="Calibri" panose="020F0502020204030204" pitchFamily="34" charset="0"/>
                          <a:cs typeface="Calibri" panose="020F0502020204030204" pitchFamily="34" charset="0"/>
                        </a:rPr>
                        <a:t>Thermal efficiency </a:t>
                      </a:r>
                      <a:endParaRPr lang="en-IN" sz="1000" b="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38%</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35.5%</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2.5% reduction</a:t>
                      </a:r>
                    </a:p>
                    <a:p>
                      <a:pPr algn="l"/>
                      <a:r>
                        <a:rPr lang="en-US" sz="1000" dirty="0">
                          <a:latin typeface="+mn-lt"/>
                          <a:ea typeface="Calibri" panose="020F0502020204030204" pitchFamily="34" charset="0"/>
                          <a:cs typeface="Calibri" panose="020F0502020204030204" pitchFamily="34" charset="0"/>
                        </a:rPr>
                        <a:t>In dry cooling system</a:t>
                      </a:r>
                      <a:endParaRPr lang="en-IN" sz="1000" dirty="0">
                        <a:latin typeface="+mn-lt"/>
                        <a:ea typeface="Calibri" panose="020F0502020204030204" pitchFamily="34" charset="0"/>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mn-lt"/>
                          <a:ea typeface="Calibri" panose="020F0502020204030204" pitchFamily="34" charset="0"/>
                          <a:cs typeface="Calibri" panose="020F0502020204030204" pitchFamily="34" charset="0"/>
                        </a:rPr>
                        <a:t>Hybrid Cooling system </a:t>
                      </a:r>
                      <a:endParaRPr lang="en-IN" sz="1000" dirty="0">
                        <a:latin typeface="+mn-lt"/>
                        <a:ea typeface="Calibri" panose="020F0502020204030204" pitchFamily="34" charset="0"/>
                        <a:cs typeface="Calibri" panose="020F0502020204030204" pitchFamily="34" charset="0"/>
                      </a:endParaRPr>
                    </a:p>
                    <a:p>
                      <a:pPr algn="just"/>
                      <a:endParaRPr lang="en-IN" sz="1000"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68491843"/>
                  </a:ext>
                </a:extLst>
              </a:tr>
              <a:tr h="646783">
                <a:tc>
                  <a:txBody>
                    <a:bodyPr/>
                    <a:lstStyle/>
                    <a:p>
                      <a:r>
                        <a:rPr lang="en-US" sz="1000" b="0" dirty="0">
                          <a:latin typeface="+mn-lt"/>
                          <a:ea typeface="Calibri" panose="020F0502020204030204" pitchFamily="34" charset="0"/>
                          <a:cs typeface="Calibri" panose="020F0502020204030204" pitchFamily="34" charset="0"/>
                        </a:rPr>
                        <a:t>Coal consumption</a:t>
                      </a:r>
                      <a:endParaRPr lang="en-IN" sz="1000" b="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less</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High</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7 % increase Dry cooling</a:t>
                      </a:r>
                    </a:p>
                    <a:p>
                      <a:pPr algn="l"/>
                      <a:r>
                        <a:rPr lang="en-US" sz="1000" dirty="0">
                          <a:latin typeface="+mn-lt"/>
                          <a:ea typeface="Calibri" panose="020F0502020204030204" pitchFamily="34" charset="0"/>
                          <a:cs typeface="Calibri" panose="020F0502020204030204" pitchFamily="34" charset="0"/>
                        </a:rPr>
                        <a:t>System </a:t>
                      </a:r>
                      <a:endParaRPr lang="en-IN" sz="1000" dirty="0">
                        <a:latin typeface="+mn-lt"/>
                        <a:ea typeface="Calibri" panose="020F0502020204030204" pitchFamily="34" charset="0"/>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mn-lt"/>
                          <a:ea typeface="Calibri" panose="020F0502020204030204" pitchFamily="34" charset="0"/>
                          <a:cs typeface="Calibri" panose="020F0502020204030204" pitchFamily="34" charset="0"/>
                        </a:rPr>
                        <a:t>Coal transportation through proper site selection </a:t>
                      </a:r>
                      <a:endParaRPr lang="en-IN" sz="1000" dirty="0">
                        <a:latin typeface="+mn-lt"/>
                        <a:ea typeface="Calibri" panose="020F0502020204030204" pitchFamily="34" charset="0"/>
                        <a:cs typeface="Calibri" panose="020F0502020204030204" pitchFamily="34" charset="0"/>
                      </a:endParaRPr>
                    </a:p>
                    <a:p>
                      <a:pPr algn="just"/>
                      <a:endParaRPr lang="en-IN" sz="1000"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50069235"/>
                  </a:ext>
                </a:extLst>
              </a:tr>
              <a:tr h="464357">
                <a:tc>
                  <a:txBody>
                    <a:bodyPr/>
                    <a:lstStyle/>
                    <a:p>
                      <a:r>
                        <a:rPr lang="en-US" sz="1000" dirty="0">
                          <a:latin typeface="+mn-lt"/>
                          <a:ea typeface="Calibri" panose="020F0502020204030204" pitchFamily="34" charset="0"/>
                          <a:cs typeface="Calibri" panose="020F0502020204030204" pitchFamily="34" charset="0"/>
                        </a:rPr>
                        <a:t>CO2 emission</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0.9 kg/kWh</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0.96kg/kWh</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7</a:t>
                      </a:r>
                      <a:r>
                        <a:rPr lang="en-IN" sz="1000" dirty="0">
                          <a:latin typeface="+mn-lt"/>
                          <a:ea typeface="Calibri" panose="020F0502020204030204" pitchFamily="34" charset="0"/>
                          <a:cs typeface="Calibri" panose="020F0502020204030204" pitchFamily="34" charset="0"/>
                        </a:rPr>
                        <a:t>% increase in CO2 emission</a:t>
                      </a:r>
                      <a:endParaRPr lang="en-US" sz="1000" dirty="0">
                        <a:latin typeface="+mn-lt"/>
                        <a:ea typeface="Calibri" panose="020F0502020204030204" pitchFamily="34" charset="0"/>
                        <a:cs typeface="Calibri" panose="020F0502020204030204" pitchFamily="34" charset="0"/>
                      </a:endParaRPr>
                    </a:p>
                  </a:txBody>
                  <a:tcPr/>
                </a:tc>
                <a:tc>
                  <a:txBody>
                    <a:bodyPr/>
                    <a:lstStyle/>
                    <a:p>
                      <a:pPr algn="just"/>
                      <a:r>
                        <a:rPr lang="en-US" sz="1000" dirty="0">
                          <a:latin typeface="+mn-lt"/>
                          <a:ea typeface="Calibri" panose="020F0502020204030204" pitchFamily="34" charset="0"/>
                          <a:cs typeface="Calibri" panose="020F0502020204030204" pitchFamily="34" charset="0"/>
                        </a:rPr>
                        <a:t>Green belt</a:t>
                      </a:r>
                    </a:p>
                  </a:txBody>
                  <a:tcPr/>
                </a:tc>
                <a:extLst>
                  <a:ext uri="{0D108BD9-81ED-4DB2-BD59-A6C34878D82A}">
                    <a16:rowId xmlns:a16="http://schemas.microsoft.com/office/drawing/2014/main" val="607475975"/>
                  </a:ext>
                </a:extLst>
              </a:tr>
              <a:tr h="584467">
                <a:tc>
                  <a:txBody>
                    <a:bodyPr/>
                    <a:lstStyle/>
                    <a:p>
                      <a:r>
                        <a:rPr lang="en-US" sz="1000" dirty="0">
                          <a:latin typeface="+mn-lt"/>
                          <a:ea typeface="Calibri" panose="020F0502020204030204" pitchFamily="34" charset="0"/>
                          <a:cs typeface="Calibri" panose="020F0502020204030204" pitchFamily="34" charset="0"/>
                        </a:rPr>
                        <a:t>Foot  print </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less</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high</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10% higher in dry cooling system</a:t>
                      </a:r>
                      <a:endParaRPr lang="en-IN" sz="1000" dirty="0">
                        <a:latin typeface="+mn-lt"/>
                        <a:ea typeface="Calibri" panose="020F0502020204030204" pitchFamily="34" charset="0"/>
                        <a:cs typeface="Calibri" panose="020F0502020204030204" pitchFamily="34" charset="0"/>
                      </a:endParaRPr>
                    </a:p>
                  </a:txBody>
                  <a:tcPr/>
                </a:tc>
                <a:tc>
                  <a:txBody>
                    <a:bodyPr/>
                    <a:lstStyle/>
                    <a:p>
                      <a:pPr algn="just"/>
                      <a:r>
                        <a:rPr lang="en-US" sz="1000" dirty="0">
                          <a:latin typeface="+mn-lt"/>
                          <a:ea typeface="Calibri" panose="020F0502020204030204" pitchFamily="34" charset="0"/>
                          <a:cs typeface="Calibri" panose="020F0502020204030204" pitchFamily="34" charset="0"/>
                        </a:rPr>
                        <a:t>Reduction in Cooling System structures</a:t>
                      </a:r>
                      <a:endParaRPr lang="en-IN" sz="1000"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37954601"/>
                  </a:ext>
                </a:extLst>
              </a:tr>
              <a:tr h="0">
                <a:tc>
                  <a:txBody>
                    <a:bodyPr/>
                    <a:lstStyle/>
                    <a:p>
                      <a:r>
                        <a:rPr lang="en-US" sz="1000" dirty="0">
                          <a:latin typeface="+mn-lt"/>
                          <a:ea typeface="Calibri" panose="020F0502020204030204" pitchFamily="34" charset="0"/>
                          <a:cs typeface="Calibri" panose="020F0502020204030204" pitchFamily="34" charset="0"/>
                        </a:rPr>
                        <a:t>Capex</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less</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 high</a:t>
                      </a:r>
                      <a:endParaRPr lang="en-IN" sz="1000" dirty="0">
                        <a:latin typeface="+mn-lt"/>
                        <a:ea typeface="Calibri" panose="020F0502020204030204" pitchFamily="34" charset="0"/>
                        <a:cs typeface="Calibri" panose="020F0502020204030204" pitchFamily="34" charset="0"/>
                      </a:endParaRPr>
                    </a:p>
                  </a:txBody>
                  <a:tcPr/>
                </a:tc>
                <a:tc>
                  <a:txBody>
                    <a:bodyPr/>
                    <a:lstStyle/>
                    <a:p>
                      <a:pPr algn="l"/>
                      <a:r>
                        <a:rPr lang="en-US" sz="1000" dirty="0">
                          <a:latin typeface="+mn-lt"/>
                          <a:ea typeface="Calibri" panose="020F0502020204030204" pitchFamily="34" charset="0"/>
                          <a:cs typeface="Calibri" panose="020F0502020204030204" pitchFamily="34" charset="0"/>
                        </a:rPr>
                        <a:t>15% higher in dry cooling system</a:t>
                      </a:r>
                      <a:endParaRPr lang="en-IN" sz="1000" dirty="0">
                        <a:latin typeface="+mn-lt"/>
                        <a:ea typeface="Calibri" panose="020F0502020204030204" pitchFamily="34" charset="0"/>
                        <a:cs typeface="Calibri" panose="020F0502020204030204" pitchFamily="34" charset="0"/>
                      </a:endParaRPr>
                    </a:p>
                  </a:txBody>
                  <a:tcPr/>
                </a:tc>
                <a:tc>
                  <a:txBody>
                    <a:bodyPr/>
                    <a:lstStyle/>
                    <a:p>
                      <a:pPr algn="just"/>
                      <a:r>
                        <a:rPr lang="en-US" sz="1000" dirty="0">
                          <a:latin typeface="+mn-lt"/>
                          <a:ea typeface="Calibri" panose="020F0502020204030204" pitchFamily="34" charset="0"/>
                          <a:cs typeface="Calibri" panose="020F0502020204030204" pitchFamily="34" charset="0"/>
                        </a:rPr>
                        <a:t>Reduction is Cooling system &amp; reduced treatment, reduced raw water reservoir and Intake system</a:t>
                      </a:r>
                      <a:endParaRPr lang="en-IN" sz="1000"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7545520"/>
                  </a:ext>
                </a:extLst>
              </a:tr>
              <a:tr h="464357">
                <a:tc>
                  <a:txBody>
                    <a:bodyPr/>
                    <a:lstStyle/>
                    <a:p>
                      <a:r>
                        <a:rPr lang="en-US" sz="1000" dirty="0">
                          <a:latin typeface="+mn-lt"/>
                          <a:ea typeface="Calibri" panose="020F0502020204030204" pitchFamily="34" charset="0"/>
                          <a:cs typeface="Calibri" panose="020F0502020204030204" pitchFamily="34" charset="0"/>
                        </a:rPr>
                        <a:t>Tariff</a:t>
                      </a:r>
                      <a:endParaRPr lang="en-IN" sz="1000" dirty="0">
                        <a:latin typeface="+mn-lt"/>
                        <a:ea typeface="Calibri" panose="020F0502020204030204" pitchFamily="34" charset="0"/>
                        <a:cs typeface="Calibri" panose="020F0502020204030204" pitchFamily="34" charset="0"/>
                      </a:endParaRPr>
                    </a:p>
                  </a:txBody>
                  <a:tcPr/>
                </a:tc>
                <a:tc>
                  <a:txBody>
                    <a:bodyPr/>
                    <a:lstStyle/>
                    <a:p>
                      <a:r>
                        <a:rPr lang="en-US" sz="1000" dirty="0">
                          <a:latin typeface="+mn-lt"/>
                          <a:ea typeface="Calibri" panose="020F0502020204030204" pitchFamily="34" charset="0"/>
                          <a:cs typeface="Calibri" panose="020F0502020204030204" pitchFamily="34" charset="0"/>
                        </a:rPr>
                        <a:t>less</a:t>
                      </a:r>
                      <a:endParaRPr lang="en-IN" sz="1000" dirty="0">
                        <a:latin typeface="+mn-lt"/>
                        <a:ea typeface="Calibri" panose="020F0502020204030204" pitchFamily="34" charset="0"/>
                        <a:cs typeface="Calibri" panose="020F0502020204030204" pitchFamily="34" charset="0"/>
                      </a:endParaRPr>
                    </a:p>
                  </a:txBody>
                  <a:tcPr/>
                </a:tc>
                <a:tc>
                  <a:txBody>
                    <a:bodyPr/>
                    <a:lstStyle/>
                    <a:p>
                      <a:r>
                        <a:rPr lang="en-US" sz="1000" dirty="0">
                          <a:latin typeface="+mn-lt"/>
                          <a:ea typeface="Calibri" panose="020F0502020204030204" pitchFamily="34" charset="0"/>
                          <a:cs typeface="Calibri" panose="020F0502020204030204" pitchFamily="34" charset="0"/>
                        </a:rPr>
                        <a:t>high</a:t>
                      </a:r>
                      <a:endParaRPr lang="en-IN" sz="1000" dirty="0">
                        <a:latin typeface="+mn-lt"/>
                        <a:ea typeface="Calibri" panose="020F0502020204030204" pitchFamily="34" charset="0"/>
                        <a:cs typeface="Calibri" panose="020F0502020204030204" pitchFamily="34" charset="0"/>
                      </a:endParaRPr>
                    </a:p>
                  </a:txBody>
                  <a:tcPr/>
                </a:tc>
                <a:tc>
                  <a:txBody>
                    <a:bodyPr/>
                    <a:lstStyle/>
                    <a:p>
                      <a:r>
                        <a:rPr lang="en-US" sz="1000" dirty="0">
                          <a:latin typeface="+mn-lt"/>
                          <a:ea typeface="Calibri" panose="020F0502020204030204" pitchFamily="34" charset="0"/>
                          <a:cs typeface="Calibri" panose="020F0502020204030204" pitchFamily="34" charset="0"/>
                        </a:rPr>
                        <a:t>8% to 9% high for dry cooling system</a:t>
                      </a:r>
                      <a:endParaRPr lang="en-IN" sz="1000" dirty="0">
                        <a:latin typeface="+mn-lt"/>
                        <a:ea typeface="Calibri" panose="020F0502020204030204" pitchFamily="34" charset="0"/>
                        <a:cs typeface="Calibri" panose="020F0502020204030204" pitchFamily="34" charset="0"/>
                      </a:endParaRPr>
                    </a:p>
                  </a:txBody>
                  <a:tcPr/>
                </a:tc>
                <a:tc>
                  <a:txBody>
                    <a:bodyPr/>
                    <a:lstStyle/>
                    <a:p>
                      <a:pPr algn="just"/>
                      <a:r>
                        <a:rPr lang="en-US" sz="1000" dirty="0">
                          <a:latin typeface="+mn-lt"/>
                          <a:ea typeface="Calibri" panose="020F0502020204030204" pitchFamily="34" charset="0"/>
                          <a:cs typeface="Calibri" panose="020F0502020204030204" pitchFamily="34" charset="0"/>
                        </a:rPr>
                        <a:t>Offset </a:t>
                      </a:r>
                      <a:endParaRPr lang="en-IN" sz="1000"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61816131"/>
                  </a:ext>
                </a:extLst>
              </a:tr>
            </a:tbl>
          </a:graphicData>
        </a:graphic>
      </p:graphicFrame>
      <p:sp>
        <p:nvSpPr>
          <p:cNvPr id="9" name="TextBox 8">
            <a:extLst>
              <a:ext uri="{FF2B5EF4-FFF2-40B4-BE49-F238E27FC236}">
                <a16:creationId xmlns:a16="http://schemas.microsoft.com/office/drawing/2014/main" id="{2E3B761C-739D-39EB-ABA0-0F346B0E4294}"/>
              </a:ext>
            </a:extLst>
          </p:cNvPr>
          <p:cNvSpPr txBox="1"/>
          <p:nvPr/>
        </p:nvSpPr>
        <p:spPr>
          <a:xfrm>
            <a:off x="8122427" y="1190546"/>
            <a:ext cx="3195588" cy="338554"/>
          </a:xfrm>
          <a:prstGeom prst="rect">
            <a:avLst/>
          </a:prstGeom>
          <a:noFill/>
        </p:spPr>
        <p:txBody>
          <a:bodyPr wrap="square" rtlCol="0">
            <a:spAutoFit/>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Techno-Economic  Aspects</a:t>
            </a:r>
            <a:endParaRPr lang="en-IN" sz="16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789032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9DC57D-BB7E-5E9F-B83B-827232E6F6E4}"/>
              </a:ext>
            </a:extLst>
          </p:cNvPr>
          <p:cNvSpPr>
            <a:spLocks noGrp="1"/>
          </p:cNvSpPr>
          <p:nvPr>
            <p:ph type="body" sz="quarter" idx="10"/>
          </p:nvPr>
        </p:nvSpPr>
        <p:spPr>
          <a:xfrm>
            <a:off x="482668" y="226407"/>
            <a:ext cx="10848770" cy="511013"/>
          </a:xfrm>
        </p:spPr>
        <p:txBody>
          <a:bodyPr/>
          <a:lstStyle/>
          <a:p>
            <a:pPr marL="0" indent="0" algn="ctr">
              <a:buNone/>
            </a:pPr>
            <a:r>
              <a:rPr lang="en-US" sz="2400" b="1" dirty="0"/>
              <a:t>Comparative Benefits: ACC &amp; Hybrid vs. Conventional Wet Cooling</a:t>
            </a:r>
            <a:endParaRPr lang="en-IN" sz="2400" b="1" dirty="0"/>
          </a:p>
        </p:txBody>
      </p:sp>
      <p:graphicFrame>
        <p:nvGraphicFramePr>
          <p:cNvPr id="7" name="Table 6">
            <a:extLst>
              <a:ext uri="{FF2B5EF4-FFF2-40B4-BE49-F238E27FC236}">
                <a16:creationId xmlns:a16="http://schemas.microsoft.com/office/drawing/2014/main" id="{65D9AAC3-4276-76BD-538F-FB5112E98BD4}"/>
              </a:ext>
            </a:extLst>
          </p:cNvPr>
          <p:cNvGraphicFramePr>
            <a:graphicFrameLocks noGrp="1"/>
          </p:cNvGraphicFramePr>
          <p:nvPr>
            <p:extLst>
              <p:ext uri="{D42A27DB-BD31-4B8C-83A1-F6EECF244321}">
                <p14:modId xmlns:p14="http://schemas.microsoft.com/office/powerpoint/2010/main" val="2498721662"/>
              </p:ext>
            </p:extLst>
          </p:nvPr>
        </p:nvGraphicFramePr>
        <p:xfrm>
          <a:off x="1248031" y="1666706"/>
          <a:ext cx="10132540" cy="4795879"/>
        </p:xfrm>
        <a:graphic>
          <a:graphicData uri="http://schemas.openxmlformats.org/drawingml/2006/table">
            <a:tbl>
              <a:tblPr>
                <a:tableStyleId>{69CF1AB2-1976-4502-BF36-3FF5EA218861}</a:tableStyleId>
              </a:tblPr>
              <a:tblGrid>
                <a:gridCol w="2533135">
                  <a:extLst>
                    <a:ext uri="{9D8B030D-6E8A-4147-A177-3AD203B41FA5}">
                      <a16:colId xmlns:a16="http://schemas.microsoft.com/office/drawing/2014/main" val="2357816736"/>
                    </a:ext>
                  </a:extLst>
                </a:gridCol>
                <a:gridCol w="2533135">
                  <a:extLst>
                    <a:ext uri="{9D8B030D-6E8A-4147-A177-3AD203B41FA5}">
                      <a16:colId xmlns:a16="http://schemas.microsoft.com/office/drawing/2014/main" val="3113334237"/>
                    </a:ext>
                  </a:extLst>
                </a:gridCol>
                <a:gridCol w="2533135">
                  <a:extLst>
                    <a:ext uri="{9D8B030D-6E8A-4147-A177-3AD203B41FA5}">
                      <a16:colId xmlns:a16="http://schemas.microsoft.com/office/drawing/2014/main" val="3953967136"/>
                    </a:ext>
                  </a:extLst>
                </a:gridCol>
                <a:gridCol w="2533135">
                  <a:extLst>
                    <a:ext uri="{9D8B030D-6E8A-4147-A177-3AD203B41FA5}">
                      <a16:colId xmlns:a16="http://schemas.microsoft.com/office/drawing/2014/main" val="1051294275"/>
                    </a:ext>
                  </a:extLst>
                </a:gridCol>
              </a:tblGrid>
              <a:tr h="416228">
                <a:tc>
                  <a:txBody>
                    <a:bodyPr/>
                    <a:lstStyle/>
                    <a:p>
                      <a:pPr rtl="0">
                        <a:buNone/>
                      </a:pPr>
                      <a:r>
                        <a:rPr lang="en-IN" sz="1100" b="1" dirty="0">
                          <a:solidFill>
                            <a:srgbClr val="1F1F1F"/>
                          </a:solidFill>
                          <a:effectLst/>
                        </a:rPr>
                        <a:t>Feature</a:t>
                      </a:r>
                      <a:endParaRPr lang="en-IN" sz="1100" dirty="0">
                        <a:solidFill>
                          <a:srgbClr val="1F1F1F"/>
                        </a:solidFill>
                        <a:effectLst/>
                        <a:latin typeface="Google Sans Text"/>
                      </a:endParaRPr>
                    </a:p>
                  </a:txBody>
                  <a:tcPr marL="44828" marR="44828" marT="29886" marB="29886" anchor="ctr">
                    <a:solidFill>
                      <a:schemeClr val="accent1">
                        <a:lumMod val="60000"/>
                        <a:lumOff val="40000"/>
                      </a:schemeClr>
                    </a:solidFill>
                  </a:tcPr>
                </a:tc>
                <a:tc>
                  <a:txBody>
                    <a:bodyPr/>
                    <a:lstStyle/>
                    <a:p>
                      <a:pPr rtl="0">
                        <a:buNone/>
                      </a:pPr>
                      <a:r>
                        <a:rPr lang="en-IN" sz="1100" b="1">
                          <a:solidFill>
                            <a:srgbClr val="1F1F1F"/>
                          </a:solidFill>
                          <a:effectLst/>
                        </a:rPr>
                        <a:t>Conventional Wet Cooling</a:t>
                      </a:r>
                      <a:endParaRPr lang="en-IN" sz="1100">
                        <a:solidFill>
                          <a:srgbClr val="1F1F1F"/>
                        </a:solidFill>
                        <a:effectLst/>
                        <a:latin typeface="Google Sans Text"/>
                      </a:endParaRPr>
                    </a:p>
                  </a:txBody>
                  <a:tcPr marL="44828" marR="44828" marT="29886" marB="29886" anchor="ctr">
                    <a:solidFill>
                      <a:schemeClr val="accent1">
                        <a:lumMod val="60000"/>
                        <a:lumOff val="40000"/>
                      </a:schemeClr>
                    </a:solidFill>
                  </a:tcPr>
                </a:tc>
                <a:tc>
                  <a:txBody>
                    <a:bodyPr/>
                    <a:lstStyle/>
                    <a:p>
                      <a:pPr rtl="0">
                        <a:buNone/>
                      </a:pPr>
                      <a:r>
                        <a:rPr lang="en-IN" sz="1100" b="1" dirty="0">
                          <a:solidFill>
                            <a:srgbClr val="1F1F1F"/>
                          </a:solidFill>
                          <a:effectLst/>
                        </a:rPr>
                        <a:t>Air-Cooled Condenser (ACC)</a:t>
                      </a:r>
                      <a:endParaRPr lang="en-IN" sz="1100" dirty="0">
                        <a:solidFill>
                          <a:srgbClr val="1F1F1F"/>
                        </a:solidFill>
                        <a:effectLst/>
                        <a:latin typeface="Google Sans Text"/>
                      </a:endParaRPr>
                    </a:p>
                  </a:txBody>
                  <a:tcPr marL="44828" marR="44828" marT="29886" marB="29886" anchor="ctr">
                    <a:solidFill>
                      <a:schemeClr val="accent1">
                        <a:lumMod val="60000"/>
                        <a:lumOff val="40000"/>
                      </a:schemeClr>
                    </a:solidFill>
                  </a:tcPr>
                </a:tc>
                <a:tc>
                  <a:txBody>
                    <a:bodyPr/>
                    <a:lstStyle/>
                    <a:p>
                      <a:pPr rtl="0">
                        <a:buNone/>
                      </a:pPr>
                      <a:r>
                        <a:rPr lang="en-IN" sz="1100" b="1" dirty="0">
                          <a:solidFill>
                            <a:srgbClr val="1F1F1F"/>
                          </a:solidFill>
                          <a:effectLst/>
                        </a:rPr>
                        <a:t>Hybrid Cooling (Parallel)</a:t>
                      </a:r>
                      <a:endParaRPr lang="en-IN" sz="1100" dirty="0">
                        <a:solidFill>
                          <a:srgbClr val="1F1F1F"/>
                        </a:solidFill>
                        <a:effectLst/>
                        <a:latin typeface="Google Sans Text"/>
                      </a:endParaRPr>
                    </a:p>
                  </a:txBody>
                  <a:tcPr marL="44828" marR="44828" marT="29886" marB="29886" anchor="ctr">
                    <a:solidFill>
                      <a:schemeClr val="accent1">
                        <a:lumMod val="60000"/>
                        <a:lumOff val="40000"/>
                      </a:schemeClr>
                    </a:solidFill>
                  </a:tcPr>
                </a:tc>
                <a:extLst>
                  <a:ext uri="{0D108BD9-81ED-4DB2-BD59-A6C34878D82A}">
                    <a16:rowId xmlns:a16="http://schemas.microsoft.com/office/drawing/2014/main" val="2697708554"/>
                  </a:ext>
                </a:extLst>
              </a:tr>
              <a:tr h="612253">
                <a:tc>
                  <a:txBody>
                    <a:bodyPr/>
                    <a:lstStyle/>
                    <a:p>
                      <a:pPr rtl="0">
                        <a:buNone/>
                      </a:pPr>
                      <a:r>
                        <a:rPr lang="en-IN" sz="1100" b="1">
                          <a:solidFill>
                            <a:srgbClr val="1F1F1F"/>
                          </a:solidFill>
                          <a:effectLst/>
                        </a:rPr>
                        <a:t>Water Conservation</a:t>
                      </a:r>
                      <a:endParaRPr lang="en-IN" sz="1100">
                        <a:solidFill>
                          <a:srgbClr val="1F1F1F"/>
                        </a:solidFill>
                        <a:effectLst/>
                        <a:latin typeface="Google Sans Text"/>
                      </a:endParaRPr>
                    </a:p>
                  </a:txBody>
                  <a:tcPr marL="44828" marR="44828" marT="29886" marB="29886" anchor="ctr"/>
                </a:tc>
                <a:tc>
                  <a:txBody>
                    <a:bodyPr/>
                    <a:lstStyle/>
                    <a:p>
                      <a:pPr rtl="0">
                        <a:buNone/>
                      </a:pPr>
                      <a:r>
                        <a:rPr lang="en-US" sz="1100" b="1" dirty="0">
                          <a:solidFill>
                            <a:srgbClr val="1F1F1F"/>
                          </a:solidFill>
                          <a:effectLst/>
                        </a:rPr>
                        <a:t>Poor</a:t>
                      </a:r>
                      <a:r>
                        <a:rPr lang="en-US" sz="1100" dirty="0">
                          <a:solidFill>
                            <a:srgbClr val="1F1F1F"/>
                          </a:solidFill>
                          <a:effectLst/>
                        </a:rPr>
                        <a:t>: High evaporation and blowdown losses (~2.5 $m^3/MWh$).</a:t>
                      </a:r>
                      <a:endParaRPr lang="en-US" sz="1100" dirty="0">
                        <a:solidFill>
                          <a:srgbClr val="1F1F1F"/>
                        </a:solidFill>
                        <a:effectLst/>
                        <a:latin typeface="Google Sans Text"/>
                      </a:endParaRPr>
                    </a:p>
                  </a:txBody>
                  <a:tcPr marL="44828" marR="44828" marT="29886" marB="29886" anchor="ctr"/>
                </a:tc>
                <a:tc>
                  <a:txBody>
                    <a:bodyPr/>
                    <a:lstStyle/>
                    <a:p>
                      <a:pPr rtl="0">
                        <a:buNone/>
                      </a:pPr>
                      <a:r>
                        <a:rPr lang="en-US" sz="1100" b="1" dirty="0">
                          <a:solidFill>
                            <a:srgbClr val="1F1F1F"/>
                          </a:solidFill>
                          <a:effectLst/>
                        </a:rPr>
                        <a:t>Excellent</a:t>
                      </a:r>
                      <a:r>
                        <a:rPr lang="en-US" sz="1100" dirty="0">
                          <a:solidFill>
                            <a:srgbClr val="1F1F1F"/>
                          </a:solidFill>
                          <a:effectLst/>
                        </a:rPr>
                        <a:t>: </a:t>
                      </a:r>
                      <a:r>
                        <a:rPr lang="en-US" sz="1100" b="1" dirty="0">
                          <a:solidFill>
                            <a:srgbClr val="1F1F1F"/>
                          </a:solidFill>
                          <a:effectLst/>
                        </a:rPr>
                        <a:t>Zero</a:t>
                      </a:r>
                      <a:r>
                        <a:rPr lang="en-US" sz="1100" dirty="0">
                          <a:solidFill>
                            <a:srgbClr val="1F1F1F"/>
                          </a:solidFill>
                          <a:effectLst/>
                        </a:rPr>
                        <a:t> water used for cooling.</a:t>
                      </a:r>
                      <a:endParaRPr lang="en-US" sz="1100" dirty="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Balanced</a:t>
                      </a:r>
                      <a:r>
                        <a:rPr lang="en-US" sz="1100">
                          <a:solidFill>
                            <a:srgbClr val="1F1F1F"/>
                          </a:solidFill>
                          <a:effectLst/>
                        </a:rPr>
                        <a:t>: Saves </a:t>
                      </a:r>
                      <a:r>
                        <a:rPr lang="en-US" sz="1100" b="1">
                          <a:solidFill>
                            <a:srgbClr val="1F1F1F"/>
                          </a:solidFill>
                          <a:effectLst/>
                        </a:rPr>
                        <a:t>70-90%</a:t>
                      </a:r>
                      <a:r>
                        <a:rPr lang="en-US" sz="1100">
                          <a:solidFill>
                            <a:srgbClr val="1F1F1F"/>
                          </a:solidFill>
                          <a:effectLst/>
                        </a:rPr>
                        <a:t> water vs. wet systems.</a:t>
                      </a:r>
                      <a:endParaRPr lang="en-US" sz="110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1330988900"/>
                  </a:ext>
                </a:extLst>
              </a:tr>
              <a:tr h="612253">
                <a:tc>
                  <a:txBody>
                    <a:bodyPr/>
                    <a:lstStyle/>
                    <a:p>
                      <a:pPr rtl="0">
                        <a:buNone/>
                      </a:pPr>
                      <a:r>
                        <a:rPr lang="en-IN" sz="1100" b="1">
                          <a:solidFill>
                            <a:srgbClr val="1F1F1F"/>
                          </a:solidFill>
                          <a:effectLst/>
                        </a:rPr>
                        <a:t>Siting Flexibility</a:t>
                      </a:r>
                      <a:endParaRPr lang="en-IN"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Limited</a:t>
                      </a:r>
                      <a:r>
                        <a:rPr lang="en-US" sz="1100">
                          <a:solidFill>
                            <a:srgbClr val="1F1F1F"/>
                          </a:solidFill>
                          <a:effectLst/>
                        </a:rPr>
                        <a:t>: Must be near rivers/canals to ensure intake.</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Total</a:t>
                      </a:r>
                      <a:r>
                        <a:rPr lang="en-US" sz="1100">
                          <a:solidFill>
                            <a:srgbClr val="1F1F1F"/>
                          </a:solidFill>
                          <a:effectLst/>
                        </a:rPr>
                        <a:t>: Can be installed in arid/remote areas close to fuel sources.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High</a:t>
                      </a:r>
                      <a:r>
                        <a:rPr lang="en-US" sz="1100">
                          <a:solidFill>
                            <a:srgbClr val="1F1F1F"/>
                          </a:solidFill>
                          <a:effectLst/>
                        </a:rPr>
                        <a:t>: Needs only minimal makeup water for peak periods.</a:t>
                      </a:r>
                      <a:endParaRPr lang="en-US" sz="110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2651719010"/>
                  </a:ext>
                </a:extLst>
              </a:tr>
              <a:tr h="612253">
                <a:tc>
                  <a:txBody>
                    <a:bodyPr/>
                    <a:lstStyle/>
                    <a:p>
                      <a:pPr rtl="0">
                        <a:buNone/>
                      </a:pPr>
                      <a:r>
                        <a:rPr lang="en-IN" sz="1100" b="1">
                          <a:solidFill>
                            <a:srgbClr val="1F1F1F"/>
                          </a:solidFill>
                          <a:effectLst/>
                        </a:rPr>
                        <a:t>Fuel/Coal Logistics</a:t>
                      </a:r>
                      <a:endParaRPr lang="en-IN"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Higher Cost</a:t>
                      </a:r>
                      <a:r>
                        <a:rPr lang="en-US" sz="1100">
                          <a:solidFill>
                            <a:srgbClr val="1F1F1F"/>
                          </a:solidFill>
                          <a:effectLst/>
                        </a:rPr>
                        <a:t>: Often requires transporting coal to water-rich sites.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Lowest Cost</a:t>
                      </a:r>
                      <a:r>
                        <a:rPr lang="en-US" sz="1100">
                          <a:solidFill>
                            <a:srgbClr val="1F1F1F"/>
                          </a:solidFill>
                          <a:effectLst/>
                        </a:rPr>
                        <a:t>: Plants can be located at the </a:t>
                      </a:r>
                      <a:r>
                        <a:rPr lang="en-US" sz="1100" b="1">
                          <a:solidFill>
                            <a:srgbClr val="1F1F1F"/>
                          </a:solidFill>
                          <a:effectLst/>
                        </a:rPr>
                        <a:t>coal mine head</a:t>
                      </a:r>
                      <a:r>
                        <a:rPr lang="en-US" sz="1100">
                          <a:solidFill>
                            <a:srgbClr val="1F1F1F"/>
                          </a:solidFill>
                          <a:effectLst/>
                        </a:rPr>
                        <a:t> (Pit-head plants).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Reduced Cost</a:t>
                      </a:r>
                      <a:r>
                        <a:rPr lang="en-US" sz="1100">
                          <a:solidFill>
                            <a:srgbClr val="1F1F1F"/>
                          </a:solidFill>
                          <a:effectLst/>
                        </a:rPr>
                        <a:t>: Strategic siting is possible near fuel sources.</a:t>
                      </a:r>
                      <a:endParaRPr lang="en-US" sz="110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803795227"/>
                  </a:ext>
                </a:extLst>
              </a:tr>
              <a:tr h="591824">
                <a:tc>
                  <a:txBody>
                    <a:bodyPr/>
                    <a:lstStyle/>
                    <a:p>
                      <a:pPr rtl="0">
                        <a:buNone/>
                      </a:pPr>
                      <a:r>
                        <a:rPr lang="en-IN" sz="1100" b="1">
                          <a:solidFill>
                            <a:srgbClr val="1F1F1F"/>
                          </a:solidFill>
                          <a:effectLst/>
                        </a:rPr>
                        <a:t>Intake Infrastructure</a:t>
                      </a:r>
                      <a:endParaRPr lang="en-IN" sz="1100">
                        <a:solidFill>
                          <a:srgbClr val="1F1F1F"/>
                        </a:solidFill>
                        <a:effectLst/>
                        <a:latin typeface="Google Sans Text"/>
                      </a:endParaRPr>
                    </a:p>
                  </a:txBody>
                  <a:tcPr marL="44828" marR="44828" marT="29886" marB="29886" anchor="ctr"/>
                </a:tc>
                <a:tc>
                  <a:txBody>
                    <a:bodyPr/>
                    <a:lstStyle/>
                    <a:p>
                      <a:pPr rtl="0">
                        <a:buNone/>
                      </a:pPr>
                      <a:r>
                        <a:rPr lang="en-US" sz="1100">
                          <a:solidFill>
                            <a:srgbClr val="1F1F1F"/>
                          </a:solidFill>
                          <a:effectLst/>
                        </a:rPr>
                        <a:t>Requires intake wells, pump houses, and deep piping.</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Eliminated</a:t>
                      </a:r>
                      <a:r>
                        <a:rPr lang="en-US" sz="1100">
                          <a:solidFill>
                            <a:srgbClr val="1F1F1F"/>
                          </a:solidFill>
                          <a:effectLst/>
                        </a:rPr>
                        <a:t>: No intake systems or discharge lines required.</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Minimized</a:t>
                      </a:r>
                      <a:r>
                        <a:rPr lang="en-US" sz="1100">
                          <a:solidFill>
                            <a:srgbClr val="1F1F1F"/>
                          </a:solidFill>
                          <a:effectLst/>
                        </a:rPr>
                        <a:t>: Scaled-down pumps and smaller piping.</a:t>
                      </a:r>
                      <a:endParaRPr lang="en-US" sz="110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562954411"/>
                  </a:ext>
                </a:extLst>
              </a:tr>
              <a:tr h="591824">
                <a:tc>
                  <a:txBody>
                    <a:bodyPr/>
                    <a:lstStyle/>
                    <a:p>
                      <a:pPr rtl="0">
                        <a:buNone/>
                      </a:pPr>
                      <a:r>
                        <a:rPr lang="en-IN" sz="1100" b="1">
                          <a:solidFill>
                            <a:srgbClr val="1F1F1F"/>
                          </a:solidFill>
                          <a:effectLst/>
                        </a:rPr>
                        <a:t>Raw Water Reservoir</a:t>
                      </a:r>
                      <a:endParaRPr lang="en-IN" sz="1100">
                        <a:solidFill>
                          <a:srgbClr val="1F1F1F"/>
                        </a:solidFill>
                        <a:effectLst/>
                        <a:latin typeface="Google Sans Text"/>
                      </a:endParaRPr>
                    </a:p>
                  </a:txBody>
                  <a:tcPr marL="44828" marR="44828" marT="29886" marB="29886" anchor="ctr"/>
                </a:tc>
                <a:tc>
                  <a:txBody>
                    <a:bodyPr/>
                    <a:lstStyle/>
                    <a:p>
                      <a:pPr rtl="0">
                        <a:buNone/>
                      </a:pPr>
                      <a:r>
                        <a:rPr lang="en-US" sz="1100">
                          <a:solidFill>
                            <a:srgbClr val="1F1F1F"/>
                          </a:solidFill>
                          <a:effectLst/>
                        </a:rPr>
                        <a:t>Large footprint required for storage/drought buffers.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Eliminated</a:t>
                      </a:r>
                      <a:r>
                        <a:rPr lang="en-US" sz="1100">
                          <a:solidFill>
                            <a:srgbClr val="1F1F1F"/>
                          </a:solidFill>
                          <a:effectLst/>
                        </a:rPr>
                        <a:t>: No requirement for a cooling water reservoir.</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Small</a:t>
                      </a:r>
                      <a:r>
                        <a:rPr lang="en-US" sz="1100">
                          <a:solidFill>
                            <a:srgbClr val="1F1F1F"/>
                          </a:solidFill>
                          <a:effectLst/>
                        </a:rPr>
                        <a:t>: Minimal storage for "wet-trim" operation only.</a:t>
                      </a:r>
                      <a:endParaRPr lang="en-US" sz="110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254623428"/>
                  </a:ext>
                </a:extLst>
              </a:tr>
              <a:tr h="591824">
                <a:tc>
                  <a:txBody>
                    <a:bodyPr/>
                    <a:lstStyle/>
                    <a:p>
                      <a:pPr rtl="0">
                        <a:buNone/>
                      </a:pPr>
                      <a:r>
                        <a:rPr lang="en-IN" sz="1100" b="1">
                          <a:solidFill>
                            <a:srgbClr val="1F1F1F"/>
                          </a:solidFill>
                          <a:effectLst/>
                        </a:rPr>
                        <a:t>Cooling Tower &amp; Circulation</a:t>
                      </a:r>
                      <a:endParaRPr lang="en-IN" sz="1100">
                        <a:solidFill>
                          <a:srgbClr val="1F1F1F"/>
                        </a:solidFill>
                        <a:effectLst/>
                        <a:latin typeface="Google Sans Text"/>
                      </a:endParaRPr>
                    </a:p>
                  </a:txBody>
                  <a:tcPr marL="44828" marR="44828" marT="29886" marB="29886" anchor="ctr"/>
                </a:tc>
                <a:tc>
                  <a:txBody>
                    <a:bodyPr/>
                    <a:lstStyle/>
                    <a:p>
                      <a:pPr rtl="0">
                        <a:buNone/>
                      </a:pPr>
                      <a:r>
                        <a:rPr lang="en-US" sz="1100">
                          <a:solidFill>
                            <a:srgbClr val="1F1F1F"/>
                          </a:solidFill>
                          <a:effectLst/>
                        </a:rPr>
                        <a:t>Large wet towers, massive basins, and high-volume CW pumps.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Eliminated</a:t>
                      </a:r>
                      <a:r>
                        <a:rPr lang="en-US" sz="1100">
                          <a:solidFill>
                            <a:srgbClr val="1F1F1F"/>
                          </a:solidFill>
                          <a:effectLst/>
                        </a:rPr>
                        <a:t>: Replaced by fan-driven air heat exchangers.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Hybridized</a:t>
                      </a:r>
                      <a:r>
                        <a:rPr lang="en-US" sz="1100">
                          <a:solidFill>
                            <a:srgbClr val="1F1F1F"/>
                          </a:solidFill>
                          <a:effectLst/>
                        </a:rPr>
                        <a:t>: Compact wet section used only during heat peaks.</a:t>
                      </a:r>
                      <a:endParaRPr lang="en-US" sz="110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1947736363"/>
                  </a:ext>
                </a:extLst>
              </a:tr>
              <a:tr h="767420">
                <a:tc>
                  <a:txBody>
                    <a:bodyPr/>
                    <a:lstStyle/>
                    <a:p>
                      <a:pPr rtl="0">
                        <a:buNone/>
                      </a:pPr>
                      <a:r>
                        <a:rPr lang="en-IN" sz="1100" b="1" dirty="0">
                          <a:solidFill>
                            <a:srgbClr val="1F1F1F"/>
                          </a:solidFill>
                          <a:effectLst/>
                        </a:rPr>
                        <a:t>Maintenance &amp; Scaling</a:t>
                      </a:r>
                      <a:endParaRPr lang="en-IN" sz="1100" dirty="0">
                        <a:solidFill>
                          <a:srgbClr val="1F1F1F"/>
                        </a:solidFill>
                        <a:effectLst/>
                        <a:latin typeface="Google Sans Text"/>
                      </a:endParaRPr>
                    </a:p>
                  </a:txBody>
                  <a:tcPr marL="44828" marR="44828" marT="29886" marB="29886" anchor="ctr"/>
                </a:tc>
                <a:tc>
                  <a:txBody>
                    <a:bodyPr/>
                    <a:lstStyle/>
                    <a:p>
                      <a:pPr rtl="0">
                        <a:buNone/>
                      </a:pPr>
                      <a:r>
                        <a:rPr lang="en-US" sz="1100">
                          <a:solidFill>
                            <a:srgbClr val="1F1F1F"/>
                          </a:solidFill>
                          <a:effectLst/>
                        </a:rPr>
                        <a:t>High: Regular descaling, chemical dosing, and biofouling control.</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a:solidFill>
                            <a:srgbClr val="1F1F1F"/>
                          </a:solidFill>
                          <a:effectLst/>
                        </a:rPr>
                        <a:t>Low</a:t>
                      </a:r>
                      <a:r>
                        <a:rPr lang="en-US" sz="1100">
                          <a:solidFill>
                            <a:srgbClr val="1F1F1F"/>
                          </a:solidFill>
                          <a:effectLst/>
                        </a:rPr>
                        <a:t>: No water contact; no chemical treatment or fouling issues.</a:t>
                      </a:r>
                      <a:endParaRPr lang="en-US" sz="1100">
                        <a:solidFill>
                          <a:srgbClr val="1F1F1F"/>
                        </a:solidFill>
                        <a:effectLst/>
                        <a:latin typeface="Google Sans Text"/>
                      </a:endParaRPr>
                    </a:p>
                  </a:txBody>
                  <a:tcPr marL="44828" marR="44828" marT="29886" marB="29886" anchor="ctr"/>
                </a:tc>
                <a:tc>
                  <a:txBody>
                    <a:bodyPr/>
                    <a:lstStyle/>
                    <a:p>
                      <a:pPr rtl="0">
                        <a:buNone/>
                      </a:pPr>
                      <a:r>
                        <a:rPr lang="en-US" sz="1100" b="1" dirty="0">
                          <a:solidFill>
                            <a:srgbClr val="1F1F1F"/>
                          </a:solidFill>
                          <a:effectLst/>
                        </a:rPr>
                        <a:t>Moderate</a:t>
                      </a:r>
                      <a:r>
                        <a:rPr lang="en-US" sz="1100" dirty="0">
                          <a:solidFill>
                            <a:srgbClr val="1F1F1F"/>
                          </a:solidFill>
                          <a:effectLst/>
                        </a:rPr>
                        <a:t>: Reduced chemical usage due to limited wet mode runtime.</a:t>
                      </a:r>
                      <a:endParaRPr lang="en-US" sz="1100" dirty="0">
                        <a:solidFill>
                          <a:srgbClr val="1F1F1F"/>
                        </a:solidFill>
                        <a:effectLst/>
                        <a:latin typeface="Google Sans Text"/>
                      </a:endParaRPr>
                    </a:p>
                  </a:txBody>
                  <a:tcPr marL="44828" marR="44828" marT="29886" marB="29886" anchor="ctr"/>
                </a:tc>
                <a:extLst>
                  <a:ext uri="{0D108BD9-81ED-4DB2-BD59-A6C34878D82A}">
                    <a16:rowId xmlns:a16="http://schemas.microsoft.com/office/drawing/2014/main" val="3435849184"/>
                  </a:ext>
                </a:extLst>
              </a:tr>
            </a:tbl>
          </a:graphicData>
        </a:graphic>
      </p:graphicFrame>
    </p:spTree>
    <p:extLst>
      <p:ext uri="{BB962C8B-B14F-4D97-AF65-F5344CB8AC3E}">
        <p14:creationId xmlns:p14="http://schemas.microsoft.com/office/powerpoint/2010/main" val="63170946"/>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1AF8-900A-5E48-771C-8CBD603CB320}"/>
            </a:ext>
          </a:extLst>
        </p:cNvPr>
        <p:cNvGrpSpPr/>
        <p:nvPr/>
      </p:nvGrpSpPr>
      <p:grpSpPr>
        <a:xfrm>
          <a:off x="0" y="0"/>
          <a:ext cx="0" cy="0"/>
          <a:chOff x="0" y="0"/>
          <a:chExt cx="0" cy="0"/>
        </a:xfrm>
      </p:grpSpPr>
      <p:sp>
        <p:nvSpPr>
          <p:cNvPr id="5" name="Text Placeholder 1">
            <a:extLst>
              <a:ext uri="{FF2B5EF4-FFF2-40B4-BE49-F238E27FC236}">
                <a16:creationId xmlns:a16="http://schemas.microsoft.com/office/drawing/2014/main" id="{85F3E139-F789-0097-EE71-F8DDE2C0A6B2}"/>
              </a:ext>
            </a:extLst>
          </p:cNvPr>
          <p:cNvSpPr>
            <a:spLocks noGrp="1"/>
          </p:cNvSpPr>
          <p:nvPr>
            <p:ph type="body" sz="quarter" idx="10"/>
          </p:nvPr>
        </p:nvSpPr>
        <p:spPr>
          <a:xfrm>
            <a:off x="758390" y="139908"/>
            <a:ext cx="9999311" cy="511013"/>
          </a:xfrm>
        </p:spPr>
        <p:txBody>
          <a:bodyPr/>
          <a:lstStyle/>
          <a:p>
            <a:pPr marL="0" indent="0">
              <a:buNone/>
            </a:pPr>
            <a:r>
              <a:rPr lang="en-US" sz="2400" b="1" spc="67" dirty="0"/>
              <a:t>Emphasis And Recommendations</a:t>
            </a:r>
            <a:endParaRPr lang="en-IN" sz="2400" b="1" spc="67" dirty="0"/>
          </a:p>
          <a:p>
            <a:endParaRPr lang="en-IN"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08C68BF-176F-CE26-0B29-979F49F86D1C}"/>
              </a:ext>
            </a:extLst>
          </p:cNvPr>
          <p:cNvSpPr txBox="1"/>
          <p:nvPr/>
        </p:nvSpPr>
        <p:spPr>
          <a:xfrm>
            <a:off x="504955" y="1320238"/>
            <a:ext cx="7607685" cy="4832092"/>
          </a:xfrm>
          <a:prstGeom prst="rect">
            <a:avLst/>
          </a:prstGeom>
          <a:solidFill>
            <a:schemeClr val="tx2">
              <a:lumMod val="20000"/>
              <a:lumOff val="80000"/>
            </a:schemeClr>
          </a:solidFill>
          <a:ln>
            <a:solidFill>
              <a:schemeClr val="tx1">
                <a:lumMod val="95000"/>
                <a:lumOff val="5000"/>
              </a:schemeClr>
            </a:solidFill>
          </a:ln>
        </p:spPr>
        <p:txBody>
          <a:bodyPr wrap="square">
            <a:spAutoFit/>
          </a:bodyPr>
          <a:lstStyle/>
          <a:p>
            <a:pPr marL="285750" indent="-285750" algn="just">
              <a:buFont typeface="Wingdings" panose="05000000000000000000" pitchFamily="2" charset="2"/>
              <a:buChar char="ü"/>
            </a:pPr>
            <a:r>
              <a:rPr lang="en-US" sz="1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t>romote </a:t>
            </a:r>
            <a:r>
              <a:rPr lang="en-US" sz="1400" b="1" dirty="0"/>
              <a:t>proactive collaboration</a:t>
            </a:r>
            <a:r>
              <a:rPr lang="en-US" sz="1400" dirty="0"/>
              <a:t> among utilities, technology providers, EPC contractors, and policymakers to accelerate innovation and ensure effective deployment of air-cooled condenser systems.</a:t>
            </a:r>
          </a:p>
          <a:p>
            <a:pPr marL="285750" indent="-285750" algn="just">
              <a:buFont typeface="Wingdings" panose="05000000000000000000" pitchFamily="2" charset="2"/>
              <a:buChar char="ü"/>
            </a:pPr>
            <a:endParaRPr lang="en-US" sz="1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endParaRPr lang="en-US" sz="14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400" b="1" dirty="0"/>
              <a:t>Prioritize investment in research and development</a:t>
            </a:r>
            <a:r>
              <a:rPr lang="en-US" sz="1400" dirty="0"/>
              <a:t> to improve ACC performance under high ambient temperatures, varying wind conditions, and part-load operation.</a:t>
            </a:r>
          </a:p>
          <a:p>
            <a:pPr marL="285750" indent="-285750" algn="just">
              <a:buFont typeface="Wingdings" panose="05000000000000000000" pitchFamily="2" charset="2"/>
              <a:buChar char="ü"/>
            </a:pPr>
            <a:endParaRPr lang="en-US" sz="1400" dirty="0"/>
          </a:p>
          <a:p>
            <a:pPr algn="just"/>
            <a:endParaRPr lang="en-US" sz="1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400" b="1" dirty="0"/>
              <a:t>Encourage and incentivize the adoption of ACCs</a:t>
            </a:r>
            <a:r>
              <a:rPr lang="en-US" sz="1400" dirty="0"/>
              <a:t> as a sustainable alternative to water-intensive cooling, supported by policies that facilitate the deployment of advanced materials, designs, and digital monitoring tools.</a:t>
            </a:r>
          </a:p>
          <a:p>
            <a:pPr marL="285750" indent="-285750" algn="just">
              <a:buFont typeface="Wingdings" panose="05000000000000000000" pitchFamily="2" charset="2"/>
              <a:buChar char="ü"/>
            </a:pPr>
            <a:endParaRPr lang="en-US" sz="1400" dirty="0"/>
          </a:p>
          <a:p>
            <a:pPr marL="285750" indent="-285750" algn="just">
              <a:buFont typeface="Wingdings" panose="05000000000000000000" pitchFamily="2" charset="2"/>
              <a:buChar char="ü"/>
            </a:pPr>
            <a:endParaRPr lang="en-US" sz="14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400" dirty="0"/>
              <a:t>Undertake </a:t>
            </a:r>
            <a:r>
              <a:rPr lang="en-US" sz="1400" b="1" dirty="0"/>
              <a:t>comprehensive feasibility and site-specific studies</a:t>
            </a:r>
            <a:r>
              <a:rPr lang="en-US" sz="1400" dirty="0"/>
              <a:t>, build strategic partnerships with ACC technology suppliers, and invest in </a:t>
            </a:r>
            <a:r>
              <a:rPr lang="en-US" sz="1400" b="1" dirty="0"/>
              <a:t>capacity building and workforce training</a:t>
            </a:r>
            <a:r>
              <a:rPr lang="en-US" sz="1400" dirty="0"/>
              <a:t> to ensure reliable operation and long-term performance.</a:t>
            </a:r>
          </a:p>
          <a:p>
            <a:pPr marL="285750" indent="-285750" algn="just">
              <a:buFont typeface="Wingdings" panose="05000000000000000000" pitchFamily="2" charset="2"/>
              <a:buChar char="ü"/>
            </a:pPr>
            <a:endParaRPr lang="en-US" sz="1400" dirty="0"/>
          </a:p>
          <a:p>
            <a:pPr marL="285750" indent="-285750" algn="just">
              <a:buFont typeface="Wingdings" panose="05000000000000000000" pitchFamily="2" charset="2"/>
              <a:buChar char="ü"/>
            </a:pPr>
            <a:endParaRPr lang="en-US" sz="14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400" dirty="0"/>
              <a:t>Establish mechanisms for </a:t>
            </a:r>
            <a:r>
              <a:rPr lang="en-US" sz="1400" b="1" dirty="0"/>
              <a:t>continuous monitoring, performance evaluation, and knowledge sharing</a:t>
            </a:r>
            <a:r>
              <a:rPr lang="en-US" sz="1400" dirty="0"/>
              <a:t> to identify improvement opportunities, optimize operation, and scale successful ACC implementations across the power sector.</a:t>
            </a:r>
            <a:endParaRPr lang="en-IN"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03BB357-2834-075A-6AF9-397B9C25A911}"/>
              </a:ext>
            </a:extLst>
          </p:cNvPr>
          <p:cNvSpPr txBox="1"/>
          <p:nvPr/>
        </p:nvSpPr>
        <p:spPr>
          <a:xfrm>
            <a:off x="8366509" y="4202130"/>
            <a:ext cx="3578988" cy="1954381"/>
          </a:xfrm>
          <a:prstGeom prst="rect">
            <a:avLst/>
          </a:prstGeom>
          <a:solidFill>
            <a:schemeClr val="bg1">
              <a:lumMod val="95000"/>
            </a:schemeClr>
          </a:solidFill>
          <a:ln>
            <a:solidFill>
              <a:schemeClr val="tx1">
                <a:lumMod val="95000"/>
                <a:lumOff val="5000"/>
              </a:schemeClr>
            </a:solidFill>
          </a:ln>
        </p:spPr>
        <p:txBody>
          <a:bodyPr wrap="square" rtlCol="0">
            <a:spAutoFit/>
          </a:bodyPr>
          <a:lstStyle/>
          <a:p>
            <a:r>
              <a:rPr lang="en-US" sz="1100" b="1" u="sng" dirty="0"/>
              <a:t>Stations Running on Air Cooled Condensers</a:t>
            </a:r>
          </a:p>
          <a:p>
            <a:r>
              <a:rPr lang="en-US" sz="1100" b="1" dirty="0"/>
              <a:t>Power Plants</a:t>
            </a:r>
          </a:p>
          <a:p>
            <a:pPr marL="285750" indent="-285750">
              <a:buFont typeface="Arial" panose="020B0604020202020204" pitchFamily="34" charset="0"/>
              <a:buChar char="•"/>
            </a:pPr>
            <a:r>
              <a:rPr lang="en-US" sz="1100" dirty="0"/>
              <a:t>2X350MW Ind Bharath Power India Ltd., Orissa</a:t>
            </a:r>
          </a:p>
          <a:p>
            <a:pPr marL="285750" indent="-285750">
              <a:buFont typeface="Arial" panose="020B0604020202020204" pitchFamily="34" charset="0"/>
              <a:buChar char="•"/>
            </a:pPr>
            <a:r>
              <a:rPr lang="en-US" sz="1100" dirty="0"/>
              <a:t>135 MW KSK Energy, Rajasthan</a:t>
            </a:r>
          </a:p>
          <a:p>
            <a:pPr marL="285750" indent="-285750">
              <a:buFont typeface="Arial" panose="020B0604020202020204" pitchFamily="34" charset="0"/>
              <a:buChar char="•"/>
            </a:pPr>
            <a:r>
              <a:rPr lang="en-US" sz="1100" dirty="0"/>
              <a:t>81.5 MW Sarda Energy, </a:t>
            </a:r>
            <a:r>
              <a:rPr lang="en-US" sz="1100" dirty="0" err="1"/>
              <a:t>Siltara</a:t>
            </a:r>
            <a:r>
              <a:rPr lang="en-US" sz="1100" dirty="0"/>
              <a:t> plant</a:t>
            </a:r>
          </a:p>
          <a:p>
            <a:r>
              <a:rPr lang="en-US" sz="1100" b="1" dirty="0"/>
              <a:t>Captive Power Plants</a:t>
            </a:r>
          </a:p>
          <a:p>
            <a:pPr marL="285750" indent="-285750">
              <a:buFont typeface="Arial" panose="020B0604020202020204" pitchFamily="34" charset="0"/>
              <a:buChar char="•"/>
            </a:pPr>
            <a:r>
              <a:rPr lang="en-US" sz="1100" dirty="0"/>
              <a:t>Birla White</a:t>
            </a:r>
          </a:p>
          <a:p>
            <a:pPr marL="285750" indent="-285750">
              <a:buFont typeface="Arial" panose="020B0604020202020204" pitchFamily="34" charset="0"/>
              <a:buChar char="•"/>
            </a:pPr>
            <a:r>
              <a:rPr lang="en-US" sz="1100" dirty="0"/>
              <a:t>Jaypee Group</a:t>
            </a:r>
          </a:p>
          <a:p>
            <a:pPr marL="285750" indent="-285750">
              <a:buFont typeface="Arial" panose="020B0604020202020204" pitchFamily="34" charset="0"/>
              <a:buChar char="•"/>
            </a:pPr>
            <a:r>
              <a:rPr lang="en-US" sz="1100" dirty="0"/>
              <a:t>J.K. Laxmi</a:t>
            </a:r>
          </a:p>
          <a:p>
            <a:pPr marL="285750" indent="-285750">
              <a:buFont typeface="Arial" panose="020B0604020202020204" pitchFamily="34" charset="0"/>
              <a:buChar char="•"/>
            </a:pPr>
            <a:r>
              <a:rPr lang="en-US" sz="1100" dirty="0"/>
              <a:t>Shree Cements</a:t>
            </a:r>
          </a:p>
          <a:p>
            <a:pPr marL="285750" indent="-285750">
              <a:buFont typeface="Arial" panose="020B0604020202020204" pitchFamily="34" charset="0"/>
              <a:buChar char="•"/>
            </a:pPr>
            <a:r>
              <a:rPr lang="en-US" sz="1100" dirty="0"/>
              <a:t>Ultratech Cements</a:t>
            </a:r>
            <a:endParaRPr lang="en-IN" sz="1100" dirty="0"/>
          </a:p>
        </p:txBody>
      </p:sp>
      <p:pic>
        <p:nvPicPr>
          <p:cNvPr id="9" name="Picture 8">
            <a:extLst>
              <a:ext uri="{FF2B5EF4-FFF2-40B4-BE49-F238E27FC236}">
                <a16:creationId xmlns:a16="http://schemas.microsoft.com/office/drawing/2014/main" id="{12A5EF88-1446-F069-CDEB-E82A4E8AA59F}"/>
              </a:ext>
            </a:extLst>
          </p:cNvPr>
          <p:cNvPicPr>
            <a:picLocks noChangeAspect="1"/>
          </p:cNvPicPr>
          <p:nvPr/>
        </p:nvPicPr>
        <p:blipFill>
          <a:blip r:embed="rId2"/>
          <a:srcRect t="14293" r="3819" b="1653"/>
          <a:stretch>
            <a:fillRect/>
          </a:stretch>
        </p:blipFill>
        <p:spPr>
          <a:xfrm>
            <a:off x="8366509" y="1571943"/>
            <a:ext cx="3527619" cy="2517169"/>
          </a:xfrm>
          <a:prstGeom prst="rect">
            <a:avLst/>
          </a:prstGeom>
          <a:ln>
            <a:solidFill>
              <a:schemeClr val="tx1">
                <a:lumMod val="95000"/>
                <a:lumOff val="5000"/>
              </a:schemeClr>
            </a:solidFill>
          </a:ln>
        </p:spPr>
      </p:pic>
      <p:sp>
        <p:nvSpPr>
          <p:cNvPr id="10" name="TextBox 9">
            <a:extLst>
              <a:ext uri="{FF2B5EF4-FFF2-40B4-BE49-F238E27FC236}">
                <a16:creationId xmlns:a16="http://schemas.microsoft.com/office/drawing/2014/main" id="{6FE9DF0C-0C7B-A582-686F-A2B6AB141F8D}"/>
              </a:ext>
            </a:extLst>
          </p:cNvPr>
          <p:cNvSpPr txBox="1"/>
          <p:nvPr/>
        </p:nvSpPr>
        <p:spPr>
          <a:xfrm>
            <a:off x="8366509" y="1069271"/>
            <a:ext cx="3527618" cy="523220"/>
          </a:xfrm>
          <a:prstGeom prst="rect">
            <a:avLst/>
          </a:prstGeom>
          <a:noFill/>
        </p:spPr>
        <p:txBody>
          <a:bodyPr wrap="square" rtlCol="0">
            <a:spAutoFit/>
          </a:bodyPr>
          <a:lstStyle/>
          <a:p>
            <a:r>
              <a:rPr lang="en-US" sz="1400" b="1" dirty="0"/>
              <a:t>Global Stations Running on Air Cooled Condensers </a:t>
            </a:r>
            <a:endParaRPr lang="en-IN" sz="1400" b="1" dirty="0"/>
          </a:p>
        </p:txBody>
      </p:sp>
    </p:spTree>
    <p:extLst>
      <p:ext uri="{BB962C8B-B14F-4D97-AF65-F5344CB8AC3E}">
        <p14:creationId xmlns:p14="http://schemas.microsoft.com/office/powerpoint/2010/main" val="953122148"/>
      </p:ext>
    </p:extLst>
  </p:cSld>
  <p:clrMapOvr>
    <a:masterClrMapping/>
  </p:clrMapOvr>
  <mc:AlternateContent xmlns:mc="http://schemas.openxmlformats.org/markup-compatibility/2006" xmlns:p14="http://schemas.microsoft.com/office/powerpoint/2010/main">
    <mc:Choice Requires="p14">
      <p:transition spd="slow" p14:dur="59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F8A035-D985-4087-B4C8-40255DA6F63E}"/>
              </a:ext>
            </a:extLst>
          </p:cNvPr>
          <p:cNvSpPr>
            <a:spLocks noGrp="1"/>
          </p:cNvSpPr>
          <p:nvPr>
            <p:ph type="sldNum" sz="quarter" idx="12"/>
          </p:nvPr>
        </p:nvSpPr>
        <p:spPr/>
        <p:txBody>
          <a:bodyPr/>
          <a:lstStyle/>
          <a:p>
            <a:fld id="{44A3618A-814C-4982-9DFD-515485A1B020}" type="slidenum">
              <a:rPr lang="en-GB" smtClean="0"/>
              <a:pPr/>
              <a:t>23</a:t>
            </a:fld>
            <a:endParaRPr lang="en-GB" dirty="0"/>
          </a:p>
        </p:txBody>
      </p:sp>
      <p:sp>
        <p:nvSpPr>
          <p:cNvPr id="19" name="Text Placeholder 18">
            <a:extLst>
              <a:ext uri="{FF2B5EF4-FFF2-40B4-BE49-F238E27FC236}">
                <a16:creationId xmlns:a16="http://schemas.microsoft.com/office/drawing/2014/main" id="{882703EB-0D53-4FAA-A09B-F829880F93AC}"/>
              </a:ext>
            </a:extLst>
          </p:cNvPr>
          <p:cNvSpPr>
            <a:spLocks noGrp="1"/>
          </p:cNvSpPr>
          <p:nvPr>
            <p:ph type="body" sz="quarter" idx="10"/>
          </p:nvPr>
        </p:nvSpPr>
        <p:spPr>
          <a:xfrm>
            <a:off x="869952" y="4013199"/>
            <a:ext cx="3613148" cy="355601"/>
          </a:xfrm>
        </p:spPr>
        <p:txBody>
          <a:bodyPr/>
          <a:lstStyle/>
          <a:p>
            <a:r>
              <a:rPr lang="en-GB" dirty="0"/>
              <a:t>Md Sohail@ Mechanical (AGM) _ Bangalore</a:t>
            </a:r>
          </a:p>
        </p:txBody>
      </p:sp>
    </p:spTree>
    <p:extLst>
      <p:ext uri="{BB962C8B-B14F-4D97-AF65-F5344CB8AC3E}">
        <p14:creationId xmlns:p14="http://schemas.microsoft.com/office/powerpoint/2010/main" val="83229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A99492-4E3E-5215-2A2E-400F14710AE1}"/>
              </a:ext>
            </a:extLst>
          </p:cNvPr>
          <p:cNvSpPr>
            <a:spLocks noGrp="1"/>
          </p:cNvSpPr>
          <p:nvPr>
            <p:ph type="sldNum" sz="quarter" idx="12"/>
          </p:nvPr>
        </p:nvSpPr>
        <p:spPr/>
        <p:txBody>
          <a:bodyPr/>
          <a:lstStyle/>
          <a:p>
            <a:fld id="{44A3618A-814C-4982-9DFD-515485A1B020}" type="slidenum">
              <a:rPr lang="en-GB" smtClean="0"/>
              <a:t>3</a:t>
            </a:fld>
            <a:endParaRPr lang="en-GB"/>
          </a:p>
        </p:txBody>
      </p:sp>
      <p:sp>
        <p:nvSpPr>
          <p:cNvPr id="3" name="Text Placeholder 2">
            <a:extLst>
              <a:ext uri="{FF2B5EF4-FFF2-40B4-BE49-F238E27FC236}">
                <a16:creationId xmlns:a16="http://schemas.microsoft.com/office/drawing/2014/main" id="{5EE73747-51BD-491D-A250-043E2D1F62EA}"/>
              </a:ext>
            </a:extLst>
          </p:cNvPr>
          <p:cNvSpPr>
            <a:spLocks noGrp="1"/>
          </p:cNvSpPr>
          <p:nvPr>
            <p:ph type="body" sz="quarter" idx="10"/>
          </p:nvPr>
        </p:nvSpPr>
        <p:spPr/>
        <p:txBody>
          <a:bodyPr/>
          <a:lstStyle/>
          <a:p>
            <a:r>
              <a:rPr lang="en-US" dirty="0"/>
              <a:t>Introduction </a:t>
            </a:r>
            <a:endParaRPr lang="en-IN" dirty="0"/>
          </a:p>
        </p:txBody>
      </p:sp>
      <p:sp>
        <p:nvSpPr>
          <p:cNvPr id="4" name="Text Placeholder 3">
            <a:extLst>
              <a:ext uri="{FF2B5EF4-FFF2-40B4-BE49-F238E27FC236}">
                <a16:creationId xmlns:a16="http://schemas.microsoft.com/office/drawing/2014/main" id="{8793FBA1-314B-F36C-4AC0-F7372EE86A92}"/>
              </a:ext>
            </a:extLst>
          </p:cNvPr>
          <p:cNvSpPr>
            <a:spLocks noGrp="1"/>
          </p:cNvSpPr>
          <p:nvPr>
            <p:ph type="body" sz="quarter" idx="11"/>
          </p:nvPr>
        </p:nvSpPr>
        <p:spPr>
          <a:xfrm>
            <a:off x="5392834" y="2109604"/>
            <a:ext cx="6637585" cy="513627"/>
          </a:xfrm>
        </p:spPr>
        <p:txBody>
          <a:bodyPr/>
          <a:lstStyle/>
          <a:p>
            <a:pPr marL="450850" indent="-457200" defTabSz="227013">
              <a:lnSpc>
                <a:spcPct val="180000"/>
              </a:lnSpc>
              <a:spcBef>
                <a:spcPct val="50000"/>
              </a:spcBef>
              <a:buClr>
                <a:schemeClr val="accent1">
                  <a:lumMod val="75000"/>
                </a:schemeClr>
              </a:buClr>
              <a:buSzPct val="150000"/>
              <a:defRPr/>
            </a:pPr>
            <a:r>
              <a:rPr lang="en-US" dirty="0"/>
              <a:t>The Sustainability Challenge: Current Water Consumption Models</a:t>
            </a:r>
          </a:p>
        </p:txBody>
      </p:sp>
      <p:sp>
        <p:nvSpPr>
          <p:cNvPr id="5" name="Text Placeholder 4">
            <a:extLst>
              <a:ext uri="{FF2B5EF4-FFF2-40B4-BE49-F238E27FC236}">
                <a16:creationId xmlns:a16="http://schemas.microsoft.com/office/drawing/2014/main" id="{5846242B-D82C-DACD-2712-DD26B912547F}"/>
              </a:ext>
            </a:extLst>
          </p:cNvPr>
          <p:cNvSpPr>
            <a:spLocks noGrp="1"/>
          </p:cNvSpPr>
          <p:nvPr>
            <p:ph type="body" sz="quarter" idx="13"/>
          </p:nvPr>
        </p:nvSpPr>
        <p:spPr/>
        <p:txBody>
          <a:bodyPr/>
          <a:lstStyle/>
          <a:p>
            <a:r>
              <a:rPr lang="en-US" dirty="0"/>
              <a:t>Air Cooled Condensor (ACC)</a:t>
            </a:r>
            <a:endParaRPr lang="en-IN" dirty="0"/>
          </a:p>
        </p:txBody>
      </p:sp>
      <p:sp>
        <p:nvSpPr>
          <p:cNvPr id="6" name="Text Placeholder 5">
            <a:extLst>
              <a:ext uri="{FF2B5EF4-FFF2-40B4-BE49-F238E27FC236}">
                <a16:creationId xmlns:a16="http://schemas.microsoft.com/office/drawing/2014/main" id="{5D5F6FE0-2B62-37F6-9BAE-05BB931CA325}"/>
              </a:ext>
            </a:extLst>
          </p:cNvPr>
          <p:cNvSpPr>
            <a:spLocks noGrp="1"/>
          </p:cNvSpPr>
          <p:nvPr>
            <p:ph type="body" sz="quarter" idx="14"/>
          </p:nvPr>
        </p:nvSpPr>
        <p:spPr>
          <a:xfrm>
            <a:off x="5392834" y="3878633"/>
            <a:ext cx="5728721" cy="513627"/>
          </a:xfrm>
        </p:spPr>
        <p:txBody>
          <a:bodyPr/>
          <a:lstStyle/>
          <a:p>
            <a:r>
              <a:rPr lang="en-US" dirty="0"/>
              <a:t>Design and Performance Standards</a:t>
            </a:r>
            <a:endParaRPr lang="en-IN" dirty="0"/>
          </a:p>
        </p:txBody>
      </p:sp>
      <p:sp>
        <p:nvSpPr>
          <p:cNvPr id="7" name="Text Placeholder 6">
            <a:extLst>
              <a:ext uri="{FF2B5EF4-FFF2-40B4-BE49-F238E27FC236}">
                <a16:creationId xmlns:a16="http://schemas.microsoft.com/office/drawing/2014/main" id="{E2076E02-D289-A389-10ED-245709BC5F95}"/>
              </a:ext>
            </a:extLst>
          </p:cNvPr>
          <p:cNvSpPr>
            <a:spLocks noGrp="1"/>
          </p:cNvSpPr>
          <p:nvPr>
            <p:ph type="body" sz="quarter" idx="15"/>
          </p:nvPr>
        </p:nvSpPr>
        <p:spPr>
          <a:xfrm>
            <a:off x="5392834" y="4933911"/>
            <a:ext cx="5728721" cy="513627"/>
          </a:xfrm>
        </p:spPr>
        <p:txBody>
          <a:bodyPr/>
          <a:lstStyle/>
          <a:p>
            <a:pPr algn="just"/>
            <a:r>
              <a:rPr lang="en-US" dirty="0"/>
              <a:t>Comparative Benefits: ACC &amp; Hybrid vs. Conventional Wet Cooling</a:t>
            </a:r>
            <a:endParaRPr lang="en-IN" dirty="0"/>
          </a:p>
          <a:p>
            <a:pPr algn="just"/>
            <a:endParaRPr lang="en-IN" dirty="0"/>
          </a:p>
        </p:txBody>
      </p:sp>
      <p:sp>
        <p:nvSpPr>
          <p:cNvPr id="8" name="Text Placeholder 7">
            <a:extLst>
              <a:ext uri="{FF2B5EF4-FFF2-40B4-BE49-F238E27FC236}">
                <a16:creationId xmlns:a16="http://schemas.microsoft.com/office/drawing/2014/main" id="{794E92FF-E291-7504-52EC-C9D474E65032}"/>
              </a:ext>
            </a:extLst>
          </p:cNvPr>
          <p:cNvSpPr>
            <a:spLocks noGrp="1"/>
          </p:cNvSpPr>
          <p:nvPr>
            <p:ph type="body" sz="quarter" idx="16"/>
          </p:nvPr>
        </p:nvSpPr>
        <p:spPr>
          <a:xfrm>
            <a:off x="5392834" y="5724780"/>
            <a:ext cx="5728721" cy="513627"/>
          </a:xfrm>
        </p:spPr>
        <p:txBody>
          <a:bodyPr/>
          <a:lstStyle/>
          <a:p>
            <a:r>
              <a:rPr lang="en-US" dirty="0"/>
              <a:t>Emphasis &amp; Suggestions</a:t>
            </a:r>
          </a:p>
          <a:p>
            <a:endParaRPr lang="en-IN" dirty="0"/>
          </a:p>
        </p:txBody>
      </p:sp>
      <p:sp>
        <p:nvSpPr>
          <p:cNvPr id="12" name="Title 8">
            <a:extLst>
              <a:ext uri="{FF2B5EF4-FFF2-40B4-BE49-F238E27FC236}">
                <a16:creationId xmlns:a16="http://schemas.microsoft.com/office/drawing/2014/main" id="{937546C4-A303-3C9F-952F-EDA88B6F3A34}"/>
              </a:ext>
            </a:extLst>
          </p:cNvPr>
          <p:cNvSpPr>
            <a:spLocks noGrp="1"/>
          </p:cNvSpPr>
          <p:nvPr>
            <p:ph type="title"/>
          </p:nvPr>
        </p:nvSpPr>
        <p:spPr>
          <a:xfrm>
            <a:off x="1070445" y="3046880"/>
            <a:ext cx="3380093" cy="1272546"/>
          </a:xfrm>
        </p:spPr>
        <p:txBody>
          <a:bodyPr/>
          <a:lstStyle/>
          <a:p>
            <a:r>
              <a:rPr lang="en-GB" dirty="0"/>
              <a:t>Contents</a:t>
            </a:r>
          </a:p>
        </p:txBody>
      </p:sp>
    </p:spTree>
    <p:extLst>
      <p:ext uri="{BB962C8B-B14F-4D97-AF65-F5344CB8AC3E}">
        <p14:creationId xmlns:p14="http://schemas.microsoft.com/office/powerpoint/2010/main" val="228935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588C-D622-4B3A-9F76-569A69B68D5A}"/>
              </a:ext>
            </a:extLst>
          </p:cNvPr>
          <p:cNvSpPr>
            <a:spLocks noGrp="1"/>
          </p:cNvSpPr>
          <p:nvPr>
            <p:ph type="title"/>
          </p:nvPr>
        </p:nvSpPr>
        <p:spPr>
          <a:xfrm>
            <a:off x="381002" y="161340"/>
            <a:ext cx="10998198" cy="633497"/>
          </a:xfrm>
        </p:spPr>
        <p:txBody>
          <a:bodyPr/>
          <a:lstStyle/>
          <a:p>
            <a:r>
              <a:rPr lang="en-US" sz="2400" b="1" dirty="0"/>
              <a:t>Introduction- “Engineering Reliability in a Water-Constrained World”</a:t>
            </a:r>
            <a:endParaRPr lang="en-IN" sz="2400" b="1" dirty="0"/>
          </a:p>
        </p:txBody>
      </p:sp>
      <p:sp>
        <p:nvSpPr>
          <p:cNvPr id="3" name="Content Placeholder 2">
            <a:extLst>
              <a:ext uri="{FF2B5EF4-FFF2-40B4-BE49-F238E27FC236}">
                <a16:creationId xmlns:a16="http://schemas.microsoft.com/office/drawing/2014/main" id="{8F63566C-A56D-4232-B220-5C75522AFDEC}"/>
              </a:ext>
            </a:extLst>
          </p:cNvPr>
          <p:cNvSpPr>
            <a:spLocks noGrp="1"/>
          </p:cNvSpPr>
          <p:nvPr>
            <p:ph idx="1"/>
          </p:nvPr>
        </p:nvSpPr>
        <p:spPr>
          <a:xfrm>
            <a:off x="381002" y="3681834"/>
            <a:ext cx="11567159" cy="2970845"/>
          </a:xfrm>
          <a:solidFill>
            <a:schemeClr val="accent5">
              <a:lumMod val="20000"/>
              <a:lumOff val="80000"/>
            </a:schemeClr>
          </a:solidFill>
          <a:ln w="6350">
            <a:solidFill>
              <a:schemeClr val="tx1"/>
            </a:solidFill>
            <a:prstDash val="solid"/>
          </a:ln>
        </p:spPr>
        <p:txBody>
          <a:bodyPr/>
          <a:lstStyle/>
          <a:p>
            <a:pPr>
              <a:lnSpc>
                <a:spcPct val="107000"/>
              </a:lnSpc>
              <a:spcAft>
                <a:spcPts val="800"/>
              </a:spcAft>
              <a:tabLst>
                <a:tab pos="1560195" algn="l"/>
              </a:tabLst>
            </a:pPr>
            <a:r>
              <a:rPr lang="en-IN" sz="1200" b="1" kern="100" dirty="0">
                <a:effectLst/>
                <a:latin typeface="Calibri" panose="020F0502020204030204" pitchFamily="34" charset="0"/>
                <a:ea typeface="Yu Gothic UI Semilight" panose="020B0400000000000000" pitchFamily="34" charset="-128"/>
                <a:cs typeface="Calibri" panose="020F0502020204030204" pitchFamily="34" charset="0"/>
              </a:rPr>
              <a:t>Water Scarcity and Thermal Power Generation</a:t>
            </a:r>
            <a:b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br>
            <a: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t>Recognize the pressing challenge of water scarcity, particularly in thermal power plants </a:t>
            </a:r>
            <a:r>
              <a:rPr lang="en-IN" sz="1200" kern="100" dirty="0">
                <a:latin typeface="Calibri" panose="020F0502020204030204" pitchFamily="34" charset="0"/>
                <a:ea typeface="Yu Gothic UI Semilight" panose="020B0400000000000000" pitchFamily="34" charset="-128"/>
                <a:cs typeface="Calibri" panose="020F0502020204030204" pitchFamily="34" charset="0"/>
              </a:rPr>
              <a:t>specific water consumption (SCW)</a:t>
            </a:r>
            <a: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t>, as a critical concern amid rising global water demands.</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560195" algn="l"/>
              </a:tabLst>
            </a:pPr>
            <a:r>
              <a:rPr lang="en-IN" sz="1200" b="1" kern="100" dirty="0">
                <a:effectLst/>
                <a:latin typeface="Calibri" panose="020F0502020204030204" pitchFamily="34" charset="0"/>
                <a:ea typeface="Yu Gothic UI Semilight" panose="020B0400000000000000" pitchFamily="34" charset="-128"/>
                <a:cs typeface="Calibri" panose="020F0502020204030204" pitchFamily="34" charset="0"/>
              </a:rPr>
              <a:t>Techno-Economic Impacts</a:t>
            </a:r>
            <a:b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br>
            <a: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t>Understand the trade-offs through techno-economic analysis: decrease in plant efficiency,  rise in per-MW capital costs in some solutions, While these solutions may address extreme water scarcity, their economic and operational constraints demand careful assessment</a:t>
            </a:r>
            <a:r>
              <a:rPr lang="en-IN" sz="1200" kern="100" dirty="0">
                <a:latin typeface="Calibri" panose="020F0502020204030204" pitchFamily="34" charset="0"/>
                <a:ea typeface="Yu Gothic UI Semilight" panose="020B0400000000000000" pitchFamily="34" charset="-128"/>
                <a:cs typeface="Calibri" panose="020F0502020204030204" pitchFamily="34" charset="0"/>
              </a:rPr>
              <a:t> and due diligence</a:t>
            </a:r>
            <a: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t>.</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560195" algn="l"/>
              </a:tabLst>
            </a:pPr>
            <a:r>
              <a:rPr lang="en-IN" sz="1200" b="1" kern="100" dirty="0">
                <a:effectLst/>
                <a:latin typeface="Calibri" panose="020F0502020204030204" pitchFamily="34" charset="0"/>
                <a:ea typeface="Yu Gothic UI Semilight" panose="020B0400000000000000" pitchFamily="34" charset="-128"/>
                <a:cs typeface="Calibri" panose="020F0502020204030204" pitchFamily="34" charset="0"/>
              </a:rPr>
              <a:t>Balanced Decision-Making</a:t>
            </a:r>
            <a:b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br>
            <a: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t>Highlight the importance of a balanced approach, carefully evaluating the interplay between water conservation goals and economic feasibility to ensure sustainable power generation.</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560195" algn="l"/>
              </a:tabLst>
            </a:pPr>
            <a:r>
              <a:rPr lang="en-IN" sz="1200" b="1" kern="100" dirty="0">
                <a:effectLst/>
                <a:latin typeface="Calibri" panose="020F0502020204030204" pitchFamily="34" charset="0"/>
                <a:ea typeface="Yu Gothic UI Semilight" panose="020B0400000000000000" pitchFamily="34" charset="-128"/>
                <a:cs typeface="Calibri" panose="020F0502020204030204" pitchFamily="34" charset="0"/>
              </a:rPr>
              <a:t>Innovative Solutions for Sustainability</a:t>
            </a:r>
            <a:b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br>
            <a:r>
              <a:rPr lang="en-IN" sz="1200" kern="100" dirty="0">
                <a:effectLst/>
                <a:latin typeface="Calibri" panose="020F0502020204030204" pitchFamily="34" charset="0"/>
                <a:ea typeface="Yu Gothic UI Semilight" panose="020B0400000000000000" pitchFamily="34" charset="-128"/>
                <a:cs typeface="Calibri" panose="020F0502020204030204" pitchFamily="34" charset="0"/>
              </a:rPr>
              <a:t>Advocate for innovative strategies to optimize water use in thermal power plants, addressing the dual challenge of water scarcity and sustainable energy production, with an emphasis on long-term benefits for humanity and the environment.</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555C99F-F1D5-47C5-8FCD-02DCB7BEBE6F}"/>
              </a:ext>
            </a:extLst>
          </p:cNvPr>
          <p:cNvSpPr>
            <a:spLocks noGrp="1"/>
          </p:cNvSpPr>
          <p:nvPr>
            <p:ph type="sldNum" sz="quarter" idx="12"/>
          </p:nvPr>
        </p:nvSpPr>
        <p:spPr/>
        <p:txBody>
          <a:bodyPr/>
          <a:lstStyle/>
          <a:p>
            <a:fld id="{44A3618A-814C-4982-9DFD-515485A1B020}" type="slidenum">
              <a:rPr lang="en-GB" smtClean="0"/>
              <a:pPr/>
              <a:t>4</a:t>
            </a:fld>
            <a:endParaRPr lang="en-GB" dirty="0"/>
          </a:p>
        </p:txBody>
      </p:sp>
      <p:sp>
        <p:nvSpPr>
          <p:cNvPr id="5" name="AutoShape 2" descr="A powerful and emotional image illustrating water scarcity affecting poor communities and farmers. The scene shows a dry and cracked farmland with a farmer standing in despair holding a dried plant. Nearby, a group of children from a rural village gathers around a small, nearly dry water source, emphasizing the struggle for access to water. The overall tone is somber and reflective, with warm, dry colors highlighting the harshness of the drought-affected environment.">
            <a:extLst>
              <a:ext uri="{FF2B5EF4-FFF2-40B4-BE49-F238E27FC236}">
                <a16:creationId xmlns:a16="http://schemas.microsoft.com/office/drawing/2014/main" id="{A9766739-2554-929D-14A9-08402EAA6A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3BE15C09-30B0-5F76-0DE7-9B6070038186}"/>
              </a:ext>
            </a:extLst>
          </p:cNvPr>
          <p:cNvPicPr>
            <a:picLocks noChangeAspect="1"/>
          </p:cNvPicPr>
          <p:nvPr/>
        </p:nvPicPr>
        <p:blipFill rotWithShape="1">
          <a:blip r:embed="rId2"/>
          <a:srcRect l="20250" t="32239" r="36676" b="28681"/>
          <a:stretch/>
        </p:blipFill>
        <p:spPr>
          <a:xfrm>
            <a:off x="587269" y="1124323"/>
            <a:ext cx="2684701" cy="1679837"/>
          </a:xfrm>
          <a:prstGeom prst="rect">
            <a:avLst/>
          </a:prstGeom>
          <a:ln>
            <a:solidFill>
              <a:schemeClr val="tx1"/>
            </a:solidFill>
          </a:ln>
        </p:spPr>
      </p:pic>
      <p:pic>
        <p:nvPicPr>
          <p:cNvPr id="9" name="Picture 8">
            <a:extLst>
              <a:ext uri="{FF2B5EF4-FFF2-40B4-BE49-F238E27FC236}">
                <a16:creationId xmlns:a16="http://schemas.microsoft.com/office/drawing/2014/main" id="{F9FD2121-CA24-8EFF-DB3B-A0B794EA1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769" y="1124323"/>
            <a:ext cx="2684701" cy="1679837"/>
          </a:xfrm>
          <a:prstGeom prst="rect">
            <a:avLst/>
          </a:prstGeom>
        </p:spPr>
      </p:pic>
      <p:pic>
        <p:nvPicPr>
          <p:cNvPr id="13" name="Picture 12">
            <a:extLst>
              <a:ext uri="{FF2B5EF4-FFF2-40B4-BE49-F238E27FC236}">
                <a16:creationId xmlns:a16="http://schemas.microsoft.com/office/drawing/2014/main" id="{337C61B4-60E1-732F-022A-D97BDA5A8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776" y="1228261"/>
            <a:ext cx="2684701" cy="1679837"/>
          </a:xfrm>
          <a:prstGeom prst="rect">
            <a:avLst/>
          </a:prstGeom>
        </p:spPr>
      </p:pic>
      <p:grpSp>
        <p:nvGrpSpPr>
          <p:cNvPr id="22" name="Group 21">
            <a:extLst>
              <a:ext uri="{FF2B5EF4-FFF2-40B4-BE49-F238E27FC236}">
                <a16:creationId xmlns:a16="http://schemas.microsoft.com/office/drawing/2014/main" id="{99C55596-BC35-4222-64EF-884E5EC2E585}"/>
              </a:ext>
            </a:extLst>
          </p:cNvPr>
          <p:cNvGrpSpPr/>
          <p:nvPr/>
        </p:nvGrpSpPr>
        <p:grpSpPr>
          <a:xfrm>
            <a:off x="648909" y="2941320"/>
            <a:ext cx="11883143" cy="584775"/>
            <a:chOff x="648909" y="3429000"/>
            <a:chExt cx="11883143" cy="584775"/>
          </a:xfrm>
        </p:grpSpPr>
        <p:sp>
          <p:nvSpPr>
            <p:cNvPr id="15" name="TextBox 14">
              <a:extLst>
                <a:ext uri="{FF2B5EF4-FFF2-40B4-BE49-F238E27FC236}">
                  <a16:creationId xmlns:a16="http://schemas.microsoft.com/office/drawing/2014/main" id="{3FD8F20D-9DD8-EB3C-23D2-319FCEB86A0A}"/>
                </a:ext>
              </a:extLst>
            </p:cNvPr>
            <p:cNvSpPr txBox="1"/>
            <p:nvPr/>
          </p:nvSpPr>
          <p:spPr>
            <a:xfrm>
              <a:off x="648909" y="3429000"/>
              <a:ext cx="2684702" cy="584775"/>
            </a:xfrm>
            <a:prstGeom prst="rect">
              <a:avLst/>
            </a:prstGeom>
            <a:noFill/>
          </p:spPr>
          <p:txBody>
            <a:bodyPr wrap="square">
              <a:spAutoFit/>
            </a:bodyPr>
            <a:lstStyle/>
            <a:p>
              <a:pPr algn="just"/>
              <a:r>
                <a:rPr lang="en-IN" sz="1600" dirty="0"/>
                <a:t>Evaporative Losses in Conventional Systems</a:t>
              </a:r>
            </a:p>
          </p:txBody>
        </p:sp>
        <p:sp>
          <p:nvSpPr>
            <p:cNvPr id="16" name="Arrow: Right 15">
              <a:extLst>
                <a:ext uri="{FF2B5EF4-FFF2-40B4-BE49-F238E27FC236}">
                  <a16:creationId xmlns:a16="http://schemas.microsoft.com/office/drawing/2014/main" id="{E7EEB86C-6189-0370-A66E-09A681D4321C}"/>
                </a:ext>
              </a:extLst>
            </p:cNvPr>
            <p:cNvSpPr/>
            <p:nvPr/>
          </p:nvSpPr>
          <p:spPr>
            <a:xfrm>
              <a:off x="3583326" y="3757867"/>
              <a:ext cx="422129" cy="8216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EB053510-CD74-5CC8-9208-98F5344C59A4}"/>
                </a:ext>
              </a:extLst>
            </p:cNvPr>
            <p:cNvSpPr txBox="1"/>
            <p:nvPr/>
          </p:nvSpPr>
          <p:spPr>
            <a:xfrm>
              <a:off x="4377829" y="3655209"/>
              <a:ext cx="2751184" cy="338554"/>
            </a:xfrm>
            <a:prstGeom prst="rect">
              <a:avLst/>
            </a:prstGeom>
            <a:noFill/>
          </p:spPr>
          <p:txBody>
            <a:bodyPr wrap="square">
              <a:spAutoFit/>
            </a:bodyPr>
            <a:lstStyle/>
            <a:p>
              <a:r>
                <a:rPr lang="en-IN" sz="1600" dirty="0"/>
                <a:t>Declining Water Availability</a:t>
              </a:r>
            </a:p>
          </p:txBody>
        </p:sp>
        <p:sp>
          <p:nvSpPr>
            <p:cNvPr id="19" name="Arrow: Right 18">
              <a:extLst>
                <a:ext uri="{FF2B5EF4-FFF2-40B4-BE49-F238E27FC236}">
                  <a16:creationId xmlns:a16="http://schemas.microsoft.com/office/drawing/2014/main" id="{36152546-110C-4C77-9E95-8EB4091B8ACB}"/>
                </a:ext>
              </a:extLst>
            </p:cNvPr>
            <p:cNvSpPr/>
            <p:nvPr/>
          </p:nvSpPr>
          <p:spPr>
            <a:xfrm>
              <a:off x="7277008" y="3757868"/>
              <a:ext cx="422129" cy="8216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B672D5A1-E314-081C-B3F9-E585DF8C2C43}"/>
                </a:ext>
              </a:extLst>
            </p:cNvPr>
            <p:cNvSpPr txBox="1"/>
            <p:nvPr/>
          </p:nvSpPr>
          <p:spPr>
            <a:xfrm>
              <a:off x="7923516" y="3603395"/>
              <a:ext cx="4608536" cy="338554"/>
            </a:xfrm>
            <a:prstGeom prst="rect">
              <a:avLst/>
            </a:prstGeom>
            <a:noFill/>
          </p:spPr>
          <p:txBody>
            <a:bodyPr wrap="square">
              <a:spAutoFit/>
            </a:bodyPr>
            <a:lstStyle/>
            <a:p>
              <a:r>
                <a:rPr lang="en-US" sz="1600" dirty="0"/>
                <a:t>ACC as a Sustainable Cooling Alternative</a:t>
              </a:r>
              <a:endParaRPr lang="en-IN" sz="1600" dirty="0"/>
            </a:p>
          </p:txBody>
        </p:sp>
      </p:grpSp>
    </p:spTree>
    <p:extLst>
      <p:ext uri="{BB962C8B-B14F-4D97-AF65-F5344CB8AC3E}">
        <p14:creationId xmlns:p14="http://schemas.microsoft.com/office/powerpoint/2010/main" val="229828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BFC3-0531-17E0-97AF-03EA09F37FBB}"/>
            </a:ext>
          </a:extLst>
        </p:cNvPr>
        <p:cNvGrpSpPr/>
        <p:nvPr/>
      </p:nvGrpSpPr>
      <p:grpSpPr>
        <a:xfrm>
          <a:off x="0" y="0"/>
          <a:ext cx="0" cy="0"/>
          <a:chOff x="0" y="0"/>
          <a:chExt cx="0" cy="0"/>
        </a:xfrm>
      </p:grpSpPr>
      <p:graphicFrame>
        <p:nvGraphicFramePr>
          <p:cNvPr id="29699" name="Object 1">
            <a:extLst>
              <a:ext uri="{FF2B5EF4-FFF2-40B4-BE49-F238E27FC236}">
                <a16:creationId xmlns:a16="http://schemas.microsoft.com/office/drawing/2014/main" id="{69307DAF-B464-9B49-C222-9356B35BF7FE}"/>
              </a:ext>
            </a:extLst>
          </p:cNvPr>
          <p:cNvGraphicFramePr>
            <a:graphicFrameLocks/>
          </p:cNvGraphicFramePr>
          <p:nvPr>
            <p:extLst>
              <p:ext uri="{D42A27DB-BD31-4B8C-83A1-F6EECF244321}">
                <p14:modId xmlns:p14="http://schemas.microsoft.com/office/powerpoint/2010/main" val="1126445513"/>
              </p:ext>
            </p:extLst>
          </p:nvPr>
        </p:nvGraphicFramePr>
        <p:xfrm>
          <a:off x="1283441" y="415197"/>
          <a:ext cx="5035331" cy="3068230"/>
        </p:xfrm>
        <a:graphic>
          <a:graphicData uri="http://schemas.openxmlformats.org/presentationml/2006/ole">
            <mc:AlternateContent xmlns:mc="http://schemas.openxmlformats.org/markup-compatibility/2006">
              <mc:Choice xmlns:v="urn:schemas-microsoft-com:vml" Requires="v">
                <p:oleObj name="Chart" r:id="rId2" imgW="7108552" imgH="4121253" progId="Excel.Chart.8">
                  <p:embed/>
                </p:oleObj>
              </mc:Choice>
              <mc:Fallback>
                <p:oleObj name="Chart" r:id="rId2" imgW="7108552" imgH="4121253" progId="Excel.Chart.8">
                  <p:embed/>
                  <p:pic>
                    <p:nvPicPr>
                      <p:cNvPr id="29699" name="Object 1">
                        <a:extLst>
                          <a:ext uri="{FF2B5EF4-FFF2-40B4-BE49-F238E27FC236}">
                            <a16:creationId xmlns:a16="http://schemas.microsoft.com/office/drawing/2014/main" id="{69307DAF-B464-9B49-C222-9356B35BF7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441" y="415197"/>
                        <a:ext cx="5035331" cy="3068230"/>
                      </a:xfrm>
                      <a:prstGeom prst="rect">
                        <a:avLst/>
                      </a:prstGeom>
                      <a:noFill/>
                      <a:ln>
                        <a:noFill/>
                      </a:ln>
                    </p:spPr>
                  </p:pic>
                </p:oleObj>
              </mc:Fallback>
            </mc:AlternateContent>
          </a:graphicData>
        </a:graphic>
      </p:graphicFrame>
      <p:sp>
        <p:nvSpPr>
          <p:cNvPr id="4" name="Footer Placeholder 3">
            <a:extLst>
              <a:ext uri="{FF2B5EF4-FFF2-40B4-BE49-F238E27FC236}">
                <a16:creationId xmlns:a16="http://schemas.microsoft.com/office/drawing/2014/main" id="{845D78C7-A96C-DFE1-D899-BFDAC49D44F8}"/>
              </a:ext>
            </a:extLst>
          </p:cNvPr>
          <p:cNvSpPr>
            <a:spLocks noGrp="1"/>
          </p:cNvSpPr>
          <p:nvPr>
            <p:ph type="ftr" sz="quarter" idx="10"/>
          </p:nvPr>
        </p:nvSpPr>
        <p:spPr>
          <a:xfrm>
            <a:off x="7239000" y="6553200"/>
            <a:ext cx="1447800" cy="304800"/>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900" b="1" kern="1200">
                <a:solidFill>
                  <a:prstClr val="white"/>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CONFIDENTIAL</a:t>
            </a:r>
          </a:p>
        </p:txBody>
      </p:sp>
      <p:sp>
        <p:nvSpPr>
          <p:cNvPr id="29703" name="Slide Number Placeholder 5">
            <a:extLst>
              <a:ext uri="{FF2B5EF4-FFF2-40B4-BE49-F238E27FC236}">
                <a16:creationId xmlns:a16="http://schemas.microsoft.com/office/drawing/2014/main" id="{086D7709-193C-90FB-4EC4-73AE75D56DDF}"/>
              </a:ext>
            </a:extLst>
          </p:cNvPr>
          <p:cNvSpPr>
            <a:spLocks noGrp="1" noChangeArrowheads="1"/>
          </p:cNvSpPr>
          <p:nvPr>
            <p:ph type="sldNum" sz="quarter" idx="11"/>
          </p:nvPr>
        </p:nvSpPr>
        <p:spPr bwMode="auto">
          <a:xfrm>
            <a:off x="8686800" y="6553200"/>
            <a:ext cx="457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900" b="1"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A3971C2C-206C-423E-8556-7456839D2517}" type="slidenum">
              <a:rPr lang="en-US" altLang="en-US" smtClean="0"/>
              <a:pPr>
                <a:spcBef>
                  <a:spcPct val="0"/>
                </a:spcBef>
                <a:buFontTx/>
                <a:buNone/>
              </a:pPr>
              <a:t>5</a:t>
            </a:fld>
            <a:endParaRPr lang="en-US" altLang="en-US" sz="900">
              <a:solidFill>
                <a:srgbClr val="FFFFFF"/>
              </a:solidFill>
            </a:endParaRPr>
          </a:p>
        </p:txBody>
      </p:sp>
      <p:graphicFrame>
        <p:nvGraphicFramePr>
          <p:cNvPr id="12" name="Table 12">
            <a:extLst>
              <a:ext uri="{FF2B5EF4-FFF2-40B4-BE49-F238E27FC236}">
                <a16:creationId xmlns:a16="http://schemas.microsoft.com/office/drawing/2014/main" id="{B1F788D8-DE61-097D-8DA0-63DF5174074B}"/>
              </a:ext>
            </a:extLst>
          </p:cNvPr>
          <p:cNvGraphicFramePr>
            <a:graphicFrameLocks noGrp="1"/>
          </p:cNvGraphicFramePr>
          <p:nvPr>
            <p:extLst>
              <p:ext uri="{D42A27DB-BD31-4B8C-83A1-F6EECF244321}">
                <p14:modId xmlns:p14="http://schemas.microsoft.com/office/powerpoint/2010/main" val="3815320849"/>
              </p:ext>
            </p:extLst>
          </p:nvPr>
        </p:nvGraphicFramePr>
        <p:xfrm>
          <a:off x="886927" y="3604467"/>
          <a:ext cx="4619515" cy="3048000"/>
        </p:xfrm>
        <a:graphic>
          <a:graphicData uri="http://schemas.openxmlformats.org/drawingml/2006/table">
            <a:tbl>
              <a:tblPr firstRow="1" bandRow="1">
                <a:tableStyleId>{F5AB1C69-6EDB-4FF4-983F-18BD219EF322}</a:tableStyleId>
              </a:tblPr>
              <a:tblGrid>
                <a:gridCol w="4619515">
                  <a:extLst>
                    <a:ext uri="{9D8B030D-6E8A-4147-A177-3AD203B41FA5}">
                      <a16:colId xmlns:a16="http://schemas.microsoft.com/office/drawing/2014/main" val="1623766514"/>
                    </a:ext>
                  </a:extLst>
                </a:gridCol>
              </a:tblGrid>
              <a:tr h="372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1">
                              <a:lumMod val="75000"/>
                            </a:schemeClr>
                          </a:solidFill>
                        </a:rPr>
                        <a:t>Condenser Cooling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chemeClr val="bg1"/>
                        </a:solidFill>
                      </a:endParaRPr>
                    </a:p>
                  </a:txBody>
                  <a:tcPr/>
                </a:tc>
                <a:extLst>
                  <a:ext uri="{0D108BD9-81ED-4DB2-BD59-A6C34878D82A}">
                    <a16:rowId xmlns:a16="http://schemas.microsoft.com/office/drawing/2014/main" val="501469079"/>
                  </a:ext>
                </a:extLst>
              </a:tr>
              <a:tr h="223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Flue gas desulphurization unit</a:t>
                      </a:r>
                      <a:endParaRPr lang="en-IN" sz="1200" dirty="0"/>
                    </a:p>
                  </a:txBody>
                  <a:tcPr/>
                </a:tc>
                <a:extLst>
                  <a:ext uri="{0D108BD9-81ED-4DB2-BD59-A6C34878D82A}">
                    <a16:rowId xmlns:a16="http://schemas.microsoft.com/office/drawing/2014/main" val="777312234"/>
                  </a:ext>
                </a:extLst>
              </a:tr>
              <a:tr h="744971">
                <a:tc>
                  <a:txBody>
                    <a:bodyPr/>
                    <a:lstStyle/>
                    <a:p>
                      <a:pPr lvl="1" indent="-457200" algn="just" defTabSz="227013">
                        <a:lnSpc>
                          <a:spcPct val="150000"/>
                        </a:lnSpc>
                        <a:spcBef>
                          <a:spcPct val="0"/>
                        </a:spcBef>
                        <a:buClr>
                          <a:schemeClr val="accent1">
                            <a:lumMod val="75000"/>
                          </a:schemeClr>
                        </a:buClr>
                        <a:buSzPct val="110000"/>
                        <a:tabLst>
                          <a:tab pos="457200" algn="l"/>
                        </a:tabLst>
                        <a:defRPr/>
                      </a:pPr>
                      <a:r>
                        <a:rPr lang="en-US" sz="1200" dirty="0">
                          <a:solidFill>
                            <a:schemeClr val="accent1">
                              <a:lumMod val="75000"/>
                            </a:schemeClr>
                          </a:solidFill>
                        </a:rPr>
                        <a:t>De mineralized water consumers such as</a:t>
                      </a:r>
                    </a:p>
                    <a:p>
                      <a:pPr lvl="2" indent="-457200" algn="just" defTabSz="227013">
                        <a:lnSpc>
                          <a:spcPct val="100000"/>
                        </a:lnSpc>
                        <a:spcBef>
                          <a:spcPct val="0"/>
                        </a:spcBef>
                        <a:buClr>
                          <a:schemeClr val="accent1">
                            <a:lumMod val="75000"/>
                          </a:schemeClr>
                        </a:buClr>
                        <a:buSzPct val="110000"/>
                        <a:buFont typeface="Arial" panose="020B0604020202020204" pitchFamily="34" charset="0"/>
                        <a:buChar char="•"/>
                        <a:tabLst>
                          <a:tab pos="457200" algn="l"/>
                        </a:tabLst>
                        <a:defRPr/>
                      </a:pPr>
                      <a:r>
                        <a:rPr lang="en-US" sz="1200" dirty="0">
                          <a:solidFill>
                            <a:schemeClr val="accent1">
                              <a:lumMod val="75000"/>
                            </a:schemeClr>
                          </a:solidFill>
                        </a:rPr>
                        <a:t>Power cycle make up</a:t>
                      </a:r>
                    </a:p>
                    <a:p>
                      <a:pPr lvl="2" indent="-457200" algn="just" defTabSz="227013">
                        <a:lnSpc>
                          <a:spcPct val="100000"/>
                        </a:lnSpc>
                        <a:spcBef>
                          <a:spcPct val="0"/>
                        </a:spcBef>
                        <a:buClr>
                          <a:schemeClr val="accent1">
                            <a:lumMod val="75000"/>
                          </a:schemeClr>
                        </a:buClr>
                        <a:buSzPct val="110000"/>
                        <a:buFont typeface="Arial" panose="020B0604020202020204" pitchFamily="34" charset="0"/>
                        <a:buChar char="•"/>
                        <a:tabLst>
                          <a:tab pos="457200" algn="l"/>
                        </a:tabLst>
                        <a:defRPr/>
                      </a:pPr>
                      <a:r>
                        <a:rPr lang="en-US" sz="1200" dirty="0">
                          <a:solidFill>
                            <a:schemeClr val="accent1">
                              <a:lumMod val="75000"/>
                            </a:schemeClr>
                          </a:solidFill>
                        </a:rPr>
                        <a:t>Condensate polishing Unit (CPU) regeneration</a:t>
                      </a:r>
                    </a:p>
                    <a:p>
                      <a:pPr lvl="2" indent="-457200" algn="just" defTabSz="227013">
                        <a:lnSpc>
                          <a:spcPct val="100000"/>
                        </a:lnSpc>
                        <a:spcBef>
                          <a:spcPct val="0"/>
                        </a:spcBef>
                        <a:buClr>
                          <a:schemeClr val="accent1">
                            <a:lumMod val="75000"/>
                          </a:schemeClr>
                        </a:buClr>
                        <a:buSzPct val="110000"/>
                        <a:buFont typeface="Arial" panose="020B0604020202020204" pitchFamily="34" charset="0"/>
                        <a:buChar char="•"/>
                        <a:tabLst>
                          <a:tab pos="457200" algn="l"/>
                        </a:tabLst>
                        <a:defRPr/>
                      </a:pPr>
                      <a:r>
                        <a:rPr lang="en-US" sz="1200" dirty="0">
                          <a:solidFill>
                            <a:schemeClr val="accent1">
                              <a:lumMod val="75000"/>
                            </a:schemeClr>
                          </a:solidFill>
                        </a:rPr>
                        <a:t>Demineralization (DM) plant regeneration</a:t>
                      </a:r>
                      <a:endParaRPr lang="en-IN" sz="1200" dirty="0"/>
                    </a:p>
                  </a:txBody>
                  <a:tcPr/>
                </a:tc>
                <a:extLst>
                  <a:ext uri="{0D108BD9-81ED-4DB2-BD59-A6C34878D82A}">
                    <a16:rowId xmlns:a16="http://schemas.microsoft.com/office/drawing/2014/main" val="3093298540"/>
                  </a:ext>
                </a:extLst>
              </a:tr>
              <a:tr h="744971">
                <a:tc>
                  <a:txBody>
                    <a:bodyPr/>
                    <a:lstStyle/>
                    <a:p>
                      <a:pPr lvl="1" indent="-457200" algn="just" defTabSz="227013">
                        <a:lnSpc>
                          <a:spcPct val="150000"/>
                        </a:lnSpc>
                        <a:spcBef>
                          <a:spcPct val="0"/>
                        </a:spcBef>
                        <a:buClr>
                          <a:schemeClr val="accent1">
                            <a:lumMod val="75000"/>
                          </a:schemeClr>
                        </a:buClr>
                        <a:buSzPct val="110000"/>
                        <a:tabLst>
                          <a:tab pos="457200" algn="l"/>
                        </a:tabLst>
                        <a:defRPr/>
                      </a:pPr>
                      <a:r>
                        <a:rPr lang="en-US" sz="1200" dirty="0">
                          <a:solidFill>
                            <a:schemeClr val="accent1">
                              <a:lumMod val="75000"/>
                            </a:schemeClr>
                          </a:solidFill>
                        </a:rPr>
                        <a:t>Service water for </a:t>
                      </a:r>
                    </a:p>
                    <a:p>
                      <a:pPr lvl="2" indent="-457200" algn="just" defTabSz="227013">
                        <a:lnSpc>
                          <a:spcPct val="100000"/>
                        </a:lnSpc>
                        <a:spcBef>
                          <a:spcPct val="0"/>
                        </a:spcBef>
                        <a:buClr>
                          <a:schemeClr val="accent1">
                            <a:lumMod val="75000"/>
                          </a:schemeClr>
                        </a:buClr>
                        <a:buSzPct val="110000"/>
                        <a:buFont typeface="Arial" panose="020B0604020202020204" pitchFamily="34" charset="0"/>
                        <a:buChar char="•"/>
                        <a:tabLst>
                          <a:tab pos="457200" algn="l"/>
                        </a:tabLst>
                        <a:defRPr/>
                      </a:pPr>
                      <a:r>
                        <a:rPr lang="en-US" sz="1200" dirty="0">
                          <a:solidFill>
                            <a:schemeClr val="accent1">
                              <a:lumMod val="75000"/>
                            </a:schemeClr>
                          </a:solidFill>
                        </a:rPr>
                        <a:t>Ash handling system</a:t>
                      </a:r>
                    </a:p>
                    <a:p>
                      <a:pPr lvl="2" indent="-457200" algn="just" defTabSz="227013">
                        <a:lnSpc>
                          <a:spcPct val="100000"/>
                        </a:lnSpc>
                        <a:spcBef>
                          <a:spcPct val="0"/>
                        </a:spcBef>
                        <a:buClr>
                          <a:schemeClr val="accent1">
                            <a:lumMod val="75000"/>
                          </a:schemeClr>
                        </a:buClr>
                        <a:buSzPct val="110000"/>
                        <a:buFont typeface="Arial" panose="020B0604020202020204" pitchFamily="34" charset="0"/>
                        <a:buChar char="•"/>
                        <a:tabLst>
                          <a:tab pos="457200" algn="l"/>
                        </a:tabLst>
                        <a:defRPr/>
                      </a:pPr>
                      <a:r>
                        <a:rPr lang="en-US" sz="1200" dirty="0">
                          <a:solidFill>
                            <a:schemeClr val="accent1">
                              <a:lumMod val="75000"/>
                            </a:schemeClr>
                          </a:solidFill>
                        </a:rPr>
                        <a:t>Coal handling system</a:t>
                      </a:r>
                    </a:p>
                    <a:p>
                      <a:pPr lvl="2" indent="-457200" algn="just" defTabSz="227013">
                        <a:lnSpc>
                          <a:spcPct val="100000"/>
                        </a:lnSpc>
                        <a:spcBef>
                          <a:spcPct val="0"/>
                        </a:spcBef>
                        <a:buClr>
                          <a:schemeClr val="accent1">
                            <a:lumMod val="75000"/>
                          </a:schemeClr>
                        </a:buClr>
                        <a:buSzPct val="110000"/>
                        <a:buFont typeface="Arial" panose="020B0604020202020204" pitchFamily="34" charset="0"/>
                        <a:buChar char="•"/>
                        <a:tabLst>
                          <a:tab pos="457200" algn="l"/>
                        </a:tabLst>
                        <a:defRPr/>
                      </a:pPr>
                      <a:r>
                        <a:rPr lang="en-US" sz="1200" dirty="0">
                          <a:solidFill>
                            <a:schemeClr val="accent1">
                              <a:lumMod val="75000"/>
                            </a:schemeClr>
                          </a:solidFill>
                        </a:rPr>
                        <a:t>Miscellaneous requirements</a:t>
                      </a:r>
                      <a:endParaRPr lang="en-IN" sz="1200" dirty="0"/>
                    </a:p>
                  </a:txBody>
                  <a:tcPr/>
                </a:tc>
                <a:extLst>
                  <a:ext uri="{0D108BD9-81ED-4DB2-BD59-A6C34878D82A}">
                    <a16:rowId xmlns:a16="http://schemas.microsoft.com/office/drawing/2014/main" val="2091705610"/>
                  </a:ext>
                </a:extLst>
              </a:tr>
              <a:tr h="223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Potable water</a:t>
                      </a:r>
                      <a:endParaRPr lang="en-IN" sz="1200" dirty="0"/>
                    </a:p>
                  </a:txBody>
                  <a:tcPr/>
                </a:tc>
                <a:extLst>
                  <a:ext uri="{0D108BD9-81ED-4DB2-BD59-A6C34878D82A}">
                    <a16:rowId xmlns:a16="http://schemas.microsoft.com/office/drawing/2014/main" val="1201045786"/>
                  </a:ext>
                </a:extLst>
              </a:tr>
              <a:tr h="173827">
                <a:tc>
                  <a:txBody>
                    <a:bodyPr/>
                    <a:lstStyle/>
                    <a:p>
                      <a:endParaRPr lang="en-IN" sz="800" dirty="0"/>
                    </a:p>
                  </a:txBody>
                  <a:tcPr/>
                </a:tc>
                <a:extLst>
                  <a:ext uri="{0D108BD9-81ED-4DB2-BD59-A6C34878D82A}">
                    <a16:rowId xmlns:a16="http://schemas.microsoft.com/office/drawing/2014/main" val="2085162386"/>
                  </a:ext>
                </a:extLst>
              </a:tr>
            </a:tbl>
          </a:graphicData>
        </a:graphic>
      </p:graphicFrame>
      <p:sp>
        <p:nvSpPr>
          <p:cNvPr id="29701" name="TextBox 5">
            <a:extLst>
              <a:ext uri="{FF2B5EF4-FFF2-40B4-BE49-F238E27FC236}">
                <a16:creationId xmlns:a16="http://schemas.microsoft.com/office/drawing/2014/main" id="{63B48AD9-50AD-3910-ED9E-9434AE6AC596}"/>
              </a:ext>
            </a:extLst>
          </p:cNvPr>
          <p:cNvSpPr txBox="1">
            <a:spLocks noChangeArrowheads="1"/>
          </p:cNvSpPr>
          <p:nvPr/>
        </p:nvSpPr>
        <p:spPr bwMode="auto">
          <a:xfrm>
            <a:off x="886927" y="3188969"/>
            <a:ext cx="4619515" cy="415498"/>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1050" dirty="0">
                <a:latin typeface="Calibri" panose="020F0502020204030204" pitchFamily="34" charset="0"/>
                <a:ea typeface="Calibri" panose="020F0502020204030204" pitchFamily="34" charset="0"/>
                <a:cs typeface="Calibri" panose="020F0502020204030204" pitchFamily="34" charset="0"/>
              </a:rPr>
              <a:t>Currently the TPP’s with cooling towers consume Make-up to  wet cooling water system ranges 83% to 85% of total  plant consumption water flow with COC 5 to7.</a:t>
            </a:r>
          </a:p>
        </p:txBody>
      </p:sp>
      <p:sp>
        <p:nvSpPr>
          <p:cNvPr id="2" name="TextBox 1">
            <a:extLst>
              <a:ext uri="{FF2B5EF4-FFF2-40B4-BE49-F238E27FC236}">
                <a16:creationId xmlns:a16="http://schemas.microsoft.com/office/drawing/2014/main" id="{37B5F124-7216-D01B-0AA7-F7A2798B33C1}"/>
              </a:ext>
            </a:extLst>
          </p:cNvPr>
          <p:cNvSpPr txBox="1"/>
          <p:nvPr/>
        </p:nvSpPr>
        <p:spPr>
          <a:xfrm>
            <a:off x="270373" y="0"/>
            <a:ext cx="10928059" cy="660950"/>
          </a:xfrm>
          <a:prstGeom prst="rect">
            <a:avLst/>
          </a:prstGeom>
          <a:noFill/>
        </p:spPr>
        <p:txBody>
          <a:bodyPr wrap="square">
            <a:spAutoFit/>
          </a:bodyPr>
          <a:lstStyle/>
          <a:p>
            <a:pPr marL="450850" indent="-457200" defTabSz="227013">
              <a:lnSpc>
                <a:spcPct val="180000"/>
              </a:lnSpc>
              <a:spcBef>
                <a:spcPct val="50000"/>
              </a:spcBef>
              <a:buClr>
                <a:schemeClr val="accent1">
                  <a:lumMod val="75000"/>
                </a:schemeClr>
              </a:buClr>
              <a:buSzPct val="150000"/>
              <a:defRPr/>
            </a:pPr>
            <a:r>
              <a:rPr lang="en-US" sz="2400" b="1" dirty="0">
                <a:solidFill>
                  <a:srgbClr val="0070C0"/>
                </a:solidFill>
                <a:latin typeface="+mj-lt"/>
                <a:ea typeface="+mj-ea"/>
                <a:cs typeface="+mj-cs"/>
              </a:rPr>
              <a:t>The Sustainability Challenge: Current Water Consumption Models</a:t>
            </a:r>
          </a:p>
        </p:txBody>
      </p:sp>
      <p:graphicFrame>
        <p:nvGraphicFramePr>
          <p:cNvPr id="5" name="Chart 4">
            <a:extLst>
              <a:ext uri="{FF2B5EF4-FFF2-40B4-BE49-F238E27FC236}">
                <a16:creationId xmlns:a16="http://schemas.microsoft.com/office/drawing/2014/main" id="{90AC6530-7042-612D-8C9A-AC719A7F19AA}"/>
              </a:ext>
            </a:extLst>
          </p:cNvPr>
          <p:cNvGraphicFramePr>
            <a:graphicFrameLocks/>
          </p:cNvGraphicFramePr>
          <p:nvPr>
            <p:extLst>
              <p:ext uri="{D42A27DB-BD31-4B8C-83A1-F6EECF244321}">
                <p14:modId xmlns:p14="http://schemas.microsoft.com/office/powerpoint/2010/main" val="689267679"/>
              </p:ext>
            </p:extLst>
          </p:nvPr>
        </p:nvGraphicFramePr>
        <p:xfrm>
          <a:off x="6685557" y="1371542"/>
          <a:ext cx="5291637" cy="2942597"/>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E96617BD-4BCF-1372-18B6-D00531242F90}"/>
              </a:ext>
            </a:extLst>
          </p:cNvPr>
          <p:cNvGrpSpPr/>
          <p:nvPr/>
        </p:nvGrpSpPr>
        <p:grpSpPr>
          <a:xfrm>
            <a:off x="6685557" y="4805133"/>
            <a:ext cx="5396775" cy="1577055"/>
            <a:chOff x="6554923" y="4859563"/>
            <a:chExt cx="5396775" cy="1577055"/>
          </a:xfrm>
        </p:grpSpPr>
        <p:pic>
          <p:nvPicPr>
            <p:cNvPr id="6" name="Picture 5">
              <a:extLst>
                <a:ext uri="{FF2B5EF4-FFF2-40B4-BE49-F238E27FC236}">
                  <a16:creationId xmlns:a16="http://schemas.microsoft.com/office/drawing/2014/main" id="{BE6B27E9-D95B-C039-6B86-430EF8F4896C}"/>
                </a:ext>
              </a:extLst>
            </p:cNvPr>
            <p:cNvPicPr>
              <a:picLocks noChangeAspect="1"/>
            </p:cNvPicPr>
            <p:nvPr/>
          </p:nvPicPr>
          <p:blipFill>
            <a:blip r:embed="rId5"/>
            <a:stretch>
              <a:fillRect/>
            </a:stretch>
          </p:blipFill>
          <p:spPr>
            <a:xfrm>
              <a:off x="6554924" y="5182897"/>
              <a:ext cx="5396774" cy="1253721"/>
            </a:xfrm>
            <a:prstGeom prst="rect">
              <a:avLst/>
            </a:prstGeom>
          </p:spPr>
        </p:pic>
        <p:sp>
          <p:nvSpPr>
            <p:cNvPr id="7" name="TextBox 6">
              <a:extLst>
                <a:ext uri="{FF2B5EF4-FFF2-40B4-BE49-F238E27FC236}">
                  <a16:creationId xmlns:a16="http://schemas.microsoft.com/office/drawing/2014/main" id="{4E9A322F-483E-759F-695B-81AE950AD666}"/>
                </a:ext>
              </a:extLst>
            </p:cNvPr>
            <p:cNvSpPr txBox="1"/>
            <p:nvPr/>
          </p:nvSpPr>
          <p:spPr>
            <a:xfrm>
              <a:off x="6554923" y="4859563"/>
              <a:ext cx="5396774" cy="33855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 Environmental Norms (CEA)</a:t>
              </a:r>
              <a:endParaRPr lang="en-IN" sz="16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60832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32AE-1F0B-5B0E-1706-0F96867D1ABA}"/>
              </a:ext>
            </a:extLst>
          </p:cNvPr>
          <p:cNvSpPr>
            <a:spLocks noGrp="1"/>
          </p:cNvSpPr>
          <p:nvPr>
            <p:ph type="title"/>
          </p:nvPr>
        </p:nvSpPr>
        <p:spPr/>
        <p:txBody>
          <a:bodyPr/>
          <a:lstStyle/>
          <a:p>
            <a:r>
              <a:rPr lang="en-US" sz="2400" b="1" dirty="0"/>
              <a:t>Energy Landscape – The Thermal Reality</a:t>
            </a:r>
            <a:endParaRPr lang="en-IN" sz="2400" b="1" dirty="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3F05DEC-12B1-78A3-74BC-E2C6FFDF806A}"/>
              </a:ext>
            </a:extLst>
          </p:cNvPr>
          <p:cNvSpPr>
            <a:spLocks noGrp="1"/>
          </p:cNvSpPr>
          <p:nvPr>
            <p:ph type="sldNum" sz="quarter" idx="12"/>
          </p:nvPr>
        </p:nvSpPr>
        <p:spPr/>
        <p:txBody>
          <a:bodyPr/>
          <a:lstStyle/>
          <a:p>
            <a:fld id="{44A3618A-814C-4982-9DFD-515485A1B020}" type="slidenum">
              <a:rPr lang="en-GB" smtClean="0"/>
              <a:pPr/>
              <a:t>6</a:t>
            </a:fld>
            <a:endParaRPr lang="en-GB" dirty="0"/>
          </a:p>
        </p:txBody>
      </p:sp>
      <p:pic>
        <p:nvPicPr>
          <p:cNvPr id="12" name="Picture 11">
            <a:extLst>
              <a:ext uri="{FF2B5EF4-FFF2-40B4-BE49-F238E27FC236}">
                <a16:creationId xmlns:a16="http://schemas.microsoft.com/office/drawing/2014/main" id="{AB9818C4-6979-A50C-425A-0238D0D04C2C}"/>
              </a:ext>
            </a:extLst>
          </p:cNvPr>
          <p:cNvPicPr>
            <a:picLocks noChangeAspect="1"/>
          </p:cNvPicPr>
          <p:nvPr/>
        </p:nvPicPr>
        <p:blipFill>
          <a:blip r:embed="rId3">
            <a:alphaModFix/>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937944" y="2426191"/>
            <a:ext cx="2063951" cy="3318292"/>
          </a:xfrm>
          <a:prstGeom prst="rect">
            <a:avLst/>
          </a:prstGeom>
          <a:ln>
            <a:solidFill>
              <a:schemeClr val="tx1"/>
            </a:solidFill>
          </a:ln>
        </p:spPr>
      </p:pic>
      <p:pic>
        <p:nvPicPr>
          <p:cNvPr id="17" name="Picture 16">
            <a:extLst>
              <a:ext uri="{FF2B5EF4-FFF2-40B4-BE49-F238E27FC236}">
                <a16:creationId xmlns:a16="http://schemas.microsoft.com/office/drawing/2014/main" id="{26303B5D-3307-7393-0C3B-EF694A189B4F}"/>
              </a:ext>
            </a:extLst>
          </p:cNvPr>
          <p:cNvPicPr>
            <a:picLocks noChangeAspect="1"/>
          </p:cNvPicPr>
          <p:nvPr/>
        </p:nvPicPr>
        <p:blipFill>
          <a:blip r:embed="rId5">
            <a:duotone>
              <a:prstClr val="black"/>
              <a:schemeClr val="tx2">
                <a:tint val="45000"/>
                <a:satMod val="400000"/>
              </a:schemeClr>
            </a:duotone>
            <a:alphaModFix amt="94000"/>
            <a:extLst>
              <a:ext uri="{BEBA8EAE-BF5A-486C-A8C5-ECC9F3942E4B}">
                <a14:imgProps xmlns:a14="http://schemas.microsoft.com/office/drawing/2010/main">
                  <a14:imgLayer r:embed="rId6">
                    <a14:imgEffect>
                      <a14:colorTemperature colorTemp="7224"/>
                    </a14:imgEffect>
                    <a14:imgEffect>
                      <a14:saturation sat="4000"/>
                    </a14:imgEffect>
                  </a14:imgLayer>
                </a14:imgProps>
              </a:ext>
            </a:extLst>
          </a:blip>
          <a:stretch>
            <a:fillRect/>
          </a:stretch>
        </p:blipFill>
        <p:spPr>
          <a:xfrm>
            <a:off x="3805084" y="2472153"/>
            <a:ext cx="2063951" cy="3177384"/>
          </a:xfrm>
          <a:prstGeom prst="rect">
            <a:avLst/>
          </a:prstGeom>
          <a:blipFill>
            <a:blip r:embed="rId7">
              <a:duotone>
                <a:prstClr val="black"/>
                <a:schemeClr val="tx2">
                  <a:tint val="45000"/>
                  <a:satMod val="400000"/>
                </a:schemeClr>
              </a:duotone>
              <a:alphaModFix amt="94000"/>
            </a:blip>
            <a:tile tx="0" ty="0" sx="100000" sy="100000" flip="none" algn="tl"/>
          </a:blipFill>
          <a:ln>
            <a:solidFill>
              <a:schemeClr val="tx1"/>
            </a:solidFill>
          </a:ln>
        </p:spPr>
      </p:pic>
      <p:grpSp>
        <p:nvGrpSpPr>
          <p:cNvPr id="23" name="Group 22">
            <a:extLst>
              <a:ext uri="{FF2B5EF4-FFF2-40B4-BE49-F238E27FC236}">
                <a16:creationId xmlns:a16="http://schemas.microsoft.com/office/drawing/2014/main" id="{97D99A3B-E3FA-6E96-A9C4-10FD51338B02}"/>
              </a:ext>
            </a:extLst>
          </p:cNvPr>
          <p:cNvGrpSpPr/>
          <p:nvPr/>
        </p:nvGrpSpPr>
        <p:grpSpPr>
          <a:xfrm>
            <a:off x="266027" y="1208462"/>
            <a:ext cx="3433192" cy="4490235"/>
            <a:chOff x="266027" y="1208462"/>
            <a:chExt cx="3433192" cy="4490235"/>
          </a:xfrm>
        </p:grpSpPr>
        <p:pic>
          <p:nvPicPr>
            <p:cNvPr id="10" name="Picture 9">
              <a:extLst>
                <a:ext uri="{FF2B5EF4-FFF2-40B4-BE49-F238E27FC236}">
                  <a16:creationId xmlns:a16="http://schemas.microsoft.com/office/drawing/2014/main" id="{7F90C732-B4C8-A6D1-3306-4FE0829A7288}"/>
                </a:ext>
              </a:extLst>
            </p:cNvPr>
            <p:cNvPicPr>
              <a:picLocks noChangeAspect="1"/>
            </p:cNvPicPr>
            <p:nvPr/>
          </p:nvPicPr>
          <p:blipFill>
            <a:blip r:embed="rId8"/>
            <a:srcRect t="63990"/>
            <a:stretch>
              <a:fillRect/>
            </a:stretch>
          </p:blipFill>
          <p:spPr>
            <a:xfrm>
              <a:off x="568792" y="3916777"/>
              <a:ext cx="2301879" cy="1781920"/>
            </a:xfrm>
            <a:prstGeom prst="rect">
              <a:avLst/>
            </a:prstGeom>
            <a:ln>
              <a:solidFill>
                <a:schemeClr val="tx1"/>
              </a:solidFill>
            </a:ln>
          </p:spPr>
        </p:pic>
        <p:pic>
          <p:nvPicPr>
            <p:cNvPr id="18" name="Picture 17">
              <a:extLst>
                <a:ext uri="{FF2B5EF4-FFF2-40B4-BE49-F238E27FC236}">
                  <a16:creationId xmlns:a16="http://schemas.microsoft.com/office/drawing/2014/main" id="{A3C1254A-D0C4-18BD-5F95-EC54E10A9F49}"/>
                </a:ext>
              </a:extLst>
            </p:cNvPr>
            <p:cNvPicPr>
              <a:picLocks noChangeAspect="1"/>
            </p:cNvPicPr>
            <p:nvPr/>
          </p:nvPicPr>
          <p:blipFill>
            <a:blip r:embed="rId9">
              <a:extLst>
                <a:ext uri="{28A0092B-C50C-407E-A947-70E740481C1C}">
                  <a14:useLocalDpi xmlns:a14="http://schemas.microsoft.com/office/drawing/2010/main" val="0"/>
                </a:ext>
              </a:extLst>
            </a:blip>
            <a:srcRect t="6781"/>
            <a:stretch>
              <a:fillRect/>
            </a:stretch>
          </p:blipFill>
          <p:spPr>
            <a:xfrm>
              <a:off x="266027" y="1208462"/>
              <a:ext cx="3433192" cy="2659155"/>
            </a:xfrm>
            <a:prstGeom prst="rect">
              <a:avLst/>
            </a:prstGeom>
          </p:spPr>
        </p:pic>
      </p:grpSp>
      <p:grpSp>
        <p:nvGrpSpPr>
          <p:cNvPr id="24" name="Group 23">
            <a:extLst>
              <a:ext uri="{FF2B5EF4-FFF2-40B4-BE49-F238E27FC236}">
                <a16:creationId xmlns:a16="http://schemas.microsoft.com/office/drawing/2014/main" id="{FDFA03F5-16F4-7F03-C400-193BDE342DEC}"/>
              </a:ext>
            </a:extLst>
          </p:cNvPr>
          <p:cNvGrpSpPr/>
          <p:nvPr/>
        </p:nvGrpSpPr>
        <p:grpSpPr>
          <a:xfrm>
            <a:off x="6096000" y="1208462"/>
            <a:ext cx="3706761" cy="4441075"/>
            <a:chOff x="6096000" y="1208462"/>
            <a:chExt cx="3706761" cy="4441075"/>
          </a:xfrm>
        </p:grpSpPr>
        <p:pic>
          <p:nvPicPr>
            <p:cNvPr id="8" name="Picture 7">
              <a:extLst>
                <a:ext uri="{FF2B5EF4-FFF2-40B4-BE49-F238E27FC236}">
                  <a16:creationId xmlns:a16="http://schemas.microsoft.com/office/drawing/2014/main" id="{2FD694A0-517B-0EA7-50F1-9821CA737B7D}"/>
                </a:ext>
              </a:extLst>
            </p:cNvPr>
            <p:cNvPicPr>
              <a:picLocks noChangeAspect="1"/>
            </p:cNvPicPr>
            <p:nvPr/>
          </p:nvPicPr>
          <p:blipFill>
            <a:blip r:embed="rId10"/>
            <a:srcRect l="61263" t="64436" r="21684" b="11861"/>
            <a:stretch>
              <a:fillRect/>
            </a:stretch>
          </p:blipFill>
          <p:spPr>
            <a:xfrm>
              <a:off x="6292947" y="3801261"/>
              <a:ext cx="2438098" cy="1848276"/>
            </a:xfrm>
            <a:prstGeom prst="rect">
              <a:avLst/>
            </a:prstGeom>
            <a:ln>
              <a:solidFill>
                <a:schemeClr val="tx1"/>
              </a:solidFill>
            </a:ln>
          </p:spPr>
        </p:pic>
        <p:pic>
          <p:nvPicPr>
            <p:cNvPr id="21" name="Picture 20">
              <a:extLst>
                <a:ext uri="{FF2B5EF4-FFF2-40B4-BE49-F238E27FC236}">
                  <a16:creationId xmlns:a16="http://schemas.microsoft.com/office/drawing/2014/main" id="{742E3C76-C8B1-5ABF-80E6-0FE95DBA308D}"/>
                </a:ext>
              </a:extLst>
            </p:cNvPr>
            <p:cNvPicPr>
              <a:picLocks noChangeAspect="1"/>
            </p:cNvPicPr>
            <p:nvPr/>
          </p:nvPicPr>
          <p:blipFill>
            <a:blip r:embed="rId11">
              <a:extLst>
                <a:ext uri="{28A0092B-C50C-407E-A947-70E740481C1C}">
                  <a14:useLocalDpi xmlns:a14="http://schemas.microsoft.com/office/drawing/2010/main" val="0"/>
                </a:ext>
              </a:extLst>
            </a:blip>
            <a:srcRect t="7124"/>
            <a:stretch>
              <a:fillRect/>
            </a:stretch>
          </p:blipFill>
          <p:spPr>
            <a:xfrm>
              <a:off x="6096000" y="1208462"/>
              <a:ext cx="3706761" cy="2435459"/>
            </a:xfrm>
            <a:prstGeom prst="rect">
              <a:avLst/>
            </a:prstGeom>
          </p:spPr>
        </p:pic>
      </p:grpSp>
      <p:sp>
        <p:nvSpPr>
          <p:cNvPr id="26" name="TextBox 25">
            <a:extLst>
              <a:ext uri="{FF2B5EF4-FFF2-40B4-BE49-F238E27FC236}">
                <a16:creationId xmlns:a16="http://schemas.microsoft.com/office/drawing/2014/main" id="{3110149A-FB60-678B-78A7-525B2E3FD14A}"/>
              </a:ext>
            </a:extLst>
          </p:cNvPr>
          <p:cNvSpPr txBox="1"/>
          <p:nvPr/>
        </p:nvSpPr>
        <p:spPr>
          <a:xfrm>
            <a:off x="381002" y="5958348"/>
            <a:ext cx="2489669" cy="369332"/>
          </a:xfrm>
          <a:prstGeom prst="rect">
            <a:avLst/>
          </a:prstGeom>
          <a:noFill/>
        </p:spPr>
        <p:txBody>
          <a:bodyPr wrap="square" rtlCol="0">
            <a:spAutoFit/>
          </a:bodyPr>
          <a:lstStyle/>
          <a:p>
            <a:pPr algn="ctr"/>
            <a:r>
              <a:rPr lang="en-US" sz="900" dirty="0"/>
              <a:t>Installed capacity by source in the utility sector as on June 2023</a:t>
            </a:r>
            <a:endParaRPr lang="en-IN" sz="900" dirty="0"/>
          </a:p>
        </p:txBody>
      </p:sp>
      <p:sp>
        <p:nvSpPr>
          <p:cNvPr id="28" name="TextBox 27">
            <a:extLst>
              <a:ext uri="{FF2B5EF4-FFF2-40B4-BE49-F238E27FC236}">
                <a16:creationId xmlns:a16="http://schemas.microsoft.com/office/drawing/2014/main" id="{BF6155BC-8EB1-20F7-CE85-F8CB775AED41}"/>
              </a:ext>
            </a:extLst>
          </p:cNvPr>
          <p:cNvSpPr txBox="1"/>
          <p:nvPr/>
        </p:nvSpPr>
        <p:spPr>
          <a:xfrm>
            <a:off x="6292947" y="5806877"/>
            <a:ext cx="2489669" cy="369332"/>
          </a:xfrm>
          <a:prstGeom prst="rect">
            <a:avLst/>
          </a:prstGeom>
          <a:noFill/>
        </p:spPr>
        <p:txBody>
          <a:bodyPr wrap="square" rtlCol="0">
            <a:spAutoFit/>
          </a:bodyPr>
          <a:lstStyle/>
          <a:p>
            <a:pPr algn="ctr"/>
            <a:r>
              <a:rPr lang="en-US" sz="900" dirty="0"/>
              <a:t>2021 world electricity generation by source. Total generation was 28 </a:t>
            </a:r>
            <a:r>
              <a:rPr lang="en-US" sz="900" dirty="0" err="1"/>
              <a:t>pentawatt</a:t>
            </a:r>
            <a:r>
              <a:rPr lang="en-US" sz="900" dirty="0"/>
              <a:t> hours</a:t>
            </a:r>
            <a:endParaRPr lang="en-IN" sz="900" dirty="0"/>
          </a:p>
        </p:txBody>
      </p:sp>
    </p:spTree>
    <p:extLst>
      <p:ext uri="{BB962C8B-B14F-4D97-AF65-F5344CB8AC3E}">
        <p14:creationId xmlns:p14="http://schemas.microsoft.com/office/powerpoint/2010/main" val="403792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6CEA-40B2-82C4-A74A-A5EAA8D32142}"/>
              </a:ext>
            </a:extLst>
          </p:cNvPr>
          <p:cNvSpPr>
            <a:spLocks noGrp="1"/>
          </p:cNvSpPr>
          <p:nvPr>
            <p:ph type="title"/>
          </p:nvPr>
        </p:nvSpPr>
        <p:spPr>
          <a:xfrm>
            <a:off x="381002" y="136525"/>
            <a:ext cx="10346265" cy="494997"/>
          </a:xfrm>
        </p:spPr>
        <p:txBody>
          <a:bodyPr/>
          <a:lstStyle/>
          <a:p>
            <a:r>
              <a:rPr lang="en-US" sz="2400" b="1" dirty="0"/>
              <a:t>Energy Landscape – The Thermal Reality</a:t>
            </a:r>
            <a:endParaRPr lang="en-IN" sz="2400" b="1" dirty="0"/>
          </a:p>
        </p:txBody>
      </p:sp>
      <p:sp>
        <p:nvSpPr>
          <p:cNvPr id="4" name="Slide Number Placeholder 3">
            <a:extLst>
              <a:ext uri="{FF2B5EF4-FFF2-40B4-BE49-F238E27FC236}">
                <a16:creationId xmlns:a16="http://schemas.microsoft.com/office/drawing/2014/main" id="{4F9043D4-935F-ECE8-4B17-52AACE381C02}"/>
              </a:ext>
            </a:extLst>
          </p:cNvPr>
          <p:cNvSpPr>
            <a:spLocks noGrp="1"/>
          </p:cNvSpPr>
          <p:nvPr>
            <p:ph type="sldNum" sz="quarter" idx="12"/>
          </p:nvPr>
        </p:nvSpPr>
        <p:spPr/>
        <p:txBody>
          <a:bodyPr/>
          <a:lstStyle/>
          <a:p>
            <a:fld id="{44A3618A-814C-4982-9DFD-515485A1B020}" type="slidenum">
              <a:rPr lang="en-GB" smtClean="0"/>
              <a:pPr/>
              <a:t>7</a:t>
            </a:fld>
            <a:endParaRPr lang="en-GB" dirty="0"/>
          </a:p>
        </p:txBody>
      </p:sp>
      <p:sp>
        <p:nvSpPr>
          <p:cNvPr id="18" name="Rectangle 1">
            <a:extLst>
              <a:ext uri="{FF2B5EF4-FFF2-40B4-BE49-F238E27FC236}">
                <a16:creationId xmlns:a16="http://schemas.microsoft.com/office/drawing/2014/main" id="{86E9DAFA-BEB9-5901-8BE0-D93262854194}"/>
              </a:ext>
            </a:extLst>
          </p:cNvPr>
          <p:cNvSpPr>
            <a:spLocks noGrp="1" noChangeArrowheads="1"/>
          </p:cNvSpPr>
          <p:nvPr>
            <p:ph idx="1"/>
          </p:nvPr>
        </p:nvSpPr>
        <p:spPr bwMode="auto">
          <a:xfrm>
            <a:off x="6391098" y="6581000"/>
            <a:ext cx="5537219" cy="5539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BABC28E-4D55-F875-A57E-3EAA6294D9BA}"/>
              </a:ext>
            </a:extLst>
          </p:cNvPr>
          <p:cNvSpPr/>
          <p:nvPr/>
        </p:nvSpPr>
        <p:spPr>
          <a:xfrm>
            <a:off x="263683" y="1107439"/>
            <a:ext cx="11775917" cy="554523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endParaRPr lang="en-US" sz="900" dirty="0">
              <a:solidFill>
                <a:srgbClr val="002060"/>
              </a:solidFill>
            </a:endParaRPr>
          </a:p>
        </p:txBody>
      </p:sp>
      <p:graphicFrame>
        <p:nvGraphicFramePr>
          <p:cNvPr id="6" name="Table 5">
            <a:extLst>
              <a:ext uri="{FF2B5EF4-FFF2-40B4-BE49-F238E27FC236}">
                <a16:creationId xmlns:a16="http://schemas.microsoft.com/office/drawing/2014/main" id="{E5E4EEA2-6C8A-33C5-50A8-AD835852D511}"/>
              </a:ext>
            </a:extLst>
          </p:cNvPr>
          <p:cNvGraphicFramePr>
            <a:graphicFrameLocks noGrp="1"/>
          </p:cNvGraphicFramePr>
          <p:nvPr>
            <p:extLst>
              <p:ext uri="{D42A27DB-BD31-4B8C-83A1-F6EECF244321}">
                <p14:modId xmlns:p14="http://schemas.microsoft.com/office/powerpoint/2010/main" val="3953634592"/>
              </p:ext>
            </p:extLst>
          </p:nvPr>
        </p:nvGraphicFramePr>
        <p:xfrm>
          <a:off x="513934" y="4574324"/>
          <a:ext cx="5244088" cy="1798320"/>
        </p:xfrm>
        <a:graphic>
          <a:graphicData uri="http://schemas.openxmlformats.org/drawingml/2006/table">
            <a:tbl>
              <a:tblPr firstRow="1" bandRow="1">
                <a:tableStyleId>{93296810-A885-4BE3-A3E7-6D5BEEA58F35}</a:tableStyleId>
              </a:tblPr>
              <a:tblGrid>
                <a:gridCol w="5244088">
                  <a:extLst>
                    <a:ext uri="{9D8B030D-6E8A-4147-A177-3AD203B41FA5}">
                      <a16:colId xmlns:a16="http://schemas.microsoft.com/office/drawing/2014/main" val="215162911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Despite global pledges from governments and major corporations to adopt clean energy, the world continues to rely heavily on older energy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p>
                    <a:p>
                      <a:endParaRPr lang="en-IN" sz="1000" dirty="0"/>
                    </a:p>
                  </a:txBody>
                  <a:tcPr/>
                </a:tc>
                <a:extLst>
                  <a:ext uri="{0D108BD9-81ED-4DB2-BD59-A6C34878D82A}">
                    <a16:rowId xmlns:a16="http://schemas.microsoft.com/office/drawing/2014/main" val="20744485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While some leaders have initiated efforts towards energy transition, more action is urgently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p>
                    <a:p>
                      <a:endParaRPr lang="en-IN" sz="1000" dirty="0"/>
                    </a:p>
                  </a:txBody>
                  <a:tcPr/>
                </a:tc>
                <a:extLst>
                  <a:ext uri="{0D108BD9-81ED-4DB2-BD59-A6C34878D82A}">
                    <a16:rowId xmlns:a16="http://schemas.microsoft.com/office/drawing/2014/main" val="1143470011"/>
                  </a:ext>
                </a:extLst>
              </a:tr>
              <a:tr h="370840">
                <a:tc>
                  <a:txBody>
                    <a:bodyPr/>
                    <a:lstStyle/>
                    <a:p>
                      <a:r>
                        <a:rPr lang="en-US" altLang="en-US" sz="1000" dirty="0"/>
                        <a:t>To avert the worst effects of climate change, energy transition must occur at a larger scale and faster pace</a:t>
                      </a:r>
                      <a:endParaRPr lang="en-IN" sz="1000" dirty="0"/>
                    </a:p>
                  </a:txBody>
                  <a:tcPr/>
                </a:tc>
                <a:extLst>
                  <a:ext uri="{0D108BD9-81ED-4DB2-BD59-A6C34878D82A}">
                    <a16:rowId xmlns:a16="http://schemas.microsoft.com/office/drawing/2014/main" val="3782720853"/>
                  </a:ext>
                </a:extLst>
              </a:tr>
            </a:tbl>
          </a:graphicData>
        </a:graphic>
      </p:graphicFrame>
      <p:graphicFrame>
        <p:nvGraphicFramePr>
          <p:cNvPr id="9" name="Table 8">
            <a:extLst>
              <a:ext uri="{FF2B5EF4-FFF2-40B4-BE49-F238E27FC236}">
                <a16:creationId xmlns:a16="http://schemas.microsoft.com/office/drawing/2014/main" id="{AEEDE2D1-2D8E-FEDD-B464-3E85DEBBE1DD}"/>
              </a:ext>
            </a:extLst>
          </p:cNvPr>
          <p:cNvGraphicFramePr>
            <a:graphicFrameLocks noGrp="1"/>
          </p:cNvGraphicFramePr>
          <p:nvPr>
            <p:extLst>
              <p:ext uri="{D42A27DB-BD31-4B8C-83A1-F6EECF244321}">
                <p14:modId xmlns:p14="http://schemas.microsoft.com/office/powerpoint/2010/main" val="82121171"/>
              </p:ext>
            </p:extLst>
          </p:nvPr>
        </p:nvGraphicFramePr>
        <p:xfrm>
          <a:off x="6334340" y="4544479"/>
          <a:ext cx="5502735" cy="1889760"/>
        </p:xfrm>
        <a:graphic>
          <a:graphicData uri="http://schemas.openxmlformats.org/drawingml/2006/table">
            <a:tbl>
              <a:tblPr firstRow="1" bandRow="1">
                <a:tableStyleId>{93296810-A885-4BE3-A3E7-6D5BEEA58F35}</a:tableStyleId>
              </a:tblPr>
              <a:tblGrid>
                <a:gridCol w="5502735">
                  <a:extLst>
                    <a:ext uri="{9D8B030D-6E8A-4147-A177-3AD203B41FA5}">
                      <a16:colId xmlns:a16="http://schemas.microsoft.com/office/drawing/2014/main" val="2151629110"/>
                    </a:ext>
                  </a:extLst>
                </a:gridCol>
              </a:tblGrid>
              <a:tr h="3708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bg1"/>
                          </a:solidFill>
                          <a:effectLst/>
                        </a:rPr>
                        <a:t>Policymakers and private sector leaders are committing to net-zero emissions, shifting energy systems in developed economies like Europe and North America.</a:t>
                      </a:r>
                    </a:p>
                    <a:p>
                      <a:endParaRPr lang="en-IN" sz="1000" dirty="0"/>
                    </a:p>
                  </a:txBody>
                  <a:tcPr/>
                </a:tc>
                <a:extLst>
                  <a:ext uri="{0D108BD9-81ED-4DB2-BD59-A6C34878D82A}">
                    <a16:rowId xmlns:a16="http://schemas.microsoft.com/office/drawing/2014/main" val="2074448564"/>
                  </a:ext>
                </a:extLst>
              </a:tr>
              <a:tr h="3708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tx1"/>
                          </a:solidFill>
                          <a:effectLst/>
                        </a:rPr>
                        <a:t>However, experts emphasize the need for concrete actions to meet the target of limiting global warming to 2°C, let alone 1.5°C by the end of the century.</a:t>
                      </a:r>
                    </a:p>
                    <a:p>
                      <a:endParaRPr lang="en-IN" sz="1000" dirty="0"/>
                    </a:p>
                  </a:txBody>
                  <a:tcPr/>
                </a:tc>
                <a:extLst>
                  <a:ext uri="{0D108BD9-81ED-4DB2-BD59-A6C34878D82A}">
                    <a16:rowId xmlns:a16="http://schemas.microsoft.com/office/drawing/2014/main" val="1143470011"/>
                  </a:ext>
                </a:extLst>
              </a:tr>
              <a:tr h="3708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tx1"/>
                          </a:solidFill>
                          <a:effectLst/>
                        </a:rPr>
                        <a:t>Despite global emissions and fossil fuel consumption remaining high, some regions, especially Europe, are progressing in energy transition, replacing fossil fuels with cleaner technologies.</a:t>
                      </a: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3782720853"/>
                  </a:ext>
                </a:extLst>
              </a:tr>
              <a:tr h="37084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000" b="0" u="none" strike="noStrike" cap="none" normalizeH="0" baseline="0" dirty="0">
                          <a:ln>
                            <a:noFill/>
                          </a:ln>
                          <a:solidFill>
                            <a:schemeClr val="tx1"/>
                          </a:solidFill>
                          <a:effectLst/>
                        </a:rPr>
                        <a:t>The energy insecurity caused by Russia’s invasion of Ukraine has accelerated Europe’s move away from fossil fuels. </a:t>
                      </a: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3037138710"/>
                  </a:ext>
                </a:extLst>
              </a:tr>
            </a:tbl>
          </a:graphicData>
        </a:graphic>
      </p:graphicFrame>
      <p:pic>
        <p:nvPicPr>
          <p:cNvPr id="11" name="Picture 10">
            <a:extLst>
              <a:ext uri="{FF2B5EF4-FFF2-40B4-BE49-F238E27FC236}">
                <a16:creationId xmlns:a16="http://schemas.microsoft.com/office/drawing/2014/main" id="{E633FCA4-913F-397C-631A-75FB9A42A322}"/>
              </a:ext>
            </a:extLst>
          </p:cNvPr>
          <p:cNvPicPr>
            <a:picLocks noChangeAspect="1"/>
          </p:cNvPicPr>
          <p:nvPr/>
        </p:nvPicPr>
        <p:blipFill>
          <a:blip r:embed="rId2"/>
          <a:stretch>
            <a:fillRect/>
          </a:stretch>
        </p:blipFill>
        <p:spPr>
          <a:xfrm>
            <a:off x="546166" y="1148570"/>
            <a:ext cx="5462107" cy="3437040"/>
          </a:xfrm>
          <a:prstGeom prst="rect">
            <a:avLst/>
          </a:prstGeom>
        </p:spPr>
      </p:pic>
      <p:pic>
        <p:nvPicPr>
          <p:cNvPr id="13" name="Picture 12">
            <a:extLst>
              <a:ext uri="{FF2B5EF4-FFF2-40B4-BE49-F238E27FC236}">
                <a16:creationId xmlns:a16="http://schemas.microsoft.com/office/drawing/2014/main" id="{881B01E7-5515-BCAD-3385-BB72A9B32D27}"/>
              </a:ext>
            </a:extLst>
          </p:cNvPr>
          <p:cNvPicPr>
            <a:picLocks noChangeAspect="1"/>
          </p:cNvPicPr>
          <p:nvPr/>
        </p:nvPicPr>
        <p:blipFill>
          <a:blip r:embed="rId3"/>
          <a:srcRect t="3273" b="3078"/>
          <a:stretch>
            <a:fillRect/>
          </a:stretch>
        </p:blipFill>
        <p:spPr>
          <a:xfrm>
            <a:off x="5984337" y="1189703"/>
            <a:ext cx="5502735" cy="3354775"/>
          </a:xfrm>
          <a:prstGeom prst="rect">
            <a:avLst/>
          </a:prstGeom>
        </p:spPr>
      </p:pic>
    </p:spTree>
    <p:extLst>
      <p:ext uri="{BB962C8B-B14F-4D97-AF65-F5344CB8AC3E}">
        <p14:creationId xmlns:p14="http://schemas.microsoft.com/office/powerpoint/2010/main" val="129094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9B96-9E2F-8AEE-8685-35765ED23756}"/>
              </a:ext>
            </a:extLst>
          </p:cNvPr>
          <p:cNvSpPr>
            <a:spLocks noGrp="1"/>
          </p:cNvSpPr>
          <p:nvPr>
            <p:ph type="title"/>
          </p:nvPr>
        </p:nvSpPr>
        <p:spPr>
          <a:xfrm>
            <a:off x="449827" y="130617"/>
            <a:ext cx="10500358" cy="607462"/>
          </a:xfrm>
        </p:spPr>
        <p:txBody>
          <a:bodyPr/>
          <a:lstStyle/>
          <a:p>
            <a:r>
              <a:rPr lang="en-US" sz="2400" b="1" dirty="0"/>
              <a:t>The Water-Energy Nexus: Driving Demand in an Era of Rapid Population Growth</a:t>
            </a:r>
            <a:endParaRPr lang="en-IN" sz="2400" b="1" dirty="0"/>
          </a:p>
        </p:txBody>
      </p:sp>
      <p:sp>
        <p:nvSpPr>
          <p:cNvPr id="4" name="Slide Number Placeholder 3">
            <a:extLst>
              <a:ext uri="{FF2B5EF4-FFF2-40B4-BE49-F238E27FC236}">
                <a16:creationId xmlns:a16="http://schemas.microsoft.com/office/drawing/2014/main" id="{3070A3FE-8FD9-42BE-1C3F-A96565774DC3}"/>
              </a:ext>
            </a:extLst>
          </p:cNvPr>
          <p:cNvSpPr>
            <a:spLocks noGrp="1"/>
          </p:cNvSpPr>
          <p:nvPr>
            <p:ph type="sldNum" sz="quarter" idx="12"/>
          </p:nvPr>
        </p:nvSpPr>
        <p:spPr/>
        <p:txBody>
          <a:bodyPr/>
          <a:lstStyle/>
          <a:p>
            <a:fld id="{44A3618A-814C-4982-9DFD-515485A1B020}" type="slidenum">
              <a:rPr lang="en-GB" smtClean="0"/>
              <a:pPr/>
              <a:t>8</a:t>
            </a:fld>
            <a:endParaRPr lang="en-GB" dirty="0"/>
          </a:p>
        </p:txBody>
      </p:sp>
      <p:sp>
        <p:nvSpPr>
          <p:cNvPr id="12" name="Rectangle 11">
            <a:extLst>
              <a:ext uri="{FF2B5EF4-FFF2-40B4-BE49-F238E27FC236}">
                <a16:creationId xmlns:a16="http://schemas.microsoft.com/office/drawing/2014/main" id="{F095A759-7A52-783F-A579-8B8E707CD2ED}"/>
              </a:ext>
            </a:extLst>
          </p:cNvPr>
          <p:cNvSpPr/>
          <p:nvPr/>
        </p:nvSpPr>
        <p:spPr>
          <a:xfrm>
            <a:off x="381001" y="4902481"/>
            <a:ext cx="5400039" cy="1818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Global Population Growth</a:t>
            </a:r>
            <a:r>
              <a:rPr kumimoji="0" lang="en-US" altLang="en-US" sz="900" b="0" i="0" u="none" strike="noStrike" cap="none" normalizeH="0" baseline="0" dirty="0">
                <a:ln>
                  <a:noFill/>
                </a:ln>
                <a:solidFill>
                  <a:schemeClr val="tx1"/>
                </a:solidFill>
                <a:effectLst/>
              </a:rPr>
              <a:t>: The global population is expected to reach approximately 9 billion by 2048, marking a significant increase.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Population Increase Percentage</a:t>
            </a:r>
            <a:r>
              <a:rPr kumimoji="0" lang="en-US" altLang="en-US" sz="900" b="0" i="0" u="none" strike="noStrike" cap="none" normalizeH="0" baseline="0" dirty="0">
                <a:ln>
                  <a:noFill/>
                </a:ln>
                <a:solidFill>
                  <a:schemeClr val="tx1"/>
                </a:solidFill>
                <a:effectLst/>
              </a:rPr>
              <a:t>: This represents a 12.5% increase in the global population over the period leading up to 2048.</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Pressure on Resources</a:t>
            </a:r>
            <a:r>
              <a:rPr kumimoji="0" lang="en-US" altLang="en-US" sz="900" b="0" i="0" u="none" strike="noStrike" cap="none" normalizeH="0" baseline="0" dirty="0">
                <a:ln>
                  <a:noFill/>
                </a:ln>
                <a:solidFill>
                  <a:schemeClr val="tx1"/>
                </a:solidFill>
                <a:effectLst/>
              </a:rPr>
              <a:t>: With such an increase in population, there will be greater demand for essential resources, including food, water, energy, and infrastructure.</a:t>
            </a:r>
          </a:p>
        </p:txBody>
      </p:sp>
      <p:sp>
        <p:nvSpPr>
          <p:cNvPr id="13" name="Content Placeholder 9">
            <a:extLst>
              <a:ext uri="{FF2B5EF4-FFF2-40B4-BE49-F238E27FC236}">
                <a16:creationId xmlns:a16="http://schemas.microsoft.com/office/drawing/2014/main" id="{4DDC00C7-EEAD-9456-C2E4-FD6AD85BEE1D}"/>
              </a:ext>
            </a:extLst>
          </p:cNvPr>
          <p:cNvSpPr txBox="1">
            <a:spLocks/>
          </p:cNvSpPr>
          <p:nvPr/>
        </p:nvSpPr>
        <p:spPr>
          <a:xfrm>
            <a:off x="381001" y="4592319"/>
            <a:ext cx="5400039" cy="310162"/>
          </a:xfrm>
          <a:prstGeom prst="round2SameRect">
            <a:avLst/>
          </a:prstGeom>
          <a:solidFill>
            <a:srgbClr val="2063B4"/>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buFont typeface="Arial" panose="020B0604020202020204" pitchFamily="34" charset="0"/>
              <a:buNone/>
            </a:pPr>
            <a:r>
              <a:rPr lang="en-IN" sz="1000" dirty="0">
                <a:latin typeface="+mj-lt"/>
              </a:rPr>
              <a:t>Global Increase Index</a:t>
            </a:r>
          </a:p>
        </p:txBody>
      </p:sp>
      <p:sp>
        <p:nvSpPr>
          <p:cNvPr id="16" name="Rectangle 15">
            <a:extLst>
              <a:ext uri="{FF2B5EF4-FFF2-40B4-BE49-F238E27FC236}">
                <a16:creationId xmlns:a16="http://schemas.microsoft.com/office/drawing/2014/main" id="{3E5613C5-2827-EEB1-BFD7-6052E2CC885F}"/>
              </a:ext>
            </a:extLst>
          </p:cNvPr>
          <p:cNvSpPr/>
          <p:nvPr/>
        </p:nvSpPr>
        <p:spPr>
          <a:xfrm>
            <a:off x="6410963" y="4892321"/>
            <a:ext cx="5435598" cy="1818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India’s Population Growth</a:t>
            </a:r>
            <a:r>
              <a:rPr kumimoji="0" lang="en-US" altLang="en-US" sz="900" b="0" i="0" u="none" strike="noStrike" cap="none" normalizeH="0" baseline="0" dirty="0">
                <a:ln>
                  <a:noFill/>
                </a:ln>
                <a:solidFill>
                  <a:schemeClr val="tx1"/>
                </a:solidFill>
                <a:effectLst/>
              </a:rPr>
              <a:t>: By 2048, India’s population is projected to reach approximately 1.62 billion, marking a 15% increase in the country’s population.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Population Growth by 2035</a:t>
            </a:r>
            <a:r>
              <a:rPr kumimoji="0" lang="en-US" altLang="en-US" sz="900" b="0" i="0" u="none" strike="noStrike" cap="none" normalizeH="0" baseline="0" dirty="0">
                <a:ln>
                  <a:noFill/>
                </a:ln>
                <a:solidFill>
                  <a:schemeClr val="tx1"/>
                </a:solidFill>
                <a:effectLst/>
              </a:rPr>
              <a:t>: India’s population is expected to grow by 7.5% by 2035, adding an estimated 120 million people.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Increased Water Demand</a:t>
            </a:r>
            <a:r>
              <a:rPr kumimoji="0" lang="en-US" altLang="en-US" sz="900" b="0" i="0" u="none" strike="noStrike" cap="none" normalizeH="0" baseline="0" dirty="0">
                <a:ln>
                  <a:noFill/>
                </a:ln>
                <a:solidFill>
                  <a:schemeClr val="tx1"/>
                </a:solidFill>
                <a:effectLst/>
              </a:rPr>
              <a:t>: By 2035, an additional 8.4 million cubic meters of water per day will be required to meet the needs of the growing population.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1"/>
                </a:solidFill>
                <a:effectLst/>
              </a:rPr>
              <a:t>Pressure on Water Resources</a:t>
            </a:r>
            <a:r>
              <a:rPr kumimoji="0" lang="en-US" altLang="en-US" sz="900" b="0" i="0" u="none" strike="noStrike" cap="none" normalizeH="0" baseline="0" dirty="0">
                <a:ln>
                  <a:noFill/>
                </a:ln>
                <a:solidFill>
                  <a:schemeClr val="tx1"/>
                </a:solidFill>
                <a:effectLst/>
              </a:rPr>
              <a:t>: The increase in population will intensify pressure on India’s already strained water resources, necessitating enhanced water management and conservation strategies.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7" name="Content Placeholder 9">
            <a:extLst>
              <a:ext uri="{FF2B5EF4-FFF2-40B4-BE49-F238E27FC236}">
                <a16:creationId xmlns:a16="http://schemas.microsoft.com/office/drawing/2014/main" id="{9916A72D-676F-6D00-C8DA-6DDD0836319F}"/>
              </a:ext>
            </a:extLst>
          </p:cNvPr>
          <p:cNvSpPr txBox="1">
            <a:spLocks/>
          </p:cNvSpPr>
          <p:nvPr/>
        </p:nvSpPr>
        <p:spPr>
          <a:xfrm>
            <a:off x="6410963" y="4592319"/>
            <a:ext cx="5435598" cy="300002"/>
          </a:xfrm>
          <a:prstGeom prst="round2SameRect">
            <a:avLst/>
          </a:prstGeom>
          <a:solidFill>
            <a:srgbClr val="2063B4"/>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buFont typeface="Arial" panose="020B0604020202020204" pitchFamily="34" charset="0"/>
              <a:buNone/>
            </a:pPr>
            <a:r>
              <a:rPr lang="en-US" sz="1000" dirty="0">
                <a:latin typeface="+mj-lt"/>
              </a:rPr>
              <a:t>Implications of Population Growth on Water Demand in India</a:t>
            </a:r>
            <a:endParaRPr lang="en-IN" sz="1000" dirty="0">
              <a:latin typeface="+mj-lt"/>
            </a:endParaRPr>
          </a:p>
        </p:txBody>
      </p:sp>
      <p:pic>
        <p:nvPicPr>
          <p:cNvPr id="5" name="Picture 4">
            <a:extLst>
              <a:ext uri="{FF2B5EF4-FFF2-40B4-BE49-F238E27FC236}">
                <a16:creationId xmlns:a16="http://schemas.microsoft.com/office/drawing/2014/main" id="{90DEEB14-5049-094D-2A2A-5D0CFAE90A88}"/>
              </a:ext>
            </a:extLst>
          </p:cNvPr>
          <p:cNvPicPr>
            <a:picLocks noChangeAspect="1"/>
          </p:cNvPicPr>
          <p:nvPr/>
        </p:nvPicPr>
        <p:blipFill>
          <a:blip r:embed="rId2">
            <a:extLst>
              <a:ext uri="{28A0092B-C50C-407E-A947-70E740481C1C}">
                <a14:useLocalDpi xmlns:a14="http://schemas.microsoft.com/office/drawing/2010/main" val="0"/>
              </a:ext>
            </a:extLst>
          </a:blip>
          <a:srcRect t="10848"/>
          <a:stretch>
            <a:fillRect/>
          </a:stretch>
        </p:blipFill>
        <p:spPr>
          <a:xfrm>
            <a:off x="449827" y="1641987"/>
            <a:ext cx="5252882" cy="2780201"/>
          </a:xfrm>
          <a:prstGeom prst="rect">
            <a:avLst/>
          </a:prstGeom>
        </p:spPr>
      </p:pic>
      <p:pic>
        <p:nvPicPr>
          <p:cNvPr id="8" name="Picture 7">
            <a:extLst>
              <a:ext uri="{FF2B5EF4-FFF2-40B4-BE49-F238E27FC236}">
                <a16:creationId xmlns:a16="http://schemas.microsoft.com/office/drawing/2014/main" id="{A94EA512-1C60-E02F-6CDE-30A37C4D9C4C}"/>
              </a:ext>
            </a:extLst>
          </p:cNvPr>
          <p:cNvPicPr>
            <a:picLocks noChangeAspect="1"/>
          </p:cNvPicPr>
          <p:nvPr/>
        </p:nvPicPr>
        <p:blipFill>
          <a:blip r:embed="rId3">
            <a:extLst>
              <a:ext uri="{28A0092B-C50C-407E-A947-70E740481C1C}">
                <a14:useLocalDpi xmlns:a14="http://schemas.microsoft.com/office/drawing/2010/main" val="0"/>
              </a:ext>
            </a:extLst>
          </a:blip>
          <a:srcRect t="6192"/>
          <a:stretch>
            <a:fillRect/>
          </a:stretch>
        </p:blipFill>
        <p:spPr>
          <a:xfrm>
            <a:off x="6489292" y="1465006"/>
            <a:ext cx="5347784" cy="2925424"/>
          </a:xfrm>
          <a:prstGeom prst="rect">
            <a:avLst/>
          </a:prstGeom>
        </p:spPr>
      </p:pic>
      <p:sp>
        <p:nvSpPr>
          <p:cNvPr id="9" name="TextBox 8">
            <a:extLst>
              <a:ext uri="{FF2B5EF4-FFF2-40B4-BE49-F238E27FC236}">
                <a16:creationId xmlns:a16="http://schemas.microsoft.com/office/drawing/2014/main" id="{2C158973-1FDD-5C6F-45F8-17B1035DC31D}"/>
              </a:ext>
            </a:extLst>
          </p:cNvPr>
          <p:cNvSpPr txBox="1"/>
          <p:nvPr/>
        </p:nvSpPr>
        <p:spPr>
          <a:xfrm>
            <a:off x="1622323" y="1210750"/>
            <a:ext cx="3136490" cy="338554"/>
          </a:xfrm>
          <a:prstGeom prst="rect">
            <a:avLst/>
          </a:prstGeom>
          <a:noFill/>
        </p:spPr>
        <p:txBody>
          <a:bodyPr wrap="square" rtlCol="0">
            <a:spAutoFit/>
          </a:bodyPr>
          <a:lstStyle/>
          <a:p>
            <a:r>
              <a:rPr lang="en-US" sz="1600" dirty="0"/>
              <a:t>World population trajectory</a:t>
            </a:r>
            <a:endParaRPr lang="en-IN" sz="1600" dirty="0"/>
          </a:p>
        </p:txBody>
      </p:sp>
      <p:sp>
        <p:nvSpPr>
          <p:cNvPr id="10" name="TextBox 9">
            <a:extLst>
              <a:ext uri="{FF2B5EF4-FFF2-40B4-BE49-F238E27FC236}">
                <a16:creationId xmlns:a16="http://schemas.microsoft.com/office/drawing/2014/main" id="{7484F03E-3BC8-B5A9-510A-9E51E0887091}"/>
              </a:ext>
            </a:extLst>
          </p:cNvPr>
          <p:cNvSpPr txBox="1"/>
          <p:nvPr/>
        </p:nvSpPr>
        <p:spPr>
          <a:xfrm>
            <a:off x="7744870" y="1070024"/>
            <a:ext cx="3136490" cy="338554"/>
          </a:xfrm>
          <a:prstGeom prst="rect">
            <a:avLst/>
          </a:prstGeom>
          <a:noFill/>
        </p:spPr>
        <p:txBody>
          <a:bodyPr wrap="square" rtlCol="0">
            <a:spAutoFit/>
          </a:bodyPr>
          <a:lstStyle/>
          <a:p>
            <a:r>
              <a:rPr lang="en-US" sz="1600" dirty="0"/>
              <a:t>India’s population trajectory</a:t>
            </a:r>
            <a:endParaRPr lang="en-IN" sz="1600" dirty="0"/>
          </a:p>
        </p:txBody>
      </p:sp>
    </p:spTree>
    <p:extLst>
      <p:ext uri="{BB962C8B-B14F-4D97-AF65-F5344CB8AC3E}">
        <p14:creationId xmlns:p14="http://schemas.microsoft.com/office/powerpoint/2010/main" val="136838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BA64-5658-4C92-D105-F245BCC8BDE7}"/>
              </a:ext>
            </a:extLst>
          </p:cNvPr>
          <p:cNvSpPr>
            <a:spLocks noGrp="1"/>
          </p:cNvSpPr>
          <p:nvPr>
            <p:ph type="title"/>
          </p:nvPr>
        </p:nvSpPr>
        <p:spPr>
          <a:xfrm>
            <a:off x="381002" y="136525"/>
            <a:ext cx="10618432" cy="653588"/>
          </a:xfrm>
        </p:spPr>
        <p:txBody>
          <a:bodyPr/>
          <a:lstStyle/>
          <a:p>
            <a:r>
              <a:rPr lang="en-US" sz="2400" b="1" dirty="0"/>
              <a:t>The Global &amp; National Water Crisis</a:t>
            </a:r>
            <a:endParaRPr lang="en-IN" sz="2400" b="1" dirty="0"/>
          </a:p>
        </p:txBody>
      </p:sp>
      <p:sp>
        <p:nvSpPr>
          <p:cNvPr id="4" name="Slide Number Placeholder 3">
            <a:extLst>
              <a:ext uri="{FF2B5EF4-FFF2-40B4-BE49-F238E27FC236}">
                <a16:creationId xmlns:a16="http://schemas.microsoft.com/office/drawing/2014/main" id="{2E297776-B750-80FC-6B08-4CDFFFD0ECB2}"/>
              </a:ext>
            </a:extLst>
          </p:cNvPr>
          <p:cNvSpPr>
            <a:spLocks noGrp="1"/>
          </p:cNvSpPr>
          <p:nvPr>
            <p:ph type="sldNum" sz="quarter" idx="12"/>
          </p:nvPr>
        </p:nvSpPr>
        <p:spPr/>
        <p:txBody>
          <a:bodyPr/>
          <a:lstStyle/>
          <a:p>
            <a:fld id="{44A3618A-814C-4982-9DFD-515485A1B020}" type="slidenum">
              <a:rPr lang="en-GB" smtClean="0"/>
              <a:pPr/>
              <a:t>9</a:t>
            </a:fld>
            <a:endParaRPr lang="en-GB" dirty="0"/>
          </a:p>
        </p:txBody>
      </p:sp>
      <p:pic>
        <p:nvPicPr>
          <p:cNvPr id="8" name="Picture 7">
            <a:extLst>
              <a:ext uri="{FF2B5EF4-FFF2-40B4-BE49-F238E27FC236}">
                <a16:creationId xmlns:a16="http://schemas.microsoft.com/office/drawing/2014/main" id="{5BBC5A41-25CC-3CAB-D29A-BBED892BA0A4}"/>
              </a:ext>
            </a:extLst>
          </p:cNvPr>
          <p:cNvPicPr>
            <a:picLocks noChangeAspect="1"/>
          </p:cNvPicPr>
          <p:nvPr/>
        </p:nvPicPr>
        <p:blipFill>
          <a:blip r:embed="rId2"/>
          <a:srcRect l="17601" t="32937" r="37577" b="19196"/>
          <a:stretch/>
        </p:blipFill>
        <p:spPr>
          <a:xfrm>
            <a:off x="405020" y="1187243"/>
            <a:ext cx="5426953" cy="2746627"/>
          </a:xfrm>
          <a:prstGeom prst="rect">
            <a:avLst/>
          </a:prstGeom>
          <a:solidFill>
            <a:schemeClr val="accent6">
              <a:lumMod val="20000"/>
              <a:lumOff val="80000"/>
            </a:schemeClr>
          </a:solidFill>
          <a:ln>
            <a:solidFill>
              <a:schemeClr val="tx1"/>
            </a:solidFill>
          </a:ln>
        </p:spPr>
      </p:pic>
      <p:pic>
        <p:nvPicPr>
          <p:cNvPr id="9" name="Picture 8">
            <a:extLst>
              <a:ext uri="{FF2B5EF4-FFF2-40B4-BE49-F238E27FC236}">
                <a16:creationId xmlns:a16="http://schemas.microsoft.com/office/drawing/2014/main" id="{CFB61501-B3FF-7AA3-9993-C6FB2342927C}"/>
              </a:ext>
            </a:extLst>
          </p:cNvPr>
          <p:cNvPicPr>
            <a:picLocks noChangeAspect="1"/>
          </p:cNvPicPr>
          <p:nvPr/>
        </p:nvPicPr>
        <p:blipFill>
          <a:blip r:embed="rId3"/>
          <a:srcRect t="4579"/>
          <a:stretch/>
        </p:blipFill>
        <p:spPr>
          <a:xfrm>
            <a:off x="6297329" y="3586481"/>
            <a:ext cx="5450972" cy="2743198"/>
          </a:xfrm>
          <a:prstGeom prst="rect">
            <a:avLst/>
          </a:prstGeom>
          <a:ln>
            <a:solidFill>
              <a:schemeClr val="tx1"/>
            </a:solidFill>
          </a:ln>
        </p:spPr>
      </p:pic>
      <p:sp>
        <p:nvSpPr>
          <p:cNvPr id="3" name="Rectangle 2">
            <a:extLst>
              <a:ext uri="{FF2B5EF4-FFF2-40B4-BE49-F238E27FC236}">
                <a16:creationId xmlns:a16="http://schemas.microsoft.com/office/drawing/2014/main" id="{B86B90C7-BAC6-F25C-15A9-096F7EC9739A}"/>
              </a:ext>
            </a:extLst>
          </p:cNvPr>
          <p:cNvSpPr/>
          <p:nvPr/>
        </p:nvSpPr>
        <p:spPr>
          <a:xfrm>
            <a:off x="381001" y="4414800"/>
            <a:ext cx="5450972" cy="19148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n-US" sz="900" dirty="0">
                <a:solidFill>
                  <a:srgbClr val="000000"/>
                </a:solidFill>
              </a:rPr>
              <a:t>L</a:t>
            </a:r>
            <a:r>
              <a:rPr lang="en-US" sz="900" b="0" i="0" dirty="0">
                <a:solidFill>
                  <a:srgbClr val="000000"/>
                </a:solidFill>
                <a:effectLst/>
              </a:rPr>
              <a:t>arge river basins such as those of the Ganga and Brahmaputra experienced lower-than-average conditions across almost their entire territories, Other Indian rivers also faces similar shrinking conditions</a:t>
            </a:r>
          </a:p>
          <a:p>
            <a:pPr marL="171450" indent="-171450" algn="just">
              <a:buFont typeface="Arial" panose="020B0604020202020204" pitchFamily="34" charset="0"/>
              <a:buChar char="•"/>
            </a:pPr>
            <a:endParaRPr lang="en-US" sz="900" b="0" i="0" dirty="0">
              <a:solidFill>
                <a:srgbClr val="000000"/>
              </a:solidFill>
              <a:effectLst/>
            </a:endParaRPr>
          </a:p>
          <a:p>
            <a:pPr marL="171450" indent="-171450" algn="just">
              <a:buFont typeface="Arial" panose="020B0604020202020204" pitchFamily="34" charset="0"/>
              <a:buChar char="•"/>
            </a:pPr>
            <a:r>
              <a:rPr lang="en-US" sz="900" b="0" i="0" dirty="0">
                <a:solidFill>
                  <a:srgbClr val="000000"/>
                </a:solidFill>
                <a:effectLst/>
              </a:rPr>
              <a:t>In an unstable world where security threats are growing, we must all recognize that ensuring the availability and sustainable management of water and sanitation for all – the aim of Sustainable Development Goal 6 – is essential for global peace</a:t>
            </a:r>
            <a:r>
              <a:rPr lang="en-US" sz="900" dirty="0">
                <a:solidFill>
                  <a:srgbClr val="000000"/>
                </a:solidFill>
              </a:rPr>
              <a:t> and </a:t>
            </a:r>
            <a:r>
              <a:rPr lang="en-US" sz="900" b="0" i="0" dirty="0">
                <a:solidFill>
                  <a:srgbClr val="000000"/>
                </a:solidFill>
                <a:effectLst/>
              </a:rPr>
              <a:t>prosperity</a:t>
            </a:r>
          </a:p>
          <a:p>
            <a:pPr marL="171450" indent="-171450" algn="just">
              <a:buFont typeface="Arial" panose="020B0604020202020204" pitchFamily="34" charset="0"/>
              <a:buChar char="•"/>
            </a:pPr>
            <a:endParaRPr lang="en-US" sz="900" b="0" i="0" dirty="0">
              <a:solidFill>
                <a:srgbClr val="000000"/>
              </a:solidFill>
              <a:effectLst/>
            </a:endParaRPr>
          </a:p>
          <a:p>
            <a:pPr marL="171450" indent="-171450" algn="just">
              <a:buFont typeface="Arial" panose="020B0604020202020204" pitchFamily="34" charset="0"/>
              <a:buChar char="•"/>
            </a:pPr>
            <a:r>
              <a:rPr lang="en-US" sz="900" b="0" dirty="0">
                <a:solidFill>
                  <a:srgbClr val="000000"/>
                </a:solidFill>
                <a:effectLst/>
              </a:rPr>
              <a:t>The United Nations World Water Development Report 2024: Water for prosperity and peace highlights the wider significance of water for our lives and livelihoods. It explores water’s capacity to unite people and serve as a tool for peace, sustainable development, climate action and regional integration for securing </a:t>
            </a:r>
            <a:r>
              <a:rPr lang="en-US" sz="900" b="0" dirty="0">
                <a:solidFill>
                  <a:schemeClr val="tx1"/>
                </a:solidFill>
                <a:effectLst/>
              </a:rPr>
              <a:t>s</a:t>
            </a:r>
            <a:r>
              <a:rPr lang="en-US" sz="900" dirty="0">
                <a:solidFill>
                  <a:schemeClr val="tx1"/>
                </a:solidFill>
              </a:rPr>
              <a:t>ustainable management amid global challenges</a:t>
            </a:r>
            <a:endParaRPr lang="en-US" sz="900" b="0" dirty="0">
              <a:solidFill>
                <a:schemeClr val="tx1"/>
              </a:solidFill>
              <a:effectLst/>
            </a:endParaRPr>
          </a:p>
          <a:p>
            <a:endParaRPr lang="en-IN" sz="900" dirty="0"/>
          </a:p>
        </p:txBody>
      </p:sp>
      <p:sp>
        <p:nvSpPr>
          <p:cNvPr id="5" name="Content Placeholder 9">
            <a:extLst>
              <a:ext uri="{FF2B5EF4-FFF2-40B4-BE49-F238E27FC236}">
                <a16:creationId xmlns:a16="http://schemas.microsoft.com/office/drawing/2014/main" id="{43B35F4F-E2FA-2D18-AF83-57EBD3D08955}"/>
              </a:ext>
            </a:extLst>
          </p:cNvPr>
          <p:cNvSpPr txBox="1">
            <a:spLocks/>
          </p:cNvSpPr>
          <p:nvPr/>
        </p:nvSpPr>
        <p:spPr>
          <a:xfrm>
            <a:off x="381001" y="4104638"/>
            <a:ext cx="5450972" cy="314961"/>
          </a:xfrm>
          <a:prstGeom prst="round2Same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just">
              <a:buNone/>
            </a:pPr>
            <a:r>
              <a:rPr lang="en-US" sz="1000" dirty="0"/>
              <a:t>Water for Prosperity and Peace: Ensuring Sustainable Management Amid Global Challenges</a:t>
            </a:r>
            <a:endParaRPr lang="en-US" sz="1000" b="0" dirty="0">
              <a:solidFill>
                <a:srgbClr val="000000"/>
              </a:solidFill>
              <a:effectLst/>
              <a:latin typeface="Roboto-Regular"/>
            </a:endParaRPr>
          </a:p>
        </p:txBody>
      </p:sp>
      <p:sp>
        <p:nvSpPr>
          <p:cNvPr id="6" name="Rectangle 5">
            <a:extLst>
              <a:ext uri="{FF2B5EF4-FFF2-40B4-BE49-F238E27FC236}">
                <a16:creationId xmlns:a16="http://schemas.microsoft.com/office/drawing/2014/main" id="{31AAB942-BF92-E79E-30D2-EFA94CC69B98}"/>
              </a:ext>
            </a:extLst>
          </p:cNvPr>
          <p:cNvSpPr/>
          <p:nvPr/>
        </p:nvSpPr>
        <p:spPr>
          <a:xfrm>
            <a:off x="6273801" y="1529361"/>
            <a:ext cx="5450972" cy="174216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n-US" sz="900" dirty="0"/>
              <a:t>The state of global water resource  by the World Metrological Organization (WMO) 7Oct 2024,</a:t>
            </a:r>
          </a:p>
          <a:p>
            <a:pPr marL="171450" indent="-171450" algn="just">
              <a:buFont typeface="Arial" panose="020B0604020202020204" pitchFamily="34" charset="0"/>
              <a:buChar char="•"/>
            </a:pPr>
            <a:r>
              <a:rPr lang="en-US" sz="900" b="0" i="0" dirty="0">
                <a:solidFill>
                  <a:srgbClr val="000000"/>
                </a:solidFill>
                <a:effectLst/>
              </a:rPr>
              <a:t>The report highlighted severe stress on global water supplies.</a:t>
            </a:r>
          </a:p>
          <a:p>
            <a:pPr marL="171450" indent="-171450" algn="just">
              <a:buFont typeface="Arial" panose="020B0604020202020204" pitchFamily="34" charset="0"/>
              <a:buChar char="•"/>
            </a:pPr>
            <a:endParaRPr lang="en-US" sz="900" b="0" i="0" dirty="0">
              <a:solidFill>
                <a:srgbClr val="000000"/>
              </a:solidFill>
              <a:effectLst/>
            </a:endParaRPr>
          </a:p>
          <a:p>
            <a:pPr marL="171450" indent="-171450" algn="just">
              <a:buFont typeface="Arial" panose="020B0604020202020204" pitchFamily="34" charset="0"/>
              <a:buChar char="•"/>
            </a:pPr>
            <a:r>
              <a:rPr lang="en-US" sz="900" dirty="0">
                <a:solidFill>
                  <a:srgbClr val="000000"/>
                </a:solidFill>
              </a:rPr>
              <a:t>Increasing temp &amp; widespread dry condition resulted in </a:t>
            </a:r>
            <a:r>
              <a:rPr lang="en-US" sz="900" b="0" i="0" dirty="0">
                <a:solidFill>
                  <a:srgbClr val="000000"/>
                </a:solidFill>
                <a:effectLst/>
              </a:rPr>
              <a:t>rivers mostly facing conditions that were drier-than-average to average for river discharge.</a:t>
            </a:r>
            <a:endParaRPr lang="en-US" sz="900" dirty="0"/>
          </a:p>
          <a:p>
            <a:pPr marL="171450" indent="-171450" algn="just">
              <a:buFont typeface="Arial" panose="020B0604020202020204" pitchFamily="34" charset="0"/>
              <a:buChar char="•"/>
            </a:pPr>
            <a:endParaRPr lang="en-US" sz="900" dirty="0"/>
          </a:p>
          <a:p>
            <a:pPr marL="171450" indent="-171450" algn="just">
              <a:buFont typeface="Arial" panose="020B0604020202020204" pitchFamily="34" charset="0"/>
              <a:buChar char="•"/>
            </a:pPr>
            <a:r>
              <a:rPr lang="en-US" sz="900" dirty="0">
                <a:solidFill>
                  <a:srgbClr val="000000"/>
                </a:solidFill>
              </a:rPr>
              <a:t>M</a:t>
            </a:r>
            <a:r>
              <a:rPr lang="en-US" sz="900" b="0" i="0" dirty="0">
                <a:solidFill>
                  <a:srgbClr val="000000"/>
                </a:solidFill>
                <a:effectLst/>
              </a:rPr>
              <a:t>ore than half of global catchment areas in 2023 showed deviations from near-average conditions for river discharge, predominantly lower than average</a:t>
            </a:r>
          </a:p>
          <a:p>
            <a:pPr marL="171450" indent="-171450" algn="just">
              <a:buFont typeface="Arial" panose="020B0604020202020204" pitchFamily="34" charset="0"/>
              <a:buChar char="•"/>
            </a:pPr>
            <a:endParaRPr lang="en-US" sz="900" dirty="0">
              <a:solidFill>
                <a:srgbClr val="000000"/>
              </a:solidFill>
            </a:endParaRPr>
          </a:p>
          <a:p>
            <a:pPr marL="171450" indent="-171450" algn="just">
              <a:buFont typeface="Arial" panose="020B0604020202020204" pitchFamily="34" charset="0"/>
              <a:buChar char="•"/>
            </a:pPr>
            <a:r>
              <a:rPr lang="en-US" sz="900" b="0" i="0" dirty="0">
                <a:solidFill>
                  <a:srgbClr val="000000"/>
                </a:solidFill>
                <a:effectLst/>
              </a:rPr>
              <a:t>Between 2015-2021 below- and much-below-average conditions affected North America (except Alaska), Central America and South </a:t>
            </a:r>
            <a:r>
              <a:rPr lang="en-US" sz="900" b="0" i="0" dirty="0">
                <a:solidFill>
                  <a:schemeClr val="tx1"/>
                </a:solidFill>
                <a:effectLst/>
              </a:rPr>
              <a:t>America </a:t>
            </a:r>
            <a:r>
              <a:rPr lang="en-US" sz="900" dirty="0">
                <a:solidFill>
                  <a:schemeClr val="tx1"/>
                </a:solidFill>
              </a:rPr>
              <a:t>unstable management amid global challenges</a:t>
            </a:r>
            <a:endParaRPr lang="en-US" sz="900" b="0" dirty="0">
              <a:solidFill>
                <a:schemeClr val="tx1"/>
              </a:solidFill>
              <a:effectLst/>
            </a:endParaRPr>
          </a:p>
          <a:p>
            <a:endParaRPr lang="en-IN" sz="900" dirty="0"/>
          </a:p>
        </p:txBody>
      </p:sp>
      <p:sp>
        <p:nvSpPr>
          <p:cNvPr id="7" name="Content Placeholder 9">
            <a:extLst>
              <a:ext uri="{FF2B5EF4-FFF2-40B4-BE49-F238E27FC236}">
                <a16:creationId xmlns:a16="http://schemas.microsoft.com/office/drawing/2014/main" id="{01C9A403-0DBA-B3FE-37DC-256955F8F347}"/>
              </a:ext>
            </a:extLst>
          </p:cNvPr>
          <p:cNvSpPr txBox="1">
            <a:spLocks/>
          </p:cNvSpPr>
          <p:nvPr/>
        </p:nvSpPr>
        <p:spPr>
          <a:xfrm>
            <a:off x="6273801" y="1209038"/>
            <a:ext cx="5450972" cy="314961"/>
          </a:xfrm>
          <a:prstGeom prst="round2Same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just">
              <a:buNone/>
            </a:pPr>
            <a:r>
              <a:rPr lang="en-US" sz="1000" dirty="0">
                <a:latin typeface="+mj-lt"/>
              </a:rPr>
              <a:t>Global Water Resources Under Stress: Alarming Trends Highlighted by WMO Report 2024</a:t>
            </a:r>
            <a:endParaRPr lang="en-US" sz="1000" b="0" dirty="0">
              <a:solidFill>
                <a:srgbClr val="000000"/>
              </a:solidFill>
              <a:effectLst/>
              <a:latin typeface="+mj-lt"/>
            </a:endParaRPr>
          </a:p>
        </p:txBody>
      </p:sp>
      <p:sp>
        <p:nvSpPr>
          <p:cNvPr id="11" name="TextBox 10">
            <a:extLst>
              <a:ext uri="{FF2B5EF4-FFF2-40B4-BE49-F238E27FC236}">
                <a16:creationId xmlns:a16="http://schemas.microsoft.com/office/drawing/2014/main" id="{375B8E7D-C3BD-D186-64EA-A4B0D733F1C1}"/>
              </a:ext>
            </a:extLst>
          </p:cNvPr>
          <p:cNvSpPr txBox="1"/>
          <p:nvPr/>
        </p:nvSpPr>
        <p:spPr>
          <a:xfrm>
            <a:off x="6207812" y="6301443"/>
            <a:ext cx="5328919" cy="184666"/>
          </a:xfrm>
          <a:prstGeom prst="rect">
            <a:avLst/>
          </a:prstGeom>
          <a:noFill/>
        </p:spPr>
        <p:txBody>
          <a:bodyPr wrap="square">
            <a:spAutoFit/>
          </a:bodyPr>
          <a:lstStyle/>
          <a:p>
            <a:r>
              <a:rPr lang="en-US" sz="600" b="0" i="0" dirty="0">
                <a:effectLst/>
                <a:latin typeface="+mj-lt"/>
              </a:rPr>
              <a:t>Source: State of Global Water Resources, 2023</a:t>
            </a:r>
            <a:endParaRPr lang="en-IN" sz="600" dirty="0">
              <a:latin typeface="+mj-lt"/>
            </a:endParaRPr>
          </a:p>
        </p:txBody>
      </p:sp>
    </p:spTree>
    <p:extLst>
      <p:ext uri="{BB962C8B-B14F-4D97-AF65-F5344CB8AC3E}">
        <p14:creationId xmlns:p14="http://schemas.microsoft.com/office/powerpoint/2010/main" val="418514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E Presentation Template 2021  -  Read-Only" id="{D78CDFE6-8F2C-4240-9101-979EAAF38118}" vid="{F69322AD-C7EC-4FD5-97BC-9A18DCCE1D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Number xmlns="7166cc46-fd3c-4729-92b7-d9eeecf9450f">001</Document_x0020_Number>
    <Revision_x0020_Number xmlns="7166cc46-fd3c-4729-92b7-d9eeecf9450f">R5</Revision_x0020_Number>
    <Description0 xmlns="7166cc46-fd3c-4729-92b7-d9eeecf9450f">PowerPoint Presentation Template</Description0>
    <Attached_x0020_Document_x0020_Type xmlns="7166cc46-fd3c-4729-92b7-d9eeecf9450f" xsi:nil="true"/>
    <Valid_x0020_Upto xmlns="7166cc46-fd3c-4729-92b7-d9eeecf9450f">2024-06-12T18:30:00+00:00</Valid_x0020_Upto>
    <Code_x0020_referred xmlns="7166cc46-fd3c-4729-92b7-d9eeecf9450f">To be entered</Code_x0020_referred>
    <Reminder_x0020_period_x0020_for_x0020_revalidation xmlns="7166cc46-fd3c-4729-92b7-d9eeecf9450f">1month</Reminder_x0020_period_x0020_for_x0020_revalidation>
    <Location_x0020__x002f__x0020_Office xmlns="7166cc46-fd3c-4729-92b7-d9eeecf9450f">All</Location_x0020__x002f__x0020_Office>
    <TCE_x0020_documents_x0020_refered xmlns="7166cc46-fd3c-4729-92b7-d9eeecf9450f">To be entered</TCE_x0020_documents_x0020_refered>
    <Revision_x0020_Date xmlns="7166cc46-fd3c-4729-92b7-d9eeecf9450f">2021-06-13T18:30:00+00:00</Revision_x0020_Date>
    <Issued_x0020_By xmlns="7166cc46-fd3c-4729-92b7-d9eeecf9450f">Corp Comm</Issued_x0020_By>
    <_dlc_DocId xmlns="85205de5-9407-4cbe-9f35-29016eb1a704">72SNCAT24DHF-95-915</_dlc_DocId>
    <_dlc_DocIdUrl xmlns="85205de5-9407-4cbe-9f35-29016eb1a704">
      <Url>https://rhythm.tce.co.in/tcedocument/dms/_layouts/DocIdRedir.aspx?ID=72SNCAT24DHF-95-915</Url>
      <Description>72SNCAT24DHF-95-915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p:Policy xmlns:p="office.server.policy" id="" local="true">
  <p:Name>Document</p:Name>
  <p:Description/>
  <p:Statement/>
  <p:PolicyItems>
    <p:PolicyItem featureId="Microsoft.Office.RecordsManagement.PolicyFeatures.PolicyAudit" staticId="0x01010024BBD90FF08C7F4383CB0278B55ED987|254968459" UniqueId="8c115f9d-db85-4e89-be94-12d39b141b8e">
      <p:Name>Auditing</p:Name>
      <p:Description>Audits user actions on documents and list items to the Audit Log.</p:Description>
      <p:CustomData>
        <Audit>
          <Update/>
          <View/>
          <DeleteRestore/>
        </Audit>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Document" ma:contentTypeID="0x0101001F42A90B196E6B47A99B86CE52485E0B" ma:contentTypeVersion="5" ma:contentTypeDescription="Create a new document." ma:contentTypeScope="" ma:versionID="abb05636243371b054fbfa1a1aa15cff">
  <xsd:schema xmlns:xsd="http://www.w3.org/2001/XMLSchema" xmlns:xs="http://www.w3.org/2001/XMLSchema" xmlns:p="http://schemas.microsoft.com/office/2006/metadata/properties" xmlns:ns1="http://schemas.microsoft.com/sharepoint/v3" xmlns:ns2="85205de5-9407-4cbe-9f35-29016eb1a704" xmlns:ns3="7166cc46-fd3c-4729-92b7-d9eeecf9450f" targetNamespace="http://schemas.microsoft.com/office/2006/metadata/properties" ma:root="true" ma:fieldsID="277627caeae5c42835b4ab5dbacb0dac" ns1:_="" ns2:_="" ns3:_="">
    <xsd:import namespace="http://schemas.microsoft.com/sharepoint/v3"/>
    <xsd:import namespace="85205de5-9407-4cbe-9f35-29016eb1a704"/>
    <xsd:import namespace="7166cc46-fd3c-4729-92b7-d9eeecf9450f"/>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Number" minOccurs="0"/>
                <xsd:element ref="ns3:Location_x0020__x002f__x0020_Office" minOccurs="0"/>
                <xsd:element ref="ns3:Issued_x0020_By" minOccurs="0"/>
                <xsd:element ref="ns3:Revision_x0020_Number" minOccurs="0"/>
                <xsd:element ref="ns3:Revision_x0020_Date" minOccurs="0"/>
                <xsd:element ref="ns3:Valid_x0020_Upto" minOccurs="0"/>
                <xsd:element ref="ns3:Reminder_x0020_period_x0020_for_x0020_revalidation" minOccurs="0"/>
                <xsd:element ref="ns3:Code_x0020_referred" minOccurs="0"/>
                <xsd:element ref="ns3:TCE_x0020_documents_x0020_refered" minOccurs="0"/>
                <xsd:element ref="ns3:Attached_x0020_Document_x0020_Typ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05de5-9407-4cbe-9f35-29016eb1a7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66cc46-fd3c-4729-92b7-d9eeecf9450f"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Document_x0020_Number" ma:index="12" nillable="true" ma:displayName="Document Number" ma:internalName="Document_x0020_Number">
      <xsd:simpleType>
        <xsd:restriction base="dms:Text">
          <xsd:maxLength value="255"/>
        </xsd:restriction>
      </xsd:simpleType>
    </xsd:element>
    <xsd:element name="Location_x0020__x002f__x0020_Office" ma:index="13" nillable="true" ma:displayName="Location / Office" ma:internalName="Location_x0020__x002f__x0020_Office">
      <xsd:simpleType>
        <xsd:restriction base="dms:Text">
          <xsd:maxLength value="255"/>
        </xsd:restriction>
      </xsd:simpleType>
    </xsd:element>
    <xsd:element name="Issued_x0020_By" ma:index="14" nillable="true" ma:displayName="Issued By" ma:internalName="Issued_x0020_By">
      <xsd:simpleType>
        <xsd:restriction base="dms:Text">
          <xsd:maxLength value="255"/>
        </xsd:restriction>
      </xsd:simpleType>
    </xsd:element>
    <xsd:element name="Revision_x0020_Number" ma:index="15" nillable="true" ma:displayName="Revision Number" ma:internalName="Revision_x0020_Number">
      <xsd:simpleType>
        <xsd:restriction base="dms:Text">
          <xsd:maxLength value="255"/>
        </xsd:restriction>
      </xsd:simpleType>
    </xsd:element>
    <xsd:element name="Revision_x0020_Date" ma:index="16" nillable="true" ma:displayName="Revision Date" ma:format="DateOnly" ma:internalName="Revision_x0020_Date">
      <xsd:simpleType>
        <xsd:restriction base="dms:DateTime"/>
      </xsd:simpleType>
    </xsd:element>
    <xsd:element name="Valid_x0020_Upto" ma:index="17" nillable="true" ma:displayName="Valid Upto" ma:format="DateOnly" ma:internalName="Valid_x0020_Upto">
      <xsd:simpleType>
        <xsd:restriction base="dms:DateTime"/>
      </xsd:simpleType>
    </xsd:element>
    <xsd:element name="Reminder_x0020_period_x0020_for_x0020_revalidation" ma:index="18" nillable="true" ma:displayName="Reminder period for revalidation" ma:default="1month" ma:internalName="Reminder_x0020_period_x0020_for_x0020_revalidation">
      <xsd:simpleType>
        <xsd:restriction base="dms:Text">
          <xsd:maxLength value="255"/>
        </xsd:restriction>
      </xsd:simpleType>
    </xsd:element>
    <xsd:element name="Code_x0020_referred" ma:index="19" nillable="true" ma:displayName="Code referred" ma:default="To be entered" ma:internalName="Code_x0020_referred">
      <xsd:simpleType>
        <xsd:restriction base="dms:Text">
          <xsd:maxLength value="255"/>
        </xsd:restriction>
      </xsd:simpleType>
    </xsd:element>
    <xsd:element name="TCE_x0020_documents_x0020_refered" ma:index="20" nillable="true" ma:displayName="TCE documents refered" ma:default="To be entered" ma:internalName="TCE_x0020_documents_x0020_refered">
      <xsd:simpleType>
        <xsd:restriction base="dms:Text">
          <xsd:maxLength value="255"/>
        </xsd:restriction>
      </xsd:simpleType>
    </xsd:element>
    <xsd:element name="Attached_x0020_Document_x0020_Type" ma:index="22" nillable="true" ma:displayName="Attached Document Type" ma:internalName="Attached_x0020_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ma:index="2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PolicyDirtyBag xmlns="microsoft.office.server.policy.changes">
  <Microsoft.Office.RecordsManagement.PolicyFeatures.PolicyAudit xmlns="" op="Change"/>
</PolicyDirtyBag>
</file>

<file path=customXml/itemProps1.xml><?xml version="1.0" encoding="utf-8"?>
<ds:datastoreItem xmlns:ds="http://schemas.openxmlformats.org/officeDocument/2006/customXml" ds:itemID="{733B3930-50B1-4FD2-B8C0-F68D4FA5CC09}">
  <ds:schemaRefs>
    <ds:schemaRef ds:uri="http://schemas.microsoft.com/sharepoint/v3/contenttype/forms"/>
  </ds:schemaRefs>
</ds:datastoreItem>
</file>

<file path=customXml/itemProps2.xml><?xml version="1.0" encoding="utf-8"?>
<ds:datastoreItem xmlns:ds="http://schemas.openxmlformats.org/officeDocument/2006/customXml" ds:itemID="{F18C4EAA-06D4-4AD7-8B4E-699A00891AE4}">
  <ds:schemaRefs>
    <ds:schemaRef ds:uri="http://schemas.microsoft.com/office/2006/metadata/properties"/>
    <ds:schemaRef ds:uri="http://purl.org/dc/terms/"/>
    <ds:schemaRef ds:uri="http://schemas.microsoft.com/sharepoint/v3"/>
    <ds:schemaRef ds:uri="http://schemas.microsoft.com/office/2006/documentManagement/types"/>
    <ds:schemaRef ds:uri="http://purl.org/dc/dcmitype/"/>
    <ds:schemaRef ds:uri="http://purl.org/dc/elements/1.1/"/>
    <ds:schemaRef ds:uri="http://schemas.microsoft.com/office/infopath/2007/PartnerControls"/>
    <ds:schemaRef ds:uri="7166cc46-fd3c-4729-92b7-d9eeecf9450f"/>
    <ds:schemaRef ds:uri="http://schemas.openxmlformats.org/package/2006/metadata/core-properties"/>
    <ds:schemaRef ds:uri="85205de5-9407-4cbe-9f35-29016eb1a704"/>
    <ds:schemaRef ds:uri="http://www.w3.org/XML/1998/namespace"/>
  </ds:schemaRefs>
</ds:datastoreItem>
</file>

<file path=customXml/itemProps3.xml><?xml version="1.0" encoding="utf-8"?>
<ds:datastoreItem xmlns:ds="http://schemas.openxmlformats.org/officeDocument/2006/customXml" ds:itemID="{2A31A162-5AA5-46E3-9DED-9AC0FA8D9CF3}">
  <ds:schemaRefs>
    <ds:schemaRef ds:uri="http://schemas.microsoft.com/sharepoint/events"/>
  </ds:schemaRefs>
</ds:datastoreItem>
</file>

<file path=customXml/itemProps4.xml><?xml version="1.0" encoding="utf-8"?>
<ds:datastoreItem xmlns:ds="http://schemas.openxmlformats.org/officeDocument/2006/customXml" ds:itemID="{7C41455D-8358-427F-B3BF-E426265C9F3B}">
  <ds:schemaRefs>
    <ds:schemaRef ds:uri="office.server.policy"/>
  </ds:schemaRefs>
</ds:datastoreItem>
</file>

<file path=customXml/itemProps5.xml><?xml version="1.0" encoding="utf-8"?>
<ds:datastoreItem xmlns:ds="http://schemas.openxmlformats.org/officeDocument/2006/customXml" ds:itemID="{2935F371-0E70-43B1-A1B2-F73DE907E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205de5-9407-4cbe-9f35-29016eb1a704"/>
    <ds:schemaRef ds:uri="7166cc46-fd3c-4729-92b7-d9eeecf94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E0B67CB2-C221-47BC-B302-798A4D903140}">
  <ds:schemaRefs>
    <ds:schemaRef ds:uri="microsoft.office.server.policy.changes"/>
    <ds:schemaRef ds:uri=""/>
  </ds:schemaRefs>
</ds:datastoreItem>
</file>

<file path=docProps/app.xml><?xml version="1.0" encoding="utf-8"?>
<Properties xmlns="http://schemas.openxmlformats.org/officeDocument/2006/extended-properties" xmlns:vt="http://schemas.openxmlformats.org/officeDocument/2006/docPropsVTypes">
  <Template>Ion Boardroom</Template>
  <TotalTime>52335</TotalTime>
  <Words>3620</Words>
  <Application>Microsoft Office PowerPoint</Application>
  <PresentationFormat>Widescreen</PresentationFormat>
  <Paragraphs>473</Paragraphs>
  <Slides>23</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Arial</vt:lpstr>
      <vt:lpstr>Calibri</vt:lpstr>
      <vt:lpstr>Google Sans Text</vt:lpstr>
      <vt:lpstr>Helvetica</vt:lpstr>
      <vt:lpstr>Helvetica-Bold</vt:lpstr>
      <vt:lpstr>Roboto-Regular</vt:lpstr>
      <vt:lpstr>SymbolMT</vt:lpstr>
      <vt:lpstr>Times New Roman</vt:lpstr>
      <vt:lpstr>Wingdings</vt:lpstr>
      <vt:lpstr>YouTube Noto</vt:lpstr>
      <vt:lpstr>Office Theme</vt:lpstr>
      <vt:lpstr>Chart</vt:lpstr>
      <vt:lpstr>PowerPoint Presentation</vt:lpstr>
      <vt:lpstr>IMPLEMENTATION AND BENEFITS OF AIR-COOLED CONDENSERS (ACC) AND HYBRID COOLING SYSTEMS</vt:lpstr>
      <vt:lpstr>Contents</vt:lpstr>
      <vt:lpstr>Introduction- “Engineering Reliability in a Water-Constrained World”</vt:lpstr>
      <vt:lpstr>PowerPoint Presentation</vt:lpstr>
      <vt:lpstr>Energy Landscape – The Thermal Reality</vt:lpstr>
      <vt:lpstr>Energy Landscape – The Thermal Reality</vt:lpstr>
      <vt:lpstr>The Water-Energy Nexus: Driving Demand in an Era of Rapid Population Growth</vt:lpstr>
      <vt:lpstr>The Global &amp; National Water Crisis</vt:lpstr>
      <vt:lpstr>India’s Growing Water Stress</vt:lpstr>
      <vt:lpstr>NEED OF THE HOUR  “Air-Cooled Condensers — A Sustainable Solution for Water-Stressed Power Plants”</vt:lpstr>
      <vt:lpstr>PowerPoint Presentation</vt:lpstr>
      <vt:lpstr>PowerPoint Presentation</vt:lpstr>
      <vt:lpstr>Design aspects : Lack of Consolidated Design Guidance</vt:lpstr>
      <vt:lpstr>PowerPoint Presentation</vt:lpstr>
      <vt:lpstr>Design aspects related to Ambient Wind Impact on ACC Performance &amp; Their Solutions</vt:lpstr>
      <vt:lpstr>Design aspects: Hot Air Recirculation Due to Prevailing Winds Problem </vt:lpstr>
      <vt:lpstr>Design aspects : No Evaluation of Mitigation Methods During Bid Stage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Alpna Singh</dc:creator>
  <cp:keywords/>
  <cp:lastModifiedBy>HP</cp:lastModifiedBy>
  <cp:revision>800</cp:revision>
  <dcterms:created xsi:type="dcterms:W3CDTF">2021-05-24T06:26:43Z</dcterms:created>
  <dcterms:modified xsi:type="dcterms:W3CDTF">2026-02-10T12:59:49Z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351ac48-f2ec-47d6-b214-43b916e392ff_Enabled">
    <vt:lpwstr>True</vt:lpwstr>
  </property>
  <property fmtid="{D5CDD505-2E9C-101B-9397-08002B2CF9AE}" pid="3" name="MSIP_Label_3351ac48-f2ec-47d6-b214-43b916e392ff_SiteId">
    <vt:lpwstr>5af76741-f886-4d20-ad04-775dee0ce762</vt:lpwstr>
  </property>
  <property fmtid="{D5CDD505-2E9C-101B-9397-08002B2CF9AE}" pid="4" name="MSIP_Label_3351ac48-f2ec-47d6-b214-43b916e392ff_Owner">
    <vt:lpwstr>alpnas@tce.co.in</vt:lpwstr>
  </property>
  <property fmtid="{D5CDD505-2E9C-101B-9397-08002B2CF9AE}" pid="5" name="MSIP_Label_3351ac48-f2ec-47d6-b214-43b916e392ff_SetDate">
    <vt:lpwstr>2021-05-24T06:26:54.1949523Z</vt:lpwstr>
  </property>
  <property fmtid="{D5CDD505-2E9C-101B-9397-08002B2CF9AE}" pid="6" name="MSIP_Label_3351ac48-f2ec-47d6-b214-43b916e392ff_Name">
    <vt:lpwstr>Public</vt:lpwstr>
  </property>
  <property fmtid="{D5CDD505-2E9C-101B-9397-08002B2CF9AE}" pid="7" name="MSIP_Label_3351ac48-f2ec-47d6-b214-43b916e392ff_Application">
    <vt:lpwstr>Microsoft Azure Information Protection</vt:lpwstr>
  </property>
  <property fmtid="{D5CDD505-2E9C-101B-9397-08002B2CF9AE}" pid="8" name="MSIP_Label_3351ac48-f2ec-47d6-b214-43b916e392ff_ActionId">
    <vt:lpwstr>3b8c5bd3-0dcd-4bfc-9096-a9f37404d295</vt:lpwstr>
  </property>
  <property fmtid="{D5CDD505-2E9C-101B-9397-08002B2CF9AE}" pid="9" name="MSIP_Label_3351ac48-f2ec-47d6-b214-43b916e392ff_Extended_MSFT_Method">
    <vt:lpwstr>Automatic</vt:lpwstr>
  </property>
  <property fmtid="{D5CDD505-2E9C-101B-9397-08002B2CF9AE}" pid="10" name="Sensitivity">
    <vt:lpwstr>Public</vt:lpwstr>
  </property>
  <property fmtid="{D5CDD505-2E9C-101B-9397-08002B2CF9AE}" pid="11" name="ContentTypeId">
    <vt:lpwstr>0x0101001F42A90B196E6B47A99B86CE52485E0B</vt:lpwstr>
  </property>
  <property fmtid="{D5CDD505-2E9C-101B-9397-08002B2CF9AE}" pid="12" name="_dlc_DocIdItemGuid">
    <vt:lpwstr>56dba758-5820-44a7-8687-14847d5c4817</vt:lpwstr>
  </property>
</Properties>
</file>