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060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060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060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060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743699"/>
            <a:ext cx="12179935" cy="114300"/>
          </a:xfrm>
          <a:custGeom>
            <a:avLst/>
            <a:gdLst/>
            <a:ahLst/>
            <a:cxnLst/>
            <a:rect l="l" t="t" r="r" b="b"/>
            <a:pathLst>
              <a:path w="12179935" h="114300">
                <a:moveTo>
                  <a:pt x="12179808" y="114300"/>
                </a:moveTo>
                <a:lnTo>
                  <a:pt x="12179808" y="0"/>
                </a:lnTo>
                <a:lnTo>
                  <a:pt x="0" y="0"/>
                </a:lnTo>
                <a:lnTo>
                  <a:pt x="0" y="114300"/>
                </a:lnTo>
                <a:lnTo>
                  <a:pt x="12179808" y="114300"/>
                </a:lnTo>
                <a:close/>
              </a:path>
            </a:pathLst>
          </a:custGeom>
          <a:solidFill>
            <a:srgbClr val="E8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43699"/>
            <a:ext cx="12179935" cy="114300"/>
          </a:xfrm>
          <a:custGeom>
            <a:avLst/>
            <a:gdLst/>
            <a:ahLst/>
            <a:cxnLst/>
            <a:rect l="l" t="t" r="r" b="b"/>
            <a:pathLst>
              <a:path w="12179935" h="114300">
                <a:moveTo>
                  <a:pt x="12179808" y="114300"/>
                </a:moveTo>
                <a:lnTo>
                  <a:pt x="12179808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E878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060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3894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743699"/>
            <a:ext cx="12179935" cy="114300"/>
          </a:xfrm>
          <a:custGeom>
            <a:avLst/>
            <a:gdLst/>
            <a:ahLst/>
            <a:cxnLst/>
            <a:rect l="l" t="t" r="r" b="b"/>
            <a:pathLst>
              <a:path w="12179935" h="114300">
                <a:moveTo>
                  <a:pt x="12179808" y="114300"/>
                </a:moveTo>
                <a:lnTo>
                  <a:pt x="12179808" y="0"/>
                </a:lnTo>
                <a:lnTo>
                  <a:pt x="0" y="0"/>
                </a:lnTo>
                <a:lnTo>
                  <a:pt x="0" y="114300"/>
                </a:lnTo>
                <a:lnTo>
                  <a:pt x="12179808" y="114300"/>
                </a:lnTo>
                <a:close/>
              </a:path>
            </a:pathLst>
          </a:custGeom>
          <a:solidFill>
            <a:srgbClr val="E87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43699"/>
            <a:ext cx="12179935" cy="114300"/>
          </a:xfrm>
          <a:custGeom>
            <a:avLst/>
            <a:gdLst/>
            <a:ahLst/>
            <a:cxnLst/>
            <a:rect l="l" t="t" r="r" b="b"/>
            <a:pathLst>
              <a:path w="12179935" h="114300">
                <a:moveTo>
                  <a:pt x="12179808" y="114300"/>
                </a:moveTo>
                <a:lnTo>
                  <a:pt x="12179808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E878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2" y="683133"/>
            <a:ext cx="398145" cy="19050"/>
          </a:xfrm>
          <a:custGeom>
            <a:avLst/>
            <a:gdLst/>
            <a:ahLst/>
            <a:cxnLst/>
            <a:rect l="l" t="t" r="r" b="b"/>
            <a:pathLst>
              <a:path w="398145" h="19050">
                <a:moveTo>
                  <a:pt x="0" y="19050"/>
                </a:moveTo>
                <a:lnTo>
                  <a:pt x="398018" y="19050"/>
                </a:lnTo>
                <a:lnTo>
                  <a:pt x="39801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70335" y="137160"/>
            <a:ext cx="966216" cy="43586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62" y="683133"/>
            <a:ext cx="398145" cy="19050"/>
          </a:xfrm>
          <a:custGeom>
            <a:avLst/>
            <a:gdLst/>
            <a:ahLst/>
            <a:cxnLst/>
            <a:rect l="l" t="t" r="r" b="b"/>
            <a:pathLst>
              <a:path w="398145" h="19050">
                <a:moveTo>
                  <a:pt x="0" y="19050"/>
                </a:moveTo>
                <a:lnTo>
                  <a:pt x="398018" y="19050"/>
                </a:lnTo>
                <a:lnTo>
                  <a:pt x="39801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457961"/>
            <a:ext cx="786828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1442" y="1213485"/>
            <a:ext cx="10014585" cy="4772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48261" y="6446194"/>
            <a:ext cx="23495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060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9FEF-FBAA-2FB0-99B4-6F6E0366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BC472-E63B-57CD-4118-22C0E6D07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49843-7FB7-F438-7EFE-D1295B116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ZLD</a:t>
            </a:r>
            <a:r>
              <a:rPr spc="-150" dirty="0"/>
              <a:t> </a:t>
            </a:r>
            <a:r>
              <a:rPr spc="80" dirty="0"/>
              <a:t>process</a:t>
            </a:r>
            <a:r>
              <a:rPr spc="-130" dirty="0"/>
              <a:t> </a:t>
            </a:r>
            <a:r>
              <a:rPr spc="40" dirty="0"/>
              <a:t>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02618" y="637529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6402" y="1151001"/>
            <a:ext cx="3220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for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recirculation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Industry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/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Plant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0708" y="1077467"/>
            <a:ext cx="1426845" cy="2185670"/>
            <a:chOff x="330708" y="1077467"/>
            <a:chExt cx="1426845" cy="21856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708" y="1077467"/>
              <a:ext cx="1426464" cy="21854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6052" y="1168907"/>
              <a:ext cx="1247140" cy="2007235"/>
            </a:xfrm>
            <a:custGeom>
              <a:avLst/>
              <a:gdLst/>
              <a:ahLst/>
              <a:cxnLst/>
              <a:rect l="l" t="t" r="r" b="b"/>
              <a:pathLst>
                <a:path w="1247139" h="2007235">
                  <a:moveTo>
                    <a:pt x="1246632" y="0"/>
                  </a:moveTo>
                  <a:lnTo>
                    <a:pt x="0" y="0"/>
                  </a:lnTo>
                  <a:lnTo>
                    <a:pt x="0" y="2007107"/>
                  </a:lnTo>
                  <a:lnTo>
                    <a:pt x="859155" y="2007107"/>
                  </a:lnTo>
                  <a:lnTo>
                    <a:pt x="1246632" y="1619630"/>
                  </a:lnTo>
                  <a:lnTo>
                    <a:pt x="1246632" y="0"/>
                  </a:lnTo>
                  <a:close/>
                </a:path>
              </a:pathLst>
            </a:custGeom>
            <a:solidFill>
              <a:srgbClr val="DBE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75207" y="2788538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5">
                  <a:moveTo>
                    <a:pt x="387476" y="0"/>
                  </a:moveTo>
                  <a:lnTo>
                    <a:pt x="77470" y="77470"/>
                  </a:lnTo>
                  <a:lnTo>
                    <a:pt x="0" y="387476"/>
                  </a:lnTo>
                  <a:lnTo>
                    <a:pt x="387476" y="0"/>
                  </a:lnTo>
                  <a:close/>
                </a:path>
              </a:pathLst>
            </a:custGeom>
            <a:solidFill>
              <a:srgbClr val="AFB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2" y="1168907"/>
              <a:ext cx="1247140" cy="2007235"/>
            </a:xfrm>
            <a:custGeom>
              <a:avLst/>
              <a:gdLst/>
              <a:ahLst/>
              <a:cxnLst/>
              <a:rect l="l" t="t" r="r" b="b"/>
              <a:pathLst>
                <a:path w="1247139" h="2007235">
                  <a:moveTo>
                    <a:pt x="859155" y="2007107"/>
                  </a:moveTo>
                  <a:lnTo>
                    <a:pt x="936625" y="1697101"/>
                  </a:lnTo>
                  <a:lnTo>
                    <a:pt x="1246632" y="1619630"/>
                  </a:lnTo>
                  <a:lnTo>
                    <a:pt x="859155" y="2007107"/>
                  </a:lnTo>
                  <a:lnTo>
                    <a:pt x="0" y="2007107"/>
                  </a:lnTo>
                  <a:lnTo>
                    <a:pt x="0" y="0"/>
                  </a:lnTo>
                  <a:lnTo>
                    <a:pt x="1246632" y="0"/>
                  </a:lnTo>
                  <a:lnTo>
                    <a:pt x="1246632" y="16196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9409" y="1813940"/>
            <a:ext cx="960119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33679" marR="5080" indent="-220979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latin typeface="Calibri"/>
                <a:cs typeface="Calibri"/>
              </a:rPr>
              <a:t>Industry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/ </a:t>
            </a:r>
            <a:r>
              <a:rPr sz="1800" b="1" spc="-10" dirty="0">
                <a:latin typeface="Calibri"/>
                <a:cs typeface="Calibri"/>
              </a:rPr>
              <a:t>Plant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45635" y="1790712"/>
            <a:ext cx="2392680" cy="1059180"/>
            <a:chOff x="3945635" y="1790712"/>
            <a:chExt cx="2392680" cy="105918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5635" y="1790712"/>
              <a:ext cx="2392680" cy="10591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40123" y="1871472"/>
              <a:ext cx="2194560" cy="902335"/>
            </a:xfrm>
            <a:custGeom>
              <a:avLst/>
              <a:gdLst/>
              <a:ahLst/>
              <a:cxnLst/>
              <a:rect l="l" t="t" r="r" b="b"/>
              <a:pathLst>
                <a:path w="2194560" h="902335">
                  <a:moveTo>
                    <a:pt x="2194560" y="0"/>
                  </a:moveTo>
                  <a:lnTo>
                    <a:pt x="0" y="0"/>
                  </a:lnTo>
                  <a:lnTo>
                    <a:pt x="0" y="902207"/>
                  </a:lnTo>
                  <a:lnTo>
                    <a:pt x="1914143" y="902207"/>
                  </a:lnTo>
                  <a:lnTo>
                    <a:pt x="2194560" y="621791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D2E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54267" y="2493264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280416" y="0"/>
                  </a:moveTo>
                  <a:lnTo>
                    <a:pt x="56134" y="56134"/>
                  </a:lnTo>
                  <a:lnTo>
                    <a:pt x="0" y="280415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A9B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40123" y="1871472"/>
              <a:ext cx="2194560" cy="902335"/>
            </a:xfrm>
            <a:custGeom>
              <a:avLst/>
              <a:gdLst/>
              <a:ahLst/>
              <a:cxnLst/>
              <a:rect l="l" t="t" r="r" b="b"/>
              <a:pathLst>
                <a:path w="2194560" h="902335">
                  <a:moveTo>
                    <a:pt x="1914143" y="902207"/>
                  </a:moveTo>
                  <a:lnTo>
                    <a:pt x="1970277" y="677926"/>
                  </a:lnTo>
                  <a:lnTo>
                    <a:pt x="2194560" y="621791"/>
                  </a:lnTo>
                  <a:lnTo>
                    <a:pt x="1914143" y="902207"/>
                  </a:lnTo>
                  <a:lnTo>
                    <a:pt x="0" y="902207"/>
                  </a:lnTo>
                  <a:lnTo>
                    <a:pt x="0" y="0"/>
                  </a:lnTo>
                  <a:lnTo>
                    <a:pt x="2194560" y="0"/>
                  </a:lnTo>
                  <a:lnTo>
                    <a:pt x="2194560" y="62179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78578" y="2048383"/>
            <a:ext cx="1519555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>
              <a:lnSpc>
                <a:spcPts val="215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Treatment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1400" b="1" dirty="0">
                <a:latin typeface="Calibri"/>
                <a:cs typeface="Calibri"/>
              </a:rPr>
              <a:t>(Physical/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Chemical)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45635" y="3023628"/>
            <a:ext cx="2392680" cy="1059180"/>
            <a:chOff x="3945635" y="3023628"/>
            <a:chExt cx="2392680" cy="105918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5635" y="3023628"/>
              <a:ext cx="2392680" cy="10591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40123" y="3104387"/>
              <a:ext cx="2194560" cy="902335"/>
            </a:xfrm>
            <a:custGeom>
              <a:avLst/>
              <a:gdLst/>
              <a:ahLst/>
              <a:cxnLst/>
              <a:rect l="l" t="t" r="r" b="b"/>
              <a:pathLst>
                <a:path w="2194560" h="902335">
                  <a:moveTo>
                    <a:pt x="2194560" y="0"/>
                  </a:moveTo>
                  <a:lnTo>
                    <a:pt x="0" y="0"/>
                  </a:lnTo>
                  <a:lnTo>
                    <a:pt x="0" y="902207"/>
                  </a:lnTo>
                  <a:lnTo>
                    <a:pt x="1914143" y="902207"/>
                  </a:lnTo>
                  <a:lnTo>
                    <a:pt x="2194560" y="621792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D2E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54267" y="3726179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280416" y="0"/>
                  </a:moveTo>
                  <a:lnTo>
                    <a:pt x="56134" y="56134"/>
                  </a:lnTo>
                  <a:lnTo>
                    <a:pt x="0" y="280416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A9B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40123" y="3104387"/>
              <a:ext cx="2194560" cy="902335"/>
            </a:xfrm>
            <a:custGeom>
              <a:avLst/>
              <a:gdLst/>
              <a:ahLst/>
              <a:cxnLst/>
              <a:rect l="l" t="t" r="r" b="b"/>
              <a:pathLst>
                <a:path w="2194560" h="902335">
                  <a:moveTo>
                    <a:pt x="1914143" y="902207"/>
                  </a:moveTo>
                  <a:lnTo>
                    <a:pt x="1970277" y="677926"/>
                  </a:lnTo>
                  <a:lnTo>
                    <a:pt x="2194560" y="621792"/>
                  </a:lnTo>
                  <a:lnTo>
                    <a:pt x="1914143" y="902207"/>
                  </a:lnTo>
                  <a:lnTo>
                    <a:pt x="0" y="902207"/>
                  </a:lnTo>
                  <a:lnTo>
                    <a:pt x="0" y="0"/>
                  </a:lnTo>
                  <a:lnTo>
                    <a:pt x="2194560" y="0"/>
                  </a:lnTo>
                  <a:lnTo>
                    <a:pt x="2194560" y="6217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16095" y="3281553"/>
            <a:ext cx="1643380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5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Treatment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670"/>
              </a:lnSpc>
            </a:pPr>
            <a:r>
              <a:rPr sz="1400" b="1" dirty="0">
                <a:latin typeface="Calibri"/>
                <a:cs typeface="Calibri"/>
              </a:rPr>
              <a:t>(Biological/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Filtration)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45635" y="4258068"/>
            <a:ext cx="2392680" cy="1059180"/>
            <a:chOff x="3945635" y="4258068"/>
            <a:chExt cx="2392680" cy="105918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5635" y="4258068"/>
              <a:ext cx="2392680" cy="10591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040123" y="4338828"/>
              <a:ext cx="2194560" cy="902335"/>
            </a:xfrm>
            <a:custGeom>
              <a:avLst/>
              <a:gdLst/>
              <a:ahLst/>
              <a:cxnLst/>
              <a:rect l="l" t="t" r="r" b="b"/>
              <a:pathLst>
                <a:path w="2194560" h="902335">
                  <a:moveTo>
                    <a:pt x="2194560" y="0"/>
                  </a:moveTo>
                  <a:lnTo>
                    <a:pt x="0" y="0"/>
                  </a:lnTo>
                  <a:lnTo>
                    <a:pt x="0" y="902208"/>
                  </a:lnTo>
                  <a:lnTo>
                    <a:pt x="1914143" y="902208"/>
                  </a:lnTo>
                  <a:lnTo>
                    <a:pt x="2194560" y="621792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D2E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54267" y="4960620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280416" y="0"/>
                  </a:moveTo>
                  <a:lnTo>
                    <a:pt x="56134" y="56133"/>
                  </a:lnTo>
                  <a:lnTo>
                    <a:pt x="0" y="280415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A9B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40123" y="4338828"/>
              <a:ext cx="2194560" cy="902335"/>
            </a:xfrm>
            <a:custGeom>
              <a:avLst/>
              <a:gdLst/>
              <a:ahLst/>
              <a:cxnLst/>
              <a:rect l="l" t="t" r="r" b="b"/>
              <a:pathLst>
                <a:path w="2194560" h="902335">
                  <a:moveTo>
                    <a:pt x="1914143" y="902208"/>
                  </a:moveTo>
                  <a:lnTo>
                    <a:pt x="1970277" y="677926"/>
                  </a:lnTo>
                  <a:lnTo>
                    <a:pt x="2194560" y="621792"/>
                  </a:lnTo>
                  <a:lnTo>
                    <a:pt x="1914143" y="902208"/>
                  </a:lnTo>
                  <a:lnTo>
                    <a:pt x="0" y="902208"/>
                  </a:lnTo>
                  <a:lnTo>
                    <a:pt x="0" y="0"/>
                  </a:lnTo>
                  <a:lnTo>
                    <a:pt x="2194560" y="0"/>
                  </a:lnTo>
                  <a:lnTo>
                    <a:pt x="2194560" y="621792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428871" y="4486147"/>
            <a:ext cx="141605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509270" marR="5080" indent="-497205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latin typeface="Calibri"/>
                <a:cs typeface="Calibri"/>
              </a:rPr>
              <a:t>Ultra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Filtration </a:t>
            </a:r>
            <a:r>
              <a:rPr sz="1800" b="1" spc="-20" dirty="0">
                <a:latin typeface="Calibri"/>
                <a:cs typeface="Calibri"/>
              </a:rPr>
              <a:t>(UF)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66204" y="1790712"/>
            <a:ext cx="2392680" cy="1059180"/>
            <a:chOff x="6966204" y="1790712"/>
            <a:chExt cx="2392680" cy="1059180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6204" y="1790712"/>
              <a:ext cx="2392679" cy="105916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060692" y="1871472"/>
              <a:ext cx="2194560" cy="902335"/>
            </a:xfrm>
            <a:custGeom>
              <a:avLst/>
              <a:gdLst/>
              <a:ahLst/>
              <a:cxnLst/>
              <a:rect l="l" t="t" r="r" b="b"/>
              <a:pathLst>
                <a:path w="2194559" h="902335">
                  <a:moveTo>
                    <a:pt x="2194559" y="0"/>
                  </a:moveTo>
                  <a:lnTo>
                    <a:pt x="0" y="0"/>
                  </a:lnTo>
                  <a:lnTo>
                    <a:pt x="0" y="902207"/>
                  </a:lnTo>
                  <a:lnTo>
                    <a:pt x="1914143" y="902207"/>
                  </a:lnTo>
                  <a:lnTo>
                    <a:pt x="2194559" y="621791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D2E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74836" y="2493264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69">
                  <a:moveTo>
                    <a:pt x="280416" y="0"/>
                  </a:moveTo>
                  <a:lnTo>
                    <a:pt x="56134" y="56134"/>
                  </a:lnTo>
                  <a:lnTo>
                    <a:pt x="0" y="280415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A9B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60692" y="1871472"/>
              <a:ext cx="2194560" cy="902335"/>
            </a:xfrm>
            <a:custGeom>
              <a:avLst/>
              <a:gdLst/>
              <a:ahLst/>
              <a:cxnLst/>
              <a:rect l="l" t="t" r="r" b="b"/>
              <a:pathLst>
                <a:path w="2194559" h="902335">
                  <a:moveTo>
                    <a:pt x="1914143" y="902207"/>
                  </a:moveTo>
                  <a:lnTo>
                    <a:pt x="1970277" y="677926"/>
                  </a:lnTo>
                  <a:lnTo>
                    <a:pt x="2194559" y="621791"/>
                  </a:lnTo>
                  <a:lnTo>
                    <a:pt x="1914143" y="902207"/>
                  </a:lnTo>
                  <a:lnTo>
                    <a:pt x="0" y="902207"/>
                  </a:lnTo>
                  <a:lnTo>
                    <a:pt x="0" y="0"/>
                  </a:lnTo>
                  <a:lnTo>
                    <a:pt x="2194559" y="0"/>
                  </a:lnTo>
                  <a:lnTo>
                    <a:pt x="2194559" y="62179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352156" y="2017903"/>
            <a:ext cx="161671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594995" marR="5080" indent="-582930">
              <a:lnSpc>
                <a:spcPts val="2100"/>
              </a:lnSpc>
              <a:spcBef>
                <a:spcPts val="219"/>
              </a:spcBef>
            </a:pPr>
            <a:r>
              <a:rPr sz="1800" b="1" spc="-10" dirty="0">
                <a:latin typeface="Calibri"/>
                <a:cs typeface="Calibri"/>
              </a:rPr>
              <a:t>Reverse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Osmosis </a:t>
            </a:r>
            <a:r>
              <a:rPr sz="1800" b="1" spc="-20" dirty="0">
                <a:latin typeface="Calibri"/>
                <a:cs typeface="Calibri"/>
              </a:rPr>
              <a:t>(RO)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310628" y="3110496"/>
            <a:ext cx="1746885" cy="876300"/>
            <a:chOff x="7310628" y="3110496"/>
            <a:chExt cx="1746885" cy="87630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0628" y="3110496"/>
              <a:ext cx="1746503" cy="87628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399020" y="3189732"/>
              <a:ext cx="1560830" cy="722630"/>
            </a:xfrm>
            <a:custGeom>
              <a:avLst/>
              <a:gdLst/>
              <a:ahLst/>
              <a:cxnLst/>
              <a:rect l="l" t="t" r="r" b="b"/>
              <a:pathLst>
                <a:path w="1560829" h="722629">
                  <a:moveTo>
                    <a:pt x="1560576" y="0"/>
                  </a:moveTo>
                  <a:lnTo>
                    <a:pt x="0" y="0"/>
                  </a:lnTo>
                  <a:lnTo>
                    <a:pt x="0" y="722375"/>
                  </a:lnTo>
                  <a:lnTo>
                    <a:pt x="1440179" y="722375"/>
                  </a:lnTo>
                  <a:lnTo>
                    <a:pt x="1560576" y="601979"/>
                  </a:lnTo>
                  <a:lnTo>
                    <a:pt x="1560576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39200" y="3791712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396" y="0"/>
                  </a:moveTo>
                  <a:lnTo>
                    <a:pt x="24129" y="24130"/>
                  </a:lnTo>
                  <a:lnTo>
                    <a:pt x="0" y="120395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CDA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99020" y="3189732"/>
              <a:ext cx="1560830" cy="722630"/>
            </a:xfrm>
            <a:custGeom>
              <a:avLst/>
              <a:gdLst/>
              <a:ahLst/>
              <a:cxnLst/>
              <a:rect l="l" t="t" r="r" b="b"/>
              <a:pathLst>
                <a:path w="1560829" h="722629">
                  <a:moveTo>
                    <a:pt x="1440179" y="722375"/>
                  </a:moveTo>
                  <a:lnTo>
                    <a:pt x="1464309" y="626109"/>
                  </a:lnTo>
                  <a:lnTo>
                    <a:pt x="1560576" y="601979"/>
                  </a:lnTo>
                  <a:lnTo>
                    <a:pt x="1440179" y="722375"/>
                  </a:lnTo>
                  <a:lnTo>
                    <a:pt x="0" y="722375"/>
                  </a:lnTo>
                  <a:lnTo>
                    <a:pt x="0" y="0"/>
                  </a:lnTo>
                  <a:lnTo>
                    <a:pt x="1560576" y="0"/>
                  </a:lnTo>
                  <a:lnTo>
                    <a:pt x="1560576" y="6019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670672" y="3188665"/>
            <a:ext cx="1017269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Brine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30"/>
              </a:lnSpc>
            </a:pPr>
            <a:r>
              <a:rPr sz="1800" b="1" dirty="0">
                <a:latin typeface="Calibri"/>
                <a:cs typeface="Calibri"/>
              </a:rPr>
              <a:t>(High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TDS)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987540" y="4255020"/>
            <a:ext cx="2392680" cy="1059180"/>
            <a:chOff x="6987540" y="4255020"/>
            <a:chExt cx="2392680" cy="1059180"/>
          </a:xfrm>
        </p:grpSpPr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7540" y="4255020"/>
              <a:ext cx="2392679" cy="105916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082028" y="4335779"/>
              <a:ext cx="2194560" cy="902335"/>
            </a:xfrm>
            <a:custGeom>
              <a:avLst/>
              <a:gdLst/>
              <a:ahLst/>
              <a:cxnLst/>
              <a:rect l="l" t="t" r="r" b="b"/>
              <a:pathLst>
                <a:path w="2194559" h="902335">
                  <a:moveTo>
                    <a:pt x="2194560" y="0"/>
                  </a:moveTo>
                  <a:lnTo>
                    <a:pt x="0" y="0"/>
                  </a:lnTo>
                  <a:lnTo>
                    <a:pt x="0" y="902208"/>
                  </a:lnTo>
                  <a:lnTo>
                    <a:pt x="1914144" y="902208"/>
                  </a:lnTo>
                  <a:lnTo>
                    <a:pt x="2194560" y="621792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D2E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996172" y="4957571"/>
              <a:ext cx="280670" cy="280670"/>
            </a:xfrm>
            <a:custGeom>
              <a:avLst/>
              <a:gdLst/>
              <a:ahLst/>
              <a:cxnLst/>
              <a:rect l="l" t="t" r="r" b="b"/>
              <a:pathLst>
                <a:path w="280670" h="280670">
                  <a:moveTo>
                    <a:pt x="280416" y="0"/>
                  </a:moveTo>
                  <a:lnTo>
                    <a:pt x="56133" y="56133"/>
                  </a:lnTo>
                  <a:lnTo>
                    <a:pt x="0" y="280415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A9B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82028" y="4335779"/>
              <a:ext cx="2194560" cy="902335"/>
            </a:xfrm>
            <a:custGeom>
              <a:avLst/>
              <a:gdLst/>
              <a:ahLst/>
              <a:cxnLst/>
              <a:rect l="l" t="t" r="r" b="b"/>
              <a:pathLst>
                <a:path w="2194559" h="902335">
                  <a:moveTo>
                    <a:pt x="1914144" y="902208"/>
                  </a:moveTo>
                  <a:lnTo>
                    <a:pt x="1970277" y="677926"/>
                  </a:lnTo>
                  <a:lnTo>
                    <a:pt x="2194560" y="621792"/>
                  </a:lnTo>
                  <a:lnTo>
                    <a:pt x="1914144" y="902208"/>
                  </a:lnTo>
                  <a:lnTo>
                    <a:pt x="0" y="902208"/>
                  </a:lnTo>
                  <a:lnTo>
                    <a:pt x="0" y="0"/>
                  </a:lnTo>
                  <a:lnTo>
                    <a:pt x="2194560" y="0"/>
                  </a:lnTo>
                  <a:lnTo>
                    <a:pt x="2194560" y="6217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578343" y="4482845"/>
            <a:ext cx="120523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69850">
              <a:lnSpc>
                <a:spcPts val="2100"/>
              </a:lnSpc>
              <a:spcBef>
                <a:spcPts val="219"/>
              </a:spcBef>
            </a:pPr>
            <a:r>
              <a:rPr sz="1800" b="1" spc="-10" dirty="0">
                <a:latin typeface="Calibri"/>
                <a:cs typeface="Calibri"/>
              </a:rPr>
              <a:t>Evaporator </a:t>
            </a:r>
            <a:r>
              <a:rPr sz="1800" b="1" dirty="0">
                <a:latin typeface="Calibri"/>
                <a:cs typeface="Calibri"/>
              </a:rPr>
              <a:t>(MEE/ </a:t>
            </a:r>
            <a:r>
              <a:rPr sz="1800" b="1" spc="-20" dirty="0">
                <a:latin typeface="Calibri"/>
                <a:cs typeface="Calibri"/>
              </a:rPr>
              <a:t>MVR)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162555" y="1824227"/>
            <a:ext cx="1557655" cy="654050"/>
            <a:chOff x="2162555" y="1824227"/>
            <a:chExt cx="1557655" cy="654050"/>
          </a:xfrm>
        </p:grpSpPr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2555" y="1824227"/>
              <a:ext cx="1557528" cy="65379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247899" y="1901951"/>
              <a:ext cx="1376680" cy="502920"/>
            </a:xfrm>
            <a:custGeom>
              <a:avLst/>
              <a:gdLst/>
              <a:ahLst/>
              <a:cxnLst/>
              <a:rect l="l" t="t" r="r" b="b"/>
              <a:pathLst>
                <a:path w="1376679" h="502919">
                  <a:moveTo>
                    <a:pt x="1376172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292352" y="502920"/>
                  </a:lnTo>
                  <a:lnTo>
                    <a:pt x="1376172" y="419100"/>
                  </a:lnTo>
                  <a:lnTo>
                    <a:pt x="1376172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40252" y="232105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19">
                  <a:moveTo>
                    <a:pt x="83820" y="0"/>
                  </a:moveTo>
                  <a:lnTo>
                    <a:pt x="16763" y="16763"/>
                  </a:lnTo>
                  <a:lnTo>
                    <a:pt x="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CDB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47899" y="1901951"/>
              <a:ext cx="1376680" cy="502920"/>
            </a:xfrm>
            <a:custGeom>
              <a:avLst/>
              <a:gdLst/>
              <a:ahLst/>
              <a:cxnLst/>
              <a:rect l="l" t="t" r="r" b="b"/>
              <a:pathLst>
                <a:path w="1376679" h="502919">
                  <a:moveTo>
                    <a:pt x="1292352" y="502920"/>
                  </a:moveTo>
                  <a:lnTo>
                    <a:pt x="1309115" y="435863"/>
                  </a:lnTo>
                  <a:lnTo>
                    <a:pt x="1376172" y="419100"/>
                  </a:lnTo>
                  <a:lnTo>
                    <a:pt x="1292352" y="502920"/>
                  </a:lnTo>
                  <a:lnTo>
                    <a:pt x="0" y="502920"/>
                  </a:lnTo>
                  <a:lnTo>
                    <a:pt x="0" y="0"/>
                  </a:lnTo>
                  <a:lnTo>
                    <a:pt x="1376172" y="0"/>
                  </a:lnTo>
                  <a:lnTo>
                    <a:pt x="1376172" y="419100"/>
                  </a:lnTo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352294" y="1939797"/>
            <a:ext cx="1169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Wastewater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042153" y="2227326"/>
            <a:ext cx="6517640" cy="4324985"/>
            <a:chOff x="5042153" y="2227326"/>
            <a:chExt cx="6517640" cy="4324985"/>
          </a:xfrm>
        </p:grpSpPr>
        <p:sp>
          <p:nvSpPr>
            <p:cNvPr id="54" name="object 54"/>
            <p:cNvSpPr/>
            <p:nvPr/>
          </p:nvSpPr>
          <p:spPr>
            <a:xfrm>
              <a:off x="5042154" y="2227325"/>
              <a:ext cx="5038725" cy="3937635"/>
            </a:xfrm>
            <a:custGeom>
              <a:avLst/>
              <a:gdLst/>
              <a:ahLst/>
              <a:cxnLst/>
              <a:rect l="l" t="t" r="r" b="b"/>
              <a:pathLst>
                <a:path w="5038725" h="3937635">
                  <a:moveTo>
                    <a:pt x="190500" y="1918462"/>
                  </a:moveTo>
                  <a:lnTo>
                    <a:pt x="127000" y="1918462"/>
                  </a:lnTo>
                  <a:lnTo>
                    <a:pt x="127000" y="1779270"/>
                  </a:lnTo>
                  <a:lnTo>
                    <a:pt x="63500" y="1779270"/>
                  </a:lnTo>
                  <a:lnTo>
                    <a:pt x="63500" y="1918462"/>
                  </a:lnTo>
                  <a:lnTo>
                    <a:pt x="0" y="1918462"/>
                  </a:lnTo>
                  <a:lnTo>
                    <a:pt x="95250" y="2108962"/>
                  </a:lnTo>
                  <a:lnTo>
                    <a:pt x="174625" y="1950212"/>
                  </a:lnTo>
                  <a:lnTo>
                    <a:pt x="190500" y="1918462"/>
                  </a:lnTo>
                  <a:close/>
                </a:path>
                <a:path w="5038725" h="3937635">
                  <a:moveTo>
                    <a:pt x="190500" y="686689"/>
                  </a:moveTo>
                  <a:lnTo>
                    <a:pt x="127000" y="686689"/>
                  </a:lnTo>
                  <a:lnTo>
                    <a:pt x="127000" y="546354"/>
                  </a:lnTo>
                  <a:lnTo>
                    <a:pt x="63500" y="546354"/>
                  </a:lnTo>
                  <a:lnTo>
                    <a:pt x="63500" y="686689"/>
                  </a:lnTo>
                  <a:lnTo>
                    <a:pt x="0" y="686689"/>
                  </a:lnTo>
                  <a:lnTo>
                    <a:pt x="95250" y="877189"/>
                  </a:lnTo>
                  <a:lnTo>
                    <a:pt x="174625" y="718439"/>
                  </a:lnTo>
                  <a:lnTo>
                    <a:pt x="190500" y="686689"/>
                  </a:lnTo>
                  <a:close/>
                </a:path>
                <a:path w="5038725" h="3937635">
                  <a:moveTo>
                    <a:pt x="2017776" y="95250"/>
                  </a:moveTo>
                  <a:lnTo>
                    <a:pt x="1954276" y="63500"/>
                  </a:lnTo>
                  <a:lnTo>
                    <a:pt x="1827276" y="0"/>
                  </a:lnTo>
                  <a:lnTo>
                    <a:pt x="1827276" y="63500"/>
                  </a:lnTo>
                  <a:lnTo>
                    <a:pt x="1573390" y="63500"/>
                  </a:lnTo>
                  <a:lnTo>
                    <a:pt x="1573390" y="2531237"/>
                  </a:lnTo>
                  <a:lnTo>
                    <a:pt x="1192530" y="2531237"/>
                  </a:lnTo>
                  <a:lnTo>
                    <a:pt x="1192530" y="2594737"/>
                  </a:lnTo>
                  <a:lnTo>
                    <a:pt x="1636903" y="2594737"/>
                  </a:lnTo>
                  <a:lnTo>
                    <a:pt x="1636903" y="2562987"/>
                  </a:lnTo>
                  <a:lnTo>
                    <a:pt x="1636903" y="2531237"/>
                  </a:lnTo>
                  <a:lnTo>
                    <a:pt x="1636903" y="127000"/>
                  </a:lnTo>
                  <a:lnTo>
                    <a:pt x="1827276" y="127000"/>
                  </a:lnTo>
                  <a:lnTo>
                    <a:pt x="1827276" y="190500"/>
                  </a:lnTo>
                  <a:lnTo>
                    <a:pt x="1954276" y="127000"/>
                  </a:lnTo>
                  <a:lnTo>
                    <a:pt x="2017776" y="95250"/>
                  </a:lnTo>
                  <a:close/>
                </a:path>
                <a:path w="5038725" h="3937635">
                  <a:moveTo>
                    <a:pt x="3169793" y="3010662"/>
                  </a:moveTo>
                  <a:lnTo>
                    <a:pt x="3106293" y="3010662"/>
                  </a:lnTo>
                  <a:lnTo>
                    <a:pt x="3106293" y="3810228"/>
                  </a:lnTo>
                  <a:lnTo>
                    <a:pt x="2341626" y="3810228"/>
                  </a:lnTo>
                  <a:lnTo>
                    <a:pt x="2341626" y="3746716"/>
                  </a:lnTo>
                  <a:lnTo>
                    <a:pt x="2151126" y="3841966"/>
                  </a:lnTo>
                  <a:lnTo>
                    <a:pt x="2341626" y="3937216"/>
                  </a:lnTo>
                  <a:lnTo>
                    <a:pt x="2341626" y="3873716"/>
                  </a:lnTo>
                  <a:lnTo>
                    <a:pt x="3169793" y="3873716"/>
                  </a:lnTo>
                  <a:lnTo>
                    <a:pt x="3169793" y="3841966"/>
                  </a:lnTo>
                  <a:lnTo>
                    <a:pt x="3169793" y="3810228"/>
                  </a:lnTo>
                  <a:lnTo>
                    <a:pt x="3169793" y="3010662"/>
                  </a:lnTo>
                  <a:close/>
                </a:path>
                <a:path w="5038725" h="3937635">
                  <a:moveTo>
                    <a:pt x="3209798" y="671195"/>
                  </a:moveTo>
                  <a:lnTo>
                    <a:pt x="3146221" y="670610"/>
                  </a:lnTo>
                  <a:lnTo>
                    <a:pt x="3147441" y="546608"/>
                  </a:lnTo>
                  <a:lnTo>
                    <a:pt x="3083941" y="546100"/>
                  </a:lnTo>
                  <a:lnTo>
                    <a:pt x="3082721" y="669417"/>
                  </a:lnTo>
                  <a:lnTo>
                    <a:pt x="3082721" y="670013"/>
                  </a:lnTo>
                  <a:lnTo>
                    <a:pt x="3019298" y="669417"/>
                  </a:lnTo>
                  <a:lnTo>
                    <a:pt x="3112770" y="860806"/>
                  </a:lnTo>
                  <a:lnTo>
                    <a:pt x="3193872" y="702310"/>
                  </a:lnTo>
                  <a:lnTo>
                    <a:pt x="3209798" y="671195"/>
                  </a:lnTo>
                  <a:close/>
                </a:path>
                <a:path w="5038725" h="3937635">
                  <a:moveTo>
                    <a:pt x="3232531" y="1918716"/>
                  </a:moveTo>
                  <a:lnTo>
                    <a:pt x="3169120" y="1918716"/>
                  </a:lnTo>
                  <a:lnTo>
                    <a:pt x="3168904" y="1684782"/>
                  </a:lnTo>
                  <a:lnTo>
                    <a:pt x="3105404" y="1684782"/>
                  </a:lnTo>
                  <a:lnTo>
                    <a:pt x="3105620" y="1918716"/>
                  </a:lnTo>
                  <a:lnTo>
                    <a:pt x="3042158" y="1918716"/>
                  </a:lnTo>
                  <a:lnTo>
                    <a:pt x="3137535" y="2109089"/>
                  </a:lnTo>
                  <a:lnTo>
                    <a:pt x="3216745" y="1950339"/>
                  </a:lnTo>
                  <a:lnTo>
                    <a:pt x="3232531" y="1918716"/>
                  </a:lnTo>
                  <a:close/>
                </a:path>
                <a:path w="5038725" h="3937635">
                  <a:moveTo>
                    <a:pt x="5038344" y="95250"/>
                  </a:moveTo>
                  <a:lnTo>
                    <a:pt x="4974844" y="63500"/>
                  </a:lnTo>
                  <a:lnTo>
                    <a:pt x="4847844" y="0"/>
                  </a:lnTo>
                  <a:lnTo>
                    <a:pt x="4847844" y="63500"/>
                  </a:lnTo>
                  <a:lnTo>
                    <a:pt x="4213098" y="63500"/>
                  </a:lnTo>
                  <a:lnTo>
                    <a:pt x="4213098" y="127000"/>
                  </a:lnTo>
                  <a:lnTo>
                    <a:pt x="4847844" y="127000"/>
                  </a:lnTo>
                  <a:lnTo>
                    <a:pt x="4847844" y="190500"/>
                  </a:lnTo>
                  <a:lnTo>
                    <a:pt x="4974844" y="127000"/>
                  </a:lnTo>
                  <a:lnTo>
                    <a:pt x="5038344" y="9525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62059" y="5436108"/>
              <a:ext cx="2697479" cy="11155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959595" y="5518404"/>
              <a:ext cx="2493645" cy="955675"/>
            </a:xfrm>
            <a:custGeom>
              <a:avLst/>
              <a:gdLst/>
              <a:ahLst/>
              <a:cxnLst/>
              <a:rect l="l" t="t" r="r" b="b"/>
              <a:pathLst>
                <a:path w="2493645" h="955675">
                  <a:moveTo>
                    <a:pt x="2493263" y="0"/>
                  </a:moveTo>
                  <a:lnTo>
                    <a:pt x="0" y="0"/>
                  </a:lnTo>
                  <a:lnTo>
                    <a:pt x="0" y="955548"/>
                  </a:lnTo>
                  <a:lnTo>
                    <a:pt x="2153411" y="955548"/>
                  </a:lnTo>
                  <a:lnTo>
                    <a:pt x="2493263" y="615683"/>
                  </a:lnTo>
                  <a:lnTo>
                    <a:pt x="2493263" y="0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113007" y="6134087"/>
              <a:ext cx="340360" cy="340360"/>
            </a:xfrm>
            <a:custGeom>
              <a:avLst/>
              <a:gdLst/>
              <a:ahLst/>
              <a:cxnLst/>
              <a:rect l="l" t="t" r="r" b="b"/>
              <a:pathLst>
                <a:path w="340359" h="340360">
                  <a:moveTo>
                    <a:pt x="339851" y="0"/>
                  </a:moveTo>
                  <a:lnTo>
                    <a:pt x="67945" y="67970"/>
                  </a:lnTo>
                  <a:lnTo>
                    <a:pt x="0" y="339864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66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959595" y="5518404"/>
              <a:ext cx="2493645" cy="955675"/>
            </a:xfrm>
            <a:custGeom>
              <a:avLst/>
              <a:gdLst/>
              <a:ahLst/>
              <a:cxnLst/>
              <a:rect l="l" t="t" r="r" b="b"/>
              <a:pathLst>
                <a:path w="2493645" h="955675">
                  <a:moveTo>
                    <a:pt x="2153411" y="955548"/>
                  </a:moveTo>
                  <a:lnTo>
                    <a:pt x="2221356" y="683653"/>
                  </a:lnTo>
                  <a:lnTo>
                    <a:pt x="2493263" y="615683"/>
                  </a:lnTo>
                  <a:lnTo>
                    <a:pt x="2153411" y="955548"/>
                  </a:lnTo>
                  <a:lnTo>
                    <a:pt x="0" y="955548"/>
                  </a:lnTo>
                  <a:lnTo>
                    <a:pt x="0" y="0"/>
                  </a:lnTo>
                  <a:lnTo>
                    <a:pt x="2493263" y="0"/>
                  </a:lnTo>
                  <a:lnTo>
                    <a:pt x="2493263" y="61568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9136506" y="5524906"/>
            <a:ext cx="214122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Remaining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Solids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endParaRPr sz="1800">
              <a:latin typeface="Calibri"/>
              <a:cs typeface="Calibri"/>
            </a:endParaRPr>
          </a:p>
          <a:p>
            <a:pPr marL="402590" marR="394335" algn="ctr">
              <a:lnSpc>
                <a:spcPts val="2100"/>
              </a:lnSpc>
              <a:spcBef>
                <a:spcPts val="12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Crystallization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Drying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176272" y="2721851"/>
            <a:ext cx="1256030" cy="780415"/>
            <a:chOff x="2176272" y="2721851"/>
            <a:chExt cx="1256030" cy="780415"/>
          </a:xfrm>
        </p:grpSpPr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6272" y="2721851"/>
              <a:ext cx="1255776" cy="78030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258568" y="2799588"/>
              <a:ext cx="1080770" cy="629920"/>
            </a:xfrm>
            <a:custGeom>
              <a:avLst/>
              <a:gdLst/>
              <a:ahLst/>
              <a:cxnLst/>
              <a:rect l="l" t="t" r="r" b="b"/>
              <a:pathLst>
                <a:path w="1080770" h="629920">
                  <a:moveTo>
                    <a:pt x="1080516" y="0"/>
                  </a:moveTo>
                  <a:lnTo>
                    <a:pt x="0" y="0"/>
                  </a:lnTo>
                  <a:lnTo>
                    <a:pt x="0" y="629412"/>
                  </a:lnTo>
                  <a:lnTo>
                    <a:pt x="884936" y="629412"/>
                  </a:lnTo>
                  <a:lnTo>
                    <a:pt x="1080516" y="433832"/>
                  </a:lnTo>
                  <a:lnTo>
                    <a:pt x="1080516" y="0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43504" y="3233419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79" h="195579">
                  <a:moveTo>
                    <a:pt x="195580" y="0"/>
                  </a:moveTo>
                  <a:lnTo>
                    <a:pt x="39115" y="39115"/>
                  </a:lnTo>
                  <a:lnTo>
                    <a:pt x="0" y="195579"/>
                  </a:lnTo>
                  <a:lnTo>
                    <a:pt x="195580" y="0"/>
                  </a:lnTo>
                  <a:close/>
                </a:path>
              </a:pathLst>
            </a:custGeom>
            <a:solidFill>
              <a:srgbClr val="66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58568" y="2799588"/>
              <a:ext cx="1080770" cy="629920"/>
            </a:xfrm>
            <a:custGeom>
              <a:avLst/>
              <a:gdLst/>
              <a:ahLst/>
              <a:cxnLst/>
              <a:rect l="l" t="t" r="r" b="b"/>
              <a:pathLst>
                <a:path w="1080770" h="629920">
                  <a:moveTo>
                    <a:pt x="884936" y="629412"/>
                  </a:moveTo>
                  <a:lnTo>
                    <a:pt x="924051" y="472948"/>
                  </a:lnTo>
                  <a:lnTo>
                    <a:pt x="1080516" y="433832"/>
                  </a:lnTo>
                  <a:lnTo>
                    <a:pt x="884936" y="629412"/>
                  </a:lnTo>
                  <a:lnTo>
                    <a:pt x="0" y="629412"/>
                  </a:lnTo>
                  <a:lnTo>
                    <a:pt x="0" y="0"/>
                  </a:lnTo>
                  <a:lnTo>
                    <a:pt x="1080516" y="0"/>
                  </a:lnTo>
                  <a:lnTo>
                    <a:pt x="1080516" y="4338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469895" y="2844546"/>
            <a:ext cx="657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Sludge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661667" y="1459357"/>
            <a:ext cx="9786620" cy="4705985"/>
            <a:chOff x="1661667" y="1459357"/>
            <a:chExt cx="9786620" cy="4705985"/>
          </a:xfrm>
        </p:grpSpPr>
        <p:sp>
          <p:nvSpPr>
            <p:cNvPr id="67" name="object 67"/>
            <p:cNvSpPr/>
            <p:nvPr/>
          </p:nvSpPr>
          <p:spPr>
            <a:xfrm>
              <a:off x="1661668" y="1459356"/>
              <a:ext cx="9473565" cy="4705985"/>
            </a:xfrm>
            <a:custGeom>
              <a:avLst/>
              <a:gdLst/>
              <a:ahLst/>
              <a:cxnLst/>
              <a:rect l="l" t="t" r="r" b="b"/>
              <a:pathLst>
                <a:path w="9473565" h="4705985">
                  <a:moveTo>
                    <a:pt x="397840" y="731748"/>
                  </a:moveTo>
                  <a:lnTo>
                    <a:pt x="395897" y="668248"/>
                  </a:lnTo>
                  <a:lnTo>
                    <a:pt x="0" y="680466"/>
                  </a:lnTo>
                  <a:lnTo>
                    <a:pt x="2032" y="743966"/>
                  </a:lnTo>
                  <a:lnTo>
                    <a:pt x="397840" y="731748"/>
                  </a:lnTo>
                  <a:close/>
                </a:path>
                <a:path w="9473565" h="4705985">
                  <a:moveTo>
                    <a:pt x="587248" y="694055"/>
                  </a:moveTo>
                  <a:lnTo>
                    <a:pt x="529221" y="667258"/>
                  </a:lnTo>
                  <a:lnTo>
                    <a:pt x="393954" y="604774"/>
                  </a:lnTo>
                  <a:lnTo>
                    <a:pt x="395859" y="667258"/>
                  </a:lnTo>
                  <a:lnTo>
                    <a:pt x="395897" y="668248"/>
                  </a:lnTo>
                  <a:lnTo>
                    <a:pt x="397814" y="730758"/>
                  </a:lnTo>
                  <a:lnTo>
                    <a:pt x="397840" y="731748"/>
                  </a:lnTo>
                  <a:lnTo>
                    <a:pt x="399796" y="795147"/>
                  </a:lnTo>
                  <a:lnTo>
                    <a:pt x="587248" y="694055"/>
                  </a:lnTo>
                  <a:close/>
                </a:path>
                <a:path w="9473565" h="4705985">
                  <a:moveTo>
                    <a:pt x="2418842" y="694055"/>
                  </a:moveTo>
                  <a:lnTo>
                    <a:pt x="2355342" y="662305"/>
                  </a:lnTo>
                  <a:lnTo>
                    <a:pt x="2228342" y="598805"/>
                  </a:lnTo>
                  <a:lnTo>
                    <a:pt x="2228342" y="662305"/>
                  </a:lnTo>
                  <a:lnTo>
                    <a:pt x="1962404" y="662305"/>
                  </a:lnTo>
                  <a:lnTo>
                    <a:pt x="1962404" y="725805"/>
                  </a:lnTo>
                  <a:lnTo>
                    <a:pt x="2228342" y="725805"/>
                  </a:lnTo>
                  <a:lnTo>
                    <a:pt x="2228342" y="789305"/>
                  </a:lnTo>
                  <a:lnTo>
                    <a:pt x="2355342" y="725805"/>
                  </a:lnTo>
                  <a:lnTo>
                    <a:pt x="2418842" y="694055"/>
                  </a:lnTo>
                  <a:close/>
                </a:path>
                <a:path w="9473565" h="4705985">
                  <a:moveTo>
                    <a:pt x="7297928" y="4610354"/>
                  </a:moveTo>
                  <a:lnTo>
                    <a:pt x="7234428" y="4578616"/>
                  </a:lnTo>
                  <a:lnTo>
                    <a:pt x="7107428" y="4515104"/>
                  </a:lnTo>
                  <a:lnTo>
                    <a:pt x="7107428" y="4578616"/>
                  </a:lnTo>
                  <a:lnTo>
                    <a:pt x="6549390" y="4578616"/>
                  </a:lnTo>
                  <a:lnTo>
                    <a:pt x="6549390" y="3807587"/>
                  </a:lnTo>
                  <a:lnTo>
                    <a:pt x="6485890" y="3807587"/>
                  </a:lnTo>
                  <a:lnTo>
                    <a:pt x="6485890" y="4642116"/>
                  </a:lnTo>
                  <a:lnTo>
                    <a:pt x="7107428" y="4642104"/>
                  </a:lnTo>
                  <a:lnTo>
                    <a:pt x="7107428" y="4705604"/>
                  </a:lnTo>
                  <a:lnTo>
                    <a:pt x="7234428" y="4642104"/>
                  </a:lnTo>
                  <a:lnTo>
                    <a:pt x="7297928" y="4610354"/>
                  </a:lnTo>
                  <a:close/>
                </a:path>
                <a:path w="9473565" h="4705985">
                  <a:moveTo>
                    <a:pt x="9473438" y="247523"/>
                  </a:moveTo>
                  <a:lnTo>
                    <a:pt x="9457563" y="215773"/>
                  </a:lnTo>
                  <a:lnTo>
                    <a:pt x="9393428" y="87503"/>
                  </a:lnTo>
                  <a:lnTo>
                    <a:pt x="9393428" y="71120"/>
                  </a:lnTo>
                  <a:lnTo>
                    <a:pt x="9385224" y="71120"/>
                  </a:lnTo>
                  <a:lnTo>
                    <a:pt x="9378188" y="57023"/>
                  </a:lnTo>
                  <a:lnTo>
                    <a:pt x="9371139" y="71107"/>
                  </a:lnTo>
                  <a:lnTo>
                    <a:pt x="191554" y="63538"/>
                  </a:lnTo>
                  <a:lnTo>
                    <a:pt x="191643" y="0"/>
                  </a:lnTo>
                  <a:lnTo>
                    <a:pt x="1003" y="95123"/>
                  </a:lnTo>
                  <a:lnTo>
                    <a:pt x="191389" y="190500"/>
                  </a:lnTo>
                  <a:lnTo>
                    <a:pt x="191465" y="127038"/>
                  </a:lnTo>
                  <a:lnTo>
                    <a:pt x="9339402" y="134581"/>
                  </a:lnTo>
                  <a:lnTo>
                    <a:pt x="9282938" y="247523"/>
                  </a:lnTo>
                  <a:lnTo>
                    <a:pt x="9346438" y="247523"/>
                  </a:lnTo>
                  <a:lnTo>
                    <a:pt x="9346438" y="513207"/>
                  </a:lnTo>
                  <a:lnTo>
                    <a:pt x="9409938" y="513207"/>
                  </a:lnTo>
                  <a:lnTo>
                    <a:pt x="9409938" y="247523"/>
                  </a:lnTo>
                  <a:lnTo>
                    <a:pt x="9473438" y="247523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0779" y="1953780"/>
              <a:ext cx="1397507" cy="87628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0134599" y="2033016"/>
              <a:ext cx="1219200" cy="722630"/>
            </a:xfrm>
            <a:custGeom>
              <a:avLst/>
              <a:gdLst/>
              <a:ahLst/>
              <a:cxnLst/>
              <a:rect l="l" t="t" r="r" b="b"/>
              <a:pathLst>
                <a:path w="1219200" h="722630">
                  <a:moveTo>
                    <a:pt x="1219200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1098803" y="722376"/>
                  </a:lnTo>
                  <a:lnTo>
                    <a:pt x="1219200" y="60198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233403" y="2634996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396" y="0"/>
                  </a:moveTo>
                  <a:lnTo>
                    <a:pt x="24129" y="24129"/>
                  </a:lnTo>
                  <a:lnTo>
                    <a:pt x="0" y="120395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7AC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134599" y="2033016"/>
              <a:ext cx="1219200" cy="722630"/>
            </a:xfrm>
            <a:custGeom>
              <a:avLst/>
              <a:gdLst/>
              <a:ahLst/>
              <a:cxnLst/>
              <a:rect l="l" t="t" r="r" b="b"/>
              <a:pathLst>
                <a:path w="1219200" h="722630">
                  <a:moveTo>
                    <a:pt x="1098803" y="722376"/>
                  </a:moveTo>
                  <a:lnTo>
                    <a:pt x="1122933" y="626110"/>
                  </a:lnTo>
                  <a:lnTo>
                    <a:pt x="1219200" y="601980"/>
                  </a:lnTo>
                  <a:lnTo>
                    <a:pt x="1098803" y="722376"/>
                  </a:lnTo>
                  <a:lnTo>
                    <a:pt x="0" y="722376"/>
                  </a:lnTo>
                  <a:lnTo>
                    <a:pt x="0" y="0"/>
                  </a:lnTo>
                  <a:lnTo>
                    <a:pt x="1219200" y="0"/>
                  </a:lnTo>
                  <a:lnTo>
                    <a:pt x="1219200" y="6019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0440669" y="2031872"/>
            <a:ext cx="60896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ts val="213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Clean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b="1" spc="-10" dirty="0">
                <a:latin typeface="Calibri"/>
                <a:cs typeface="Calibri"/>
              </a:rPr>
              <a:t>Water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3339084" y="2737611"/>
            <a:ext cx="3957954" cy="3811270"/>
            <a:chOff x="3339084" y="2737611"/>
            <a:chExt cx="3957954" cy="3811270"/>
          </a:xfrm>
        </p:grpSpPr>
        <p:sp>
          <p:nvSpPr>
            <p:cNvPr id="74" name="object 74"/>
            <p:cNvSpPr/>
            <p:nvPr/>
          </p:nvSpPr>
          <p:spPr>
            <a:xfrm>
              <a:off x="3339084" y="2737611"/>
              <a:ext cx="714375" cy="377825"/>
            </a:xfrm>
            <a:custGeom>
              <a:avLst/>
              <a:gdLst/>
              <a:ahLst/>
              <a:cxnLst/>
              <a:rect l="l" t="t" r="r" b="b"/>
              <a:pathLst>
                <a:path w="714375" h="377825">
                  <a:moveTo>
                    <a:pt x="128015" y="207010"/>
                  </a:moveTo>
                  <a:lnTo>
                    <a:pt x="0" y="377316"/>
                  </a:lnTo>
                  <a:lnTo>
                    <a:pt x="212978" y="377571"/>
                  </a:lnTo>
                  <a:lnTo>
                    <a:pt x="191722" y="334899"/>
                  </a:lnTo>
                  <a:lnTo>
                    <a:pt x="156210" y="334899"/>
                  </a:lnTo>
                  <a:lnTo>
                    <a:pt x="127888" y="278002"/>
                  </a:lnTo>
                  <a:lnTo>
                    <a:pt x="156321" y="263832"/>
                  </a:lnTo>
                  <a:lnTo>
                    <a:pt x="128015" y="207010"/>
                  </a:lnTo>
                  <a:close/>
                </a:path>
                <a:path w="714375" h="377825">
                  <a:moveTo>
                    <a:pt x="156321" y="263832"/>
                  </a:moveTo>
                  <a:lnTo>
                    <a:pt x="127888" y="278002"/>
                  </a:lnTo>
                  <a:lnTo>
                    <a:pt x="156210" y="334899"/>
                  </a:lnTo>
                  <a:lnTo>
                    <a:pt x="184659" y="320719"/>
                  </a:lnTo>
                  <a:lnTo>
                    <a:pt x="156321" y="263832"/>
                  </a:lnTo>
                  <a:close/>
                </a:path>
                <a:path w="714375" h="377825">
                  <a:moveTo>
                    <a:pt x="184659" y="320719"/>
                  </a:moveTo>
                  <a:lnTo>
                    <a:pt x="156210" y="334899"/>
                  </a:lnTo>
                  <a:lnTo>
                    <a:pt x="191722" y="334899"/>
                  </a:lnTo>
                  <a:lnTo>
                    <a:pt x="184659" y="320719"/>
                  </a:lnTo>
                  <a:close/>
                </a:path>
                <a:path w="714375" h="377825">
                  <a:moveTo>
                    <a:pt x="685673" y="0"/>
                  </a:moveTo>
                  <a:lnTo>
                    <a:pt x="156321" y="263832"/>
                  </a:lnTo>
                  <a:lnTo>
                    <a:pt x="184659" y="320719"/>
                  </a:lnTo>
                  <a:lnTo>
                    <a:pt x="713993" y="56896"/>
                  </a:lnTo>
                  <a:lnTo>
                    <a:pt x="68567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80788" y="5673851"/>
              <a:ext cx="2516123" cy="87476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876800" y="5753100"/>
              <a:ext cx="2315210" cy="721360"/>
            </a:xfrm>
            <a:custGeom>
              <a:avLst/>
              <a:gdLst/>
              <a:ahLst/>
              <a:cxnLst/>
              <a:rect l="l" t="t" r="r" b="b"/>
              <a:pathLst>
                <a:path w="2315209" h="721360">
                  <a:moveTo>
                    <a:pt x="2314955" y="0"/>
                  </a:moveTo>
                  <a:lnTo>
                    <a:pt x="0" y="0"/>
                  </a:lnTo>
                  <a:lnTo>
                    <a:pt x="0" y="720852"/>
                  </a:lnTo>
                  <a:lnTo>
                    <a:pt x="2194814" y="720852"/>
                  </a:lnTo>
                  <a:lnTo>
                    <a:pt x="2314955" y="600710"/>
                  </a:lnTo>
                  <a:lnTo>
                    <a:pt x="2314955" y="0"/>
                  </a:lnTo>
                  <a:close/>
                </a:path>
              </a:pathLst>
            </a:custGeom>
            <a:solidFill>
              <a:srgbClr val="99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71614" y="6353809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>
                  <a:moveTo>
                    <a:pt x="120141" y="0"/>
                  </a:moveTo>
                  <a:lnTo>
                    <a:pt x="24002" y="24028"/>
                  </a:lnTo>
                  <a:lnTo>
                    <a:pt x="0" y="120141"/>
                  </a:lnTo>
                  <a:lnTo>
                    <a:pt x="120141" y="0"/>
                  </a:lnTo>
                  <a:close/>
                </a:path>
              </a:pathLst>
            </a:custGeom>
            <a:solidFill>
              <a:srgbClr val="7AC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876800" y="5753100"/>
              <a:ext cx="2315210" cy="721360"/>
            </a:xfrm>
            <a:custGeom>
              <a:avLst/>
              <a:gdLst/>
              <a:ahLst/>
              <a:cxnLst/>
              <a:rect l="l" t="t" r="r" b="b"/>
              <a:pathLst>
                <a:path w="2315209" h="721360">
                  <a:moveTo>
                    <a:pt x="2194814" y="720852"/>
                  </a:moveTo>
                  <a:lnTo>
                    <a:pt x="2218817" y="624738"/>
                  </a:lnTo>
                  <a:lnTo>
                    <a:pt x="2314955" y="600710"/>
                  </a:lnTo>
                  <a:lnTo>
                    <a:pt x="2194814" y="720852"/>
                  </a:lnTo>
                  <a:lnTo>
                    <a:pt x="0" y="720852"/>
                  </a:lnTo>
                  <a:lnTo>
                    <a:pt x="0" y="0"/>
                  </a:lnTo>
                  <a:lnTo>
                    <a:pt x="2314955" y="0"/>
                  </a:lnTo>
                  <a:lnTo>
                    <a:pt x="2314955" y="60071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003672" y="5752287"/>
            <a:ext cx="206438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Clean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Water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after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30"/>
              </a:lnSpc>
            </a:pPr>
            <a:r>
              <a:rPr sz="1800" b="1" dirty="0">
                <a:latin typeface="Calibri"/>
                <a:cs typeface="Calibri"/>
              </a:rPr>
              <a:t>Condensate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Recovery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ZLD</a:t>
            </a:r>
            <a:r>
              <a:rPr spc="-165" dirty="0"/>
              <a:t> </a:t>
            </a:r>
            <a:r>
              <a:rPr spc="114" dirty="0"/>
              <a:t>-</a:t>
            </a:r>
            <a:r>
              <a:rPr spc="-145" dirty="0"/>
              <a:t> </a:t>
            </a:r>
            <a:r>
              <a:rPr spc="75" dirty="0"/>
              <a:t>Components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79475" y="1045210"/>
          <a:ext cx="10518775" cy="512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520">
                <a:tc>
                  <a:txBody>
                    <a:bodyPr/>
                    <a:lstStyle/>
                    <a:p>
                      <a:pPr marL="98806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000" b="1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Components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20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Purpose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Pre-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treatment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7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70" dirty="0">
                          <a:latin typeface="Trebuchet MS"/>
                          <a:cs typeface="Trebuchet MS"/>
                        </a:rPr>
                        <a:t>Main</a:t>
                      </a:r>
                      <a:r>
                        <a:rPr sz="20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85" dirty="0">
                          <a:latin typeface="Trebuchet MS"/>
                          <a:cs typeface="Trebuchet MS"/>
                        </a:rPr>
                        <a:t>goal</a:t>
                      </a:r>
                      <a:r>
                        <a:rPr sz="20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20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55" dirty="0">
                          <a:latin typeface="Trebuchet MS"/>
                          <a:cs typeface="Trebuchet MS"/>
                        </a:rPr>
                        <a:t>pre-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treatment</a:t>
                      </a:r>
                      <a:r>
                        <a:rPr sz="20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20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170" dirty="0">
                          <a:latin typeface="Trebuchet MS"/>
                          <a:cs typeface="Trebuchet MS"/>
                        </a:rPr>
                        <a:t>ZLD</a:t>
                      </a:r>
                      <a:r>
                        <a:rPr sz="20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20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20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elimination</a:t>
                      </a:r>
                      <a:r>
                        <a:rPr sz="20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000" spc="-35" dirty="0">
                          <a:latin typeface="Trebuchet MS"/>
                          <a:cs typeface="Trebuchet MS"/>
                        </a:rPr>
                        <a:t>Oils,</a:t>
                      </a:r>
                      <a:r>
                        <a:rPr sz="20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60" dirty="0">
                          <a:latin typeface="Trebuchet MS"/>
                          <a:cs typeface="Trebuchet MS"/>
                        </a:rPr>
                        <a:t>TSS,</a:t>
                      </a:r>
                      <a:r>
                        <a:rPr sz="20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175" dirty="0">
                          <a:latin typeface="Trebuchet MS"/>
                          <a:cs typeface="Trebuchet MS"/>
                        </a:rPr>
                        <a:t>COD</a:t>
                      </a:r>
                      <a:r>
                        <a:rPr sz="20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7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20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50" dirty="0">
                          <a:latin typeface="Trebuchet MS"/>
                          <a:cs typeface="Trebuchet MS"/>
                        </a:rPr>
                        <a:t>colour</a:t>
                      </a:r>
                      <a:r>
                        <a:rPr sz="20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80" dirty="0">
                          <a:latin typeface="Trebuchet MS"/>
                          <a:cs typeface="Trebuchet MS"/>
                        </a:rPr>
                        <a:t>using</a:t>
                      </a:r>
                      <a:r>
                        <a:rPr sz="20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75" dirty="0">
                          <a:latin typeface="Trebuchet MS"/>
                          <a:cs typeface="Trebuchet MS"/>
                        </a:rPr>
                        <a:t>filtration, 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sedimentation,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20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flocculation.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Ultra</a:t>
                      </a:r>
                      <a:r>
                        <a:rPr sz="20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latin typeface="Trebuchet MS"/>
                          <a:cs typeface="Trebuchet MS"/>
                        </a:rPr>
                        <a:t>Filtration</a:t>
                      </a:r>
                      <a:r>
                        <a:rPr sz="20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latin typeface="Trebuchet MS"/>
                          <a:cs typeface="Trebuchet MS"/>
                        </a:rPr>
                        <a:t>(UF)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545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spc="114" dirty="0">
                          <a:latin typeface="Trebuchet MS"/>
                          <a:cs typeface="Trebuchet MS"/>
                        </a:rPr>
                        <a:t>Removes</a:t>
                      </a:r>
                      <a:r>
                        <a:rPr sz="20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45" dirty="0">
                          <a:latin typeface="Trebuchet MS"/>
                          <a:cs typeface="Trebuchet MS"/>
                        </a:rPr>
                        <a:t>turbidity,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65" dirty="0">
                          <a:latin typeface="Trebuchet MS"/>
                          <a:cs typeface="Trebuchet MS"/>
                        </a:rPr>
                        <a:t>SS,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30" dirty="0">
                          <a:latin typeface="Trebuchet MS"/>
                          <a:cs typeface="Trebuchet MS"/>
                        </a:rPr>
                        <a:t>bacteria,</a:t>
                      </a:r>
                      <a:r>
                        <a:rPr sz="2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colloids,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large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40" dirty="0">
                          <a:latin typeface="Trebuchet MS"/>
                          <a:cs typeface="Trebuchet MS"/>
                        </a:rPr>
                        <a:t>organic </a:t>
                      </a:r>
                      <a:r>
                        <a:rPr sz="2000" spc="75" dirty="0">
                          <a:latin typeface="Trebuchet MS"/>
                          <a:cs typeface="Trebuchet MS"/>
                        </a:rPr>
                        <a:t>molecules</a:t>
                      </a:r>
                      <a:r>
                        <a:rPr sz="20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7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20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125" dirty="0">
                          <a:latin typeface="Trebuchet MS"/>
                          <a:cs typeface="Trebuchet MS"/>
                        </a:rPr>
                        <a:t>some</a:t>
                      </a:r>
                      <a:r>
                        <a:rPr sz="20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viruses.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Trebuchet MS"/>
                          <a:cs typeface="Trebuchet MS"/>
                        </a:rPr>
                        <a:t>Pore</a:t>
                      </a:r>
                      <a:r>
                        <a:rPr sz="2000" i="1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dirty="0">
                          <a:latin typeface="Trebuchet MS"/>
                          <a:cs typeface="Trebuchet MS"/>
                        </a:rPr>
                        <a:t>sizes</a:t>
                      </a:r>
                      <a:r>
                        <a:rPr sz="2000" i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dirty="0">
                          <a:latin typeface="Trebuchet MS"/>
                          <a:cs typeface="Trebuchet MS"/>
                        </a:rPr>
                        <a:t>ranging</a:t>
                      </a:r>
                      <a:r>
                        <a:rPr sz="2000" i="1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spc="-30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2000" i="1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spc="-95" dirty="0">
                          <a:latin typeface="Trebuchet MS"/>
                          <a:cs typeface="Trebuchet MS"/>
                        </a:rPr>
                        <a:t>0.01</a:t>
                      </a:r>
                      <a:r>
                        <a:rPr sz="20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spc="-7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2000" i="1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spc="-160" dirty="0">
                          <a:latin typeface="Trebuchet MS"/>
                          <a:cs typeface="Trebuchet MS"/>
                        </a:rPr>
                        <a:t>0.1</a:t>
                      </a:r>
                      <a:r>
                        <a:rPr sz="2000" i="1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spc="-10" dirty="0">
                          <a:latin typeface="Trebuchet MS"/>
                          <a:cs typeface="Trebuchet MS"/>
                        </a:rPr>
                        <a:t>microns.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Reverse </a:t>
                      </a:r>
                      <a:r>
                        <a:rPr sz="2000" b="1" spc="85" dirty="0">
                          <a:latin typeface="Trebuchet MS"/>
                          <a:cs typeface="Trebuchet MS"/>
                        </a:rPr>
                        <a:t>Osmosis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20" dirty="0">
                          <a:latin typeface="Trebuchet MS"/>
                          <a:cs typeface="Trebuchet MS"/>
                        </a:rPr>
                        <a:t>(RO)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spc="114" dirty="0">
                          <a:latin typeface="Trebuchet MS"/>
                          <a:cs typeface="Trebuchet MS"/>
                        </a:rPr>
                        <a:t>Removes</a:t>
                      </a:r>
                      <a:r>
                        <a:rPr sz="20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75" dirty="0">
                          <a:latin typeface="Trebuchet MS"/>
                          <a:cs typeface="Trebuchet MS"/>
                        </a:rPr>
                        <a:t>Dissolved</a:t>
                      </a:r>
                      <a:r>
                        <a:rPr sz="20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Salts.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Trebuchet MS"/>
                          <a:cs typeface="Trebuchet MS"/>
                        </a:rPr>
                        <a:t>Pore</a:t>
                      </a:r>
                      <a:r>
                        <a:rPr sz="2000" i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dirty="0">
                          <a:latin typeface="Trebuchet MS"/>
                          <a:cs typeface="Trebuchet MS"/>
                        </a:rPr>
                        <a:t>sizes</a:t>
                      </a:r>
                      <a:r>
                        <a:rPr sz="2000" i="1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dirty="0">
                          <a:latin typeface="Trebuchet MS"/>
                          <a:cs typeface="Trebuchet MS"/>
                        </a:rPr>
                        <a:t>ranging</a:t>
                      </a:r>
                      <a:r>
                        <a:rPr sz="2000" i="1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spc="-50" dirty="0"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2000" i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spc="-10" dirty="0">
                          <a:latin typeface="Trebuchet MS"/>
                          <a:cs typeface="Trebuchet MS"/>
                        </a:rPr>
                        <a:t>0.0001</a:t>
                      </a:r>
                      <a:r>
                        <a:rPr sz="2000" i="1" spc="-70" dirty="0">
                          <a:latin typeface="Trebuchet MS"/>
                          <a:cs typeface="Trebuchet MS"/>
                        </a:rPr>
                        <a:t> to</a:t>
                      </a:r>
                      <a:r>
                        <a:rPr sz="2000" i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spc="-40" dirty="0">
                          <a:latin typeface="Trebuchet MS"/>
                          <a:cs typeface="Trebuchet MS"/>
                        </a:rPr>
                        <a:t>0.001</a:t>
                      </a:r>
                      <a:r>
                        <a:rPr sz="2000" i="1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spc="-10" dirty="0">
                          <a:latin typeface="Trebuchet MS"/>
                          <a:cs typeface="Trebuchet MS"/>
                        </a:rPr>
                        <a:t>microns.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Evaporation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spc="185" dirty="0">
                          <a:latin typeface="Trebuchet MS"/>
                          <a:cs typeface="Trebuchet MS"/>
                        </a:rPr>
                        <a:t>MEE/</a:t>
                      </a:r>
                      <a:r>
                        <a:rPr sz="20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190" dirty="0">
                          <a:latin typeface="Trebuchet MS"/>
                          <a:cs typeface="Trebuchet MS"/>
                        </a:rPr>
                        <a:t>MVR/</a:t>
                      </a:r>
                      <a:r>
                        <a:rPr sz="20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200" dirty="0">
                          <a:latin typeface="Trebuchet MS"/>
                          <a:cs typeface="Trebuchet MS"/>
                        </a:rPr>
                        <a:t>MSF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Crystallization</a:t>
                      </a:r>
                      <a:r>
                        <a:rPr sz="2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latin typeface="Trebuchet MS"/>
                          <a:cs typeface="Trebuchet MS"/>
                        </a:rPr>
                        <a:t>&amp;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Drying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spc="-10" dirty="0">
                          <a:latin typeface="Trebuchet MS"/>
                          <a:cs typeface="Trebuchet MS"/>
                        </a:rPr>
                        <a:t>Crystallisers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b="1" spc="65" dirty="0">
                          <a:latin typeface="Trebuchet MS"/>
                          <a:cs typeface="Trebuchet MS"/>
                        </a:rPr>
                        <a:t>Condensate</a:t>
                      </a:r>
                      <a:r>
                        <a:rPr sz="20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Recovery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Collection/</a:t>
                      </a:r>
                      <a:r>
                        <a:rPr sz="2000" spc="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45" dirty="0">
                          <a:latin typeface="Trebuchet MS"/>
                          <a:cs typeface="Trebuchet MS"/>
                        </a:rPr>
                        <a:t>Polishing</a:t>
                      </a:r>
                      <a:r>
                        <a:rPr sz="2000" spc="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50" dirty="0">
                          <a:latin typeface="Trebuchet MS"/>
                          <a:cs typeface="Trebuchet MS"/>
                        </a:rPr>
                        <a:t>Equipment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ZLD</a:t>
            </a:r>
            <a:r>
              <a:rPr spc="-95" dirty="0"/>
              <a:t> </a:t>
            </a:r>
            <a:r>
              <a:rPr spc="555" dirty="0"/>
              <a:t>–</a:t>
            </a:r>
            <a:r>
              <a:rPr spc="-65" dirty="0"/>
              <a:t> </a:t>
            </a:r>
            <a:r>
              <a:rPr dirty="0"/>
              <a:t>Brine</a:t>
            </a:r>
            <a:r>
              <a:rPr spc="-75" dirty="0"/>
              <a:t> </a:t>
            </a:r>
            <a:r>
              <a:rPr dirty="0"/>
              <a:t>Treatment</a:t>
            </a:r>
            <a:r>
              <a:rPr spc="-60" dirty="0"/>
              <a:t> </a:t>
            </a:r>
            <a:r>
              <a:rPr spc="55" dirty="0"/>
              <a:t>Technologies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69542" y="1213485"/>
          <a:ext cx="10014585" cy="4772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Brine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Treatment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Technology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225425" indent="-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Electrical Energy </a:t>
                      </a:r>
                      <a:r>
                        <a:rPr sz="1800" b="1" spc="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(KWh/m3)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Thermal</a:t>
                      </a:r>
                      <a:r>
                        <a:rPr sz="1800" b="1" spc="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Energy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(kWh/m3)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El.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519430" marR="513080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Equivalent </a:t>
                      </a:r>
                      <a:r>
                        <a:rPr sz="1800" b="1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(kWh/m3)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800" b="1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Max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TDS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800" b="1" spc="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(mg/L)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marL="942340" marR="286385" indent="-6496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Multi-</a:t>
                      </a:r>
                      <a:r>
                        <a:rPr sz="1800" b="1" spc="85" dirty="0">
                          <a:latin typeface="Trebuchet MS"/>
                          <a:cs typeface="Trebuchet MS"/>
                        </a:rPr>
                        <a:t>stage</a:t>
                      </a:r>
                      <a:r>
                        <a:rPr sz="1800" b="1" spc="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Flash (MSF)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5"/>
                        </a:spcBef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3.68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65"/>
                        </a:spcBef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77.5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65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38.56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5"/>
                        </a:spcBef>
                      </a:pPr>
                      <a:r>
                        <a:rPr sz="1800" spc="35" dirty="0">
                          <a:latin typeface="Trebuchet MS"/>
                          <a:cs typeface="Trebuchet MS"/>
                        </a:rPr>
                        <a:t>250,000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Multi-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Distillation</a:t>
                      </a:r>
                      <a:r>
                        <a:rPr sz="1800" b="1" spc="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(MED)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2.22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69.52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33.50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35" dirty="0">
                          <a:latin typeface="Trebuchet MS"/>
                          <a:cs typeface="Trebuchet MS"/>
                        </a:rPr>
                        <a:t>250,000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marL="259715" marR="25146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55" dirty="0">
                          <a:latin typeface="Trebuchet MS"/>
                          <a:cs typeface="Trebuchet MS"/>
                        </a:rPr>
                        <a:t>Mechanical</a:t>
                      </a: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Vapor </a:t>
                      </a:r>
                      <a:r>
                        <a:rPr sz="1800" b="1" spc="70" dirty="0">
                          <a:latin typeface="Trebuchet MS"/>
                          <a:cs typeface="Trebuchet MS"/>
                        </a:rPr>
                        <a:t>Re-</a:t>
                      </a:r>
                      <a:r>
                        <a:rPr sz="1800" b="1" spc="40" dirty="0">
                          <a:latin typeface="Trebuchet MS"/>
                          <a:cs typeface="Trebuchet MS"/>
                        </a:rPr>
                        <a:t>compression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(MVR)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14.86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90" dirty="0">
                          <a:latin typeface="Trebuchet MS"/>
                          <a:cs typeface="Trebuchet MS"/>
                        </a:rPr>
                        <a:t>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14.86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35" dirty="0">
                          <a:latin typeface="Trebuchet MS"/>
                          <a:cs typeface="Trebuchet MS"/>
                        </a:rPr>
                        <a:t>250,000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Electrodialysis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6.73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90" dirty="0">
                          <a:latin typeface="Trebuchet MS"/>
                          <a:cs typeface="Trebuchet MS"/>
                        </a:rPr>
                        <a:t>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6.73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150,000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Forward</a:t>
                      </a:r>
                      <a:r>
                        <a:rPr sz="1800" b="1" spc="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60" dirty="0">
                          <a:latin typeface="Trebuchet MS"/>
                          <a:cs typeface="Trebuchet MS"/>
                        </a:rPr>
                        <a:t>Osmosis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0.475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65.4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29.91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50" dirty="0">
                          <a:latin typeface="Trebuchet MS"/>
                          <a:cs typeface="Trebuchet MS"/>
                        </a:rPr>
                        <a:t>200,000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762" y="0"/>
            <a:ext cx="12200890" cy="6864350"/>
            <a:chOff x="-8762" y="0"/>
            <a:chExt cx="1220089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485" y="6277170"/>
              <a:ext cx="1973412" cy="3164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12179808" y="114300"/>
                  </a:lnTo>
                  <a:close/>
                </a:path>
              </a:pathLst>
            </a:custGeom>
            <a:solidFill>
              <a:srgbClr val="E87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87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69265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8018" y="0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0335" y="137160"/>
              <a:ext cx="966216" cy="435864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8668" y="1754251"/>
          <a:ext cx="4751705" cy="3334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Equipment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491490" marR="88900" indent="-3962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Recovery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b="1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Removal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2000" spc="130" dirty="0">
                          <a:latin typeface="Trebuchet MS"/>
                          <a:cs typeface="Trebuchet MS"/>
                        </a:rPr>
                        <a:t>UF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2000" spc="125" dirty="0">
                          <a:latin typeface="Trebuchet MS"/>
                          <a:cs typeface="Trebuchet MS"/>
                        </a:rPr>
                        <a:t>99%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2000" spc="160" dirty="0">
                          <a:latin typeface="Trebuchet MS"/>
                          <a:cs typeface="Trebuchet MS"/>
                        </a:rPr>
                        <a:t>TSS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4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000" spc="105" dirty="0">
                          <a:latin typeface="Trebuchet MS"/>
                          <a:cs typeface="Trebuchet MS"/>
                        </a:rPr>
                        <a:t>RO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000" spc="150" dirty="0">
                          <a:latin typeface="Trebuchet MS"/>
                          <a:cs typeface="Trebuchet MS"/>
                        </a:rPr>
                        <a:t>90%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000" spc="140" dirty="0">
                          <a:latin typeface="Trebuchet MS"/>
                          <a:cs typeface="Trebuchet MS"/>
                        </a:rPr>
                        <a:t>TDS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4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000" spc="200" dirty="0">
                          <a:latin typeface="Trebuchet MS"/>
                          <a:cs typeface="Trebuchet MS"/>
                        </a:rPr>
                        <a:t>MEE</a:t>
                      </a:r>
                      <a:r>
                        <a:rPr sz="20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155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20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175" dirty="0">
                          <a:latin typeface="Trebuchet MS"/>
                          <a:cs typeface="Trebuchet MS"/>
                        </a:rPr>
                        <a:t>MVR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000" spc="125" dirty="0">
                          <a:latin typeface="Trebuchet MS"/>
                          <a:cs typeface="Trebuchet MS"/>
                        </a:rPr>
                        <a:t>99%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000" spc="-10" dirty="0">
                          <a:latin typeface="Trebuchet MS"/>
                          <a:cs typeface="Trebuchet MS"/>
                        </a:rPr>
                        <a:t>Evaporation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4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Overall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000" b="1" spc="35" dirty="0">
                          <a:latin typeface="Trebuchet MS"/>
                          <a:cs typeface="Trebuchet MS"/>
                        </a:rPr>
                        <a:t>99%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2000" b="1" spc="-10" dirty="0">
                          <a:latin typeface="Trebuchet MS"/>
                          <a:cs typeface="Trebuchet MS"/>
                        </a:rPr>
                        <a:t>Recovery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2015" y="1406652"/>
            <a:ext cx="6254495" cy="480364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ZLD-</a:t>
            </a:r>
            <a:r>
              <a:rPr spc="-85" dirty="0"/>
              <a:t> </a:t>
            </a:r>
            <a:r>
              <a:rPr spc="60" dirty="0"/>
              <a:t>Equipment-</a:t>
            </a:r>
            <a:r>
              <a:rPr spc="50" dirty="0"/>
              <a:t>wise</a:t>
            </a:r>
            <a:r>
              <a:rPr spc="-85" dirty="0"/>
              <a:t> </a:t>
            </a:r>
            <a:r>
              <a:rPr dirty="0"/>
              <a:t>recovery</a:t>
            </a:r>
            <a:r>
              <a:rPr spc="-95" dirty="0"/>
              <a:t> </a:t>
            </a:r>
            <a:r>
              <a:rPr spc="-10" dirty="0"/>
              <a:t>contribution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762" y="0"/>
            <a:ext cx="12200890" cy="6864350"/>
            <a:chOff x="-8762" y="0"/>
            <a:chExt cx="1220089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485" y="6277170"/>
              <a:ext cx="1973412" cy="3164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12179808" y="114300"/>
                  </a:lnTo>
                  <a:close/>
                </a:path>
              </a:pathLst>
            </a:custGeom>
            <a:solidFill>
              <a:srgbClr val="E87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87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69265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8018" y="0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0335" y="137160"/>
              <a:ext cx="966216" cy="43586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6892" y="1433576"/>
            <a:ext cx="4452620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Maintain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60" dirty="0">
                <a:latin typeface="Trebuchet MS"/>
                <a:cs typeface="Trebuchet MS"/>
              </a:rPr>
              <a:t>low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60" dirty="0">
                <a:latin typeface="Trebuchet MS"/>
                <a:cs typeface="Trebuchet MS"/>
              </a:rPr>
              <a:t>TSS,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175" dirty="0">
                <a:latin typeface="Trebuchet MS"/>
                <a:cs typeface="Trebuchet MS"/>
              </a:rPr>
              <a:t>BOD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&amp;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COD.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Control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oil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&amp;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grease.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spc="75" dirty="0">
                <a:latin typeface="Trebuchet MS"/>
                <a:cs typeface="Trebuchet MS"/>
              </a:rPr>
              <a:t>Ensure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timely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85" dirty="0">
                <a:latin typeface="Trebuchet MS"/>
                <a:cs typeface="Trebuchet MS"/>
              </a:rPr>
              <a:t>backwash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&amp;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CIP.</a:t>
            </a:r>
            <a:endParaRPr sz="2000">
              <a:latin typeface="Trebuchet MS"/>
              <a:cs typeface="Trebuchet MS"/>
            </a:endParaRPr>
          </a:p>
          <a:p>
            <a:pPr marL="85725">
              <a:lnSpc>
                <a:spcPct val="100000"/>
              </a:lnSpc>
              <a:spcBef>
                <a:spcPts val="2145"/>
              </a:spcBef>
            </a:pPr>
            <a:r>
              <a:rPr sz="2400" b="1" spc="100" dirty="0">
                <a:latin typeface="Trebuchet MS"/>
                <a:cs typeface="Trebuchet MS"/>
              </a:rPr>
              <a:t>RO</a:t>
            </a:r>
            <a:endParaRPr sz="24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Maintain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recovery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within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design.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Monitoring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125" dirty="0">
                <a:latin typeface="Trebuchet MS"/>
                <a:cs typeface="Trebuchet MS"/>
              </a:rPr>
              <a:t>SDI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290" dirty="0">
                <a:latin typeface="Trebuchet MS"/>
                <a:cs typeface="Trebuchet MS"/>
              </a:rPr>
              <a:t>,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130" dirty="0">
                <a:latin typeface="Trebuchet MS"/>
                <a:cs typeface="Trebuchet MS"/>
              </a:rPr>
              <a:t>pH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&amp;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scaling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index.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Protects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spc="85" dirty="0">
                <a:latin typeface="Trebuchet MS"/>
                <a:cs typeface="Trebuchet MS"/>
              </a:rPr>
              <a:t>membranes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from</a:t>
            </a:r>
            <a:r>
              <a:rPr sz="2000" spc="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fouling.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spc="60" dirty="0">
                <a:latin typeface="Trebuchet MS"/>
                <a:cs typeface="Trebuchet MS"/>
              </a:rPr>
              <a:t>Regular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80" dirty="0">
                <a:latin typeface="Trebuchet MS"/>
                <a:cs typeface="Trebuchet MS"/>
              </a:rPr>
              <a:t>membrane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45" dirty="0">
                <a:latin typeface="Trebuchet MS"/>
                <a:cs typeface="Trebuchet MS"/>
              </a:rPr>
              <a:t>cleaning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(CIP).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sz="2400" b="1" spc="135" dirty="0">
                <a:latin typeface="Trebuchet MS"/>
                <a:cs typeface="Trebuchet MS"/>
              </a:rPr>
              <a:t>MEE</a:t>
            </a:r>
            <a:r>
              <a:rPr sz="2400" b="1" spc="-165" dirty="0">
                <a:latin typeface="Trebuchet MS"/>
                <a:cs typeface="Trebuchet MS"/>
              </a:rPr>
              <a:t> </a:t>
            </a:r>
            <a:r>
              <a:rPr sz="2400" b="1" spc="730" dirty="0">
                <a:latin typeface="Trebuchet MS"/>
                <a:cs typeface="Trebuchet MS"/>
              </a:rPr>
              <a:t>/</a:t>
            </a:r>
            <a:r>
              <a:rPr sz="2400" b="1" spc="-150" dirty="0">
                <a:latin typeface="Trebuchet MS"/>
                <a:cs typeface="Trebuchet MS"/>
              </a:rPr>
              <a:t> </a:t>
            </a:r>
            <a:r>
              <a:rPr sz="2400" b="1" spc="145" dirty="0">
                <a:latin typeface="Trebuchet MS"/>
                <a:cs typeface="Trebuchet MS"/>
              </a:rPr>
              <a:t>MVR</a:t>
            </a:r>
            <a:endParaRPr sz="24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Maintain</a:t>
            </a:r>
            <a:r>
              <a:rPr sz="2000" spc="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consistent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feed</a:t>
            </a:r>
            <a:r>
              <a:rPr sz="2000" spc="7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TDS.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Monitor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heat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transfer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efficiency.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Prevent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scaling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95" dirty="0">
                <a:latin typeface="Trebuchet MS"/>
                <a:cs typeface="Trebuchet MS"/>
              </a:rPr>
              <a:t>on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tubes.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Optimize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80" dirty="0">
                <a:latin typeface="Trebuchet MS"/>
                <a:cs typeface="Trebuchet MS"/>
              </a:rPr>
              <a:t>compressor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load.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8155" y="1176527"/>
            <a:ext cx="6864096" cy="480822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6328" y="457961"/>
            <a:ext cx="8281670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00"/>
              </a:spcBef>
            </a:pPr>
            <a:r>
              <a:rPr dirty="0"/>
              <a:t>Critical</a:t>
            </a:r>
            <a:r>
              <a:rPr spc="-60" dirty="0"/>
              <a:t> </a:t>
            </a:r>
            <a:r>
              <a:rPr dirty="0"/>
              <a:t>points</a:t>
            </a:r>
            <a:r>
              <a:rPr spc="-5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Operation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spc="60" dirty="0"/>
              <a:t>Maintenance</a:t>
            </a:r>
            <a:r>
              <a:rPr spc="-9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125" dirty="0"/>
              <a:t>ZLD</a:t>
            </a:r>
            <a:r>
              <a:rPr spc="-80" dirty="0"/>
              <a:t> </a:t>
            </a:r>
            <a:r>
              <a:rPr spc="-10" dirty="0"/>
              <a:t>Plant</a:t>
            </a: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pc="50" dirty="0"/>
              <a:t>UF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762" y="0"/>
            <a:ext cx="12200890" cy="6864350"/>
            <a:chOff x="-8762" y="0"/>
            <a:chExt cx="1220089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485" y="6277170"/>
              <a:ext cx="1973412" cy="3164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12179808" y="114300"/>
                  </a:lnTo>
                  <a:close/>
                </a:path>
              </a:pathLst>
            </a:custGeom>
            <a:solidFill>
              <a:srgbClr val="E87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87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69265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8018" y="0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0335" y="137160"/>
              <a:ext cx="966216" cy="43586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03047" y="1654556"/>
            <a:ext cx="5090795" cy="2998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4320" indent="-2616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74320" algn="l"/>
              </a:tabLst>
            </a:pPr>
            <a:r>
              <a:rPr sz="2000" spc="55" dirty="0">
                <a:latin typeface="Trebuchet MS"/>
                <a:cs typeface="Trebuchet MS"/>
              </a:rPr>
              <a:t>Required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70" dirty="0">
                <a:latin typeface="Trebuchet MS"/>
                <a:cs typeface="Trebuchet MS"/>
              </a:rPr>
              <a:t>complex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pretreatment.</a:t>
            </a:r>
            <a:endParaRPr sz="2000">
              <a:latin typeface="Trebuchet MS"/>
              <a:cs typeface="Trebuchet MS"/>
            </a:endParaRPr>
          </a:p>
          <a:p>
            <a:pPr marL="274320" indent="-26162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274320" algn="l"/>
              </a:tabLst>
            </a:pPr>
            <a:r>
              <a:rPr sz="2000" spc="135" dirty="0">
                <a:latin typeface="Trebuchet MS"/>
                <a:cs typeface="Trebuchet MS"/>
              </a:rPr>
              <a:t>Need</a:t>
            </a:r>
            <a:r>
              <a:rPr sz="2000" dirty="0">
                <a:latin typeface="Trebuchet MS"/>
                <a:cs typeface="Trebuchet MS"/>
              </a:rPr>
              <a:t> skilled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operators.</a:t>
            </a:r>
            <a:endParaRPr sz="2000">
              <a:latin typeface="Trebuchet MS"/>
              <a:cs typeface="Trebuchet MS"/>
            </a:endParaRPr>
          </a:p>
          <a:p>
            <a:pPr marL="274320" indent="-26162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274320" algn="l"/>
              </a:tabLst>
            </a:pPr>
            <a:r>
              <a:rPr sz="2000" dirty="0">
                <a:latin typeface="Trebuchet MS"/>
                <a:cs typeface="Trebuchet MS"/>
              </a:rPr>
              <a:t>Inconsistent</a:t>
            </a:r>
            <a:r>
              <a:rPr sz="2000" spc="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raw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effluent</a:t>
            </a:r>
            <a:r>
              <a:rPr sz="2000" spc="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parameters.</a:t>
            </a:r>
            <a:endParaRPr sz="2000">
              <a:latin typeface="Trebuchet MS"/>
              <a:cs typeface="Trebuchet MS"/>
            </a:endParaRPr>
          </a:p>
          <a:p>
            <a:pPr marL="274320" indent="-26162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274320" algn="l"/>
              </a:tabLst>
            </a:pPr>
            <a:r>
              <a:rPr sz="2000" dirty="0">
                <a:latin typeface="Trebuchet MS"/>
                <a:cs typeface="Trebuchet MS"/>
              </a:rPr>
              <a:t>Limited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installation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200" dirty="0">
                <a:latin typeface="Trebuchet MS"/>
                <a:cs typeface="Trebuchet MS"/>
              </a:rPr>
              <a:t>MVR/MEE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in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TPPs.</a:t>
            </a:r>
            <a:endParaRPr sz="2000">
              <a:latin typeface="Trebuchet MS"/>
              <a:cs typeface="Trebuchet MS"/>
            </a:endParaRPr>
          </a:p>
          <a:p>
            <a:pPr marL="274320" indent="-26162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274320" algn="l"/>
              </a:tabLst>
            </a:pPr>
            <a:r>
              <a:rPr sz="2000" spc="80" dirty="0">
                <a:latin typeface="Trebuchet MS"/>
                <a:cs typeface="Trebuchet MS"/>
              </a:rPr>
              <a:t>High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85" dirty="0">
                <a:latin typeface="Trebuchet MS"/>
                <a:cs typeface="Trebuchet MS"/>
              </a:rPr>
              <a:t>Capex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ZLD.</a:t>
            </a:r>
            <a:endParaRPr sz="2000">
              <a:latin typeface="Trebuchet MS"/>
              <a:cs typeface="Trebuchet MS"/>
            </a:endParaRPr>
          </a:p>
          <a:p>
            <a:pPr marL="274320" indent="-26162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274320" algn="l"/>
              </a:tabLst>
            </a:pPr>
            <a:r>
              <a:rPr sz="2000" spc="80" dirty="0">
                <a:latin typeface="Trebuchet MS"/>
                <a:cs typeface="Trebuchet MS"/>
              </a:rPr>
              <a:t>High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Operating </a:t>
            </a:r>
            <a:r>
              <a:rPr sz="2000" spc="60" dirty="0">
                <a:latin typeface="Trebuchet MS"/>
                <a:cs typeface="Trebuchet MS"/>
              </a:rPr>
              <a:t>cost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120" dirty="0">
                <a:latin typeface="Trebuchet MS"/>
                <a:cs typeface="Trebuchet MS"/>
              </a:rPr>
              <a:t>MVR/MEE.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Challenges</a:t>
            </a:r>
            <a:r>
              <a:rPr spc="-150" dirty="0"/>
              <a:t> </a:t>
            </a:r>
            <a:r>
              <a:rPr spc="-30" dirty="0"/>
              <a:t>in</a:t>
            </a:r>
            <a:r>
              <a:rPr spc="-140" dirty="0"/>
              <a:t> </a:t>
            </a:r>
            <a:r>
              <a:rPr spc="125" dirty="0"/>
              <a:t>ZLD</a:t>
            </a:r>
            <a:r>
              <a:rPr spc="-165" dirty="0"/>
              <a:t> </a:t>
            </a:r>
            <a:r>
              <a:rPr spc="45" dirty="0"/>
              <a:t>Plants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8108" y="1278636"/>
            <a:ext cx="5993892" cy="490728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762" y="0"/>
            <a:ext cx="12200890" cy="6864350"/>
            <a:chOff x="-8762" y="0"/>
            <a:chExt cx="1220089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485" y="6277170"/>
              <a:ext cx="1973412" cy="3164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12179808" y="114300"/>
                  </a:lnTo>
                  <a:close/>
                </a:path>
              </a:pathLst>
            </a:custGeom>
            <a:solidFill>
              <a:srgbClr val="E87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87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69265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8018" y="0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0335" y="137160"/>
              <a:ext cx="966216" cy="43586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Multiple</a:t>
            </a:r>
            <a:r>
              <a:rPr spc="65" dirty="0"/>
              <a:t> </a:t>
            </a:r>
            <a:r>
              <a:rPr dirty="0"/>
              <a:t>Effect</a:t>
            </a:r>
            <a:r>
              <a:rPr spc="35" dirty="0"/>
              <a:t> </a:t>
            </a:r>
            <a:r>
              <a:rPr dirty="0"/>
              <a:t>Evaporator</a:t>
            </a:r>
            <a:r>
              <a:rPr spc="20" dirty="0"/>
              <a:t> </a:t>
            </a:r>
            <a:r>
              <a:rPr spc="-10" dirty="0"/>
              <a:t>(MEE)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7478" y="2619222"/>
            <a:ext cx="5546725" cy="30740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latin typeface="Trebuchet MS"/>
                <a:cs typeface="Trebuchet MS"/>
              </a:rPr>
              <a:t>Benefits</a:t>
            </a:r>
            <a:r>
              <a:rPr sz="2000" b="1" spc="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60" dirty="0">
                <a:latin typeface="Trebuchet MS"/>
                <a:cs typeface="Trebuchet MS"/>
              </a:rPr>
              <a:t> </a:t>
            </a:r>
            <a:r>
              <a:rPr sz="2000" b="1" spc="85" dirty="0">
                <a:latin typeface="Trebuchet MS"/>
                <a:cs typeface="Trebuchet MS"/>
              </a:rPr>
              <a:t>MEE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Multi-</a:t>
            </a:r>
            <a:r>
              <a:rPr sz="2000" spc="75" dirty="0">
                <a:latin typeface="Trebuchet MS"/>
                <a:cs typeface="Trebuchet MS"/>
              </a:rPr>
              <a:t>stage</a:t>
            </a:r>
            <a:r>
              <a:rPr sz="2000" spc="11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evaporation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85" dirty="0">
                <a:latin typeface="Trebuchet MS"/>
                <a:cs typeface="Trebuchet MS"/>
              </a:rPr>
              <a:t>Steam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100" dirty="0">
                <a:latin typeface="Trebuchet MS"/>
                <a:cs typeface="Trebuchet MS"/>
              </a:rPr>
              <a:t>economy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45" dirty="0">
                <a:latin typeface="Trebuchet MS"/>
                <a:cs typeface="Trebuchet MS"/>
              </a:rPr>
              <a:t>improvement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105" dirty="0">
                <a:latin typeface="Trebuchet MS"/>
                <a:cs typeface="Trebuchet MS"/>
              </a:rPr>
              <a:t>by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utilizing</a:t>
            </a:r>
            <a:endParaRPr sz="20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latin typeface="Trebuchet MS"/>
                <a:cs typeface="Trebuchet MS"/>
              </a:rPr>
              <a:t>latent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heat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from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vapor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90" dirty="0">
                <a:latin typeface="Trebuchet MS"/>
                <a:cs typeface="Trebuchet MS"/>
              </a:rPr>
              <a:t>subsequent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stages.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80" dirty="0">
                <a:latin typeface="Trebuchet MS"/>
                <a:cs typeface="Trebuchet MS"/>
              </a:rPr>
              <a:t>Handles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high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170" dirty="0">
                <a:latin typeface="Trebuchet MS"/>
                <a:cs typeface="Trebuchet MS"/>
              </a:rPr>
              <a:t>TDS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45" dirty="0">
                <a:latin typeface="Trebuchet MS"/>
                <a:cs typeface="Trebuchet MS"/>
              </a:rPr>
              <a:t>streams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Environmentally</a:t>
            </a:r>
            <a:r>
              <a:rPr sz="2000" spc="3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sustainable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90" dirty="0">
                <a:latin typeface="Trebuchet MS"/>
                <a:cs typeface="Trebuchet MS"/>
              </a:rPr>
              <a:t>Produces</a:t>
            </a:r>
            <a:r>
              <a:rPr sz="2000" spc="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purest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water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7164" y="2479548"/>
            <a:ext cx="5135880" cy="398373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46531" y="1053083"/>
            <a:ext cx="11084560" cy="1394460"/>
          </a:xfrm>
          <a:prstGeom prst="rect">
            <a:avLst/>
          </a:prstGeom>
          <a:solidFill>
            <a:srgbClr val="666633"/>
          </a:solidFill>
        </p:spPr>
        <p:txBody>
          <a:bodyPr vert="horz" wrap="square" lIns="0" tIns="9525" rIns="0" bIns="0" rtlCol="0">
            <a:spAutoFit/>
          </a:bodyPr>
          <a:lstStyle/>
          <a:p>
            <a:pPr marL="92075" marR="81280" algn="just">
              <a:lnSpc>
                <a:spcPct val="120000"/>
              </a:lnSpc>
              <a:spcBef>
                <a:spcPts val="75"/>
              </a:spcBef>
            </a:pPr>
            <a:r>
              <a:rPr sz="1800" b="1" spc="100" dirty="0">
                <a:solidFill>
                  <a:srgbClr val="FFFFFF"/>
                </a:solidFill>
                <a:latin typeface="Trebuchet MS"/>
                <a:cs typeface="Trebuchet MS"/>
              </a:rPr>
              <a:t>MEE</a:t>
            </a:r>
            <a:r>
              <a:rPr sz="1800" b="1" spc="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offers</a:t>
            </a:r>
            <a:r>
              <a:rPr sz="1800" b="1" spc="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superior</a:t>
            </a:r>
            <a:r>
              <a:rPr sz="1800" b="1" spc="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energy</a:t>
            </a:r>
            <a:r>
              <a:rPr sz="1800" b="1" spc="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efficiency</a:t>
            </a:r>
            <a:r>
              <a:rPr sz="1800" b="1" spc="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800" b="1" spc="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reusing</a:t>
            </a:r>
            <a:r>
              <a:rPr sz="1800" b="1" spc="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latent</a:t>
            </a:r>
            <a:r>
              <a:rPr sz="1800" b="1" spc="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heat</a:t>
            </a:r>
            <a:r>
              <a:rPr sz="1800" b="1" spc="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800" b="1" spc="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vapor</a:t>
            </a:r>
            <a:r>
              <a:rPr sz="1800" b="1" spc="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800" b="1" spc="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rebuchet MS"/>
                <a:cs typeface="Trebuchet MS"/>
              </a:rPr>
              <a:t>subsequent</a:t>
            </a:r>
            <a:r>
              <a:rPr sz="1800" b="1" spc="3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stages, </a:t>
            </a:r>
            <a:r>
              <a:rPr sz="1800" b="1" spc="45" dirty="0">
                <a:solidFill>
                  <a:srgbClr val="FFFFFF"/>
                </a:solidFill>
                <a:latin typeface="Trebuchet MS"/>
                <a:cs typeface="Trebuchet MS"/>
              </a:rPr>
              <a:t>reducing</a:t>
            </a:r>
            <a:r>
              <a:rPr sz="1800" b="1" spc="18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spc="55" dirty="0">
                <a:solidFill>
                  <a:srgbClr val="FFFFFF"/>
                </a:solidFill>
                <a:latin typeface="Trebuchet MS"/>
                <a:cs typeface="Trebuchet MS"/>
              </a:rPr>
              <a:t>steam</a:t>
            </a:r>
            <a:r>
              <a:rPr sz="1800" b="1" spc="18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consumption</a:t>
            </a:r>
            <a:r>
              <a:rPr sz="1800" b="1" spc="19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800" b="1" spc="17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spc="105" dirty="0">
                <a:solidFill>
                  <a:srgbClr val="FFFFFF"/>
                </a:solidFill>
                <a:latin typeface="Trebuchet MS"/>
                <a:cs typeface="Trebuchet MS"/>
              </a:rPr>
              <a:t>30–60%</a:t>
            </a:r>
            <a:r>
              <a:rPr sz="1800" b="1" spc="18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compared</a:t>
            </a:r>
            <a:r>
              <a:rPr sz="1800" b="1" spc="18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b="1" spc="18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single-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effect</a:t>
            </a:r>
            <a:r>
              <a:rPr sz="1800" b="1" spc="18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units.</a:t>
            </a:r>
            <a:r>
              <a:rPr sz="1800" b="1" spc="18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These</a:t>
            </a:r>
            <a:r>
              <a:rPr sz="1800" b="1" spc="18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spc="55" dirty="0">
                <a:solidFill>
                  <a:srgbClr val="FFFFFF"/>
                </a:solidFill>
                <a:latin typeface="Trebuchet MS"/>
                <a:cs typeface="Trebuchet MS"/>
              </a:rPr>
              <a:t>systems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significantly</a:t>
            </a:r>
            <a:r>
              <a:rPr sz="1800" b="1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lower</a:t>
            </a:r>
            <a:r>
              <a:rPr sz="1800" b="1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operational</a:t>
            </a:r>
            <a:r>
              <a:rPr sz="1800" b="1" spc="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b="1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capital</a:t>
            </a:r>
            <a:r>
              <a:rPr sz="1800" b="1" spc="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costs,</a:t>
            </a:r>
            <a:r>
              <a:rPr sz="1800" b="1" spc="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allow</a:t>
            </a:r>
            <a:r>
              <a:rPr sz="1800" b="1" spc="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800" b="1" spc="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high-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capacity,</a:t>
            </a:r>
            <a:r>
              <a:rPr sz="1800" b="1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continuous</a:t>
            </a:r>
            <a:r>
              <a:rPr sz="1800" b="1" spc="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production, </a:t>
            </a: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 enable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sustainable,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Trebuchet MS"/>
                <a:cs typeface="Trebuchet MS"/>
              </a:rPr>
              <a:t>eco-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friendly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rebuchet MS"/>
                <a:cs typeface="Trebuchet MS"/>
              </a:rPr>
              <a:t>processing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reduced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carbon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 footprints.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762" y="0"/>
            <a:ext cx="12200890" cy="6864350"/>
            <a:chOff x="-8762" y="0"/>
            <a:chExt cx="1220089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485" y="6277170"/>
              <a:ext cx="1973412" cy="3164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12179808" y="114300"/>
                  </a:lnTo>
                  <a:close/>
                </a:path>
              </a:pathLst>
            </a:custGeom>
            <a:solidFill>
              <a:srgbClr val="E87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87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69265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8018" y="0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0335" y="137160"/>
              <a:ext cx="966216" cy="43586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8858" y="481710"/>
            <a:ext cx="5928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Mechanical</a:t>
            </a:r>
            <a:r>
              <a:rPr spc="-155" dirty="0"/>
              <a:t> </a:t>
            </a:r>
            <a:r>
              <a:rPr spc="65" dirty="0"/>
              <a:t>Vapor</a:t>
            </a:r>
            <a:r>
              <a:rPr spc="-130" dirty="0"/>
              <a:t> </a:t>
            </a:r>
            <a:r>
              <a:rPr spc="70" dirty="0"/>
              <a:t>Recompression</a:t>
            </a:r>
            <a:r>
              <a:rPr spc="-135" dirty="0"/>
              <a:t> </a:t>
            </a:r>
            <a:r>
              <a:rPr spc="40" dirty="0"/>
              <a:t>(MVR)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12544" y="2697327"/>
            <a:ext cx="3627754" cy="3226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latin typeface="Trebuchet MS"/>
                <a:cs typeface="Trebuchet MS"/>
              </a:rPr>
              <a:t>Benefits</a:t>
            </a:r>
            <a:r>
              <a:rPr sz="2000" b="1" spc="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60" dirty="0">
                <a:latin typeface="Trebuchet MS"/>
                <a:cs typeface="Trebuchet MS"/>
              </a:rPr>
              <a:t> </a:t>
            </a:r>
            <a:r>
              <a:rPr sz="2000" b="1" spc="114" dirty="0">
                <a:latin typeface="Trebuchet MS"/>
                <a:cs typeface="Trebuchet MS"/>
              </a:rPr>
              <a:t>MVR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120" dirty="0">
                <a:latin typeface="Trebuchet MS"/>
                <a:cs typeface="Trebuchet MS"/>
              </a:rPr>
              <a:t>Reuses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60" dirty="0">
                <a:latin typeface="Trebuchet MS"/>
                <a:cs typeface="Trebuchet MS"/>
              </a:rPr>
              <a:t>vapour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70" dirty="0">
                <a:latin typeface="Trebuchet MS"/>
                <a:cs typeface="Trebuchet MS"/>
              </a:rPr>
              <a:t>energy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130" dirty="0">
                <a:latin typeface="Trebuchet MS"/>
                <a:cs typeface="Trebuchet MS"/>
              </a:rPr>
              <a:t>Low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60" dirty="0">
                <a:latin typeface="Trebuchet MS"/>
                <a:cs typeface="Trebuchet MS"/>
              </a:rPr>
              <a:t>steam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consumption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75" dirty="0">
                <a:latin typeface="Trebuchet MS"/>
                <a:cs typeface="Trebuchet MS"/>
              </a:rPr>
              <a:t>Lower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114" dirty="0">
                <a:latin typeface="Trebuchet MS"/>
                <a:cs typeface="Trebuchet MS"/>
              </a:rPr>
              <a:t>OPEX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Operational</a:t>
            </a:r>
            <a:r>
              <a:rPr sz="2000" spc="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Flexibility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Environmentally</a:t>
            </a:r>
            <a:r>
              <a:rPr sz="2000" spc="3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sustainable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80" dirty="0">
                <a:latin typeface="Trebuchet MS"/>
                <a:cs typeface="Trebuchet MS"/>
              </a:rPr>
              <a:t>High</a:t>
            </a:r>
            <a:r>
              <a:rPr sz="2000" spc="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product</a:t>
            </a:r>
            <a:r>
              <a:rPr sz="2000" spc="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quality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9168" y="2482595"/>
            <a:ext cx="5119116" cy="39502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46531" y="1053083"/>
            <a:ext cx="11084560" cy="1394460"/>
          </a:xfrm>
          <a:prstGeom prst="rect">
            <a:avLst/>
          </a:prstGeom>
          <a:solidFill>
            <a:srgbClr val="666633"/>
          </a:solidFill>
        </p:spPr>
        <p:txBody>
          <a:bodyPr vert="horz" wrap="square" lIns="0" tIns="9525" rIns="0" bIns="0" rtlCol="0">
            <a:spAutoFit/>
          </a:bodyPr>
          <a:lstStyle/>
          <a:p>
            <a:pPr marL="92075" marR="82550" algn="just">
              <a:lnSpc>
                <a:spcPct val="120000"/>
              </a:lnSpc>
              <a:spcBef>
                <a:spcPts val="75"/>
              </a:spcBef>
            </a:pPr>
            <a:r>
              <a:rPr sz="1800" b="1" spc="130" dirty="0">
                <a:solidFill>
                  <a:srgbClr val="FFFFFF"/>
                </a:solidFill>
                <a:latin typeface="Trebuchet MS"/>
                <a:cs typeface="Trebuchet MS"/>
              </a:rPr>
              <a:t>MVR</a:t>
            </a:r>
            <a:r>
              <a:rPr sz="1800" b="1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provides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90%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energy</a:t>
            </a:r>
            <a:r>
              <a:rPr sz="1800" b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Trebuchet MS"/>
                <a:cs typeface="Trebuchet MS"/>
              </a:rPr>
              <a:t>savings</a:t>
            </a:r>
            <a:r>
              <a:rPr sz="1800" b="1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rebuchet MS"/>
                <a:cs typeface="Trebuchet MS"/>
              </a:rPr>
              <a:t>compared</a:t>
            </a:r>
            <a:r>
              <a:rPr sz="1800" b="1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conventional</a:t>
            </a:r>
            <a:r>
              <a:rPr sz="1800" b="1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evaporators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800" b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recycling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latent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heat,</a:t>
            </a:r>
            <a:r>
              <a:rPr sz="1800" b="1" spc="26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drastically</a:t>
            </a:r>
            <a:r>
              <a:rPr sz="1800" b="1" spc="26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cutting</a:t>
            </a:r>
            <a:r>
              <a:rPr sz="1800" b="1" spc="254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operating</a:t>
            </a:r>
            <a:r>
              <a:rPr sz="1800" b="1" spc="26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costs.</a:t>
            </a:r>
            <a:r>
              <a:rPr sz="1800" b="1" spc="26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1800" b="1" spc="26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uses</a:t>
            </a:r>
            <a:r>
              <a:rPr sz="1800" b="1" spc="26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1800" b="1" spc="26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electric</a:t>
            </a:r>
            <a:r>
              <a:rPr sz="1800" b="1" spc="26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compressor</a:t>
            </a:r>
            <a:r>
              <a:rPr sz="1800" b="1" spc="26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b="1" spc="26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raise</a:t>
            </a:r>
            <a:r>
              <a:rPr sz="1800" b="1" spc="26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vapor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temperature/pressure,</a:t>
            </a:r>
            <a:r>
              <a:rPr sz="1800" b="1" spc="48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eliminating</a:t>
            </a:r>
            <a:r>
              <a:rPr sz="1800" b="1" spc="4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800" b="1" spc="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need</a:t>
            </a:r>
            <a:r>
              <a:rPr sz="1800" b="1" spc="4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800" b="1" spc="45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rebuchet MS"/>
                <a:cs typeface="Trebuchet MS"/>
              </a:rPr>
              <a:t>large</a:t>
            </a:r>
            <a:r>
              <a:rPr sz="1800" b="1" spc="4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boilers.</a:t>
            </a:r>
            <a:r>
              <a:rPr sz="1800" b="1" spc="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800" b="1" spc="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benefits</a:t>
            </a:r>
            <a:r>
              <a:rPr sz="1800" b="1" spc="4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include</a:t>
            </a:r>
            <a:r>
              <a:rPr sz="1800" b="1" spc="48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sz="1800" b="1" spc="4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water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recovery</a:t>
            </a:r>
            <a:r>
              <a:rPr sz="18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(up</a:t>
            </a:r>
            <a:r>
              <a:rPr sz="18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95%),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small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footprints,</a:t>
            </a:r>
            <a:r>
              <a:rPr sz="18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reduced</a:t>
            </a:r>
            <a:r>
              <a:rPr sz="18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rebuchet MS"/>
                <a:cs typeface="Trebuchet MS"/>
              </a:rPr>
              <a:t>CO2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emissions.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762" y="0"/>
            <a:ext cx="12200890" cy="6864350"/>
            <a:chOff x="-8762" y="0"/>
            <a:chExt cx="1220089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485" y="6277170"/>
              <a:ext cx="1973412" cy="3164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12179808" y="114300"/>
                  </a:lnTo>
                  <a:close/>
                </a:path>
              </a:pathLst>
            </a:custGeom>
            <a:solidFill>
              <a:srgbClr val="E87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87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69265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8018" y="0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0335" y="137160"/>
              <a:ext cx="966216" cy="43586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Triveni</a:t>
            </a:r>
            <a:r>
              <a:rPr spc="-140" dirty="0"/>
              <a:t> </a:t>
            </a:r>
            <a:r>
              <a:rPr spc="555" dirty="0"/>
              <a:t>–</a:t>
            </a:r>
            <a:r>
              <a:rPr spc="-135" dirty="0"/>
              <a:t> </a:t>
            </a:r>
            <a:r>
              <a:rPr spc="125" dirty="0"/>
              <a:t>ZLD</a:t>
            </a:r>
            <a:r>
              <a:rPr spc="-160" dirty="0"/>
              <a:t> </a:t>
            </a:r>
            <a:r>
              <a:rPr spc="-10" dirty="0"/>
              <a:t>Expertise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7270" y="1866645"/>
            <a:ext cx="541020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65" dirty="0">
                <a:latin typeface="Trebuchet MS"/>
                <a:cs typeface="Trebuchet MS"/>
              </a:rPr>
              <a:t>Complete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145" dirty="0">
                <a:latin typeface="Trebuchet MS"/>
                <a:cs typeface="Trebuchet MS"/>
              </a:rPr>
              <a:t>EPC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capability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Design,</a:t>
            </a:r>
            <a:r>
              <a:rPr sz="2000" spc="1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engineering,</a:t>
            </a:r>
            <a:r>
              <a:rPr sz="2000" spc="1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manufacturing,</a:t>
            </a:r>
            <a:r>
              <a:rPr sz="2000" spc="160" dirty="0">
                <a:latin typeface="Trebuchet MS"/>
                <a:cs typeface="Trebuchet MS"/>
              </a:rPr>
              <a:t> </a:t>
            </a:r>
            <a:r>
              <a:rPr sz="2000" spc="75" dirty="0">
                <a:latin typeface="Trebuchet MS"/>
                <a:cs typeface="Trebuchet MS"/>
              </a:rPr>
              <a:t>supply </a:t>
            </a:r>
            <a:r>
              <a:rPr sz="2000" spc="-85" dirty="0">
                <a:latin typeface="Trebuchet MS"/>
                <a:cs typeface="Trebuchet MS"/>
              </a:rPr>
              <a:t>&amp;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commissioning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Automation</a:t>
            </a:r>
            <a:r>
              <a:rPr sz="2000" spc="3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&amp;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spc="175" dirty="0">
                <a:latin typeface="Trebuchet MS"/>
                <a:cs typeface="Trebuchet MS"/>
              </a:rPr>
              <a:t>PLC/SCADA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integration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spc="130" dirty="0">
                <a:latin typeface="Trebuchet MS"/>
                <a:cs typeface="Trebuchet MS"/>
              </a:rPr>
              <a:t>Long-</a:t>
            </a:r>
            <a:r>
              <a:rPr sz="2000" dirty="0">
                <a:latin typeface="Trebuchet MS"/>
                <a:cs typeface="Trebuchet MS"/>
              </a:rPr>
              <a:t>term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125" dirty="0">
                <a:latin typeface="Trebuchet MS"/>
                <a:cs typeface="Trebuchet MS"/>
              </a:rPr>
              <a:t>O&amp;M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45" dirty="0">
                <a:latin typeface="Trebuchet MS"/>
                <a:cs typeface="Trebuchet MS"/>
              </a:rPr>
              <a:t>support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175" dirty="0">
                <a:latin typeface="Trebuchet MS"/>
                <a:cs typeface="Trebuchet MS"/>
              </a:rPr>
              <a:t>DBO/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130" dirty="0">
                <a:latin typeface="Trebuchet MS"/>
                <a:cs typeface="Trebuchet MS"/>
              </a:rPr>
              <a:t>PPP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(HAM)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formats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59980" y="714755"/>
            <a:ext cx="4732020" cy="5756275"/>
            <a:chOff x="7459980" y="714755"/>
            <a:chExt cx="4732020" cy="575627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9980" y="714755"/>
              <a:ext cx="4732020" cy="28590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9980" y="3593591"/>
              <a:ext cx="4732020" cy="2877312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762" y="0"/>
            <a:ext cx="12200890" cy="6864350"/>
            <a:chOff x="-8762" y="0"/>
            <a:chExt cx="1220089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485" y="6277170"/>
              <a:ext cx="1973412" cy="3164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12179808" y="114300"/>
                  </a:lnTo>
                  <a:close/>
                </a:path>
              </a:pathLst>
            </a:custGeom>
            <a:solidFill>
              <a:srgbClr val="E87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87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" y="69265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8018" y="0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0335" y="137160"/>
              <a:ext cx="966216" cy="43586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8449" y="489965"/>
            <a:ext cx="8234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Wastewater</a:t>
            </a:r>
            <a:r>
              <a:rPr spc="-145" dirty="0"/>
              <a:t> </a:t>
            </a:r>
            <a:r>
              <a:rPr dirty="0"/>
              <a:t>Recycle,</a:t>
            </a:r>
            <a:r>
              <a:rPr spc="-105" dirty="0"/>
              <a:t> </a:t>
            </a:r>
            <a:r>
              <a:rPr spc="85" dirty="0"/>
              <a:t>Reuse</a:t>
            </a:r>
            <a:r>
              <a:rPr spc="-110" dirty="0"/>
              <a:t> </a:t>
            </a:r>
            <a:r>
              <a:rPr spc="95" dirty="0"/>
              <a:t>and</a:t>
            </a:r>
            <a:r>
              <a:rPr spc="-110" dirty="0"/>
              <a:t> </a:t>
            </a:r>
            <a:r>
              <a:rPr spc="125" dirty="0"/>
              <a:t>ZLD</a:t>
            </a:r>
            <a:r>
              <a:rPr spc="-130" dirty="0"/>
              <a:t> </a:t>
            </a:r>
            <a:r>
              <a:rPr spc="-10" dirty="0"/>
              <a:t>Project</a:t>
            </a:r>
            <a:r>
              <a:rPr spc="-110" dirty="0"/>
              <a:t> </a:t>
            </a:r>
            <a:r>
              <a:rPr spc="-10" dirty="0"/>
              <a:t>Experience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1012" y="1765807"/>
            <a:ext cx="624776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rebuchet MS"/>
                <a:cs typeface="Trebuchet MS"/>
              </a:rPr>
              <a:t>5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220" dirty="0">
                <a:latin typeface="Trebuchet MS"/>
                <a:cs typeface="Trebuchet MS"/>
              </a:rPr>
              <a:t>MLD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70" dirty="0">
                <a:latin typeface="Trebuchet MS"/>
                <a:cs typeface="Trebuchet MS"/>
              </a:rPr>
              <a:t>Recycling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Plant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at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135" dirty="0">
                <a:latin typeface="Trebuchet MS"/>
                <a:cs typeface="Trebuchet MS"/>
              </a:rPr>
              <a:t>HPGCL-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Hisar.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spc="-30" dirty="0">
                <a:latin typeface="Trebuchet MS"/>
                <a:cs typeface="Trebuchet MS"/>
              </a:rPr>
              <a:t>18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220" dirty="0">
                <a:latin typeface="Trebuchet MS"/>
                <a:cs typeface="Trebuchet MS"/>
              </a:rPr>
              <a:t>MLD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70" dirty="0">
                <a:latin typeface="Trebuchet MS"/>
                <a:cs typeface="Trebuchet MS"/>
              </a:rPr>
              <a:t>Recycling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Plant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95" dirty="0">
                <a:latin typeface="Trebuchet MS"/>
                <a:cs typeface="Trebuchet MS"/>
              </a:rPr>
              <a:t>Package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at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80" dirty="0">
                <a:latin typeface="Trebuchet MS"/>
                <a:cs typeface="Trebuchet MS"/>
              </a:rPr>
              <a:t>APCPL,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Jhajjar.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-30" dirty="0">
                <a:latin typeface="Trebuchet MS"/>
                <a:cs typeface="Trebuchet MS"/>
              </a:rPr>
              <a:t>18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225" dirty="0">
                <a:latin typeface="Trebuchet MS"/>
                <a:cs typeface="Trebuchet MS"/>
              </a:rPr>
              <a:t>MLD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165" dirty="0">
                <a:latin typeface="Trebuchet MS"/>
                <a:cs typeface="Trebuchet MS"/>
              </a:rPr>
              <a:t>ZLD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Plant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at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Balotra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204" dirty="0">
                <a:latin typeface="Trebuchet MS"/>
                <a:cs typeface="Trebuchet MS"/>
              </a:rPr>
              <a:t>1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225" dirty="0">
                <a:latin typeface="Trebuchet MS"/>
                <a:cs typeface="Trebuchet MS"/>
              </a:rPr>
              <a:t>MLD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35" dirty="0">
                <a:latin typeface="Trebuchet MS"/>
                <a:cs typeface="Trebuchet MS"/>
              </a:rPr>
              <a:t>MEE.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spc="155" dirty="0">
                <a:latin typeface="Trebuchet MS"/>
                <a:cs typeface="Trebuchet MS"/>
              </a:rPr>
              <a:t>6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225" dirty="0">
                <a:latin typeface="Trebuchet MS"/>
                <a:cs typeface="Trebuchet MS"/>
              </a:rPr>
              <a:t>MLD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165" dirty="0">
                <a:latin typeface="Trebuchet MS"/>
                <a:cs typeface="Trebuchet MS"/>
              </a:rPr>
              <a:t>ZLD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plant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50" dirty="0">
                <a:latin typeface="Trebuchet MS"/>
                <a:cs typeface="Trebuchet MS"/>
              </a:rPr>
              <a:t>at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RIICO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with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0.36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220" dirty="0">
                <a:latin typeface="Trebuchet MS"/>
                <a:cs typeface="Trebuchet MS"/>
              </a:rPr>
              <a:t>MLD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40" dirty="0">
                <a:latin typeface="Trebuchet MS"/>
                <a:cs typeface="Trebuchet MS"/>
              </a:rPr>
              <a:t>MVR.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 MT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spc="-130" dirty="0">
                <a:latin typeface="Trebuchet MS"/>
                <a:cs typeface="Trebuchet MS"/>
              </a:rPr>
              <a:t>7.2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220" dirty="0">
                <a:latin typeface="Trebuchet MS"/>
                <a:cs typeface="Trebuchet MS"/>
              </a:rPr>
              <a:t>MLD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165" dirty="0">
                <a:latin typeface="Trebuchet MS"/>
                <a:cs typeface="Trebuchet MS"/>
              </a:rPr>
              <a:t>ZLD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plant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for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120" dirty="0">
                <a:latin typeface="Trebuchet MS"/>
                <a:cs typeface="Trebuchet MS"/>
              </a:rPr>
              <a:t>RFCL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29143" y="982980"/>
            <a:ext cx="4563110" cy="5459095"/>
            <a:chOff x="7629143" y="982980"/>
            <a:chExt cx="4563110" cy="545909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9143" y="3878580"/>
              <a:ext cx="4541520" cy="25633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8099" y="982980"/>
              <a:ext cx="4533900" cy="287426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64350"/>
            <a:chOff x="-6350" y="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12179808" y="114300"/>
                  </a:lnTo>
                  <a:close/>
                </a:path>
              </a:pathLst>
            </a:custGeom>
            <a:solidFill>
              <a:srgbClr val="E87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87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08869" y="201929"/>
              <a:ext cx="0" cy="1106805"/>
            </a:xfrm>
            <a:custGeom>
              <a:avLst/>
              <a:gdLst/>
              <a:ahLst/>
              <a:cxnLst/>
              <a:rect l="l" t="t" r="r" b="b"/>
              <a:pathLst>
                <a:path h="1106805">
                  <a:moveTo>
                    <a:pt x="0" y="0"/>
                  </a:moveTo>
                  <a:lnTo>
                    <a:pt x="0" y="1106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200" y="230124"/>
              <a:ext cx="2139695" cy="90525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7894" y="2017852"/>
            <a:ext cx="1076579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145" dirty="0"/>
              <a:t>CEE</a:t>
            </a:r>
            <a:r>
              <a:rPr sz="3600" spc="-215" dirty="0"/>
              <a:t> </a:t>
            </a:r>
            <a:r>
              <a:rPr sz="3600" spc="-40" dirty="0"/>
              <a:t>4th</a:t>
            </a:r>
            <a:r>
              <a:rPr sz="3600" spc="-210" dirty="0"/>
              <a:t> </a:t>
            </a:r>
            <a:r>
              <a:rPr sz="3600" spc="85" dirty="0"/>
              <a:t>National</a:t>
            </a:r>
            <a:r>
              <a:rPr sz="3600" spc="-210" dirty="0"/>
              <a:t> </a:t>
            </a:r>
            <a:r>
              <a:rPr sz="3600" spc="80" dirty="0"/>
              <a:t>Power-</a:t>
            </a:r>
            <a:r>
              <a:rPr sz="3600" spc="110" dirty="0"/>
              <a:t>Gen</a:t>
            </a:r>
            <a:r>
              <a:rPr sz="3600" spc="-210" dirty="0"/>
              <a:t> </a:t>
            </a:r>
            <a:r>
              <a:rPr sz="3600" spc="120" dirty="0"/>
              <a:t>Water</a:t>
            </a:r>
            <a:r>
              <a:rPr sz="3600" spc="-229" dirty="0"/>
              <a:t> </a:t>
            </a:r>
            <a:r>
              <a:rPr sz="3600" spc="145" dirty="0"/>
              <a:t>Management </a:t>
            </a:r>
            <a:r>
              <a:rPr sz="3600" spc="125" dirty="0"/>
              <a:t>Summit</a:t>
            </a:r>
            <a:r>
              <a:rPr sz="3600" spc="-204" dirty="0"/>
              <a:t> </a:t>
            </a:r>
            <a:r>
              <a:rPr sz="3600" spc="140" dirty="0"/>
              <a:t>and</a:t>
            </a:r>
            <a:r>
              <a:rPr sz="3600" spc="-215" dirty="0"/>
              <a:t> </a:t>
            </a:r>
            <a:r>
              <a:rPr sz="3600" spc="125" dirty="0"/>
              <a:t>Awards</a:t>
            </a:r>
            <a:r>
              <a:rPr sz="3600" spc="-215" dirty="0"/>
              <a:t> </a:t>
            </a:r>
            <a:r>
              <a:rPr sz="3600" spc="-20" dirty="0"/>
              <a:t>2026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1237894" y="3664711"/>
            <a:ext cx="5765165" cy="11137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4250"/>
              </a:lnSpc>
              <a:spcBef>
                <a:spcPts val="265"/>
              </a:spcBef>
            </a:pPr>
            <a:r>
              <a:rPr sz="3600" b="1" i="1" dirty="0">
                <a:latin typeface="Trebuchet MS"/>
                <a:cs typeface="Trebuchet MS"/>
              </a:rPr>
              <a:t>EPC</a:t>
            </a:r>
            <a:r>
              <a:rPr sz="3600" b="1" i="1" spc="-170" dirty="0">
                <a:latin typeface="Trebuchet MS"/>
                <a:cs typeface="Trebuchet MS"/>
              </a:rPr>
              <a:t> </a:t>
            </a:r>
            <a:r>
              <a:rPr sz="3600" b="1" i="1" spc="-60" dirty="0">
                <a:latin typeface="Trebuchet MS"/>
                <a:cs typeface="Trebuchet MS"/>
              </a:rPr>
              <a:t>perspective</a:t>
            </a:r>
            <a:r>
              <a:rPr sz="3600" b="1" i="1" spc="-170" dirty="0">
                <a:latin typeface="Trebuchet MS"/>
                <a:cs typeface="Trebuchet MS"/>
              </a:rPr>
              <a:t> </a:t>
            </a:r>
            <a:r>
              <a:rPr sz="3600" b="1" i="1" spc="60" dirty="0">
                <a:latin typeface="Trebuchet MS"/>
                <a:cs typeface="Trebuchet MS"/>
              </a:rPr>
              <a:t>on</a:t>
            </a:r>
            <a:r>
              <a:rPr sz="3600" b="1" i="1" spc="-170" dirty="0">
                <a:latin typeface="Trebuchet MS"/>
                <a:cs typeface="Trebuchet MS"/>
              </a:rPr>
              <a:t> </a:t>
            </a:r>
            <a:r>
              <a:rPr sz="3600" b="1" i="1" spc="45" dirty="0">
                <a:latin typeface="Trebuchet MS"/>
                <a:cs typeface="Trebuchet MS"/>
              </a:rPr>
              <a:t>scaling </a:t>
            </a:r>
            <a:r>
              <a:rPr sz="3600" b="1" i="1" spc="55" dirty="0">
                <a:latin typeface="Trebuchet MS"/>
                <a:cs typeface="Trebuchet MS"/>
              </a:rPr>
              <a:t>advanced</a:t>
            </a:r>
            <a:r>
              <a:rPr sz="3600" b="1" i="1" spc="-200" dirty="0">
                <a:latin typeface="Trebuchet MS"/>
                <a:cs typeface="Trebuchet MS"/>
              </a:rPr>
              <a:t> </a:t>
            </a:r>
            <a:r>
              <a:rPr sz="3600" b="1" i="1" spc="-50" dirty="0">
                <a:latin typeface="Trebuchet MS"/>
                <a:cs typeface="Trebuchet MS"/>
              </a:rPr>
              <a:t>Water</a:t>
            </a:r>
            <a:r>
              <a:rPr sz="3600" b="1" i="1" spc="-200" dirty="0">
                <a:latin typeface="Trebuchet MS"/>
                <a:cs typeface="Trebuchet MS"/>
              </a:rPr>
              <a:t> </a:t>
            </a:r>
            <a:r>
              <a:rPr sz="3600" b="1" i="1" spc="-10" dirty="0">
                <a:latin typeface="Trebuchet MS"/>
                <a:cs typeface="Trebuchet MS"/>
              </a:rPr>
              <a:t>Recovery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89718" y="5783376"/>
            <a:ext cx="2317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A3838"/>
                </a:solidFill>
                <a:latin typeface="Trebuchet MS"/>
                <a:cs typeface="Trebuchet MS"/>
              </a:rPr>
              <a:t>02-February-</a:t>
            </a:r>
            <a:r>
              <a:rPr sz="2400" b="1" spc="-25" dirty="0">
                <a:solidFill>
                  <a:srgbClr val="3A3838"/>
                </a:solidFill>
                <a:latin typeface="Trebuchet MS"/>
                <a:cs typeface="Trebuchet MS"/>
              </a:rPr>
              <a:t>26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60525" y="355091"/>
            <a:ext cx="10925810" cy="3061335"/>
            <a:chOff x="1160525" y="355091"/>
            <a:chExt cx="10925810" cy="3061335"/>
          </a:xfrm>
        </p:grpSpPr>
        <p:sp>
          <p:nvSpPr>
            <p:cNvPr id="12" name="object 12"/>
            <p:cNvSpPr/>
            <p:nvPr/>
          </p:nvSpPr>
          <p:spPr>
            <a:xfrm>
              <a:off x="1160525" y="3406902"/>
              <a:ext cx="10925810" cy="0"/>
            </a:xfrm>
            <a:custGeom>
              <a:avLst/>
              <a:gdLst/>
              <a:ahLst/>
              <a:cxnLst/>
              <a:rect l="l" t="t" r="r" b="b"/>
              <a:pathLst>
                <a:path w="10925810">
                  <a:moveTo>
                    <a:pt x="0" y="0"/>
                  </a:moveTo>
                  <a:lnTo>
                    <a:pt x="10925302" y="0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8479" y="355091"/>
              <a:ext cx="2929128" cy="665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5854" y="6522516"/>
            <a:ext cx="1670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888888"/>
                </a:solidFill>
                <a:latin typeface="Trebuchet MS"/>
                <a:cs typeface="Trebuchet MS"/>
              </a:rPr>
              <a:t>19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1716" y="597408"/>
            <a:ext cx="8609076" cy="6035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CONTENTS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86525" y="5242331"/>
          <a:ext cx="5781675" cy="148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9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FACTS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solidFill>
                      <a:srgbClr val="212A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12A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12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1,500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212A3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~</a:t>
                      </a: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12,200</a:t>
                      </a:r>
                      <a:r>
                        <a:rPr sz="200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MLD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212A35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2,000</a:t>
                      </a:r>
                      <a:r>
                        <a:rPr sz="20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3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212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 marL="92075" marR="263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Installations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across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various</a:t>
                      </a:r>
                      <a:r>
                        <a:rPr sz="1200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segments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212A3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226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Water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12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Wastewater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treated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through</a:t>
                      </a:r>
                      <a:r>
                        <a:rPr sz="1200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Triveni projects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212A35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2729">
                        <a:lnSpc>
                          <a:spcPct val="100000"/>
                        </a:lnSpc>
                        <a:spcBef>
                          <a:spcPts val="525"/>
                        </a:spcBef>
                        <a:tabLst>
                          <a:tab pos="1656714" algn="l"/>
                        </a:tabLst>
                      </a:pPr>
                      <a:r>
                        <a:rPr sz="12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Process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equipment 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supplied</a:t>
                      </a:r>
                      <a:r>
                        <a:rPr sz="1200" spc="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commissioned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650" spc="-75" baseline="17676" dirty="0">
                          <a:solidFill>
                            <a:srgbClr val="888888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650" baseline="17676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212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48411" y="1191767"/>
            <a:ext cx="6101080" cy="39065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6364" rIns="0" bIns="0" rtlCol="0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994"/>
              </a:spcBef>
              <a:buClr>
                <a:srgbClr val="EC7C30"/>
              </a:buClr>
              <a:buFont typeface="Arial MT"/>
              <a:buChar char="•"/>
              <a:tabLst>
                <a:tab pos="377825" algn="l"/>
              </a:tabLst>
            </a:pPr>
            <a:r>
              <a:rPr sz="1800" b="1" dirty="0">
                <a:latin typeface="Trebuchet MS"/>
                <a:cs typeface="Trebuchet MS"/>
              </a:rPr>
              <a:t>About </a:t>
            </a:r>
            <a:r>
              <a:rPr sz="1800" b="1" spc="-25" dirty="0">
                <a:latin typeface="Trebuchet MS"/>
                <a:cs typeface="Trebuchet MS"/>
              </a:rPr>
              <a:t>Triveni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Group</a:t>
            </a:r>
            <a:endParaRPr sz="1800">
              <a:latin typeface="Trebuchet MS"/>
              <a:cs typeface="Trebuchet MS"/>
            </a:endParaRPr>
          </a:p>
          <a:p>
            <a:pPr marL="377825" indent="-286385">
              <a:lnSpc>
                <a:spcPct val="100000"/>
              </a:lnSpc>
              <a:spcBef>
                <a:spcPts val="1680"/>
              </a:spcBef>
              <a:buClr>
                <a:srgbClr val="EC7C30"/>
              </a:buClr>
              <a:buFont typeface="Arial MT"/>
              <a:buChar char="•"/>
              <a:tabLst>
                <a:tab pos="377825" algn="l"/>
              </a:tabLst>
            </a:pPr>
            <a:r>
              <a:rPr sz="1800" b="1" spc="75" dirty="0">
                <a:latin typeface="Trebuchet MS"/>
                <a:cs typeface="Trebuchet MS"/>
              </a:rPr>
              <a:t>Challenges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in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Water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sector</a:t>
            </a:r>
            <a:endParaRPr sz="1800">
              <a:latin typeface="Trebuchet MS"/>
              <a:cs typeface="Trebuchet MS"/>
            </a:endParaRPr>
          </a:p>
          <a:p>
            <a:pPr marL="377825" indent="-286385">
              <a:lnSpc>
                <a:spcPct val="100000"/>
              </a:lnSpc>
              <a:spcBef>
                <a:spcPts val="1680"/>
              </a:spcBef>
              <a:buClr>
                <a:srgbClr val="EC7C30"/>
              </a:buClr>
              <a:buFont typeface="Arial MT"/>
              <a:buChar char="•"/>
              <a:tabLst>
                <a:tab pos="377825" algn="l"/>
              </a:tabLst>
            </a:pPr>
            <a:r>
              <a:rPr sz="1800" b="1" spc="60" dirty="0">
                <a:latin typeface="Trebuchet MS"/>
                <a:cs typeface="Trebuchet MS"/>
              </a:rPr>
              <a:t>Water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in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Circular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50" dirty="0">
                <a:latin typeface="Trebuchet MS"/>
                <a:cs typeface="Trebuchet MS"/>
              </a:rPr>
              <a:t>Economy</a:t>
            </a:r>
            <a:endParaRPr sz="1800">
              <a:latin typeface="Trebuchet MS"/>
              <a:cs typeface="Trebuchet MS"/>
            </a:endParaRPr>
          </a:p>
          <a:p>
            <a:pPr marL="377825" indent="-286385">
              <a:lnSpc>
                <a:spcPct val="100000"/>
              </a:lnSpc>
              <a:spcBef>
                <a:spcPts val="1680"/>
              </a:spcBef>
              <a:buClr>
                <a:srgbClr val="EC7C30"/>
              </a:buClr>
              <a:buFont typeface="Arial MT"/>
              <a:buChar char="•"/>
              <a:tabLst>
                <a:tab pos="377825" algn="l"/>
              </a:tabLst>
            </a:pPr>
            <a:r>
              <a:rPr sz="1800" b="1" spc="60" dirty="0">
                <a:latin typeface="Trebuchet MS"/>
                <a:cs typeface="Trebuchet MS"/>
              </a:rPr>
              <a:t>Water</a:t>
            </a:r>
            <a:r>
              <a:rPr sz="1800" b="1" spc="3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consumption</a:t>
            </a:r>
            <a:r>
              <a:rPr sz="1800" b="1" spc="5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in</a:t>
            </a:r>
            <a:r>
              <a:rPr sz="1800" b="1" spc="3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Indian</a:t>
            </a:r>
            <a:r>
              <a:rPr sz="1800" b="1" spc="5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Industries</a:t>
            </a:r>
            <a:r>
              <a:rPr sz="1800" b="1" spc="2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&amp;</a:t>
            </a:r>
            <a:r>
              <a:rPr sz="1800" b="1" spc="35" dirty="0">
                <a:latin typeface="Trebuchet MS"/>
                <a:cs typeface="Trebuchet MS"/>
              </a:rPr>
              <a:t> TPPs</a:t>
            </a:r>
            <a:endParaRPr sz="1800">
              <a:latin typeface="Trebuchet MS"/>
              <a:cs typeface="Trebuchet MS"/>
            </a:endParaRPr>
          </a:p>
          <a:p>
            <a:pPr marL="377825" indent="-286385">
              <a:lnSpc>
                <a:spcPct val="100000"/>
              </a:lnSpc>
              <a:spcBef>
                <a:spcPts val="1685"/>
              </a:spcBef>
              <a:buClr>
                <a:srgbClr val="EC7C30"/>
              </a:buClr>
              <a:buFont typeface="Arial MT"/>
              <a:buChar char="•"/>
              <a:tabLst>
                <a:tab pos="377825" algn="l"/>
              </a:tabLst>
            </a:pPr>
            <a:r>
              <a:rPr sz="1800" b="1" spc="50" dirty="0">
                <a:latin typeface="Trebuchet MS"/>
                <a:cs typeface="Trebuchet MS"/>
              </a:rPr>
              <a:t>Key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source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of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Wastewater</a:t>
            </a:r>
            <a:r>
              <a:rPr sz="1800" b="1" spc="-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generation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in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TPPs</a:t>
            </a:r>
            <a:endParaRPr sz="1800">
              <a:latin typeface="Trebuchet MS"/>
              <a:cs typeface="Trebuchet MS"/>
            </a:endParaRPr>
          </a:p>
          <a:p>
            <a:pPr marL="377825" indent="-286385">
              <a:lnSpc>
                <a:spcPct val="100000"/>
              </a:lnSpc>
              <a:spcBef>
                <a:spcPts val="1680"/>
              </a:spcBef>
              <a:buClr>
                <a:srgbClr val="EC7C30"/>
              </a:buClr>
              <a:buFont typeface="Arial MT"/>
              <a:buChar char="•"/>
              <a:tabLst>
                <a:tab pos="377825" algn="l"/>
              </a:tabLst>
            </a:pPr>
            <a:r>
              <a:rPr sz="1800" b="1" spc="90" dirty="0">
                <a:latin typeface="Trebuchet MS"/>
                <a:cs typeface="Trebuchet MS"/>
              </a:rPr>
              <a:t>ZLD-</a:t>
            </a:r>
            <a:r>
              <a:rPr sz="1800" b="1" spc="2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process,</a:t>
            </a:r>
            <a:r>
              <a:rPr sz="1800" b="1" spc="1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technologies,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and</a:t>
            </a:r>
            <a:r>
              <a:rPr sz="1800" b="1" spc="5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challenges</a:t>
            </a:r>
            <a:endParaRPr sz="1800">
              <a:latin typeface="Trebuchet MS"/>
              <a:cs typeface="Trebuchet MS"/>
            </a:endParaRPr>
          </a:p>
          <a:p>
            <a:pPr marL="377825" indent="-286385">
              <a:lnSpc>
                <a:spcPct val="100000"/>
              </a:lnSpc>
              <a:spcBef>
                <a:spcPts val="1680"/>
              </a:spcBef>
              <a:buClr>
                <a:srgbClr val="EC7C30"/>
              </a:buClr>
              <a:buFont typeface="Arial MT"/>
              <a:buChar char="•"/>
              <a:tabLst>
                <a:tab pos="377825" algn="l"/>
              </a:tabLst>
            </a:pPr>
            <a:r>
              <a:rPr sz="1800" b="1" spc="100" dirty="0">
                <a:latin typeface="Trebuchet MS"/>
                <a:cs typeface="Trebuchet MS"/>
              </a:rPr>
              <a:t>MEE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spc="60" dirty="0">
                <a:latin typeface="Trebuchet MS"/>
                <a:cs typeface="Trebuchet MS"/>
              </a:rPr>
              <a:t>and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105" dirty="0">
                <a:latin typeface="Trebuchet MS"/>
                <a:cs typeface="Trebuchet MS"/>
              </a:rPr>
              <a:t>MVR</a:t>
            </a:r>
            <a:endParaRPr sz="1800">
              <a:latin typeface="Trebuchet MS"/>
              <a:cs typeface="Trebuchet MS"/>
            </a:endParaRPr>
          </a:p>
          <a:p>
            <a:pPr marL="377825" indent="-286385">
              <a:lnSpc>
                <a:spcPct val="100000"/>
              </a:lnSpc>
              <a:spcBef>
                <a:spcPts val="1680"/>
              </a:spcBef>
              <a:buClr>
                <a:srgbClr val="EC7C30"/>
              </a:buClr>
              <a:buFont typeface="Arial MT"/>
              <a:buChar char="•"/>
              <a:tabLst>
                <a:tab pos="377825" algn="l"/>
              </a:tabLst>
            </a:pPr>
            <a:r>
              <a:rPr sz="1800" b="1" spc="-35" dirty="0">
                <a:latin typeface="Trebuchet MS"/>
                <a:cs typeface="Trebuchet MS"/>
              </a:rPr>
              <a:t>Triveni’s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Expertise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in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65" dirty="0">
                <a:latin typeface="Trebuchet MS"/>
                <a:cs typeface="Trebuchet MS"/>
              </a:rPr>
              <a:t>ZLD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3198" y="4625721"/>
            <a:ext cx="43643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05" dirty="0">
                <a:solidFill>
                  <a:srgbClr val="1F3863"/>
                </a:solidFill>
                <a:latin typeface="Trebuchet MS"/>
                <a:cs typeface="Trebuchet MS"/>
              </a:rPr>
              <a:t>Water</a:t>
            </a:r>
            <a:r>
              <a:rPr sz="3200" b="1" spc="-22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3200" b="1" spc="110" dirty="0">
                <a:solidFill>
                  <a:srgbClr val="1F3863"/>
                </a:solidFill>
                <a:latin typeface="Trebuchet MS"/>
                <a:cs typeface="Trebuchet MS"/>
              </a:rPr>
              <a:t>Business</a:t>
            </a:r>
            <a:r>
              <a:rPr sz="3200" b="1" spc="-229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3200" b="1" spc="60" dirty="0">
                <a:solidFill>
                  <a:srgbClr val="1F3863"/>
                </a:solidFill>
                <a:latin typeface="Trebuchet MS"/>
                <a:cs typeface="Trebuchet MS"/>
              </a:rPr>
              <a:t>Group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1716" y="1191767"/>
            <a:ext cx="5071872" cy="4024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762" y="9142"/>
            <a:ext cx="12195175" cy="6855459"/>
            <a:chOff x="-8762" y="9142"/>
            <a:chExt cx="12195175" cy="6855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2"/>
              <a:ext cx="12175235" cy="683933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12179808" y="114300"/>
                  </a:lnTo>
                  <a:close/>
                </a:path>
              </a:pathLst>
            </a:custGeom>
            <a:solidFill>
              <a:srgbClr val="E87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43699"/>
              <a:ext cx="12179935" cy="114300"/>
            </a:xfrm>
            <a:custGeom>
              <a:avLst/>
              <a:gdLst/>
              <a:ahLst/>
              <a:cxnLst/>
              <a:rect l="l" t="t" r="r" b="b"/>
              <a:pathLst>
                <a:path w="12179935" h="114300">
                  <a:moveTo>
                    <a:pt x="12179808" y="114300"/>
                  </a:moveTo>
                  <a:lnTo>
                    <a:pt x="12179808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E87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692657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5">
                  <a:moveTo>
                    <a:pt x="0" y="0"/>
                  </a:moveTo>
                  <a:lnTo>
                    <a:pt x="398018" y="0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9064" y="294131"/>
              <a:ext cx="1086612" cy="4587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58873" y="1896617"/>
              <a:ext cx="7723505" cy="2852420"/>
            </a:xfrm>
            <a:custGeom>
              <a:avLst/>
              <a:gdLst/>
              <a:ahLst/>
              <a:cxnLst/>
              <a:rect l="l" t="t" r="r" b="b"/>
              <a:pathLst>
                <a:path w="7723505" h="2852420">
                  <a:moveTo>
                    <a:pt x="2331720" y="0"/>
                  </a:moveTo>
                  <a:lnTo>
                    <a:pt x="7723505" y="0"/>
                  </a:lnTo>
                </a:path>
                <a:path w="7723505" h="2852420">
                  <a:moveTo>
                    <a:pt x="1810512" y="605028"/>
                  </a:moveTo>
                  <a:lnTo>
                    <a:pt x="1810512" y="968375"/>
                  </a:lnTo>
                </a:path>
                <a:path w="7723505" h="2852420">
                  <a:moveTo>
                    <a:pt x="3346704" y="963168"/>
                  </a:moveTo>
                  <a:lnTo>
                    <a:pt x="3346704" y="1232789"/>
                  </a:lnTo>
                </a:path>
                <a:path w="7723505" h="2852420">
                  <a:moveTo>
                    <a:pt x="0" y="967740"/>
                  </a:moveTo>
                  <a:lnTo>
                    <a:pt x="3346323" y="967740"/>
                  </a:lnTo>
                </a:path>
                <a:path w="7723505" h="2852420">
                  <a:moveTo>
                    <a:pt x="0" y="2264664"/>
                  </a:moveTo>
                  <a:lnTo>
                    <a:pt x="0" y="2852039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60575" y="4742688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h="267970">
                  <a:moveTo>
                    <a:pt x="0" y="0"/>
                  </a:moveTo>
                  <a:lnTo>
                    <a:pt x="0" y="26784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110" y="4743450"/>
              <a:ext cx="2119630" cy="283845"/>
            </a:xfrm>
            <a:custGeom>
              <a:avLst/>
              <a:gdLst/>
              <a:ahLst/>
              <a:cxnLst/>
              <a:rect l="l" t="t" r="r" b="b"/>
              <a:pathLst>
                <a:path w="2119630" h="283845">
                  <a:moveTo>
                    <a:pt x="2104644" y="0"/>
                  </a:moveTo>
                  <a:lnTo>
                    <a:pt x="2104644" y="268097"/>
                  </a:lnTo>
                </a:path>
                <a:path w="2119630" h="283845">
                  <a:moveTo>
                    <a:pt x="7620" y="0"/>
                  </a:moveTo>
                  <a:lnTo>
                    <a:pt x="7620" y="283463"/>
                  </a:lnTo>
                </a:path>
                <a:path w="2119630" h="283845">
                  <a:moveTo>
                    <a:pt x="0" y="4572"/>
                  </a:moveTo>
                  <a:lnTo>
                    <a:pt x="2119503" y="4572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91538" y="2153793"/>
            <a:ext cx="41649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60" dirty="0">
                <a:latin typeface="Trebuchet MS"/>
                <a:cs typeface="Trebuchet MS"/>
              </a:rPr>
              <a:t>T</a:t>
            </a:r>
            <a:r>
              <a:rPr sz="1800" b="1" spc="-60" dirty="0">
                <a:latin typeface="Trebuchet MS"/>
                <a:cs typeface="Trebuchet MS"/>
              </a:rPr>
              <a:t>riveni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Engineering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&amp;</a:t>
            </a:r>
            <a:r>
              <a:rPr sz="1800" b="1" spc="-2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Industries</a:t>
            </a:r>
            <a:r>
              <a:rPr sz="1800" b="1" spc="-34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Limited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394" y="5708091"/>
            <a:ext cx="44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rebuchet MS"/>
                <a:cs typeface="Trebuchet MS"/>
              </a:rPr>
              <a:t>Sugar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1078" y="3937761"/>
            <a:ext cx="87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Engineering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4701" y="5701690"/>
            <a:ext cx="566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Alcohol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1412" y="0"/>
            <a:ext cx="11931015" cy="5617210"/>
            <a:chOff x="261412" y="0"/>
            <a:chExt cx="11931015" cy="5617210"/>
          </a:xfrm>
        </p:grpSpPr>
        <p:sp>
          <p:nvSpPr>
            <p:cNvPr id="16" name="object 16"/>
            <p:cNvSpPr/>
            <p:nvPr/>
          </p:nvSpPr>
          <p:spPr>
            <a:xfrm>
              <a:off x="3990594" y="4161282"/>
              <a:ext cx="2030095" cy="856615"/>
            </a:xfrm>
            <a:custGeom>
              <a:avLst/>
              <a:gdLst/>
              <a:ahLst/>
              <a:cxnLst/>
              <a:rect l="l" t="t" r="r" b="b"/>
              <a:pathLst>
                <a:path w="2030095" h="856614">
                  <a:moveTo>
                    <a:pt x="1001267" y="0"/>
                  </a:moveTo>
                  <a:lnTo>
                    <a:pt x="1001267" y="587375"/>
                  </a:lnTo>
                </a:path>
                <a:path w="2030095" h="856614">
                  <a:moveTo>
                    <a:pt x="0" y="588264"/>
                  </a:moveTo>
                  <a:lnTo>
                    <a:pt x="0" y="856107"/>
                  </a:lnTo>
                </a:path>
                <a:path w="2030095" h="856614">
                  <a:moveTo>
                    <a:pt x="2022347" y="588264"/>
                  </a:moveTo>
                  <a:lnTo>
                    <a:pt x="2022347" y="856361"/>
                  </a:lnTo>
                </a:path>
                <a:path w="2030095" h="856614">
                  <a:moveTo>
                    <a:pt x="0" y="592836"/>
                  </a:moveTo>
                  <a:lnTo>
                    <a:pt x="2029840" y="592836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1404" y="5086324"/>
              <a:ext cx="2479040" cy="516255"/>
            </a:xfrm>
            <a:custGeom>
              <a:avLst/>
              <a:gdLst/>
              <a:ahLst/>
              <a:cxnLst/>
              <a:rect l="l" t="t" r="r" b="b"/>
              <a:pathLst>
                <a:path w="2479040" h="516254">
                  <a:moveTo>
                    <a:pt x="254863" y="207251"/>
                  </a:moveTo>
                  <a:lnTo>
                    <a:pt x="253111" y="203060"/>
                  </a:lnTo>
                  <a:lnTo>
                    <a:pt x="246176" y="198742"/>
                  </a:lnTo>
                  <a:lnTo>
                    <a:pt x="241503" y="199110"/>
                  </a:lnTo>
                  <a:lnTo>
                    <a:pt x="235496" y="204419"/>
                  </a:lnTo>
                  <a:lnTo>
                    <a:pt x="234391" y="208584"/>
                  </a:lnTo>
                  <a:lnTo>
                    <a:pt x="236918" y="216115"/>
                  </a:lnTo>
                  <a:lnTo>
                    <a:pt x="240626" y="218782"/>
                  </a:lnTo>
                  <a:lnTo>
                    <a:pt x="244678" y="218782"/>
                  </a:lnTo>
                  <a:lnTo>
                    <a:pt x="249135" y="218782"/>
                  </a:lnTo>
                  <a:lnTo>
                    <a:pt x="253060" y="215569"/>
                  </a:lnTo>
                  <a:lnTo>
                    <a:pt x="254863" y="207251"/>
                  </a:lnTo>
                  <a:close/>
                </a:path>
                <a:path w="2479040" h="516254">
                  <a:moveTo>
                    <a:pt x="489356" y="309816"/>
                  </a:moveTo>
                  <a:lnTo>
                    <a:pt x="489242" y="291020"/>
                  </a:lnTo>
                  <a:lnTo>
                    <a:pt x="487718" y="288391"/>
                  </a:lnTo>
                  <a:lnTo>
                    <a:pt x="485089" y="286893"/>
                  </a:lnTo>
                  <a:lnTo>
                    <a:pt x="484568" y="286550"/>
                  </a:lnTo>
                  <a:lnTo>
                    <a:pt x="484047" y="286270"/>
                  </a:lnTo>
                  <a:lnTo>
                    <a:pt x="483501" y="286042"/>
                  </a:lnTo>
                  <a:lnTo>
                    <a:pt x="470230" y="280060"/>
                  </a:lnTo>
                  <a:lnTo>
                    <a:pt x="470230" y="309816"/>
                  </a:lnTo>
                  <a:lnTo>
                    <a:pt x="470230" y="446582"/>
                  </a:lnTo>
                  <a:lnTo>
                    <a:pt x="371792" y="490994"/>
                  </a:lnTo>
                  <a:lnTo>
                    <a:pt x="371703" y="355066"/>
                  </a:lnTo>
                  <a:lnTo>
                    <a:pt x="371538" y="354342"/>
                  </a:lnTo>
                  <a:lnTo>
                    <a:pt x="409105" y="337400"/>
                  </a:lnTo>
                  <a:lnTo>
                    <a:pt x="470230" y="309816"/>
                  </a:lnTo>
                  <a:lnTo>
                    <a:pt x="470230" y="280060"/>
                  </a:lnTo>
                  <a:lnTo>
                    <a:pt x="456349" y="273799"/>
                  </a:lnTo>
                  <a:lnTo>
                    <a:pt x="456349" y="294932"/>
                  </a:lnTo>
                  <a:lnTo>
                    <a:pt x="362229" y="337400"/>
                  </a:lnTo>
                  <a:lnTo>
                    <a:pt x="352920" y="333209"/>
                  </a:lnTo>
                  <a:lnTo>
                    <a:pt x="352920" y="354342"/>
                  </a:lnTo>
                  <a:lnTo>
                    <a:pt x="352755" y="355066"/>
                  </a:lnTo>
                  <a:lnTo>
                    <a:pt x="352666" y="490994"/>
                  </a:lnTo>
                  <a:lnTo>
                    <a:pt x="291553" y="463423"/>
                  </a:lnTo>
                  <a:lnTo>
                    <a:pt x="254241" y="446582"/>
                  </a:lnTo>
                  <a:lnTo>
                    <a:pt x="254241" y="309816"/>
                  </a:lnTo>
                  <a:lnTo>
                    <a:pt x="352920" y="354342"/>
                  </a:lnTo>
                  <a:lnTo>
                    <a:pt x="352920" y="333209"/>
                  </a:lnTo>
                  <a:lnTo>
                    <a:pt x="301117" y="309816"/>
                  </a:lnTo>
                  <a:lnTo>
                    <a:pt x="268109" y="294932"/>
                  </a:lnTo>
                  <a:lnTo>
                    <a:pt x="301104" y="280047"/>
                  </a:lnTo>
                  <a:lnTo>
                    <a:pt x="362229" y="252476"/>
                  </a:lnTo>
                  <a:lnTo>
                    <a:pt x="456349" y="294932"/>
                  </a:lnTo>
                  <a:lnTo>
                    <a:pt x="456349" y="273799"/>
                  </a:lnTo>
                  <a:lnTo>
                    <a:pt x="409092" y="252476"/>
                  </a:lnTo>
                  <a:lnTo>
                    <a:pt x="371792" y="235635"/>
                  </a:lnTo>
                  <a:lnTo>
                    <a:pt x="371767" y="98882"/>
                  </a:lnTo>
                  <a:lnTo>
                    <a:pt x="371754" y="83146"/>
                  </a:lnTo>
                  <a:lnTo>
                    <a:pt x="365937" y="75082"/>
                  </a:lnTo>
                  <a:lnTo>
                    <a:pt x="352666" y="69100"/>
                  </a:lnTo>
                  <a:lnTo>
                    <a:pt x="352666" y="98882"/>
                  </a:lnTo>
                  <a:lnTo>
                    <a:pt x="352666" y="235635"/>
                  </a:lnTo>
                  <a:lnTo>
                    <a:pt x="254241" y="280047"/>
                  </a:lnTo>
                  <a:lnTo>
                    <a:pt x="254241" y="247624"/>
                  </a:lnTo>
                  <a:lnTo>
                    <a:pt x="249961" y="243293"/>
                  </a:lnTo>
                  <a:lnTo>
                    <a:pt x="239395" y="243293"/>
                  </a:lnTo>
                  <a:lnTo>
                    <a:pt x="235115" y="247624"/>
                  </a:lnTo>
                  <a:lnTo>
                    <a:pt x="235115" y="280047"/>
                  </a:lnTo>
                  <a:lnTo>
                    <a:pt x="235115" y="309816"/>
                  </a:lnTo>
                  <a:lnTo>
                    <a:pt x="235115" y="446582"/>
                  </a:lnTo>
                  <a:lnTo>
                    <a:pt x="136677" y="490994"/>
                  </a:lnTo>
                  <a:lnTo>
                    <a:pt x="136588" y="355066"/>
                  </a:lnTo>
                  <a:lnTo>
                    <a:pt x="136423" y="354342"/>
                  </a:lnTo>
                  <a:lnTo>
                    <a:pt x="173990" y="337400"/>
                  </a:lnTo>
                  <a:lnTo>
                    <a:pt x="235115" y="309816"/>
                  </a:lnTo>
                  <a:lnTo>
                    <a:pt x="235115" y="280047"/>
                  </a:lnTo>
                  <a:lnTo>
                    <a:pt x="221234" y="273786"/>
                  </a:lnTo>
                  <a:lnTo>
                    <a:pt x="221234" y="294932"/>
                  </a:lnTo>
                  <a:lnTo>
                    <a:pt x="127114" y="337400"/>
                  </a:lnTo>
                  <a:lnTo>
                    <a:pt x="117817" y="333209"/>
                  </a:lnTo>
                  <a:lnTo>
                    <a:pt x="117817" y="354342"/>
                  </a:lnTo>
                  <a:lnTo>
                    <a:pt x="117652" y="355066"/>
                  </a:lnTo>
                  <a:lnTo>
                    <a:pt x="117551" y="490994"/>
                  </a:lnTo>
                  <a:lnTo>
                    <a:pt x="19126" y="446582"/>
                  </a:lnTo>
                  <a:lnTo>
                    <a:pt x="19126" y="309816"/>
                  </a:lnTo>
                  <a:lnTo>
                    <a:pt x="117817" y="354342"/>
                  </a:lnTo>
                  <a:lnTo>
                    <a:pt x="117817" y="333209"/>
                  </a:lnTo>
                  <a:lnTo>
                    <a:pt x="66001" y="309816"/>
                  </a:lnTo>
                  <a:lnTo>
                    <a:pt x="33007" y="294932"/>
                  </a:lnTo>
                  <a:lnTo>
                    <a:pt x="127114" y="252476"/>
                  </a:lnTo>
                  <a:lnTo>
                    <a:pt x="221234" y="294932"/>
                  </a:lnTo>
                  <a:lnTo>
                    <a:pt x="221234" y="273786"/>
                  </a:lnTo>
                  <a:lnTo>
                    <a:pt x="173990" y="252476"/>
                  </a:lnTo>
                  <a:lnTo>
                    <a:pt x="136677" y="235635"/>
                  </a:lnTo>
                  <a:lnTo>
                    <a:pt x="136677" y="98882"/>
                  </a:lnTo>
                  <a:lnTo>
                    <a:pt x="235115" y="143281"/>
                  </a:lnTo>
                  <a:lnTo>
                    <a:pt x="235115" y="171018"/>
                  </a:lnTo>
                  <a:lnTo>
                    <a:pt x="239395" y="175336"/>
                  </a:lnTo>
                  <a:lnTo>
                    <a:pt x="249961" y="175336"/>
                  </a:lnTo>
                  <a:lnTo>
                    <a:pt x="254241" y="171018"/>
                  </a:lnTo>
                  <a:lnTo>
                    <a:pt x="254241" y="143281"/>
                  </a:lnTo>
                  <a:lnTo>
                    <a:pt x="291541" y="126453"/>
                  </a:lnTo>
                  <a:lnTo>
                    <a:pt x="352666" y="98882"/>
                  </a:lnTo>
                  <a:lnTo>
                    <a:pt x="352666" y="69100"/>
                  </a:lnTo>
                  <a:lnTo>
                    <a:pt x="338797" y="62852"/>
                  </a:lnTo>
                  <a:lnTo>
                    <a:pt x="338797" y="83985"/>
                  </a:lnTo>
                  <a:lnTo>
                    <a:pt x="244678" y="126453"/>
                  </a:lnTo>
                  <a:lnTo>
                    <a:pt x="183553" y="98882"/>
                  </a:lnTo>
                  <a:lnTo>
                    <a:pt x="150558" y="83985"/>
                  </a:lnTo>
                  <a:lnTo>
                    <a:pt x="244678" y="41529"/>
                  </a:lnTo>
                  <a:lnTo>
                    <a:pt x="338797" y="83985"/>
                  </a:lnTo>
                  <a:lnTo>
                    <a:pt x="338797" y="62852"/>
                  </a:lnTo>
                  <a:lnTo>
                    <a:pt x="291541" y="41529"/>
                  </a:lnTo>
                  <a:lnTo>
                    <a:pt x="246100" y="21018"/>
                  </a:lnTo>
                  <a:lnTo>
                    <a:pt x="243255" y="21018"/>
                  </a:lnTo>
                  <a:lnTo>
                    <a:pt x="123418" y="75082"/>
                  </a:lnTo>
                  <a:lnTo>
                    <a:pt x="122669" y="75399"/>
                  </a:lnTo>
                  <a:lnTo>
                    <a:pt x="121970" y="75819"/>
                  </a:lnTo>
                  <a:lnTo>
                    <a:pt x="117551" y="235635"/>
                  </a:lnTo>
                  <a:lnTo>
                    <a:pt x="5829" y="286042"/>
                  </a:lnTo>
                  <a:lnTo>
                    <a:pt x="2311" y="287540"/>
                  </a:lnTo>
                  <a:lnTo>
                    <a:pt x="0" y="291020"/>
                  </a:lnTo>
                  <a:lnTo>
                    <a:pt x="0" y="456653"/>
                  </a:lnTo>
                  <a:lnTo>
                    <a:pt x="2222" y="460108"/>
                  </a:lnTo>
                  <a:lnTo>
                    <a:pt x="125730" y="515835"/>
                  </a:lnTo>
                  <a:lnTo>
                    <a:pt x="128485" y="515835"/>
                  </a:lnTo>
                  <a:lnTo>
                    <a:pt x="183553" y="490994"/>
                  </a:lnTo>
                  <a:lnTo>
                    <a:pt x="244678" y="463423"/>
                  </a:lnTo>
                  <a:lnTo>
                    <a:pt x="358330" y="514692"/>
                  </a:lnTo>
                  <a:lnTo>
                    <a:pt x="361315" y="515835"/>
                  </a:lnTo>
                  <a:lnTo>
                    <a:pt x="363486" y="515835"/>
                  </a:lnTo>
                  <a:lnTo>
                    <a:pt x="366128" y="514692"/>
                  </a:lnTo>
                  <a:lnTo>
                    <a:pt x="418668" y="490994"/>
                  </a:lnTo>
                  <a:lnTo>
                    <a:pt x="487133" y="460108"/>
                  </a:lnTo>
                  <a:lnTo>
                    <a:pt x="489356" y="456653"/>
                  </a:lnTo>
                  <a:lnTo>
                    <a:pt x="489356" y="309816"/>
                  </a:lnTo>
                  <a:close/>
                </a:path>
                <a:path w="2479040" h="516254">
                  <a:moveTo>
                    <a:pt x="2478976" y="195694"/>
                  </a:moveTo>
                  <a:lnTo>
                    <a:pt x="2474099" y="171475"/>
                  </a:lnTo>
                  <a:lnTo>
                    <a:pt x="2460815" y="151676"/>
                  </a:lnTo>
                  <a:lnTo>
                    <a:pt x="2441130" y="138315"/>
                  </a:lnTo>
                  <a:lnTo>
                    <a:pt x="2417051" y="133413"/>
                  </a:lnTo>
                  <a:lnTo>
                    <a:pt x="2408021" y="133413"/>
                  </a:lnTo>
                  <a:lnTo>
                    <a:pt x="2400681" y="126009"/>
                  </a:lnTo>
                  <a:lnTo>
                    <a:pt x="2400681" y="89357"/>
                  </a:lnTo>
                  <a:lnTo>
                    <a:pt x="2429154" y="89357"/>
                  </a:lnTo>
                  <a:lnTo>
                    <a:pt x="2433637" y="84848"/>
                  </a:lnTo>
                  <a:lnTo>
                    <a:pt x="2433637" y="69215"/>
                  </a:lnTo>
                  <a:lnTo>
                    <a:pt x="2433637" y="20142"/>
                  </a:lnTo>
                  <a:lnTo>
                    <a:pt x="2433637" y="4508"/>
                  </a:lnTo>
                  <a:lnTo>
                    <a:pt x="2429154" y="0"/>
                  </a:lnTo>
                  <a:lnTo>
                    <a:pt x="2413622" y="0"/>
                  </a:lnTo>
                  <a:lnTo>
                    <a:pt x="2413622" y="20142"/>
                  </a:lnTo>
                  <a:lnTo>
                    <a:pt x="2413622" y="69215"/>
                  </a:lnTo>
                  <a:lnTo>
                    <a:pt x="2397277" y="69215"/>
                  </a:lnTo>
                  <a:lnTo>
                    <a:pt x="2397277" y="44500"/>
                  </a:lnTo>
                  <a:lnTo>
                    <a:pt x="2392807" y="40005"/>
                  </a:lnTo>
                  <a:lnTo>
                    <a:pt x="2381745" y="40005"/>
                  </a:lnTo>
                  <a:lnTo>
                    <a:pt x="2377262" y="44500"/>
                  </a:lnTo>
                  <a:lnTo>
                    <a:pt x="2377262" y="69215"/>
                  </a:lnTo>
                  <a:lnTo>
                    <a:pt x="2350947" y="69215"/>
                  </a:lnTo>
                  <a:lnTo>
                    <a:pt x="2350947" y="44500"/>
                  </a:lnTo>
                  <a:lnTo>
                    <a:pt x="2346477" y="40005"/>
                  </a:lnTo>
                  <a:lnTo>
                    <a:pt x="2335415" y="40005"/>
                  </a:lnTo>
                  <a:lnTo>
                    <a:pt x="2330932" y="44500"/>
                  </a:lnTo>
                  <a:lnTo>
                    <a:pt x="2330932" y="69215"/>
                  </a:lnTo>
                  <a:lnTo>
                    <a:pt x="2304618" y="69215"/>
                  </a:lnTo>
                  <a:lnTo>
                    <a:pt x="2304618" y="44500"/>
                  </a:lnTo>
                  <a:lnTo>
                    <a:pt x="2300147" y="40005"/>
                  </a:lnTo>
                  <a:lnTo>
                    <a:pt x="2289086" y="40005"/>
                  </a:lnTo>
                  <a:lnTo>
                    <a:pt x="2284603" y="44500"/>
                  </a:lnTo>
                  <a:lnTo>
                    <a:pt x="2284603" y="69215"/>
                  </a:lnTo>
                  <a:lnTo>
                    <a:pt x="2268270" y="69215"/>
                  </a:lnTo>
                  <a:lnTo>
                    <a:pt x="2268270" y="20142"/>
                  </a:lnTo>
                  <a:lnTo>
                    <a:pt x="2413622" y="20142"/>
                  </a:lnTo>
                  <a:lnTo>
                    <a:pt x="2413622" y="0"/>
                  </a:lnTo>
                  <a:lnTo>
                    <a:pt x="2252726" y="0"/>
                  </a:lnTo>
                  <a:lnTo>
                    <a:pt x="2248255" y="4508"/>
                  </a:lnTo>
                  <a:lnTo>
                    <a:pt x="2248255" y="84848"/>
                  </a:lnTo>
                  <a:lnTo>
                    <a:pt x="2252726" y="89357"/>
                  </a:lnTo>
                  <a:lnTo>
                    <a:pt x="2281212" y="89357"/>
                  </a:lnTo>
                  <a:lnTo>
                    <a:pt x="2281212" y="126009"/>
                  </a:lnTo>
                  <a:lnTo>
                    <a:pt x="2273858" y="133413"/>
                  </a:lnTo>
                  <a:lnTo>
                    <a:pt x="2264829" y="133413"/>
                  </a:lnTo>
                  <a:lnTo>
                    <a:pt x="2240750" y="138315"/>
                  </a:lnTo>
                  <a:lnTo>
                    <a:pt x="2221065" y="151676"/>
                  </a:lnTo>
                  <a:lnTo>
                    <a:pt x="2207793" y="171475"/>
                  </a:lnTo>
                  <a:lnTo>
                    <a:pt x="2202916" y="195694"/>
                  </a:lnTo>
                  <a:lnTo>
                    <a:pt x="2202916" y="511035"/>
                  </a:lnTo>
                  <a:lnTo>
                    <a:pt x="2207399" y="515543"/>
                  </a:lnTo>
                  <a:lnTo>
                    <a:pt x="2474493" y="515543"/>
                  </a:lnTo>
                  <a:lnTo>
                    <a:pt x="2478976" y="511035"/>
                  </a:lnTo>
                  <a:lnTo>
                    <a:pt x="2478976" y="495401"/>
                  </a:lnTo>
                  <a:lnTo>
                    <a:pt x="2478976" y="345782"/>
                  </a:lnTo>
                  <a:lnTo>
                    <a:pt x="2478976" y="325640"/>
                  </a:lnTo>
                  <a:lnTo>
                    <a:pt x="2478976" y="301205"/>
                  </a:lnTo>
                  <a:lnTo>
                    <a:pt x="2474493" y="296697"/>
                  </a:lnTo>
                  <a:lnTo>
                    <a:pt x="2463431" y="296697"/>
                  </a:lnTo>
                  <a:lnTo>
                    <a:pt x="2458961" y="301205"/>
                  </a:lnTo>
                  <a:lnTo>
                    <a:pt x="2458961" y="325640"/>
                  </a:lnTo>
                  <a:lnTo>
                    <a:pt x="2458961" y="345782"/>
                  </a:lnTo>
                  <a:lnTo>
                    <a:pt x="2458961" y="495401"/>
                  </a:lnTo>
                  <a:lnTo>
                    <a:pt x="2222931" y="495401"/>
                  </a:lnTo>
                  <a:lnTo>
                    <a:pt x="2222931" y="345782"/>
                  </a:lnTo>
                  <a:lnTo>
                    <a:pt x="2256155" y="345782"/>
                  </a:lnTo>
                  <a:lnTo>
                    <a:pt x="2256155" y="461657"/>
                  </a:lnTo>
                  <a:lnTo>
                    <a:pt x="2260625" y="466166"/>
                  </a:lnTo>
                  <a:lnTo>
                    <a:pt x="2421255" y="466166"/>
                  </a:lnTo>
                  <a:lnTo>
                    <a:pt x="2425738" y="461657"/>
                  </a:lnTo>
                  <a:lnTo>
                    <a:pt x="2425738" y="446024"/>
                  </a:lnTo>
                  <a:lnTo>
                    <a:pt x="2425738" y="345782"/>
                  </a:lnTo>
                  <a:lnTo>
                    <a:pt x="2458961" y="345782"/>
                  </a:lnTo>
                  <a:lnTo>
                    <a:pt x="2458961" y="325640"/>
                  </a:lnTo>
                  <a:lnTo>
                    <a:pt x="2425738" y="325640"/>
                  </a:lnTo>
                  <a:lnTo>
                    <a:pt x="2425738" y="260489"/>
                  </a:lnTo>
                  <a:lnTo>
                    <a:pt x="2425738" y="244856"/>
                  </a:lnTo>
                  <a:lnTo>
                    <a:pt x="2421255" y="240347"/>
                  </a:lnTo>
                  <a:lnTo>
                    <a:pt x="2405723" y="240347"/>
                  </a:lnTo>
                  <a:lnTo>
                    <a:pt x="2405723" y="260489"/>
                  </a:lnTo>
                  <a:lnTo>
                    <a:pt x="2405723" y="446024"/>
                  </a:lnTo>
                  <a:lnTo>
                    <a:pt x="2276170" y="446024"/>
                  </a:lnTo>
                  <a:lnTo>
                    <a:pt x="2276170" y="345782"/>
                  </a:lnTo>
                  <a:lnTo>
                    <a:pt x="2276170" y="325640"/>
                  </a:lnTo>
                  <a:lnTo>
                    <a:pt x="2276170" y="260489"/>
                  </a:lnTo>
                  <a:lnTo>
                    <a:pt x="2405723" y="260489"/>
                  </a:lnTo>
                  <a:lnTo>
                    <a:pt x="2405723" y="240347"/>
                  </a:lnTo>
                  <a:lnTo>
                    <a:pt x="2260625" y="240347"/>
                  </a:lnTo>
                  <a:lnTo>
                    <a:pt x="2256155" y="244856"/>
                  </a:lnTo>
                  <a:lnTo>
                    <a:pt x="2256155" y="325640"/>
                  </a:lnTo>
                  <a:lnTo>
                    <a:pt x="2222931" y="325640"/>
                  </a:lnTo>
                  <a:lnTo>
                    <a:pt x="2222931" y="195694"/>
                  </a:lnTo>
                  <a:lnTo>
                    <a:pt x="2226233" y="179298"/>
                  </a:lnTo>
                  <a:lnTo>
                    <a:pt x="2235212" y="165900"/>
                  </a:lnTo>
                  <a:lnTo>
                    <a:pt x="2248535" y="156870"/>
                  </a:lnTo>
                  <a:lnTo>
                    <a:pt x="2278989" y="150660"/>
                  </a:lnTo>
                  <a:lnTo>
                    <a:pt x="2290559" y="142811"/>
                  </a:lnTo>
                  <a:lnTo>
                    <a:pt x="2298357" y="131165"/>
                  </a:lnTo>
                  <a:lnTo>
                    <a:pt x="2301227" y="116916"/>
                  </a:lnTo>
                  <a:lnTo>
                    <a:pt x="2301227" y="89357"/>
                  </a:lnTo>
                  <a:lnTo>
                    <a:pt x="2380653" y="89357"/>
                  </a:lnTo>
                  <a:lnTo>
                    <a:pt x="2380653" y="116916"/>
                  </a:lnTo>
                  <a:lnTo>
                    <a:pt x="2383523" y="131165"/>
                  </a:lnTo>
                  <a:lnTo>
                    <a:pt x="2391333" y="142811"/>
                  </a:lnTo>
                  <a:lnTo>
                    <a:pt x="2402903" y="150660"/>
                  </a:lnTo>
                  <a:lnTo>
                    <a:pt x="2433345" y="156870"/>
                  </a:lnTo>
                  <a:lnTo>
                    <a:pt x="2446667" y="165900"/>
                  </a:lnTo>
                  <a:lnTo>
                    <a:pt x="2455659" y="179298"/>
                  </a:lnTo>
                  <a:lnTo>
                    <a:pt x="2458961" y="195694"/>
                  </a:lnTo>
                  <a:lnTo>
                    <a:pt x="2458961" y="221284"/>
                  </a:lnTo>
                  <a:lnTo>
                    <a:pt x="2463431" y="225806"/>
                  </a:lnTo>
                  <a:lnTo>
                    <a:pt x="2474480" y="225806"/>
                  </a:lnTo>
                  <a:lnTo>
                    <a:pt x="2478976" y="221284"/>
                  </a:lnTo>
                  <a:lnTo>
                    <a:pt x="2478976" y="19569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64324" y="5086318"/>
              <a:ext cx="276225" cy="515620"/>
            </a:xfrm>
            <a:custGeom>
              <a:avLst/>
              <a:gdLst/>
              <a:ahLst/>
              <a:cxnLst/>
              <a:rect l="l" t="t" r="r" b="b"/>
              <a:pathLst>
                <a:path w="276225" h="515620">
                  <a:moveTo>
                    <a:pt x="266050" y="296698"/>
                  </a:moveTo>
                  <a:lnTo>
                    <a:pt x="260521" y="296698"/>
                  </a:lnTo>
                  <a:lnTo>
                    <a:pt x="256042" y="301204"/>
                  </a:lnTo>
                  <a:lnTo>
                    <a:pt x="256042" y="306767"/>
                  </a:lnTo>
                  <a:lnTo>
                    <a:pt x="256042" y="325639"/>
                  </a:lnTo>
                  <a:lnTo>
                    <a:pt x="222823" y="325639"/>
                  </a:lnTo>
                  <a:lnTo>
                    <a:pt x="222823" y="250421"/>
                  </a:lnTo>
                  <a:lnTo>
                    <a:pt x="222823" y="244858"/>
                  </a:lnTo>
                  <a:lnTo>
                    <a:pt x="218345" y="240352"/>
                  </a:lnTo>
                  <a:lnTo>
                    <a:pt x="212815" y="240352"/>
                  </a:lnTo>
                  <a:lnTo>
                    <a:pt x="63243" y="240352"/>
                  </a:lnTo>
                  <a:lnTo>
                    <a:pt x="57713" y="240352"/>
                  </a:lnTo>
                  <a:lnTo>
                    <a:pt x="53235" y="244858"/>
                  </a:lnTo>
                  <a:lnTo>
                    <a:pt x="53235" y="250421"/>
                  </a:lnTo>
                  <a:lnTo>
                    <a:pt x="53235" y="325639"/>
                  </a:lnTo>
                  <a:lnTo>
                    <a:pt x="20016" y="325639"/>
                  </a:lnTo>
                  <a:lnTo>
                    <a:pt x="20016" y="195695"/>
                  </a:lnTo>
                  <a:lnTo>
                    <a:pt x="45623" y="156864"/>
                  </a:lnTo>
                  <a:lnTo>
                    <a:pt x="61917" y="153547"/>
                  </a:lnTo>
                  <a:lnTo>
                    <a:pt x="76069" y="150664"/>
                  </a:lnTo>
                  <a:lnTo>
                    <a:pt x="87640" y="142807"/>
                  </a:lnTo>
                  <a:lnTo>
                    <a:pt x="95448" y="131164"/>
                  </a:lnTo>
                  <a:lnTo>
                    <a:pt x="98313" y="116920"/>
                  </a:lnTo>
                  <a:lnTo>
                    <a:pt x="98313" y="89356"/>
                  </a:lnTo>
                  <a:lnTo>
                    <a:pt x="177745" y="89356"/>
                  </a:lnTo>
                  <a:lnTo>
                    <a:pt x="180610" y="131164"/>
                  </a:lnTo>
                  <a:lnTo>
                    <a:pt x="214141" y="153547"/>
                  </a:lnTo>
                  <a:lnTo>
                    <a:pt x="230434" y="156864"/>
                  </a:lnTo>
                  <a:lnTo>
                    <a:pt x="243755" y="165905"/>
                  </a:lnTo>
                  <a:lnTo>
                    <a:pt x="252744" y="179304"/>
                  </a:lnTo>
                  <a:lnTo>
                    <a:pt x="256042" y="195695"/>
                  </a:lnTo>
                  <a:lnTo>
                    <a:pt x="256042" y="215733"/>
                  </a:lnTo>
                  <a:lnTo>
                    <a:pt x="256042" y="221288"/>
                  </a:lnTo>
                  <a:lnTo>
                    <a:pt x="260521" y="225802"/>
                  </a:lnTo>
                  <a:lnTo>
                    <a:pt x="266050" y="225802"/>
                  </a:lnTo>
                  <a:lnTo>
                    <a:pt x="271571" y="225802"/>
                  </a:lnTo>
                  <a:lnTo>
                    <a:pt x="276058" y="221288"/>
                  </a:lnTo>
                  <a:lnTo>
                    <a:pt x="271185" y="171474"/>
                  </a:lnTo>
                  <a:lnTo>
                    <a:pt x="238220" y="138311"/>
                  </a:lnTo>
                  <a:lnTo>
                    <a:pt x="205109" y="133409"/>
                  </a:lnTo>
                  <a:lnTo>
                    <a:pt x="197761" y="126008"/>
                  </a:lnTo>
                  <a:lnTo>
                    <a:pt x="197761" y="116920"/>
                  </a:lnTo>
                  <a:lnTo>
                    <a:pt x="197761" y="89356"/>
                  </a:lnTo>
                  <a:lnTo>
                    <a:pt x="220713" y="89356"/>
                  </a:lnTo>
                  <a:lnTo>
                    <a:pt x="226243" y="89356"/>
                  </a:lnTo>
                  <a:lnTo>
                    <a:pt x="230721" y="84850"/>
                  </a:lnTo>
                  <a:lnTo>
                    <a:pt x="230721" y="79286"/>
                  </a:lnTo>
                  <a:lnTo>
                    <a:pt x="230721" y="10069"/>
                  </a:lnTo>
                  <a:lnTo>
                    <a:pt x="55345" y="0"/>
                  </a:lnTo>
                  <a:lnTo>
                    <a:pt x="49815" y="0"/>
                  </a:lnTo>
                  <a:lnTo>
                    <a:pt x="45336" y="4505"/>
                  </a:lnTo>
                  <a:lnTo>
                    <a:pt x="45336" y="10069"/>
                  </a:lnTo>
                  <a:lnTo>
                    <a:pt x="45337" y="79286"/>
                  </a:lnTo>
                  <a:lnTo>
                    <a:pt x="45337" y="84850"/>
                  </a:lnTo>
                  <a:lnTo>
                    <a:pt x="49815" y="89356"/>
                  </a:lnTo>
                  <a:lnTo>
                    <a:pt x="55345" y="89356"/>
                  </a:lnTo>
                  <a:lnTo>
                    <a:pt x="78297" y="89356"/>
                  </a:lnTo>
                  <a:lnTo>
                    <a:pt x="78297" y="116920"/>
                  </a:lnTo>
                  <a:lnTo>
                    <a:pt x="78297" y="126008"/>
                  </a:lnTo>
                  <a:lnTo>
                    <a:pt x="70949" y="133408"/>
                  </a:lnTo>
                  <a:lnTo>
                    <a:pt x="61917" y="133408"/>
                  </a:lnTo>
                  <a:lnTo>
                    <a:pt x="37837" y="138311"/>
                  </a:lnTo>
                  <a:lnTo>
                    <a:pt x="18154" y="151673"/>
                  </a:lnTo>
                  <a:lnTo>
                    <a:pt x="4872" y="171474"/>
                  </a:lnTo>
                  <a:lnTo>
                    <a:pt x="0" y="195695"/>
                  </a:lnTo>
                  <a:lnTo>
                    <a:pt x="0" y="505474"/>
                  </a:lnTo>
                  <a:lnTo>
                    <a:pt x="0" y="511035"/>
                  </a:lnTo>
                  <a:lnTo>
                    <a:pt x="4487" y="515543"/>
                  </a:lnTo>
                  <a:lnTo>
                    <a:pt x="10008" y="515543"/>
                  </a:lnTo>
                  <a:lnTo>
                    <a:pt x="266050" y="515543"/>
                  </a:lnTo>
                  <a:lnTo>
                    <a:pt x="271580" y="515543"/>
                  </a:lnTo>
                  <a:lnTo>
                    <a:pt x="276058" y="511035"/>
                  </a:lnTo>
                  <a:lnTo>
                    <a:pt x="276058" y="505474"/>
                  </a:lnTo>
                  <a:lnTo>
                    <a:pt x="276058" y="306767"/>
                  </a:lnTo>
                  <a:lnTo>
                    <a:pt x="276058" y="301204"/>
                  </a:lnTo>
                  <a:lnTo>
                    <a:pt x="271580" y="296698"/>
                  </a:lnTo>
                  <a:lnTo>
                    <a:pt x="266050" y="296698"/>
                  </a:lnTo>
                  <a:close/>
                </a:path>
                <a:path w="276225" h="515620">
                  <a:moveTo>
                    <a:pt x="65353" y="20138"/>
                  </a:moveTo>
                  <a:lnTo>
                    <a:pt x="210705" y="20138"/>
                  </a:lnTo>
                  <a:lnTo>
                    <a:pt x="210705" y="69217"/>
                  </a:lnTo>
                  <a:lnTo>
                    <a:pt x="194367" y="69217"/>
                  </a:lnTo>
                  <a:lnTo>
                    <a:pt x="194367" y="50069"/>
                  </a:lnTo>
                  <a:lnTo>
                    <a:pt x="194367" y="44506"/>
                  </a:lnTo>
                  <a:lnTo>
                    <a:pt x="189888" y="40000"/>
                  </a:lnTo>
                  <a:lnTo>
                    <a:pt x="184358" y="40000"/>
                  </a:lnTo>
                  <a:lnTo>
                    <a:pt x="178829" y="40000"/>
                  </a:lnTo>
                  <a:lnTo>
                    <a:pt x="174350" y="44506"/>
                  </a:lnTo>
                  <a:lnTo>
                    <a:pt x="174350" y="50069"/>
                  </a:lnTo>
                  <a:lnTo>
                    <a:pt x="174350" y="69217"/>
                  </a:lnTo>
                  <a:lnTo>
                    <a:pt x="148037" y="69217"/>
                  </a:lnTo>
                  <a:lnTo>
                    <a:pt x="148037" y="50069"/>
                  </a:lnTo>
                  <a:lnTo>
                    <a:pt x="148037" y="44506"/>
                  </a:lnTo>
                  <a:lnTo>
                    <a:pt x="143558" y="40000"/>
                  </a:lnTo>
                  <a:lnTo>
                    <a:pt x="138029" y="40000"/>
                  </a:lnTo>
                  <a:lnTo>
                    <a:pt x="132499" y="40000"/>
                  </a:lnTo>
                  <a:lnTo>
                    <a:pt x="128021" y="44506"/>
                  </a:lnTo>
                  <a:lnTo>
                    <a:pt x="128021" y="50069"/>
                  </a:lnTo>
                  <a:lnTo>
                    <a:pt x="128021" y="69217"/>
                  </a:lnTo>
                  <a:lnTo>
                    <a:pt x="101708" y="69217"/>
                  </a:lnTo>
                  <a:lnTo>
                    <a:pt x="101708" y="50069"/>
                  </a:lnTo>
                  <a:lnTo>
                    <a:pt x="101708" y="44506"/>
                  </a:lnTo>
                  <a:lnTo>
                    <a:pt x="97229" y="40000"/>
                  </a:lnTo>
                  <a:lnTo>
                    <a:pt x="91699" y="40000"/>
                  </a:lnTo>
                  <a:lnTo>
                    <a:pt x="86170" y="40000"/>
                  </a:lnTo>
                  <a:lnTo>
                    <a:pt x="81691" y="44506"/>
                  </a:lnTo>
                  <a:lnTo>
                    <a:pt x="81691" y="50069"/>
                  </a:lnTo>
                  <a:lnTo>
                    <a:pt x="81691" y="69217"/>
                  </a:lnTo>
                  <a:lnTo>
                    <a:pt x="65353" y="69217"/>
                  </a:lnTo>
                  <a:lnTo>
                    <a:pt x="65353" y="20138"/>
                  </a:lnTo>
                  <a:close/>
                </a:path>
              </a:pathLst>
            </a:custGeom>
            <a:ln w="317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3754" y="5336389"/>
              <a:ext cx="258198" cy="2459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9717" y="5101364"/>
              <a:ext cx="482147" cy="4853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6399" y="5332785"/>
              <a:ext cx="91201" cy="9174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2529" y="5264483"/>
              <a:ext cx="243201" cy="35270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907934" y="5095268"/>
              <a:ext cx="240665" cy="370205"/>
            </a:xfrm>
            <a:custGeom>
              <a:avLst/>
              <a:gdLst/>
              <a:ahLst/>
              <a:cxnLst/>
              <a:rect l="l" t="t" r="r" b="b"/>
              <a:pathLst>
                <a:path w="240664" h="370204">
                  <a:moveTo>
                    <a:pt x="122061" y="0"/>
                  </a:moveTo>
                  <a:lnTo>
                    <a:pt x="115142" y="0"/>
                  </a:lnTo>
                  <a:lnTo>
                    <a:pt x="111920" y="1776"/>
                  </a:lnTo>
                  <a:lnTo>
                    <a:pt x="69471" y="72760"/>
                  </a:lnTo>
                  <a:lnTo>
                    <a:pt x="36938" y="133471"/>
                  </a:lnTo>
                  <a:lnTo>
                    <a:pt x="9508" y="194922"/>
                  </a:lnTo>
                  <a:lnTo>
                    <a:pt x="7533" y="200194"/>
                  </a:lnTo>
                  <a:lnTo>
                    <a:pt x="10179" y="206072"/>
                  </a:lnTo>
                  <a:lnTo>
                    <a:pt x="20649" y="210046"/>
                  </a:lnTo>
                  <a:lnTo>
                    <a:pt x="26492" y="207384"/>
                  </a:lnTo>
                  <a:lnTo>
                    <a:pt x="28473" y="202118"/>
                  </a:lnTo>
                  <a:lnTo>
                    <a:pt x="49143" y="154700"/>
                  </a:lnTo>
                  <a:lnTo>
                    <a:pt x="74496" y="105619"/>
                  </a:lnTo>
                  <a:lnTo>
                    <a:pt x="99376" y="61611"/>
                  </a:lnTo>
                  <a:lnTo>
                    <a:pt x="118624" y="29413"/>
                  </a:lnTo>
                  <a:lnTo>
                    <a:pt x="142465" y="69500"/>
                  </a:lnTo>
                  <a:lnTo>
                    <a:pt x="169253" y="117830"/>
                  </a:lnTo>
                  <a:lnTo>
                    <a:pt x="194252" y="167945"/>
                  </a:lnTo>
                  <a:lnTo>
                    <a:pt x="212725" y="213389"/>
                  </a:lnTo>
                  <a:lnTo>
                    <a:pt x="219935" y="247706"/>
                  </a:lnTo>
                  <a:lnTo>
                    <a:pt x="211959" y="287347"/>
                  </a:lnTo>
                  <a:lnTo>
                    <a:pt x="190221" y="319753"/>
                  </a:lnTo>
                  <a:lnTo>
                    <a:pt x="158006" y="341620"/>
                  </a:lnTo>
                  <a:lnTo>
                    <a:pt x="118599" y="349643"/>
                  </a:lnTo>
                  <a:lnTo>
                    <a:pt x="85983" y="344185"/>
                  </a:lnTo>
                  <a:lnTo>
                    <a:pt x="57424" y="328893"/>
                  </a:lnTo>
                  <a:lnTo>
                    <a:pt x="35058" y="305397"/>
                  </a:lnTo>
                  <a:lnTo>
                    <a:pt x="21023" y="275323"/>
                  </a:lnTo>
                  <a:lnTo>
                    <a:pt x="19516" y="269904"/>
                  </a:lnTo>
                  <a:lnTo>
                    <a:pt x="13920" y="266739"/>
                  </a:lnTo>
                  <a:lnTo>
                    <a:pt x="3139" y="269783"/>
                  </a:lnTo>
                  <a:lnTo>
                    <a:pt x="0" y="275412"/>
                  </a:lnTo>
                  <a:lnTo>
                    <a:pt x="1512" y="280832"/>
                  </a:lnTo>
                  <a:lnTo>
                    <a:pt x="18356" y="316925"/>
                  </a:lnTo>
                  <a:lnTo>
                    <a:pt x="45195" y="345126"/>
                  </a:lnTo>
                  <a:lnTo>
                    <a:pt x="79464" y="363481"/>
                  </a:lnTo>
                  <a:lnTo>
                    <a:pt x="118599" y="370033"/>
                  </a:lnTo>
                  <a:lnTo>
                    <a:pt x="165887" y="360405"/>
                  </a:lnTo>
                  <a:lnTo>
                    <a:pt x="204546" y="334163"/>
                  </a:lnTo>
                  <a:lnTo>
                    <a:pt x="230633" y="295274"/>
                  </a:lnTo>
                  <a:lnTo>
                    <a:pt x="240205" y="247706"/>
                  </a:lnTo>
                  <a:lnTo>
                    <a:pt x="231222" y="205224"/>
                  </a:lnTo>
                  <a:lnTo>
                    <a:pt x="208732" y="150992"/>
                  </a:lnTo>
                  <a:lnTo>
                    <a:pt x="179429" y="93702"/>
                  </a:lnTo>
                  <a:lnTo>
                    <a:pt x="150002" y="42043"/>
                  </a:lnTo>
                  <a:lnTo>
                    <a:pt x="127145" y="4705"/>
                  </a:lnTo>
                  <a:lnTo>
                    <a:pt x="125277" y="1776"/>
                  </a:lnTo>
                  <a:lnTo>
                    <a:pt x="12206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7756" y="1508799"/>
              <a:ext cx="618937" cy="62497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728840" y="3223837"/>
              <a:ext cx="538480" cy="608330"/>
            </a:xfrm>
            <a:custGeom>
              <a:avLst/>
              <a:gdLst/>
              <a:ahLst/>
              <a:cxnLst/>
              <a:rect l="l" t="t" r="r" b="b"/>
              <a:pathLst>
                <a:path w="538479" h="608329">
                  <a:moveTo>
                    <a:pt x="241977" y="531943"/>
                  </a:moveTo>
                  <a:lnTo>
                    <a:pt x="174764" y="531942"/>
                  </a:lnTo>
                  <a:lnTo>
                    <a:pt x="185426" y="537692"/>
                  </a:lnTo>
                  <a:lnTo>
                    <a:pt x="196414" y="542730"/>
                  </a:lnTo>
                  <a:lnTo>
                    <a:pt x="207689" y="547043"/>
                  </a:lnTo>
                  <a:lnTo>
                    <a:pt x="219204" y="550622"/>
                  </a:lnTo>
                  <a:lnTo>
                    <a:pt x="219204" y="602560"/>
                  </a:lnTo>
                  <a:lnTo>
                    <a:pt x="224780" y="608178"/>
                  </a:lnTo>
                  <a:lnTo>
                    <a:pt x="313215" y="608178"/>
                  </a:lnTo>
                  <a:lnTo>
                    <a:pt x="318791" y="602560"/>
                  </a:lnTo>
                  <a:lnTo>
                    <a:pt x="318791" y="583474"/>
                  </a:lnTo>
                  <a:lnTo>
                    <a:pt x="244101" y="583474"/>
                  </a:lnTo>
                  <a:lnTo>
                    <a:pt x="244193" y="536953"/>
                  </a:lnTo>
                  <a:lnTo>
                    <a:pt x="244243" y="534822"/>
                  </a:lnTo>
                  <a:lnTo>
                    <a:pt x="241977" y="531943"/>
                  </a:lnTo>
                  <a:close/>
                </a:path>
                <a:path w="538479" h="608329">
                  <a:moveTo>
                    <a:pt x="363414" y="502505"/>
                  </a:moveTo>
                  <a:lnTo>
                    <a:pt x="318157" y="524848"/>
                  </a:lnTo>
                  <a:lnTo>
                    <a:pt x="297888" y="529941"/>
                  </a:lnTo>
                  <a:lnTo>
                    <a:pt x="293759" y="535197"/>
                  </a:lnTo>
                  <a:lnTo>
                    <a:pt x="293798" y="536953"/>
                  </a:lnTo>
                  <a:lnTo>
                    <a:pt x="293894" y="583474"/>
                  </a:lnTo>
                  <a:lnTo>
                    <a:pt x="318791" y="583474"/>
                  </a:lnTo>
                  <a:lnTo>
                    <a:pt x="318791" y="550622"/>
                  </a:lnTo>
                  <a:lnTo>
                    <a:pt x="330360" y="547044"/>
                  </a:lnTo>
                  <a:lnTo>
                    <a:pt x="341668" y="542730"/>
                  </a:lnTo>
                  <a:lnTo>
                    <a:pt x="352677" y="537692"/>
                  </a:lnTo>
                  <a:lnTo>
                    <a:pt x="363353" y="531943"/>
                  </a:lnTo>
                  <a:lnTo>
                    <a:pt x="398461" y="531943"/>
                  </a:lnTo>
                  <a:lnTo>
                    <a:pt x="369902" y="503200"/>
                  </a:lnTo>
                  <a:lnTo>
                    <a:pt x="363414" y="502505"/>
                  </a:lnTo>
                  <a:close/>
                </a:path>
                <a:path w="538479" h="608329">
                  <a:moveTo>
                    <a:pt x="53281" y="378451"/>
                  </a:moveTo>
                  <a:lnTo>
                    <a:pt x="28632" y="378451"/>
                  </a:lnTo>
                  <a:lnTo>
                    <a:pt x="28632" y="410448"/>
                  </a:lnTo>
                  <a:lnTo>
                    <a:pt x="34203" y="416072"/>
                  </a:lnTo>
                  <a:lnTo>
                    <a:pt x="85767" y="416072"/>
                  </a:lnTo>
                  <a:lnTo>
                    <a:pt x="89321" y="427727"/>
                  </a:lnTo>
                  <a:lnTo>
                    <a:pt x="93607" y="439120"/>
                  </a:lnTo>
                  <a:lnTo>
                    <a:pt x="98609" y="450211"/>
                  </a:lnTo>
                  <a:lnTo>
                    <a:pt x="104210" y="460773"/>
                  </a:lnTo>
                  <a:lnTo>
                    <a:pt x="104250" y="461024"/>
                  </a:lnTo>
                  <a:lnTo>
                    <a:pt x="67865" y="497699"/>
                  </a:lnTo>
                  <a:lnTo>
                    <a:pt x="67865" y="505603"/>
                  </a:lnTo>
                  <a:lnTo>
                    <a:pt x="130451" y="568654"/>
                  </a:lnTo>
                  <a:lnTo>
                    <a:pt x="138297" y="568654"/>
                  </a:lnTo>
                  <a:lnTo>
                    <a:pt x="169786" y="536953"/>
                  </a:lnTo>
                  <a:lnTo>
                    <a:pt x="134188" y="536953"/>
                  </a:lnTo>
                  <a:lnTo>
                    <a:pt x="98959" y="501463"/>
                  </a:lnTo>
                  <a:lnTo>
                    <a:pt x="132844" y="467308"/>
                  </a:lnTo>
                  <a:lnTo>
                    <a:pt x="133500" y="461024"/>
                  </a:lnTo>
                  <a:lnTo>
                    <a:pt x="133526" y="460773"/>
                  </a:lnTo>
                  <a:lnTo>
                    <a:pt x="130330" y="455816"/>
                  </a:lnTo>
                  <a:lnTo>
                    <a:pt x="122695" y="442925"/>
                  </a:lnTo>
                  <a:lnTo>
                    <a:pt x="116320" y="429528"/>
                  </a:lnTo>
                  <a:lnTo>
                    <a:pt x="111101" y="415429"/>
                  </a:lnTo>
                  <a:lnTo>
                    <a:pt x="107176" y="400890"/>
                  </a:lnTo>
                  <a:lnTo>
                    <a:pt x="105913" y="395015"/>
                  </a:lnTo>
                  <a:lnTo>
                    <a:pt x="100881" y="390991"/>
                  </a:lnTo>
                  <a:lnTo>
                    <a:pt x="53281" y="390991"/>
                  </a:lnTo>
                  <a:lnTo>
                    <a:pt x="53281" y="378451"/>
                  </a:lnTo>
                  <a:close/>
                </a:path>
                <a:path w="538479" h="608329">
                  <a:moveTo>
                    <a:pt x="398461" y="531943"/>
                  </a:moveTo>
                  <a:lnTo>
                    <a:pt x="363353" y="531943"/>
                  </a:lnTo>
                  <a:lnTo>
                    <a:pt x="399826" y="568654"/>
                  </a:lnTo>
                  <a:lnTo>
                    <a:pt x="407666" y="568654"/>
                  </a:lnTo>
                  <a:lnTo>
                    <a:pt x="438788" y="537328"/>
                  </a:lnTo>
                  <a:lnTo>
                    <a:pt x="403807" y="537328"/>
                  </a:lnTo>
                  <a:lnTo>
                    <a:pt x="398461" y="531943"/>
                  </a:lnTo>
                  <a:close/>
                </a:path>
                <a:path w="538479" h="608329">
                  <a:moveTo>
                    <a:pt x="437293" y="390849"/>
                  </a:moveTo>
                  <a:lnTo>
                    <a:pt x="432075" y="395015"/>
                  </a:lnTo>
                  <a:lnTo>
                    <a:pt x="430819" y="400890"/>
                  </a:lnTo>
                  <a:lnTo>
                    <a:pt x="427021" y="415429"/>
                  </a:lnTo>
                  <a:lnTo>
                    <a:pt x="421935" y="429529"/>
                  </a:lnTo>
                  <a:lnTo>
                    <a:pt x="415537" y="443208"/>
                  </a:lnTo>
                  <a:lnTo>
                    <a:pt x="408044" y="456068"/>
                  </a:lnTo>
                  <a:lnTo>
                    <a:pt x="404841" y="461025"/>
                  </a:lnTo>
                  <a:lnTo>
                    <a:pt x="405503" y="467308"/>
                  </a:lnTo>
                  <a:lnTo>
                    <a:pt x="405530" y="467560"/>
                  </a:lnTo>
                  <a:lnTo>
                    <a:pt x="439408" y="501716"/>
                  </a:lnTo>
                  <a:lnTo>
                    <a:pt x="403807" y="537328"/>
                  </a:lnTo>
                  <a:lnTo>
                    <a:pt x="438788" y="537328"/>
                  </a:lnTo>
                  <a:lnTo>
                    <a:pt x="470258" y="505603"/>
                  </a:lnTo>
                  <a:lnTo>
                    <a:pt x="470258" y="497699"/>
                  </a:lnTo>
                  <a:lnTo>
                    <a:pt x="433866" y="461025"/>
                  </a:lnTo>
                  <a:lnTo>
                    <a:pt x="433907" y="460773"/>
                  </a:lnTo>
                  <a:lnTo>
                    <a:pt x="439511" y="450212"/>
                  </a:lnTo>
                  <a:lnTo>
                    <a:pt x="444515" y="439120"/>
                  </a:lnTo>
                  <a:lnTo>
                    <a:pt x="448802" y="427728"/>
                  </a:lnTo>
                  <a:lnTo>
                    <a:pt x="452356" y="416072"/>
                  </a:lnTo>
                  <a:lnTo>
                    <a:pt x="503913" y="416072"/>
                  </a:lnTo>
                  <a:lnTo>
                    <a:pt x="509489" y="410449"/>
                  </a:lnTo>
                  <a:lnTo>
                    <a:pt x="509489" y="390992"/>
                  </a:lnTo>
                  <a:lnTo>
                    <a:pt x="443267" y="390992"/>
                  </a:lnTo>
                  <a:lnTo>
                    <a:pt x="437293" y="390849"/>
                  </a:lnTo>
                  <a:close/>
                </a:path>
                <a:path w="538479" h="608329">
                  <a:moveTo>
                    <a:pt x="174581" y="502131"/>
                  </a:moveTo>
                  <a:lnTo>
                    <a:pt x="168093" y="502818"/>
                  </a:lnTo>
                  <a:lnTo>
                    <a:pt x="134188" y="536953"/>
                  </a:lnTo>
                  <a:lnTo>
                    <a:pt x="169786" y="536953"/>
                  </a:lnTo>
                  <a:lnTo>
                    <a:pt x="174764" y="531942"/>
                  </a:lnTo>
                  <a:lnTo>
                    <a:pt x="241977" y="531943"/>
                  </a:lnTo>
                  <a:lnTo>
                    <a:pt x="240107" y="529567"/>
                  </a:lnTo>
                  <a:lnTo>
                    <a:pt x="234268" y="528300"/>
                  </a:lnTo>
                  <a:lnTo>
                    <a:pt x="219839" y="524478"/>
                  </a:lnTo>
                  <a:lnTo>
                    <a:pt x="205843" y="519356"/>
                  </a:lnTo>
                  <a:lnTo>
                    <a:pt x="192368" y="512968"/>
                  </a:lnTo>
                  <a:lnTo>
                    <a:pt x="179501" y="505351"/>
                  </a:lnTo>
                  <a:lnTo>
                    <a:pt x="174581" y="502131"/>
                  </a:lnTo>
                  <a:close/>
                </a:path>
                <a:path w="538479" h="608329">
                  <a:moveTo>
                    <a:pt x="192321" y="378451"/>
                  </a:moveTo>
                  <a:lnTo>
                    <a:pt x="167053" y="378451"/>
                  </a:lnTo>
                  <a:lnTo>
                    <a:pt x="179862" y="417402"/>
                  </a:lnTo>
                  <a:lnTo>
                    <a:pt x="205611" y="447340"/>
                  </a:lnTo>
                  <a:lnTo>
                    <a:pt x="240628" y="465364"/>
                  </a:lnTo>
                  <a:lnTo>
                    <a:pt x="281236" y="468575"/>
                  </a:lnTo>
                  <a:lnTo>
                    <a:pt x="314183" y="458712"/>
                  </a:lnTo>
                  <a:lnTo>
                    <a:pt x="335665" y="443208"/>
                  </a:lnTo>
                  <a:lnTo>
                    <a:pt x="256603" y="443208"/>
                  </a:lnTo>
                  <a:lnTo>
                    <a:pt x="233371" y="435498"/>
                  </a:lnTo>
                  <a:lnTo>
                    <a:pt x="214074" y="421289"/>
                  </a:lnTo>
                  <a:lnTo>
                    <a:pt x="199971" y="401851"/>
                  </a:lnTo>
                  <a:lnTo>
                    <a:pt x="192321" y="378451"/>
                  </a:lnTo>
                  <a:close/>
                </a:path>
                <a:path w="538479" h="608329">
                  <a:moveTo>
                    <a:pt x="370699" y="378451"/>
                  </a:moveTo>
                  <a:lnTo>
                    <a:pt x="345674" y="378451"/>
                  </a:lnTo>
                  <a:lnTo>
                    <a:pt x="334823" y="407536"/>
                  </a:lnTo>
                  <a:lnTo>
                    <a:pt x="314341" y="429529"/>
                  </a:lnTo>
                  <a:lnTo>
                    <a:pt x="314200" y="429529"/>
                  </a:lnTo>
                  <a:lnTo>
                    <a:pt x="287420" y="441998"/>
                  </a:lnTo>
                  <a:lnTo>
                    <a:pt x="256603" y="443208"/>
                  </a:lnTo>
                  <a:lnTo>
                    <a:pt x="335665" y="443208"/>
                  </a:lnTo>
                  <a:lnTo>
                    <a:pt x="341330" y="439120"/>
                  </a:lnTo>
                  <a:lnTo>
                    <a:pt x="343945" y="435498"/>
                  </a:lnTo>
                  <a:lnTo>
                    <a:pt x="360914" y="411639"/>
                  </a:lnTo>
                  <a:lnTo>
                    <a:pt x="370699" y="378451"/>
                  </a:lnTo>
                  <a:close/>
                </a:path>
                <a:path w="538479" h="608329">
                  <a:moveTo>
                    <a:pt x="100702" y="390848"/>
                  </a:moveTo>
                  <a:lnTo>
                    <a:pt x="94728" y="390991"/>
                  </a:lnTo>
                  <a:lnTo>
                    <a:pt x="100881" y="390991"/>
                  </a:lnTo>
                  <a:lnTo>
                    <a:pt x="100702" y="390848"/>
                  </a:lnTo>
                  <a:close/>
                </a:path>
                <a:path w="538479" h="608329">
                  <a:moveTo>
                    <a:pt x="509489" y="378451"/>
                  </a:moveTo>
                  <a:lnTo>
                    <a:pt x="484599" y="378451"/>
                  </a:lnTo>
                  <a:lnTo>
                    <a:pt x="484721" y="390992"/>
                  </a:lnTo>
                  <a:lnTo>
                    <a:pt x="509489" y="390992"/>
                  </a:lnTo>
                  <a:lnTo>
                    <a:pt x="509489" y="378451"/>
                  </a:lnTo>
                  <a:close/>
                </a:path>
                <a:path w="538479" h="608329">
                  <a:moveTo>
                    <a:pt x="342342" y="0"/>
                  </a:moveTo>
                  <a:lnTo>
                    <a:pt x="195409" y="0"/>
                  </a:lnTo>
                  <a:lnTo>
                    <a:pt x="189834" y="5616"/>
                  </a:lnTo>
                  <a:lnTo>
                    <a:pt x="189834" y="35986"/>
                  </a:lnTo>
                  <a:lnTo>
                    <a:pt x="145024" y="57292"/>
                  </a:lnTo>
                  <a:lnTo>
                    <a:pt x="106373" y="86833"/>
                  </a:lnTo>
                  <a:lnTo>
                    <a:pt x="74783" y="123327"/>
                  </a:lnTo>
                  <a:lnTo>
                    <a:pt x="51152" y="165492"/>
                  </a:lnTo>
                  <a:lnTo>
                    <a:pt x="36381" y="212044"/>
                  </a:lnTo>
                  <a:lnTo>
                    <a:pt x="31408" y="261328"/>
                  </a:lnTo>
                  <a:lnTo>
                    <a:pt x="31370" y="278382"/>
                  </a:lnTo>
                  <a:lnTo>
                    <a:pt x="2987" y="290500"/>
                  </a:lnTo>
                  <a:lnTo>
                    <a:pt x="0" y="295047"/>
                  </a:lnTo>
                  <a:lnTo>
                    <a:pt x="0" y="372835"/>
                  </a:lnTo>
                  <a:lnTo>
                    <a:pt x="5576" y="378451"/>
                  </a:lnTo>
                  <a:lnTo>
                    <a:pt x="532547" y="378452"/>
                  </a:lnTo>
                  <a:lnTo>
                    <a:pt x="538116" y="372835"/>
                  </a:lnTo>
                  <a:lnTo>
                    <a:pt x="538111" y="353371"/>
                  </a:lnTo>
                  <a:lnTo>
                    <a:pt x="24772" y="353371"/>
                  </a:lnTo>
                  <a:lnTo>
                    <a:pt x="24772" y="308350"/>
                  </a:lnTo>
                  <a:lnTo>
                    <a:pt x="53403" y="295987"/>
                  </a:lnTo>
                  <a:lnTo>
                    <a:pt x="56390" y="291439"/>
                  </a:lnTo>
                  <a:lnTo>
                    <a:pt x="56390" y="261328"/>
                  </a:lnTo>
                  <a:lnTo>
                    <a:pt x="62384" y="210314"/>
                  </a:lnTo>
                  <a:lnTo>
                    <a:pt x="79934" y="162961"/>
                  </a:lnTo>
                  <a:lnTo>
                    <a:pt x="107846" y="121339"/>
                  </a:lnTo>
                  <a:lnTo>
                    <a:pt x="144894" y="87270"/>
                  </a:lnTo>
                  <a:lnTo>
                    <a:pt x="189834" y="62571"/>
                  </a:lnTo>
                  <a:lnTo>
                    <a:pt x="214518" y="62571"/>
                  </a:lnTo>
                  <a:lnTo>
                    <a:pt x="214474" y="25209"/>
                  </a:lnTo>
                  <a:lnTo>
                    <a:pt x="347918" y="25209"/>
                  </a:lnTo>
                  <a:lnTo>
                    <a:pt x="347918" y="5616"/>
                  </a:lnTo>
                  <a:lnTo>
                    <a:pt x="342342" y="0"/>
                  </a:lnTo>
                  <a:close/>
                </a:path>
                <a:path w="538479" h="608329">
                  <a:moveTo>
                    <a:pt x="399795" y="62571"/>
                  </a:moveTo>
                  <a:lnTo>
                    <a:pt x="348168" y="62571"/>
                  </a:lnTo>
                  <a:lnTo>
                    <a:pt x="393166" y="87270"/>
                  </a:lnTo>
                  <a:lnTo>
                    <a:pt x="430242" y="121340"/>
                  </a:lnTo>
                  <a:lnTo>
                    <a:pt x="458175" y="162961"/>
                  </a:lnTo>
                  <a:lnTo>
                    <a:pt x="475679" y="210134"/>
                  </a:lnTo>
                  <a:lnTo>
                    <a:pt x="475746" y="210314"/>
                  </a:lnTo>
                  <a:lnTo>
                    <a:pt x="481704" y="261328"/>
                  </a:lnTo>
                  <a:lnTo>
                    <a:pt x="481733" y="291691"/>
                  </a:lnTo>
                  <a:lnTo>
                    <a:pt x="484720" y="296239"/>
                  </a:lnTo>
                  <a:lnTo>
                    <a:pt x="513348" y="308602"/>
                  </a:lnTo>
                  <a:lnTo>
                    <a:pt x="513348" y="353371"/>
                  </a:lnTo>
                  <a:lnTo>
                    <a:pt x="538111" y="353371"/>
                  </a:lnTo>
                  <a:lnTo>
                    <a:pt x="538095" y="295048"/>
                  </a:lnTo>
                  <a:lnTo>
                    <a:pt x="535075" y="290500"/>
                  </a:lnTo>
                  <a:lnTo>
                    <a:pt x="530405" y="288539"/>
                  </a:lnTo>
                  <a:lnTo>
                    <a:pt x="506380" y="278130"/>
                  </a:lnTo>
                  <a:lnTo>
                    <a:pt x="501382" y="212044"/>
                  </a:lnTo>
                  <a:lnTo>
                    <a:pt x="486638" y="165492"/>
                  </a:lnTo>
                  <a:lnTo>
                    <a:pt x="463038" y="123328"/>
                  </a:lnTo>
                  <a:lnTo>
                    <a:pt x="431485" y="86834"/>
                  </a:lnTo>
                  <a:lnTo>
                    <a:pt x="399795" y="62571"/>
                  </a:lnTo>
                  <a:close/>
                </a:path>
                <a:path w="538479" h="608329">
                  <a:moveTo>
                    <a:pt x="214518" y="62571"/>
                  </a:moveTo>
                  <a:lnTo>
                    <a:pt x="189834" y="62571"/>
                  </a:lnTo>
                  <a:lnTo>
                    <a:pt x="189834" y="254200"/>
                  </a:lnTo>
                  <a:lnTo>
                    <a:pt x="195402" y="259823"/>
                  </a:lnTo>
                  <a:lnTo>
                    <a:pt x="342586" y="259824"/>
                  </a:lnTo>
                  <a:lnTo>
                    <a:pt x="348168" y="254200"/>
                  </a:lnTo>
                  <a:lnTo>
                    <a:pt x="348168" y="234743"/>
                  </a:lnTo>
                  <a:lnTo>
                    <a:pt x="214724" y="234743"/>
                  </a:lnTo>
                  <a:lnTo>
                    <a:pt x="214638" y="162961"/>
                  </a:lnTo>
                  <a:lnTo>
                    <a:pt x="214518" y="62571"/>
                  </a:lnTo>
                  <a:close/>
                </a:path>
                <a:path w="538479" h="608329">
                  <a:moveTo>
                    <a:pt x="347918" y="25209"/>
                  </a:moveTo>
                  <a:lnTo>
                    <a:pt x="323021" y="25209"/>
                  </a:lnTo>
                  <a:lnTo>
                    <a:pt x="323021" y="234743"/>
                  </a:lnTo>
                  <a:lnTo>
                    <a:pt x="348168" y="234743"/>
                  </a:lnTo>
                  <a:lnTo>
                    <a:pt x="348168" y="62571"/>
                  </a:lnTo>
                  <a:lnTo>
                    <a:pt x="399795" y="62571"/>
                  </a:lnTo>
                  <a:lnTo>
                    <a:pt x="392889" y="57292"/>
                  </a:lnTo>
                  <a:lnTo>
                    <a:pt x="348175" y="35986"/>
                  </a:lnTo>
                  <a:lnTo>
                    <a:pt x="347918" y="35986"/>
                  </a:lnTo>
                  <a:lnTo>
                    <a:pt x="347918" y="25209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6405" y="3272556"/>
              <a:ext cx="506709" cy="5105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58873" y="2859785"/>
              <a:ext cx="0" cy="1884045"/>
            </a:xfrm>
            <a:custGeom>
              <a:avLst/>
              <a:gdLst/>
              <a:ahLst/>
              <a:cxnLst/>
              <a:rect l="l" t="t" r="r" b="b"/>
              <a:pathLst>
                <a:path h="1884045">
                  <a:moveTo>
                    <a:pt x="0" y="0"/>
                  </a:moveTo>
                  <a:lnTo>
                    <a:pt x="0" y="269621"/>
                  </a:lnTo>
                </a:path>
                <a:path h="1884045">
                  <a:moveTo>
                    <a:pt x="0" y="1883664"/>
                  </a:moveTo>
                  <a:lnTo>
                    <a:pt x="0" y="1838070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49111" y="682751"/>
              <a:ext cx="1574291" cy="66598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645402" y="1533905"/>
              <a:ext cx="0" cy="358775"/>
            </a:xfrm>
            <a:custGeom>
              <a:avLst/>
              <a:gdLst/>
              <a:ahLst/>
              <a:cxnLst/>
              <a:rect l="l" t="t" r="r" b="b"/>
              <a:pathLst>
                <a:path h="358775">
                  <a:moveTo>
                    <a:pt x="0" y="0"/>
                  </a:moveTo>
                  <a:lnTo>
                    <a:pt x="0" y="358775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715244" y="0"/>
              <a:ext cx="1477010" cy="817244"/>
            </a:xfrm>
            <a:custGeom>
              <a:avLst/>
              <a:gdLst/>
              <a:ahLst/>
              <a:cxnLst/>
              <a:rect l="l" t="t" r="r" b="b"/>
              <a:pathLst>
                <a:path w="1477009" h="817244">
                  <a:moveTo>
                    <a:pt x="1476755" y="0"/>
                  </a:moveTo>
                  <a:lnTo>
                    <a:pt x="0" y="0"/>
                  </a:lnTo>
                  <a:lnTo>
                    <a:pt x="0" y="816863"/>
                  </a:lnTo>
                  <a:lnTo>
                    <a:pt x="1476755" y="816863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437513" y="3937761"/>
            <a:ext cx="44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Trebuchet MS"/>
                <a:cs typeface="Trebuchet MS"/>
              </a:rPr>
              <a:t>Sugar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15359" y="5708091"/>
            <a:ext cx="951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Power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Trebuchet MS"/>
                <a:cs typeface="Trebuchet MS"/>
              </a:rPr>
              <a:t>Transmission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80023" y="5708091"/>
            <a:ext cx="46418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rebuchet MS"/>
                <a:cs typeface="Trebuchet MS"/>
              </a:rPr>
              <a:t>Water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About</a:t>
            </a:r>
            <a:r>
              <a:rPr spc="-120" dirty="0"/>
              <a:t> </a:t>
            </a:r>
            <a:r>
              <a:rPr dirty="0"/>
              <a:t>Triveni</a:t>
            </a:r>
            <a:r>
              <a:rPr spc="-125" dirty="0"/>
              <a:t> </a:t>
            </a:r>
            <a:r>
              <a:rPr spc="50" dirty="0"/>
              <a:t>Group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538209" y="2193416"/>
            <a:ext cx="2456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Trebuchet MS"/>
                <a:cs typeface="Trebuchet MS"/>
              </a:rPr>
              <a:t>Triveni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-45" dirty="0">
                <a:latin typeface="Trebuchet MS"/>
                <a:cs typeface="Trebuchet MS"/>
              </a:rPr>
              <a:t>Turbine</a:t>
            </a:r>
            <a:r>
              <a:rPr sz="1800" b="1" spc="-114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Limited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01857" y="3937761"/>
            <a:ext cx="873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Aftermarket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566659" y="1533144"/>
            <a:ext cx="3976370" cy="2299970"/>
            <a:chOff x="7566659" y="1533144"/>
            <a:chExt cx="3976370" cy="2299970"/>
          </a:xfrm>
        </p:grpSpPr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66659" y="3223260"/>
              <a:ext cx="609600" cy="6096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33175" y="3223260"/>
              <a:ext cx="609600" cy="6096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398507" y="1533144"/>
              <a:ext cx="619125" cy="619125"/>
            </a:xfrm>
            <a:custGeom>
              <a:avLst/>
              <a:gdLst/>
              <a:ahLst/>
              <a:cxnLst/>
              <a:rect l="l" t="t" r="r" b="b"/>
              <a:pathLst>
                <a:path w="619125" h="619125">
                  <a:moveTo>
                    <a:pt x="309372" y="0"/>
                  </a:moveTo>
                  <a:lnTo>
                    <a:pt x="263665" y="3355"/>
                  </a:lnTo>
                  <a:lnTo>
                    <a:pt x="220038" y="13102"/>
                  </a:lnTo>
                  <a:lnTo>
                    <a:pt x="178968" y="28761"/>
                  </a:lnTo>
                  <a:lnTo>
                    <a:pt x="140936" y="49853"/>
                  </a:lnTo>
                  <a:lnTo>
                    <a:pt x="106420" y="75899"/>
                  </a:lnTo>
                  <a:lnTo>
                    <a:pt x="75899" y="106420"/>
                  </a:lnTo>
                  <a:lnTo>
                    <a:pt x="49853" y="140936"/>
                  </a:lnTo>
                  <a:lnTo>
                    <a:pt x="28761" y="178968"/>
                  </a:lnTo>
                  <a:lnTo>
                    <a:pt x="13102" y="220038"/>
                  </a:lnTo>
                  <a:lnTo>
                    <a:pt x="3355" y="263665"/>
                  </a:lnTo>
                  <a:lnTo>
                    <a:pt x="0" y="309371"/>
                  </a:lnTo>
                  <a:lnTo>
                    <a:pt x="3355" y="355078"/>
                  </a:lnTo>
                  <a:lnTo>
                    <a:pt x="13102" y="398705"/>
                  </a:lnTo>
                  <a:lnTo>
                    <a:pt x="28761" y="439775"/>
                  </a:lnTo>
                  <a:lnTo>
                    <a:pt x="49853" y="477807"/>
                  </a:lnTo>
                  <a:lnTo>
                    <a:pt x="75899" y="512323"/>
                  </a:lnTo>
                  <a:lnTo>
                    <a:pt x="106420" y="542844"/>
                  </a:lnTo>
                  <a:lnTo>
                    <a:pt x="140936" y="568890"/>
                  </a:lnTo>
                  <a:lnTo>
                    <a:pt x="178968" y="589982"/>
                  </a:lnTo>
                  <a:lnTo>
                    <a:pt x="220038" y="605641"/>
                  </a:lnTo>
                  <a:lnTo>
                    <a:pt x="263665" y="615388"/>
                  </a:lnTo>
                  <a:lnTo>
                    <a:pt x="309372" y="618743"/>
                  </a:lnTo>
                  <a:lnTo>
                    <a:pt x="355078" y="615388"/>
                  </a:lnTo>
                  <a:lnTo>
                    <a:pt x="398705" y="605641"/>
                  </a:lnTo>
                  <a:lnTo>
                    <a:pt x="439775" y="589982"/>
                  </a:lnTo>
                  <a:lnTo>
                    <a:pt x="477807" y="568890"/>
                  </a:lnTo>
                  <a:lnTo>
                    <a:pt x="512323" y="542844"/>
                  </a:lnTo>
                  <a:lnTo>
                    <a:pt x="542844" y="512323"/>
                  </a:lnTo>
                  <a:lnTo>
                    <a:pt x="568890" y="477807"/>
                  </a:lnTo>
                  <a:lnTo>
                    <a:pt x="589982" y="439775"/>
                  </a:lnTo>
                  <a:lnTo>
                    <a:pt x="605641" y="398705"/>
                  </a:lnTo>
                  <a:lnTo>
                    <a:pt x="615388" y="355078"/>
                  </a:lnTo>
                  <a:lnTo>
                    <a:pt x="618744" y="309371"/>
                  </a:lnTo>
                  <a:lnTo>
                    <a:pt x="615388" y="263665"/>
                  </a:lnTo>
                  <a:lnTo>
                    <a:pt x="605641" y="220038"/>
                  </a:lnTo>
                  <a:lnTo>
                    <a:pt x="589982" y="178968"/>
                  </a:lnTo>
                  <a:lnTo>
                    <a:pt x="568890" y="140936"/>
                  </a:lnTo>
                  <a:lnTo>
                    <a:pt x="542844" y="106420"/>
                  </a:lnTo>
                  <a:lnTo>
                    <a:pt x="512323" y="75899"/>
                  </a:lnTo>
                  <a:lnTo>
                    <a:pt x="477807" y="49853"/>
                  </a:lnTo>
                  <a:lnTo>
                    <a:pt x="439775" y="28761"/>
                  </a:lnTo>
                  <a:lnTo>
                    <a:pt x="398705" y="13102"/>
                  </a:lnTo>
                  <a:lnTo>
                    <a:pt x="355078" y="3355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92360" y="1847469"/>
              <a:ext cx="475742" cy="25412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453371" y="1591564"/>
              <a:ext cx="287020" cy="360680"/>
            </a:xfrm>
            <a:custGeom>
              <a:avLst/>
              <a:gdLst/>
              <a:ahLst/>
              <a:cxnLst/>
              <a:rect l="l" t="t" r="r" b="b"/>
              <a:pathLst>
                <a:path w="287020" h="360680">
                  <a:moveTo>
                    <a:pt x="236347" y="0"/>
                  </a:moveTo>
                  <a:lnTo>
                    <a:pt x="195199" y="3556"/>
                  </a:lnTo>
                  <a:lnTo>
                    <a:pt x="159638" y="10540"/>
                  </a:lnTo>
                  <a:lnTo>
                    <a:pt x="153161" y="13208"/>
                  </a:lnTo>
                  <a:lnTo>
                    <a:pt x="148208" y="14097"/>
                  </a:lnTo>
                  <a:lnTo>
                    <a:pt x="149225" y="19303"/>
                  </a:lnTo>
                  <a:lnTo>
                    <a:pt x="150368" y="23749"/>
                  </a:lnTo>
                  <a:lnTo>
                    <a:pt x="151510" y="29972"/>
                  </a:lnTo>
                  <a:lnTo>
                    <a:pt x="115061" y="44831"/>
                  </a:lnTo>
                  <a:lnTo>
                    <a:pt x="81025" y="67690"/>
                  </a:lnTo>
                  <a:lnTo>
                    <a:pt x="54101" y="92328"/>
                  </a:lnTo>
                  <a:lnTo>
                    <a:pt x="46100" y="101091"/>
                  </a:lnTo>
                  <a:lnTo>
                    <a:pt x="49402" y="105537"/>
                  </a:lnTo>
                  <a:lnTo>
                    <a:pt x="56514" y="112522"/>
                  </a:lnTo>
                  <a:lnTo>
                    <a:pt x="32384" y="144272"/>
                  </a:lnTo>
                  <a:lnTo>
                    <a:pt x="13970" y="181990"/>
                  </a:lnTo>
                  <a:lnTo>
                    <a:pt x="2794" y="217170"/>
                  </a:lnTo>
                  <a:lnTo>
                    <a:pt x="0" y="228600"/>
                  </a:lnTo>
                  <a:lnTo>
                    <a:pt x="4952" y="230377"/>
                  </a:lnTo>
                  <a:lnTo>
                    <a:pt x="8762" y="231266"/>
                  </a:lnTo>
                  <a:lnTo>
                    <a:pt x="14858" y="233045"/>
                  </a:lnTo>
                  <a:lnTo>
                    <a:pt x="9525" y="271780"/>
                  </a:lnTo>
                  <a:lnTo>
                    <a:pt x="9271" y="291084"/>
                  </a:lnTo>
                  <a:lnTo>
                    <a:pt x="11810" y="313944"/>
                  </a:lnTo>
                  <a:lnTo>
                    <a:pt x="15748" y="334137"/>
                  </a:lnTo>
                  <a:lnTo>
                    <a:pt x="19557" y="350012"/>
                  </a:lnTo>
                  <a:lnTo>
                    <a:pt x="21462" y="356108"/>
                  </a:lnTo>
                  <a:lnTo>
                    <a:pt x="24129" y="360552"/>
                  </a:lnTo>
                  <a:lnTo>
                    <a:pt x="29082" y="359663"/>
                  </a:lnTo>
                  <a:lnTo>
                    <a:pt x="32893" y="357886"/>
                  </a:lnTo>
                  <a:lnTo>
                    <a:pt x="38988" y="356997"/>
                  </a:lnTo>
                  <a:lnTo>
                    <a:pt x="51053" y="356997"/>
                  </a:lnTo>
                  <a:lnTo>
                    <a:pt x="49910" y="353568"/>
                  </a:lnTo>
                  <a:lnTo>
                    <a:pt x="70357" y="347345"/>
                  </a:lnTo>
                  <a:lnTo>
                    <a:pt x="31876" y="347345"/>
                  </a:lnTo>
                  <a:lnTo>
                    <a:pt x="29209" y="336803"/>
                  </a:lnTo>
                  <a:lnTo>
                    <a:pt x="26034" y="322707"/>
                  </a:lnTo>
                  <a:lnTo>
                    <a:pt x="23113" y="306070"/>
                  </a:lnTo>
                  <a:lnTo>
                    <a:pt x="21462" y="289306"/>
                  </a:lnTo>
                  <a:lnTo>
                    <a:pt x="21462" y="271780"/>
                  </a:lnTo>
                  <a:lnTo>
                    <a:pt x="22605" y="255905"/>
                  </a:lnTo>
                  <a:lnTo>
                    <a:pt x="24510" y="243586"/>
                  </a:lnTo>
                  <a:lnTo>
                    <a:pt x="26288" y="234823"/>
                  </a:lnTo>
                  <a:lnTo>
                    <a:pt x="81279" y="234823"/>
                  </a:lnTo>
                  <a:lnTo>
                    <a:pt x="57276" y="230377"/>
                  </a:lnTo>
                  <a:lnTo>
                    <a:pt x="30987" y="224282"/>
                  </a:lnTo>
                  <a:lnTo>
                    <a:pt x="14224" y="219837"/>
                  </a:lnTo>
                  <a:lnTo>
                    <a:pt x="17018" y="209296"/>
                  </a:lnTo>
                  <a:lnTo>
                    <a:pt x="26924" y="180339"/>
                  </a:lnTo>
                  <a:lnTo>
                    <a:pt x="42672" y="149478"/>
                  </a:lnTo>
                  <a:lnTo>
                    <a:pt x="59181" y="126619"/>
                  </a:lnTo>
                  <a:lnTo>
                    <a:pt x="65277" y="119634"/>
                  </a:lnTo>
                  <a:lnTo>
                    <a:pt x="81152" y="119634"/>
                  </a:lnTo>
                  <a:lnTo>
                    <a:pt x="74675" y="113411"/>
                  </a:lnTo>
                  <a:lnTo>
                    <a:pt x="62610" y="101091"/>
                  </a:lnTo>
                  <a:lnTo>
                    <a:pt x="69469" y="93218"/>
                  </a:lnTo>
                  <a:lnTo>
                    <a:pt x="79755" y="83565"/>
                  </a:lnTo>
                  <a:lnTo>
                    <a:pt x="105918" y="63373"/>
                  </a:lnTo>
                  <a:lnTo>
                    <a:pt x="134747" y="47498"/>
                  </a:lnTo>
                  <a:lnTo>
                    <a:pt x="155321" y="40512"/>
                  </a:lnTo>
                  <a:lnTo>
                    <a:pt x="165861" y="40512"/>
                  </a:lnTo>
                  <a:lnTo>
                    <a:pt x="161289" y="21971"/>
                  </a:lnTo>
                  <a:lnTo>
                    <a:pt x="185547" y="15875"/>
                  </a:lnTo>
                  <a:lnTo>
                    <a:pt x="201675" y="13208"/>
                  </a:lnTo>
                  <a:lnTo>
                    <a:pt x="218439" y="11430"/>
                  </a:lnTo>
                  <a:lnTo>
                    <a:pt x="284987" y="11430"/>
                  </a:lnTo>
                  <a:lnTo>
                    <a:pt x="286638" y="5334"/>
                  </a:lnTo>
                  <a:lnTo>
                    <a:pt x="275462" y="5334"/>
                  </a:lnTo>
                  <a:lnTo>
                    <a:pt x="265937" y="3556"/>
                  </a:lnTo>
                  <a:lnTo>
                    <a:pt x="252602" y="1777"/>
                  </a:lnTo>
                  <a:lnTo>
                    <a:pt x="236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79660" y="1581912"/>
              <a:ext cx="478028" cy="35699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890509" y="2501646"/>
              <a:ext cx="3348354" cy="628015"/>
            </a:xfrm>
            <a:custGeom>
              <a:avLst/>
              <a:gdLst/>
              <a:ahLst/>
              <a:cxnLst/>
              <a:rect l="l" t="t" r="r" b="b"/>
              <a:pathLst>
                <a:path w="3348354" h="628014">
                  <a:moveTo>
                    <a:pt x="1812036" y="0"/>
                  </a:moveTo>
                  <a:lnTo>
                    <a:pt x="1812036" y="363346"/>
                  </a:lnTo>
                </a:path>
                <a:path w="3348354" h="628014">
                  <a:moveTo>
                    <a:pt x="3348228" y="358139"/>
                  </a:moveTo>
                  <a:lnTo>
                    <a:pt x="3348228" y="627761"/>
                  </a:lnTo>
                </a:path>
                <a:path w="3348354" h="628014">
                  <a:moveTo>
                    <a:pt x="0" y="370331"/>
                  </a:moveTo>
                  <a:lnTo>
                    <a:pt x="3347847" y="370331"/>
                  </a:lnTo>
                </a:path>
                <a:path w="3348354" h="628014">
                  <a:moveTo>
                    <a:pt x="0" y="358139"/>
                  </a:moveTo>
                  <a:lnTo>
                    <a:pt x="0" y="627761"/>
                  </a:lnTo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599426" y="3937761"/>
            <a:ext cx="584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rebuchet MS"/>
                <a:cs typeface="Trebuchet MS"/>
              </a:rPr>
              <a:t>Product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46" name="object 46"/>
          <p:cNvSpPr txBox="1"/>
          <p:nvPr/>
        </p:nvSpPr>
        <p:spPr>
          <a:xfrm>
            <a:off x="7880984" y="4884546"/>
            <a:ext cx="37382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Market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90" dirty="0">
                <a:latin typeface="Trebuchet MS"/>
                <a:cs typeface="Trebuchet MS"/>
              </a:rPr>
              <a:t>Cap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355" dirty="0">
                <a:latin typeface="Trebuchet MS"/>
                <a:cs typeface="Trebuchet MS"/>
              </a:rPr>
              <a:t>–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185" dirty="0">
                <a:latin typeface="Trebuchet MS"/>
                <a:cs typeface="Trebuchet MS"/>
              </a:rPr>
              <a:t>US$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3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billion </a:t>
            </a:r>
            <a:r>
              <a:rPr sz="1800" spc="70" dirty="0">
                <a:latin typeface="Trebuchet MS"/>
                <a:cs typeface="Trebuchet MS"/>
              </a:rPr>
              <a:t>Revenue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(FY’25)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355" dirty="0">
                <a:latin typeface="Trebuchet MS"/>
                <a:cs typeface="Trebuchet MS"/>
              </a:rPr>
              <a:t>–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185" dirty="0">
                <a:latin typeface="Trebuchet MS"/>
                <a:cs typeface="Trebuchet MS"/>
              </a:rPr>
              <a:t>US$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855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millions </a:t>
            </a:r>
            <a:r>
              <a:rPr sz="1800" spc="85" dirty="0">
                <a:latin typeface="Trebuchet MS"/>
                <a:cs typeface="Trebuchet MS"/>
              </a:rPr>
              <a:t>Employees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360" dirty="0">
                <a:latin typeface="Trebuchet MS"/>
                <a:cs typeface="Trebuchet MS"/>
              </a:rPr>
              <a:t>–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7500+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Credit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Rating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355" dirty="0">
                <a:latin typeface="Trebuchet MS"/>
                <a:cs typeface="Trebuchet MS"/>
              </a:rPr>
              <a:t>–</a:t>
            </a:r>
            <a:r>
              <a:rPr sz="1800" spc="-25" dirty="0">
                <a:latin typeface="Trebuchet MS"/>
                <a:cs typeface="Trebuchet MS"/>
              </a:rPr>
              <a:t> AA+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Triveni</a:t>
            </a:r>
            <a:r>
              <a:rPr spc="-100" dirty="0"/>
              <a:t> </a:t>
            </a:r>
            <a:r>
              <a:rPr spc="50" dirty="0"/>
              <a:t>Group</a:t>
            </a:r>
            <a:r>
              <a:rPr spc="-85" dirty="0"/>
              <a:t> </a:t>
            </a:r>
            <a:r>
              <a:rPr dirty="0"/>
              <a:t>Fact</a:t>
            </a:r>
            <a:r>
              <a:rPr spc="-114" dirty="0"/>
              <a:t> </a:t>
            </a:r>
            <a:r>
              <a:rPr spc="50" dirty="0"/>
              <a:t>Sheet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420" y="1074801"/>
            <a:ext cx="6156325" cy="542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6350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Triveni</a:t>
            </a:r>
            <a:r>
              <a:rPr sz="1800" spc="229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Engineering</a:t>
            </a:r>
            <a:r>
              <a:rPr sz="1800" spc="229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&amp;</a:t>
            </a:r>
            <a:r>
              <a:rPr sz="1800" spc="2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Industries</a:t>
            </a:r>
            <a:r>
              <a:rPr sz="1800" spc="229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Ltd.</a:t>
            </a:r>
            <a:r>
              <a:rPr sz="1800" spc="2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is</a:t>
            </a:r>
            <a:r>
              <a:rPr sz="1800" spc="2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215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94</a:t>
            </a:r>
            <a:r>
              <a:rPr sz="1800" spc="21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years</a:t>
            </a:r>
            <a:r>
              <a:rPr sz="1800" spc="240" dirty="0">
                <a:latin typeface="Trebuchet MS"/>
                <a:cs typeface="Trebuchet MS"/>
              </a:rPr>
              <a:t> </a:t>
            </a:r>
            <a:r>
              <a:rPr sz="1800" spc="30" dirty="0">
                <a:latin typeface="Trebuchet MS"/>
                <a:cs typeface="Trebuchet MS"/>
              </a:rPr>
              <a:t>old 	</a:t>
            </a:r>
            <a:r>
              <a:rPr sz="1800" dirty="0">
                <a:latin typeface="Trebuchet MS"/>
                <a:cs typeface="Trebuchet MS"/>
              </a:rPr>
              <a:t>Listed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Indian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diversified</a:t>
            </a:r>
            <a:r>
              <a:rPr sz="1800" spc="55" dirty="0">
                <a:latin typeface="Trebuchet MS"/>
                <a:cs typeface="Trebuchet MS"/>
              </a:rPr>
              <a:t> Conglomerate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with</a:t>
            </a:r>
            <a:r>
              <a:rPr sz="1800" spc="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total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FY’25 	</a:t>
            </a:r>
            <a:r>
              <a:rPr sz="1800" dirty="0">
                <a:latin typeface="Trebuchet MS"/>
                <a:cs typeface="Trebuchet MS"/>
              </a:rPr>
              <a:t>revenue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Rs.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95" dirty="0">
                <a:latin typeface="Trebuchet MS"/>
                <a:cs typeface="Trebuchet MS"/>
              </a:rPr>
              <a:t>5689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Crores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90" dirty="0">
                <a:latin typeface="Trebuchet MS"/>
                <a:cs typeface="Trebuchet MS"/>
              </a:rPr>
              <a:t>(US$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85" dirty="0">
                <a:latin typeface="Trebuchet MS"/>
                <a:cs typeface="Trebuchet MS"/>
              </a:rPr>
              <a:t>665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millions).</a:t>
            </a:r>
            <a:endParaRPr sz="1800">
              <a:latin typeface="Trebuchet MS"/>
              <a:cs typeface="Trebuchet MS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8450" algn="l"/>
              </a:tabLst>
            </a:pPr>
            <a:r>
              <a:rPr sz="1800" dirty="0">
                <a:latin typeface="Trebuchet MS"/>
                <a:cs typeface="Trebuchet MS"/>
              </a:rPr>
              <a:t>Water</a:t>
            </a:r>
            <a:r>
              <a:rPr sz="1800" spc="5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Business </a:t>
            </a:r>
            <a:r>
              <a:rPr sz="1800" spc="95" dirty="0">
                <a:latin typeface="Trebuchet MS"/>
                <a:cs typeface="Trebuchet MS"/>
              </a:rPr>
              <a:t>commenced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operations</a:t>
            </a:r>
            <a:r>
              <a:rPr sz="1800" spc="5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in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1984.</a:t>
            </a:r>
            <a:endParaRPr sz="1800">
              <a:latin typeface="Trebuchet MS"/>
              <a:cs typeface="Trebuchet MS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spc="85" dirty="0">
                <a:latin typeface="Trebuchet MS"/>
                <a:cs typeface="Trebuchet MS"/>
              </a:rPr>
              <a:t>One</a:t>
            </a:r>
            <a:r>
              <a:rPr sz="1800" spc="3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4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the</a:t>
            </a:r>
            <a:r>
              <a:rPr sz="1800" spc="45" dirty="0">
                <a:latin typeface="Trebuchet MS"/>
                <a:cs typeface="Trebuchet MS"/>
              </a:rPr>
              <a:t>  leading</a:t>
            </a:r>
            <a:r>
              <a:rPr sz="1800" spc="40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solution</a:t>
            </a:r>
            <a:r>
              <a:rPr sz="1800" spc="3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provider</a:t>
            </a:r>
            <a:r>
              <a:rPr sz="1800" spc="50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for</a:t>
            </a:r>
            <a:r>
              <a:rPr sz="1800" spc="40" dirty="0">
                <a:latin typeface="Trebuchet MS"/>
                <a:cs typeface="Trebuchet MS"/>
              </a:rPr>
              <a:t>  </a:t>
            </a:r>
            <a:r>
              <a:rPr sz="1800" spc="55" dirty="0">
                <a:latin typeface="Trebuchet MS"/>
                <a:cs typeface="Trebuchet MS"/>
              </a:rPr>
              <a:t>advanced 	</a:t>
            </a:r>
            <a:r>
              <a:rPr sz="1800" dirty="0">
                <a:latin typeface="Trebuchet MS"/>
                <a:cs typeface="Trebuchet MS"/>
              </a:rPr>
              <a:t>water</a:t>
            </a:r>
            <a:r>
              <a:rPr sz="1800" spc="3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&amp;</a:t>
            </a:r>
            <a:r>
              <a:rPr sz="1800" spc="3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wastewater</a:t>
            </a:r>
            <a:r>
              <a:rPr sz="1800" spc="40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treatment,</a:t>
            </a:r>
            <a:r>
              <a:rPr sz="1800" spc="3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recycle</a:t>
            </a:r>
            <a:r>
              <a:rPr sz="1800" spc="3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&amp;</a:t>
            </a:r>
            <a:r>
              <a:rPr sz="1800" spc="35" dirty="0">
                <a:latin typeface="Trebuchet MS"/>
                <a:cs typeface="Trebuchet MS"/>
              </a:rPr>
              <a:t>  </a:t>
            </a:r>
            <a:r>
              <a:rPr sz="1800" spc="55" dirty="0">
                <a:latin typeface="Trebuchet MS"/>
                <a:cs typeface="Trebuchet MS"/>
              </a:rPr>
              <a:t>reuse</a:t>
            </a:r>
            <a:r>
              <a:rPr sz="1800" spc="45" dirty="0">
                <a:latin typeface="Trebuchet MS"/>
                <a:cs typeface="Trebuchet MS"/>
              </a:rPr>
              <a:t>  </a:t>
            </a:r>
            <a:r>
              <a:rPr sz="1800" spc="-25" dirty="0">
                <a:latin typeface="Trebuchet MS"/>
                <a:cs typeface="Trebuchet MS"/>
              </a:rPr>
              <a:t>of 	</a:t>
            </a:r>
            <a:r>
              <a:rPr sz="1800" dirty="0">
                <a:latin typeface="Trebuchet MS"/>
                <a:cs typeface="Trebuchet MS"/>
              </a:rPr>
              <a:t>wastewater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Zero </a:t>
            </a:r>
            <a:r>
              <a:rPr sz="1800" dirty="0">
                <a:latin typeface="Trebuchet MS"/>
                <a:cs typeface="Trebuchet MS"/>
              </a:rPr>
              <a:t>Liquid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Discharge</a:t>
            </a:r>
            <a:r>
              <a:rPr sz="1800" spc="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(ZLD).</a:t>
            </a:r>
            <a:endParaRPr sz="1800">
              <a:latin typeface="Trebuchet MS"/>
              <a:cs typeface="Trebuchet MS"/>
            </a:endParaRPr>
          </a:p>
          <a:p>
            <a:pPr marL="297815" marR="7620" indent="-28575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Over</a:t>
            </a:r>
            <a:r>
              <a:rPr sz="1800" spc="114" dirty="0">
                <a:latin typeface="Trebuchet MS"/>
                <a:cs typeface="Trebuchet MS"/>
              </a:rPr>
              <a:t> </a:t>
            </a:r>
            <a:r>
              <a:rPr sz="1800" spc="100" dirty="0">
                <a:latin typeface="Trebuchet MS"/>
                <a:cs typeface="Trebuchet MS"/>
              </a:rPr>
              <a:t>2000</a:t>
            </a:r>
            <a:r>
              <a:rPr sz="1800" spc="110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numbers</a:t>
            </a:r>
            <a:r>
              <a:rPr sz="1800" spc="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105" dirty="0">
                <a:latin typeface="Trebuchet MS"/>
                <a:cs typeface="Trebuchet MS"/>
              </a:rPr>
              <a:t> </a:t>
            </a:r>
            <a:r>
              <a:rPr sz="1800" spc="85" dirty="0">
                <a:latin typeface="Trebuchet MS"/>
                <a:cs typeface="Trebuchet MS"/>
              </a:rPr>
              <a:t>process</a:t>
            </a:r>
            <a:r>
              <a:rPr sz="1800" spc="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equipment</a:t>
            </a:r>
            <a:r>
              <a:rPr sz="1800" spc="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for</a:t>
            </a:r>
            <a:r>
              <a:rPr sz="1800" spc="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water</a:t>
            </a:r>
            <a:r>
              <a:rPr sz="1800" spc="114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&amp; 	</a:t>
            </a:r>
            <a:r>
              <a:rPr sz="1800" dirty="0">
                <a:latin typeface="Trebuchet MS"/>
                <a:cs typeface="Trebuchet MS"/>
              </a:rPr>
              <a:t>wastewater</a:t>
            </a:r>
            <a:r>
              <a:rPr sz="1800" spc="240" dirty="0">
                <a:latin typeface="Trebuchet MS"/>
                <a:cs typeface="Trebuchet MS"/>
              </a:rPr>
              <a:t>   </a:t>
            </a:r>
            <a:r>
              <a:rPr sz="1800" dirty="0">
                <a:latin typeface="Trebuchet MS"/>
                <a:cs typeface="Trebuchet MS"/>
              </a:rPr>
              <a:t>treatment</a:t>
            </a:r>
            <a:r>
              <a:rPr sz="1800" spc="229" dirty="0">
                <a:latin typeface="Trebuchet MS"/>
                <a:cs typeface="Trebuchet MS"/>
              </a:rPr>
              <a:t>   </a:t>
            </a:r>
            <a:r>
              <a:rPr sz="1800" dirty="0">
                <a:latin typeface="Trebuchet MS"/>
                <a:cs typeface="Trebuchet MS"/>
              </a:rPr>
              <a:t>applications,</a:t>
            </a:r>
            <a:r>
              <a:rPr sz="1800" spc="240" dirty="0">
                <a:latin typeface="Trebuchet MS"/>
                <a:cs typeface="Trebuchet MS"/>
              </a:rPr>
              <a:t>   </a:t>
            </a:r>
            <a:r>
              <a:rPr sz="1800" spc="55" dirty="0">
                <a:latin typeface="Trebuchet MS"/>
                <a:cs typeface="Trebuchet MS"/>
              </a:rPr>
              <a:t>supplied</a:t>
            </a:r>
            <a:r>
              <a:rPr sz="1800" spc="235" dirty="0">
                <a:latin typeface="Trebuchet MS"/>
                <a:cs typeface="Trebuchet MS"/>
              </a:rPr>
              <a:t>   </a:t>
            </a:r>
            <a:r>
              <a:rPr sz="1800" spc="-50" dirty="0">
                <a:latin typeface="Trebuchet MS"/>
                <a:cs typeface="Trebuchet MS"/>
              </a:rPr>
              <a:t>&amp; 	</a:t>
            </a:r>
            <a:r>
              <a:rPr sz="1800" spc="65" dirty="0">
                <a:latin typeface="Trebuchet MS"/>
                <a:cs typeface="Trebuchet MS"/>
              </a:rPr>
              <a:t>commissioned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till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date.</a:t>
            </a:r>
            <a:endParaRPr sz="1800">
              <a:latin typeface="Trebuchet MS"/>
              <a:cs typeface="Trebuchet MS"/>
            </a:endParaRPr>
          </a:p>
          <a:p>
            <a:pPr marL="297815" marR="8255" indent="-285750" algn="just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Trebuchet MS"/>
                <a:cs typeface="Trebuchet MS"/>
              </a:rPr>
              <a:t>Approx.</a:t>
            </a:r>
            <a:r>
              <a:rPr sz="1800" spc="1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12,200</a:t>
            </a:r>
            <a:r>
              <a:rPr sz="1800" spc="204" dirty="0">
                <a:latin typeface="Trebuchet MS"/>
                <a:cs typeface="Trebuchet MS"/>
              </a:rPr>
              <a:t> </a:t>
            </a:r>
            <a:r>
              <a:rPr sz="1800" spc="200" dirty="0">
                <a:latin typeface="Trebuchet MS"/>
                <a:cs typeface="Trebuchet MS"/>
              </a:rPr>
              <a:t>MLD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2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water</a:t>
            </a:r>
            <a:r>
              <a:rPr sz="1800" spc="20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&amp;</a:t>
            </a:r>
            <a:r>
              <a:rPr sz="1800" spc="2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wastewater</a:t>
            </a:r>
            <a:r>
              <a:rPr sz="1800" spc="2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is</a:t>
            </a:r>
            <a:r>
              <a:rPr sz="1800" spc="19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treated 	</a:t>
            </a:r>
            <a:r>
              <a:rPr sz="1800" dirty="0">
                <a:latin typeface="Trebuchet MS"/>
                <a:cs typeface="Trebuchet MS"/>
              </a:rPr>
              <a:t>through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our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125" dirty="0">
                <a:latin typeface="Trebuchet MS"/>
                <a:cs typeface="Trebuchet MS"/>
              </a:rPr>
              <a:t>EPC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projects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&amp;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equipment.</a:t>
            </a:r>
            <a:endParaRPr sz="1800">
              <a:latin typeface="Trebuchet MS"/>
              <a:cs typeface="Trebuchet MS"/>
            </a:endParaRPr>
          </a:p>
          <a:p>
            <a:pPr marL="297815" marR="6350" indent="-28575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spc="60" dirty="0">
                <a:latin typeface="Trebuchet MS"/>
                <a:cs typeface="Trebuchet MS"/>
              </a:rPr>
              <a:t>Inhouse</a:t>
            </a:r>
            <a:r>
              <a:rPr sz="1800" spc="4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expertise</a:t>
            </a:r>
            <a:r>
              <a:rPr sz="1800" spc="43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</a:t>
            </a:r>
            <a:r>
              <a:rPr sz="1800" spc="409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leading</a:t>
            </a:r>
            <a:r>
              <a:rPr sz="1800" spc="415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technologies</a:t>
            </a:r>
            <a:r>
              <a:rPr sz="1800" spc="4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like</a:t>
            </a:r>
            <a:r>
              <a:rPr sz="1800" spc="420" dirty="0">
                <a:latin typeface="Trebuchet MS"/>
                <a:cs typeface="Trebuchet MS"/>
              </a:rPr>
              <a:t>  </a:t>
            </a:r>
            <a:r>
              <a:rPr sz="1800" spc="40" dirty="0">
                <a:latin typeface="Trebuchet MS"/>
                <a:cs typeface="Trebuchet MS"/>
              </a:rPr>
              <a:t>SBR, 	</a:t>
            </a:r>
            <a:r>
              <a:rPr sz="1800" dirty="0">
                <a:latin typeface="Trebuchet MS"/>
                <a:cs typeface="Trebuchet MS"/>
              </a:rPr>
              <a:t>Ultra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filtration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(UF),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Reverse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95" dirty="0">
                <a:latin typeface="Trebuchet MS"/>
                <a:cs typeface="Trebuchet MS"/>
              </a:rPr>
              <a:t>Osmosis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(RO),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95" dirty="0">
                <a:latin typeface="Trebuchet MS"/>
                <a:cs typeface="Trebuchet MS"/>
              </a:rPr>
              <a:t>Moving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95" dirty="0">
                <a:latin typeface="Trebuchet MS"/>
                <a:cs typeface="Trebuchet MS"/>
              </a:rPr>
              <a:t>Bed 	</a:t>
            </a:r>
            <a:r>
              <a:rPr sz="1800" spc="55" dirty="0">
                <a:latin typeface="Trebuchet MS"/>
                <a:cs typeface="Trebuchet MS"/>
              </a:rPr>
              <a:t>Bio</a:t>
            </a:r>
            <a:r>
              <a:rPr sz="1800" spc="1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Reactor</a:t>
            </a:r>
            <a:r>
              <a:rPr sz="1800" spc="2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(MBBR),</a:t>
            </a:r>
            <a:r>
              <a:rPr sz="1800" spc="20" dirty="0">
                <a:latin typeface="Trebuchet MS"/>
                <a:cs typeface="Trebuchet MS"/>
              </a:rPr>
              <a:t>  </a:t>
            </a:r>
            <a:r>
              <a:rPr sz="1800" spc="55" dirty="0">
                <a:latin typeface="Trebuchet MS"/>
                <a:cs typeface="Trebuchet MS"/>
              </a:rPr>
              <a:t>Zero</a:t>
            </a:r>
            <a:r>
              <a:rPr sz="1800" spc="3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Liquid</a:t>
            </a:r>
            <a:r>
              <a:rPr sz="1800" spc="15" dirty="0">
                <a:latin typeface="Trebuchet MS"/>
                <a:cs typeface="Trebuchet MS"/>
              </a:rPr>
              <a:t>  </a:t>
            </a:r>
            <a:r>
              <a:rPr sz="1800" spc="65" dirty="0">
                <a:latin typeface="Trebuchet MS"/>
                <a:cs typeface="Trebuchet MS"/>
              </a:rPr>
              <a:t>Discharge</a:t>
            </a:r>
            <a:r>
              <a:rPr sz="1800" spc="25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(ZLD)</a:t>
            </a:r>
            <a:r>
              <a:rPr sz="1800" spc="20" dirty="0">
                <a:latin typeface="Trebuchet MS"/>
                <a:cs typeface="Trebuchet MS"/>
              </a:rPr>
              <a:t>  </a:t>
            </a:r>
            <a:r>
              <a:rPr sz="1800" spc="-50" dirty="0">
                <a:latin typeface="Trebuchet MS"/>
                <a:cs typeface="Trebuchet MS"/>
              </a:rPr>
              <a:t>&amp; 	</a:t>
            </a:r>
            <a:r>
              <a:rPr sz="1800" spc="-10" dirty="0">
                <a:latin typeface="Trebuchet MS"/>
                <a:cs typeface="Trebuchet MS"/>
              </a:rPr>
              <a:t>others.</a:t>
            </a:r>
            <a:endParaRPr sz="1800">
              <a:latin typeface="Trebuchet MS"/>
              <a:cs typeface="Trebuchet MS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8450" algn="l"/>
              </a:tabLst>
            </a:pPr>
            <a:r>
              <a:rPr sz="1800" dirty="0">
                <a:latin typeface="Trebuchet MS"/>
                <a:cs typeface="Trebuchet MS"/>
              </a:rPr>
              <a:t>Project</a:t>
            </a:r>
            <a:r>
              <a:rPr sz="1800" spc="170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offerings</a:t>
            </a:r>
            <a:r>
              <a:rPr sz="1800" spc="175" dirty="0">
                <a:latin typeface="Trebuchet MS"/>
                <a:cs typeface="Trebuchet MS"/>
              </a:rPr>
              <a:t>  </a:t>
            </a:r>
            <a:r>
              <a:rPr sz="1800" spc="80" dirty="0">
                <a:latin typeface="Trebuchet MS"/>
                <a:cs typeface="Trebuchet MS"/>
              </a:rPr>
              <a:t>on</a:t>
            </a:r>
            <a:r>
              <a:rPr sz="1800" spc="170" dirty="0">
                <a:latin typeface="Trebuchet MS"/>
                <a:cs typeface="Trebuchet MS"/>
              </a:rPr>
              <a:t>  </a:t>
            </a:r>
            <a:r>
              <a:rPr sz="1800" dirty="0">
                <a:latin typeface="Trebuchet MS"/>
                <a:cs typeface="Trebuchet MS"/>
              </a:rPr>
              <a:t>EPC,</a:t>
            </a:r>
            <a:r>
              <a:rPr sz="1800" spc="170" dirty="0">
                <a:latin typeface="Trebuchet MS"/>
                <a:cs typeface="Trebuchet MS"/>
              </a:rPr>
              <a:t>  </a:t>
            </a:r>
            <a:r>
              <a:rPr sz="1800" spc="165" dirty="0">
                <a:latin typeface="Trebuchet MS"/>
                <a:cs typeface="Trebuchet MS"/>
              </a:rPr>
              <a:t>DBO</a:t>
            </a:r>
            <a:r>
              <a:rPr sz="1800" spc="170" dirty="0">
                <a:latin typeface="Trebuchet MS"/>
                <a:cs typeface="Trebuchet MS"/>
              </a:rPr>
              <a:t>  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170" dirty="0">
                <a:latin typeface="Trebuchet MS"/>
                <a:cs typeface="Trebuchet MS"/>
              </a:rPr>
              <a:t>  </a:t>
            </a:r>
            <a:r>
              <a:rPr sz="1800" spc="120" dirty="0">
                <a:latin typeface="Trebuchet MS"/>
                <a:cs typeface="Trebuchet MS"/>
              </a:rPr>
              <a:t>PPP/</a:t>
            </a:r>
            <a:r>
              <a:rPr sz="1800" spc="180" dirty="0">
                <a:latin typeface="Trebuchet MS"/>
                <a:cs typeface="Trebuchet MS"/>
              </a:rPr>
              <a:t>  </a:t>
            </a:r>
            <a:r>
              <a:rPr sz="1800" spc="-10" dirty="0">
                <a:latin typeface="Trebuchet MS"/>
                <a:cs typeface="Trebuchet MS"/>
              </a:rPr>
              <a:t>Hybrid</a:t>
            </a:r>
            <a:endParaRPr sz="1800">
              <a:latin typeface="Trebuchet MS"/>
              <a:cs typeface="Trebuchet MS"/>
            </a:endParaRPr>
          </a:p>
          <a:p>
            <a:pPr marL="29908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rebuchet MS"/>
                <a:cs typeface="Trebuchet MS"/>
              </a:rPr>
              <a:t>Annuity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spc="105" dirty="0">
                <a:latin typeface="Trebuchet MS"/>
                <a:cs typeface="Trebuchet MS"/>
              </a:rPr>
              <a:t>Model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(HAM)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basis.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52843" y="1153667"/>
            <a:ext cx="5425440" cy="5224780"/>
            <a:chOff x="6752843" y="1153667"/>
            <a:chExt cx="5425440" cy="52247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2843" y="1153667"/>
              <a:ext cx="5425440" cy="27599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2843" y="3942588"/>
              <a:ext cx="5425440" cy="243535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Challenges</a:t>
            </a:r>
            <a:r>
              <a:rPr spc="-145" dirty="0"/>
              <a:t> </a:t>
            </a:r>
            <a:r>
              <a:rPr spc="-30" dirty="0"/>
              <a:t>in</a:t>
            </a:r>
            <a:r>
              <a:rPr spc="-135" dirty="0"/>
              <a:t> </a:t>
            </a:r>
            <a:r>
              <a:rPr spc="75" dirty="0"/>
              <a:t>Water</a:t>
            </a:r>
            <a:r>
              <a:rPr spc="-155" dirty="0"/>
              <a:t> </a:t>
            </a:r>
            <a:r>
              <a:rPr spc="60" dirty="0"/>
              <a:t>Sector</a:t>
            </a:r>
            <a:r>
              <a:rPr spc="-155" dirty="0"/>
              <a:t> </a:t>
            </a:r>
            <a:r>
              <a:rPr spc="-35" dirty="0"/>
              <a:t>in</a:t>
            </a:r>
            <a:r>
              <a:rPr spc="-140" dirty="0"/>
              <a:t> </a:t>
            </a:r>
            <a:r>
              <a:rPr spc="-10" dirty="0"/>
              <a:t>India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145" y="966978"/>
            <a:ext cx="5744210" cy="557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7325" algn="l"/>
              </a:tabLst>
            </a:pPr>
            <a:r>
              <a:rPr sz="1800" dirty="0">
                <a:latin typeface="Trebuchet MS"/>
                <a:cs typeface="Trebuchet MS"/>
              </a:rPr>
              <a:t>India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is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85" dirty="0">
                <a:latin typeface="Trebuchet MS"/>
                <a:cs typeface="Trebuchet MS"/>
              </a:rPr>
              <a:t>home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to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18%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world’s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population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while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it</a:t>
            </a:r>
            <a:endParaRPr sz="1800">
              <a:latin typeface="Trebuchet MS"/>
              <a:cs typeface="Trebuchet MS"/>
            </a:endParaRPr>
          </a:p>
          <a:p>
            <a:pPr marL="187325">
              <a:lnSpc>
                <a:spcPct val="100000"/>
              </a:lnSpc>
            </a:pPr>
            <a:r>
              <a:rPr sz="1800" spc="70" dirty="0">
                <a:latin typeface="Trebuchet MS"/>
                <a:cs typeface="Trebuchet MS"/>
              </a:rPr>
              <a:t>holds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only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about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120" dirty="0">
                <a:latin typeface="Trebuchet MS"/>
                <a:cs typeface="Trebuchet MS"/>
              </a:rPr>
              <a:t>4%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 </a:t>
            </a:r>
            <a:r>
              <a:rPr sz="1800" spc="60" dirty="0">
                <a:latin typeface="Trebuchet MS"/>
                <a:cs typeface="Trebuchet MS"/>
              </a:rPr>
              <a:t>global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water </a:t>
            </a:r>
            <a:r>
              <a:rPr sz="1800" spc="-10" dirty="0">
                <a:latin typeface="Trebuchet MS"/>
                <a:cs typeface="Trebuchet MS"/>
              </a:rPr>
              <a:t>stock.</a:t>
            </a:r>
            <a:endParaRPr sz="1800">
              <a:latin typeface="Trebuchet MS"/>
              <a:cs typeface="Trebuchet MS"/>
            </a:endParaRPr>
          </a:p>
          <a:p>
            <a:pPr marL="187325" marR="236854" indent="-17526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87325" algn="l"/>
                <a:tab pos="247015" algn="l"/>
              </a:tabLst>
            </a:pP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65" dirty="0">
                <a:latin typeface="Trebuchet MS"/>
                <a:cs typeface="Trebuchet MS"/>
              </a:rPr>
              <a:t>Almost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every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single </a:t>
            </a:r>
            <a:r>
              <a:rPr sz="1800" spc="-10" dirty="0">
                <a:latin typeface="Trebuchet MS"/>
                <a:cs typeface="Trebuchet MS"/>
              </a:rPr>
              <a:t>city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and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village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in</a:t>
            </a:r>
            <a:r>
              <a:rPr sz="1800" dirty="0">
                <a:latin typeface="Trebuchet MS"/>
                <a:cs typeface="Trebuchet MS"/>
              </a:rPr>
              <a:t> the </a:t>
            </a:r>
            <a:r>
              <a:rPr sz="1800" spc="-10" dirty="0">
                <a:latin typeface="Trebuchet MS"/>
                <a:cs typeface="Trebuchet MS"/>
              </a:rPr>
              <a:t>country </a:t>
            </a:r>
            <a:r>
              <a:rPr sz="1800" spc="70" dirty="0">
                <a:latin typeface="Trebuchet MS"/>
                <a:cs typeface="Trebuchet MS"/>
              </a:rPr>
              <a:t>has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lost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its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wetlands,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water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bodies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even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rivers </a:t>
            </a:r>
            <a:r>
              <a:rPr sz="1800" spc="10" dirty="0">
                <a:latin typeface="Trebuchet MS"/>
                <a:cs typeface="Trebuchet MS"/>
              </a:rPr>
              <a:t>to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encroachment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to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meet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the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needs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10" dirty="0">
                <a:latin typeface="Trebuchet MS"/>
                <a:cs typeface="Trebuchet MS"/>
              </a:rPr>
              <a:t>of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rising population.</a:t>
            </a:r>
            <a:endParaRPr sz="1800">
              <a:latin typeface="Trebuchet MS"/>
              <a:cs typeface="Trebuchet MS"/>
            </a:endParaRPr>
          </a:p>
          <a:p>
            <a:pPr marL="187325" marR="5080" indent="-17526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87325" algn="l"/>
              </a:tabLst>
            </a:pPr>
            <a:r>
              <a:rPr sz="1800" dirty="0">
                <a:latin typeface="Trebuchet MS"/>
                <a:cs typeface="Trebuchet MS"/>
              </a:rPr>
              <a:t>Over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exploitation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Groundwater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355" dirty="0">
                <a:latin typeface="Trebuchet MS"/>
                <a:cs typeface="Trebuchet MS"/>
              </a:rPr>
              <a:t>–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India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extracts </a:t>
            </a:r>
            <a:r>
              <a:rPr sz="1800" spc="60" dirty="0">
                <a:latin typeface="Trebuchet MS"/>
                <a:cs typeface="Trebuchet MS"/>
              </a:rPr>
              <a:t>more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than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China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&amp;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185" dirty="0">
                <a:latin typeface="Trebuchet MS"/>
                <a:cs typeface="Trebuchet MS"/>
              </a:rPr>
              <a:t>USA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combined.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100" dirty="0">
                <a:latin typeface="Trebuchet MS"/>
                <a:cs typeface="Trebuchet MS"/>
              </a:rPr>
              <a:t>More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than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125" dirty="0">
                <a:latin typeface="Trebuchet MS"/>
                <a:cs typeface="Trebuchet MS"/>
              </a:rPr>
              <a:t>50%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of </a:t>
            </a:r>
            <a:r>
              <a:rPr sz="1800" spc="-30" dirty="0">
                <a:latin typeface="Trebuchet MS"/>
                <a:cs typeface="Trebuchet MS"/>
              </a:rPr>
              <a:t>total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clean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water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is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met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90" dirty="0">
                <a:latin typeface="Trebuchet MS"/>
                <a:cs typeface="Trebuchet MS"/>
              </a:rPr>
              <a:t>by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it.</a:t>
            </a:r>
            <a:endParaRPr sz="1800">
              <a:latin typeface="Trebuchet MS"/>
              <a:cs typeface="Trebuchet MS"/>
            </a:endParaRPr>
          </a:p>
          <a:p>
            <a:pPr marL="187325" marR="222250" indent="-17526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87325" algn="l"/>
              </a:tabLst>
            </a:pPr>
            <a:r>
              <a:rPr sz="1800" spc="95" dirty="0">
                <a:latin typeface="Trebuchet MS"/>
                <a:cs typeface="Trebuchet MS"/>
              </a:rPr>
              <a:t>Wastage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Water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90" dirty="0">
                <a:latin typeface="Trebuchet MS"/>
                <a:cs typeface="Trebuchet MS"/>
              </a:rPr>
              <a:t>-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India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needs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50" dirty="0">
                <a:latin typeface="Trebuchet MS"/>
                <a:cs typeface="Trebuchet MS"/>
              </a:rPr>
              <a:t> max.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3,000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185" dirty="0">
                <a:latin typeface="Trebuchet MS"/>
                <a:cs typeface="Trebuchet MS"/>
              </a:rPr>
              <a:t>BCM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water a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year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while </a:t>
            </a:r>
            <a:r>
              <a:rPr sz="1800" spc="-125" dirty="0">
                <a:latin typeface="Trebuchet MS"/>
                <a:cs typeface="Trebuchet MS"/>
              </a:rPr>
              <a:t>it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receives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4,000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210" dirty="0">
                <a:latin typeface="Trebuchet MS"/>
                <a:cs typeface="Trebuchet MS"/>
              </a:rPr>
              <a:t>BCM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rain </a:t>
            </a:r>
            <a:r>
              <a:rPr sz="1800" dirty="0">
                <a:latin typeface="Trebuchet MS"/>
                <a:cs typeface="Trebuchet MS"/>
              </a:rPr>
              <a:t>but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India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captures</a:t>
            </a:r>
            <a:r>
              <a:rPr sz="1800" spc="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only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spc="160" dirty="0">
                <a:latin typeface="Trebuchet MS"/>
                <a:cs typeface="Trebuchet MS"/>
              </a:rPr>
              <a:t>8%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its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annual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rainfall, </a:t>
            </a:r>
            <a:r>
              <a:rPr sz="1800" spc="105" dirty="0">
                <a:latin typeface="Trebuchet MS"/>
                <a:cs typeface="Trebuchet MS"/>
              </a:rPr>
              <a:t>among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lowest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in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the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world.</a:t>
            </a:r>
            <a:endParaRPr sz="1800">
              <a:latin typeface="Trebuchet MS"/>
              <a:cs typeface="Trebuchet MS"/>
            </a:endParaRPr>
          </a:p>
          <a:p>
            <a:pPr marL="187325" marR="134620" indent="-17526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187325" algn="l"/>
              </a:tabLst>
            </a:pPr>
            <a:r>
              <a:rPr sz="1800" dirty="0">
                <a:latin typeface="Trebuchet MS"/>
                <a:cs typeface="Trebuchet MS"/>
              </a:rPr>
              <a:t>India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has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also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been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poor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in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treatment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re-</a:t>
            </a:r>
            <a:r>
              <a:rPr sz="1800" spc="90" dirty="0">
                <a:latin typeface="Trebuchet MS"/>
                <a:cs typeface="Trebuchet MS"/>
              </a:rPr>
              <a:t>use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of </a:t>
            </a:r>
            <a:r>
              <a:rPr sz="1800" spc="70" dirty="0">
                <a:latin typeface="Trebuchet MS"/>
                <a:cs typeface="Trebuchet MS"/>
              </a:rPr>
              <a:t>household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wastewater.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About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130" dirty="0">
                <a:latin typeface="Trebuchet MS"/>
                <a:cs typeface="Trebuchet MS"/>
              </a:rPr>
              <a:t>80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per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cent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the </a:t>
            </a:r>
            <a:r>
              <a:rPr sz="1800" dirty="0">
                <a:latin typeface="Trebuchet MS"/>
                <a:cs typeface="Trebuchet MS"/>
              </a:rPr>
              <a:t>water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reaching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households</a:t>
            </a:r>
            <a:r>
              <a:rPr sz="1800" spc="5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in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India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are drained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out </a:t>
            </a:r>
            <a:r>
              <a:rPr sz="1800" spc="80" dirty="0">
                <a:latin typeface="Trebuchet MS"/>
                <a:cs typeface="Trebuchet MS"/>
              </a:rPr>
              <a:t>as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waste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flow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through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spc="100" dirty="0">
                <a:latin typeface="Trebuchet MS"/>
                <a:cs typeface="Trebuchet MS"/>
              </a:rPr>
              <a:t>sewage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to</a:t>
            </a:r>
            <a:r>
              <a:rPr sz="1800" spc="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pollute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other </a:t>
            </a:r>
            <a:r>
              <a:rPr sz="1800" dirty="0">
                <a:latin typeface="Trebuchet MS"/>
                <a:cs typeface="Trebuchet MS"/>
              </a:rPr>
              <a:t>water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bodies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including rivers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land.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8218" y="1156157"/>
            <a:ext cx="520954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2E5496"/>
                </a:solidFill>
                <a:latin typeface="Trebuchet MS"/>
                <a:cs typeface="Trebuchet MS"/>
              </a:rPr>
              <a:t>India,</a:t>
            </a:r>
            <a:r>
              <a:rPr sz="1800" b="1" spc="-5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5496"/>
                </a:solidFill>
                <a:latin typeface="Trebuchet MS"/>
                <a:cs typeface="Trebuchet MS"/>
              </a:rPr>
              <a:t>which</a:t>
            </a:r>
            <a:r>
              <a:rPr sz="1800" b="1" spc="-4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2E5496"/>
                </a:solidFill>
                <a:latin typeface="Trebuchet MS"/>
                <a:cs typeface="Trebuchet MS"/>
              </a:rPr>
              <a:t>had</a:t>
            </a:r>
            <a:r>
              <a:rPr sz="1800" b="1" spc="-5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2E5496"/>
                </a:solidFill>
                <a:latin typeface="Trebuchet MS"/>
                <a:cs typeface="Trebuchet MS"/>
              </a:rPr>
              <a:t>enough</a:t>
            </a:r>
            <a:r>
              <a:rPr sz="1800" b="1" spc="-6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5496"/>
                </a:solidFill>
                <a:latin typeface="Trebuchet MS"/>
                <a:cs typeface="Trebuchet MS"/>
              </a:rPr>
              <a:t>drinking</a:t>
            </a:r>
            <a:r>
              <a:rPr sz="1800" b="1" spc="-5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5496"/>
                </a:solidFill>
                <a:latin typeface="Trebuchet MS"/>
                <a:cs typeface="Trebuchet MS"/>
              </a:rPr>
              <a:t>water</a:t>
            </a:r>
            <a:r>
              <a:rPr sz="1800" b="1" spc="-5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2E5496"/>
                </a:solidFill>
                <a:latin typeface="Trebuchet MS"/>
                <a:cs typeface="Trebuchet MS"/>
              </a:rPr>
              <a:t>in</a:t>
            </a:r>
            <a:r>
              <a:rPr sz="1800" b="1" spc="-5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2E5496"/>
                </a:solidFill>
                <a:latin typeface="Trebuchet MS"/>
                <a:cs typeface="Trebuchet MS"/>
              </a:rPr>
              <a:t>1947 </a:t>
            </a:r>
            <a:r>
              <a:rPr sz="1800" b="1" dirty="0">
                <a:solidFill>
                  <a:srgbClr val="2E5496"/>
                </a:solidFill>
                <a:latin typeface="Trebuchet MS"/>
                <a:cs typeface="Trebuchet MS"/>
              </a:rPr>
              <a:t>at</a:t>
            </a:r>
            <a:r>
              <a:rPr sz="1800" b="1" spc="-7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2E5496"/>
                </a:solidFill>
                <a:latin typeface="Trebuchet MS"/>
                <a:cs typeface="Trebuchet MS"/>
              </a:rPr>
              <a:t>6,008</a:t>
            </a:r>
            <a:r>
              <a:rPr sz="1800" b="1" spc="-7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2E5496"/>
                </a:solidFill>
                <a:latin typeface="Trebuchet MS"/>
                <a:cs typeface="Trebuchet MS"/>
              </a:rPr>
              <a:t>M</a:t>
            </a:r>
            <a:r>
              <a:rPr sz="1800" b="1" spc="127" baseline="25462" dirty="0">
                <a:solidFill>
                  <a:srgbClr val="2E5496"/>
                </a:solidFill>
                <a:latin typeface="Trebuchet MS"/>
                <a:cs typeface="Trebuchet MS"/>
              </a:rPr>
              <a:t>3</a:t>
            </a:r>
            <a:r>
              <a:rPr sz="1800" b="1" spc="195" baseline="25462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5496"/>
                </a:solidFill>
                <a:latin typeface="Trebuchet MS"/>
                <a:cs typeface="Trebuchet MS"/>
              </a:rPr>
              <a:t>per</a:t>
            </a:r>
            <a:r>
              <a:rPr sz="1800" b="1" spc="-6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5496"/>
                </a:solidFill>
                <a:latin typeface="Trebuchet MS"/>
                <a:cs typeface="Trebuchet MS"/>
              </a:rPr>
              <a:t>person</a:t>
            </a:r>
            <a:r>
              <a:rPr sz="1800" b="1" spc="-7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5496"/>
                </a:solidFill>
                <a:latin typeface="Trebuchet MS"/>
                <a:cs typeface="Trebuchet MS"/>
              </a:rPr>
              <a:t>per</a:t>
            </a:r>
            <a:r>
              <a:rPr sz="1800" b="1" spc="-6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2E5496"/>
                </a:solidFill>
                <a:latin typeface="Trebuchet MS"/>
                <a:cs typeface="Trebuchet MS"/>
              </a:rPr>
              <a:t>year,</a:t>
            </a:r>
            <a:r>
              <a:rPr sz="1800" b="1" spc="-5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E5496"/>
                </a:solidFill>
                <a:latin typeface="Trebuchet MS"/>
                <a:cs typeface="Trebuchet MS"/>
              </a:rPr>
              <a:t>is</a:t>
            </a:r>
            <a:r>
              <a:rPr sz="1800" b="1" spc="-5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2E5496"/>
                </a:solidFill>
                <a:latin typeface="Trebuchet MS"/>
                <a:cs typeface="Trebuchet MS"/>
              </a:rPr>
              <a:t>becoming</a:t>
            </a:r>
            <a:r>
              <a:rPr sz="1800" b="1" spc="-9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2E5496"/>
                </a:solidFill>
                <a:latin typeface="Trebuchet MS"/>
                <a:cs typeface="Trebuchet MS"/>
              </a:rPr>
              <a:t>a </a:t>
            </a:r>
            <a:r>
              <a:rPr sz="1800" b="1" dirty="0">
                <a:solidFill>
                  <a:srgbClr val="2E5496"/>
                </a:solidFill>
                <a:latin typeface="Trebuchet MS"/>
                <a:cs typeface="Trebuchet MS"/>
              </a:rPr>
              <a:t>water-deficient</a:t>
            </a:r>
            <a:r>
              <a:rPr sz="1800" b="1" spc="10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E5496"/>
                </a:solidFill>
                <a:latin typeface="Trebuchet MS"/>
                <a:cs typeface="Trebuchet MS"/>
              </a:rPr>
              <a:t>country.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9570" y="5563920"/>
            <a:ext cx="3652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E5496"/>
                </a:solidFill>
                <a:latin typeface="Trebuchet MS"/>
                <a:cs typeface="Trebuchet MS"/>
              </a:rPr>
              <a:t>In</a:t>
            </a:r>
            <a:r>
              <a:rPr sz="1600" b="1" spc="-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600" b="1" spc="-85" dirty="0">
                <a:solidFill>
                  <a:srgbClr val="2E5496"/>
                </a:solidFill>
                <a:latin typeface="Trebuchet MS"/>
                <a:cs typeface="Trebuchet MS"/>
              </a:rPr>
              <a:t>2021,</a:t>
            </a:r>
            <a:r>
              <a:rPr sz="1600" b="1" spc="-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E5496"/>
                </a:solidFill>
                <a:latin typeface="Trebuchet MS"/>
                <a:cs typeface="Trebuchet MS"/>
              </a:rPr>
              <a:t>Per</a:t>
            </a:r>
            <a:r>
              <a:rPr sz="1600" b="1" spc="1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E5496"/>
                </a:solidFill>
                <a:latin typeface="Trebuchet MS"/>
                <a:cs typeface="Trebuchet MS"/>
              </a:rPr>
              <a:t>Capita</a:t>
            </a:r>
            <a:r>
              <a:rPr sz="1600" b="1" spc="1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2E5496"/>
                </a:solidFill>
                <a:latin typeface="Trebuchet MS"/>
                <a:cs typeface="Trebuchet MS"/>
              </a:rPr>
              <a:t>Water</a:t>
            </a:r>
            <a:r>
              <a:rPr sz="1600" b="1" spc="3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Trebuchet MS"/>
                <a:cs typeface="Trebuchet MS"/>
              </a:rPr>
              <a:t>Availability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600" b="1" spc="85" dirty="0">
                <a:solidFill>
                  <a:srgbClr val="2E5496"/>
                </a:solidFill>
                <a:latin typeface="Trebuchet MS"/>
                <a:cs typeface="Trebuchet MS"/>
              </a:rPr>
              <a:t>was</a:t>
            </a:r>
            <a:r>
              <a:rPr sz="1600" b="1" spc="-10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2E5496"/>
                </a:solidFill>
                <a:latin typeface="Trebuchet MS"/>
                <a:cs typeface="Trebuchet MS"/>
              </a:rPr>
              <a:t>1486</a:t>
            </a:r>
            <a:r>
              <a:rPr sz="1600" b="1" spc="-8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600" b="1" spc="75" dirty="0">
                <a:solidFill>
                  <a:srgbClr val="2E5496"/>
                </a:solidFill>
                <a:latin typeface="Trebuchet MS"/>
                <a:cs typeface="Trebuchet MS"/>
              </a:rPr>
              <a:t>M</a:t>
            </a:r>
            <a:r>
              <a:rPr sz="1575" b="1" spc="112" baseline="26455" dirty="0">
                <a:solidFill>
                  <a:srgbClr val="2E5496"/>
                </a:solidFill>
                <a:latin typeface="Trebuchet MS"/>
                <a:cs typeface="Trebuchet MS"/>
              </a:rPr>
              <a:t>3</a:t>
            </a:r>
            <a:r>
              <a:rPr sz="1575" b="1" spc="135" baseline="26455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600" b="1" spc="484" dirty="0">
                <a:solidFill>
                  <a:srgbClr val="2E5496"/>
                </a:solidFill>
                <a:latin typeface="Trebuchet MS"/>
                <a:cs typeface="Trebuchet MS"/>
              </a:rPr>
              <a:t>/</a:t>
            </a:r>
            <a:r>
              <a:rPr sz="1600" b="1" spc="-90" dirty="0">
                <a:solidFill>
                  <a:srgbClr val="2E5496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2E5496"/>
                </a:solidFill>
                <a:latin typeface="Trebuchet MS"/>
                <a:cs typeface="Trebuchet MS"/>
              </a:rPr>
              <a:t>year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29776" y="2669285"/>
            <a:ext cx="2505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C00000"/>
                </a:solidFill>
                <a:latin typeface="Trebuchet MS"/>
                <a:cs typeface="Trebuchet MS"/>
              </a:rPr>
              <a:t>More</a:t>
            </a:r>
            <a:r>
              <a:rPr sz="1800" b="1" spc="-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than</a:t>
            </a:r>
            <a:r>
              <a:rPr sz="1800" b="1" spc="-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75%</a:t>
            </a:r>
            <a:r>
              <a:rPr sz="1800" b="1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rebuchet MS"/>
                <a:cs typeface="Trebuchet MS"/>
              </a:rPr>
              <a:t>decline </a:t>
            </a:r>
            <a:r>
              <a:rPr sz="1800" b="1" spc="-30" dirty="0">
                <a:solidFill>
                  <a:srgbClr val="C00000"/>
                </a:solidFill>
                <a:latin typeface="Trebuchet MS"/>
                <a:cs typeface="Trebuchet MS"/>
              </a:rPr>
              <a:t>in</a:t>
            </a:r>
            <a:r>
              <a:rPr sz="1800" b="1" spc="-9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C00000"/>
                </a:solidFill>
                <a:latin typeface="Trebuchet MS"/>
                <a:cs typeface="Trebuchet MS"/>
              </a:rPr>
              <a:t>last</a:t>
            </a:r>
            <a:r>
              <a:rPr sz="1800" b="1" spc="-1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C00000"/>
                </a:solidFill>
                <a:latin typeface="Trebuchet MS"/>
                <a:cs typeface="Trebuchet MS"/>
              </a:rPr>
              <a:t>74</a:t>
            </a:r>
            <a:r>
              <a:rPr sz="1800" b="1" spc="-10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rebuchet MS"/>
                <a:cs typeface="Trebuchet MS"/>
              </a:rPr>
              <a:t>years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5059" y="2048255"/>
            <a:ext cx="5769864" cy="334365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35" dirty="0"/>
              <a:t>6</a:t>
            </a:fld>
            <a:endParaRPr spc="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Water</a:t>
            </a:r>
            <a:r>
              <a:rPr spc="-135" dirty="0"/>
              <a:t> </a:t>
            </a:r>
            <a:r>
              <a:rPr spc="-35" dirty="0"/>
              <a:t>in</a:t>
            </a:r>
            <a:r>
              <a:rPr spc="-114" dirty="0"/>
              <a:t> </a:t>
            </a:r>
            <a:r>
              <a:rPr dirty="0"/>
              <a:t>Circular</a:t>
            </a:r>
            <a:r>
              <a:rPr spc="-114" dirty="0"/>
              <a:t> </a:t>
            </a:r>
            <a:r>
              <a:rPr spc="85" dirty="0"/>
              <a:t>Economy-</a:t>
            </a:r>
            <a:r>
              <a:rPr spc="-120" dirty="0"/>
              <a:t> </a:t>
            </a:r>
            <a:r>
              <a:rPr spc="80" dirty="0"/>
              <a:t>Recycle</a:t>
            </a:r>
            <a:r>
              <a:rPr spc="-114" dirty="0"/>
              <a:t> </a:t>
            </a:r>
            <a:r>
              <a:rPr dirty="0"/>
              <a:t>&amp;</a:t>
            </a:r>
            <a:r>
              <a:rPr spc="-120" dirty="0"/>
              <a:t> </a:t>
            </a:r>
            <a:r>
              <a:rPr spc="85" dirty="0"/>
              <a:t>Reuse</a:t>
            </a:r>
            <a:r>
              <a:rPr spc="-114" dirty="0"/>
              <a:t> </a:t>
            </a:r>
            <a:r>
              <a:rPr spc="95" dirty="0"/>
              <a:t>and</a:t>
            </a:r>
            <a:r>
              <a:rPr spc="-130" dirty="0"/>
              <a:t> </a:t>
            </a:r>
            <a:r>
              <a:rPr spc="100" dirty="0"/>
              <a:t>ZLD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526" y="1363726"/>
            <a:ext cx="4426585" cy="456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7325" algn="l"/>
              </a:tabLst>
            </a:pPr>
            <a:r>
              <a:rPr sz="1800" dirty="0">
                <a:latin typeface="Trebuchet MS"/>
                <a:cs typeface="Trebuchet MS"/>
              </a:rPr>
              <a:t>With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stricter</a:t>
            </a:r>
            <a:r>
              <a:rPr sz="1800" spc="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regulations</a:t>
            </a:r>
            <a:r>
              <a:rPr sz="1800" spc="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from</a:t>
            </a:r>
            <a:r>
              <a:rPr sz="1800" spc="9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the </a:t>
            </a:r>
            <a:r>
              <a:rPr sz="1800" dirty="0">
                <a:latin typeface="Trebuchet MS"/>
                <a:cs typeface="Trebuchet MS"/>
              </a:rPr>
              <a:t>Central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&amp;</a:t>
            </a:r>
            <a:r>
              <a:rPr sz="1800" dirty="0">
                <a:latin typeface="Trebuchet MS"/>
                <a:cs typeface="Trebuchet MS"/>
              </a:rPr>
              <a:t> State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Pollution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Control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Boards </a:t>
            </a:r>
            <a:r>
              <a:rPr sz="1800" spc="80" dirty="0">
                <a:latin typeface="Trebuchet MS"/>
                <a:cs typeface="Trebuchet MS"/>
              </a:rPr>
              <a:t>(CPCB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100" dirty="0">
                <a:latin typeface="Trebuchet MS"/>
                <a:cs typeface="Trebuchet MS"/>
              </a:rPr>
              <a:t>SPCB)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growing </a:t>
            </a:r>
            <a:r>
              <a:rPr sz="1800" dirty="0">
                <a:latin typeface="Trebuchet MS"/>
                <a:cs typeface="Trebuchet MS"/>
              </a:rPr>
              <a:t>sustainability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mandates,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industries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are </a:t>
            </a:r>
            <a:r>
              <a:rPr sz="1800" dirty="0">
                <a:latin typeface="Trebuchet MS"/>
                <a:cs typeface="Trebuchet MS"/>
              </a:rPr>
              <a:t>adopting</a:t>
            </a:r>
            <a:r>
              <a:rPr sz="1800" spc="5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Zero</a:t>
            </a:r>
            <a:r>
              <a:rPr sz="1800" spc="9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Liquid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Discharge</a:t>
            </a:r>
            <a:r>
              <a:rPr sz="1800" spc="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(ZLD) </a:t>
            </a:r>
            <a:r>
              <a:rPr sz="1800" spc="80" dirty="0">
                <a:latin typeface="Trebuchet MS"/>
                <a:cs typeface="Trebuchet MS"/>
              </a:rPr>
              <a:t>systems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to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recover,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recycle,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40" dirty="0">
                <a:latin typeface="Trebuchet MS"/>
                <a:cs typeface="Trebuchet MS"/>
              </a:rPr>
              <a:t>reuse </a:t>
            </a:r>
            <a:r>
              <a:rPr sz="1800" spc="80" dirty="0">
                <a:latin typeface="Trebuchet MS"/>
                <a:cs typeface="Trebuchet MS"/>
              </a:rPr>
              <a:t>process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water.</a:t>
            </a:r>
            <a:endParaRPr sz="1800">
              <a:latin typeface="Trebuchet MS"/>
              <a:cs typeface="Trebuchet MS"/>
            </a:endParaRPr>
          </a:p>
          <a:p>
            <a:pPr marL="187325" marR="277495" indent="-17526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87325" algn="l"/>
              </a:tabLst>
            </a:pPr>
            <a:r>
              <a:rPr sz="1800" spc="145" dirty="0">
                <a:latin typeface="Trebuchet MS"/>
                <a:cs typeface="Trebuchet MS"/>
              </a:rPr>
              <a:t>A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145" dirty="0">
                <a:latin typeface="Trebuchet MS"/>
                <a:cs typeface="Trebuchet MS"/>
              </a:rPr>
              <a:t>ZLD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system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is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advanced </a:t>
            </a:r>
            <a:r>
              <a:rPr sz="1800" dirty="0">
                <a:latin typeface="Trebuchet MS"/>
                <a:cs typeface="Trebuchet MS"/>
              </a:rPr>
              <a:t>wastewater</a:t>
            </a:r>
            <a:r>
              <a:rPr sz="1800" spc="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treatment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process </a:t>
            </a:r>
            <a:r>
              <a:rPr sz="1800" spc="75" dirty="0">
                <a:latin typeface="Trebuchet MS"/>
                <a:cs typeface="Trebuchet MS"/>
              </a:rPr>
              <a:t>designed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to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eliminate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liquid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waste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by </a:t>
            </a:r>
            <a:r>
              <a:rPr sz="1800" dirty="0">
                <a:latin typeface="Trebuchet MS"/>
                <a:cs typeface="Trebuchet MS"/>
              </a:rPr>
              <a:t>recovering</a:t>
            </a:r>
            <a:r>
              <a:rPr sz="1800" spc="13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recycling</a:t>
            </a:r>
            <a:r>
              <a:rPr sz="1800" spc="125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water.</a:t>
            </a:r>
            <a:r>
              <a:rPr sz="1800" spc="11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The </a:t>
            </a:r>
            <a:r>
              <a:rPr sz="1800" spc="75" dirty="0">
                <a:latin typeface="Trebuchet MS"/>
                <a:cs typeface="Trebuchet MS"/>
              </a:rPr>
              <a:t>goal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145" dirty="0">
                <a:latin typeface="Trebuchet MS"/>
                <a:cs typeface="Trebuchet MS"/>
              </a:rPr>
              <a:t>ZLD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is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to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ensure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that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no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liquid </a:t>
            </a:r>
            <a:r>
              <a:rPr sz="1800" dirty="0">
                <a:latin typeface="Trebuchet MS"/>
                <a:cs typeface="Trebuchet MS"/>
              </a:rPr>
              <a:t>effluent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is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released</a:t>
            </a:r>
            <a:r>
              <a:rPr sz="1800" spc="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into </a:t>
            </a:r>
            <a:r>
              <a:rPr sz="1800" spc="-25" dirty="0">
                <a:latin typeface="Trebuchet MS"/>
                <a:cs typeface="Trebuchet MS"/>
              </a:rPr>
              <a:t>the </a:t>
            </a:r>
            <a:r>
              <a:rPr sz="1800" dirty="0">
                <a:latin typeface="Trebuchet MS"/>
                <a:cs typeface="Trebuchet MS"/>
              </a:rPr>
              <a:t>environment,</a:t>
            </a:r>
            <a:r>
              <a:rPr sz="1800" spc="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thereby</a:t>
            </a:r>
            <a:r>
              <a:rPr sz="1800" spc="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minimizing </a:t>
            </a:r>
            <a:r>
              <a:rPr sz="1800" dirty="0">
                <a:latin typeface="Trebuchet MS"/>
                <a:cs typeface="Trebuchet MS"/>
              </a:rPr>
              <a:t>pollution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and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conserving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water resources.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1371" y="2508504"/>
            <a:ext cx="879475" cy="520065"/>
          </a:xfrm>
          <a:custGeom>
            <a:avLst/>
            <a:gdLst/>
            <a:ahLst/>
            <a:cxnLst/>
            <a:rect l="l" t="t" r="r" b="b"/>
            <a:pathLst>
              <a:path w="879475" h="520064">
                <a:moveTo>
                  <a:pt x="0" y="259842"/>
                </a:moveTo>
                <a:lnTo>
                  <a:pt x="15705" y="190764"/>
                </a:lnTo>
                <a:lnTo>
                  <a:pt x="60028" y="128693"/>
                </a:lnTo>
                <a:lnTo>
                  <a:pt x="91611" y="101058"/>
                </a:lnTo>
                <a:lnTo>
                  <a:pt x="128777" y="76104"/>
                </a:lnTo>
                <a:lnTo>
                  <a:pt x="171002" y="54140"/>
                </a:lnTo>
                <a:lnTo>
                  <a:pt x="217762" y="35475"/>
                </a:lnTo>
                <a:lnTo>
                  <a:pt x="268533" y="20419"/>
                </a:lnTo>
                <a:lnTo>
                  <a:pt x="322791" y="9281"/>
                </a:lnTo>
                <a:lnTo>
                  <a:pt x="380013" y="2371"/>
                </a:lnTo>
                <a:lnTo>
                  <a:pt x="439674" y="0"/>
                </a:lnTo>
                <a:lnTo>
                  <a:pt x="499334" y="2371"/>
                </a:lnTo>
                <a:lnTo>
                  <a:pt x="556556" y="9281"/>
                </a:lnTo>
                <a:lnTo>
                  <a:pt x="610814" y="20419"/>
                </a:lnTo>
                <a:lnTo>
                  <a:pt x="661585" y="35475"/>
                </a:lnTo>
                <a:lnTo>
                  <a:pt x="708345" y="54140"/>
                </a:lnTo>
                <a:lnTo>
                  <a:pt x="750569" y="76104"/>
                </a:lnTo>
                <a:lnTo>
                  <a:pt x="787736" y="101058"/>
                </a:lnTo>
                <a:lnTo>
                  <a:pt x="819319" y="128693"/>
                </a:lnTo>
                <a:lnTo>
                  <a:pt x="844796" y="158698"/>
                </a:lnTo>
                <a:lnTo>
                  <a:pt x="875334" y="224582"/>
                </a:lnTo>
                <a:lnTo>
                  <a:pt x="879348" y="259842"/>
                </a:lnTo>
                <a:lnTo>
                  <a:pt x="875334" y="295101"/>
                </a:lnTo>
                <a:lnTo>
                  <a:pt x="844796" y="360985"/>
                </a:lnTo>
                <a:lnTo>
                  <a:pt x="819319" y="390990"/>
                </a:lnTo>
                <a:lnTo>
                  <a:pt x="787736" y="418625"/>
                </a:lnTo>
                <a:lnTo>
                  <a:pt x="750570" y="443579"/>
                </a:lnTo>
                <a:lnTo>
                  <a:pt x="708345" y="465543"/>
                </a:lnTo>
                <a:lnTo>
                  <a:pt x="661585" y="484208"/>
                </a:lnTo>
                <a:lnTo>
                  <a:pt x="610814" y="499264"/>
                </a:lnTo>
                <a:lnTo>
                  <a:pt x="556556" y="510402"/>
                </a:lnTo>
                <a:lnTo>
                  <a:pt x="499334" y="517312"/>
                </a:lnTo>
                <a:lnTo>
                  <a:pt x="439674" y="519684"/>
                </a:lnTo>
                <a:lnTo>
                  <a:pt x="380013" y="517312"/>
                </a:lnTo>
                <a:lnTo>
                  <a:pt x="322791" y="510402"/>
                </a:lnTo>
                <a:lnTo>
                  <a:pt x="268533" y="499264"/>
                </a:lnTo>
                <a:lnTo>
                  <a:pt x="217762" y="484208"/>
                </a:lnTo>
                <a:lnTo>
                  <a:pt x="171002" y="465543"/>
                </a:lnTo>
                <a:lnTo>
                  <a:pt x="128778" y="443579"/>
                </a:lnTo>
                <a:lnTo>
                  <a:pt x="91611" y="418625"/>
                </a:lnTo>
                <a:lnTo>
                  <a:pt x="60028" y="390990"/>
                </a:lnTo>
                <a:lnTo>
                  <a:pt x="34551" y="360985"/>
                </a:lnTo>
                <a:lnTo>
                  <a:pt x="4013" y="295101"/>
                </a:lnTo>
                <a:lnTo>
                  <a:pt x="0" y="259842"/>
                </a:lnTo>
                <a:close/>
              </a:path>
            </a:pathLst>
          </a:custGeom>
          <a:ln w="12699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90286" y="2509773"/>
            <a:ext cx="464184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050" spc="25" dirty="0">
                <a:solidFill>
                  <a:srgbClr val="1F3863"/>
                </a:solidFill>
                <a:latin typeface="Trebuchet MS"/>
                <a:cs typeface="Trebuchet MS"/>
              </a:rPr>
              <a:t>Raw </a:t>
            </a:r>
            <a:r>
              <a:rPr sz="1050" spc="-10" dirty="0">
                <a:solidFill>
                  <a:srgbClr val="1F3863"/>
                </a:solidFill>
                <a:latin typeface="Trebuchet MS"/>
                <a:cs typeface="Trebuchet MS"/>
              </a:rPr>
              <a:t>Water Source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6997" y="2244873"/>
            <a:ext cx="4763008" cy="34581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93255" y="2749677"/>
            <a:ext cx="6756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Trebuchet MS"/>
                <a:cs typeface="Trebuchet MS"/>
              </a:rPr>
              <a:t>Water Treatment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9458" y="3864355"/>
            <a:ext cx="5295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Trebuchet MS"/>
                <a:cs typeface="Trebuchet MS"/>
              </a:rPr>
              <a:t>Industry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2458" y="3892677"/>
            <a:ext cx="6229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Trebuchet MS"/>
                <a:cs typeface="Trebuchet MS"/>
              </a:rPr>
              <a:t>Municipal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72802" y="3908805"/>
            <a:ext cx="7124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Trebuchet MS"/>
                <a:cs typeface="Trebuchet MS"/>
              </a:rPr>
              <a:t>Agriculture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7266" y="5249417"/>
            <a:ext cx="7785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1F3863"/>
                </a:solidFill>
                <a:latin typeface="Trebuchet MS"/>
                <a:cs typeface="Trebuchet MS"/>
              </a:rPr>
              <a:t>Wastewater Treatment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78695" y="4885944"/>
            <a:ext cx="2794000" cy="754380"/>
          </a:xfrm>
          <a:prstGeom prst="rect">
            <a:avLst/>
          </a:prstGeom>
          <a:solidFill>
            <a:srgbClr val="DAE2F3"/>
          </a:solidFill>
          <a:ln w="9525">
            <a:solidFill>
              <a:srgbClr val="2E549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0"/>
              </a:spcBef>
            </a:pPr>
            <a:r>
              <a:rPr sz="1100" b="1" dirty="0">
                <a:latin typeface="Calibri"/>
                <a:cs typeface="Calibri"/>
              </a:rPr>
              <a:t>Nutrients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10" dirty="0">
                <a:latin typeface="Calibri"/>
                <a:cs typeface="Calibri"/>
              </a:rPr>
              <a:t>Agricultural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purpose</a:t>
            </a:r>
            <a:endParaRPr sz="11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600"/>
              </a:spcBef>
            </a:pPr>
            <a:r>
              <a:rPr sz="1100" b="1" dirty="0">
                <a:latin typeface="Calibri"/>
                <a:cs typeface="Calibri"/>
              </a:rPr>
              <a:t>Energy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Industrial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Urban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applications</a:t>
            </a:r>
            <a:endParaRPr sz="11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600"/>
              </a:spcBef>
            </a:pPr>
            <a:r>
              <a:rPr sz="1100" b="1" dirty="0">
                <a:latin typeface="Calibri"/>
                <a:cs typeface="Calibri"/>
              </a:rPr>
              <a:t>Others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Industrial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Manufacturing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use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2304" y="2055876"/>
            <a:ext cx="5662930" cy="3752215"/>
            <a:chOff x="5022304" y="2055876"/>
            <a:chExt cx="5662930" cy="3752215"/>
          </a:xfrm>
        </p:grpSpPr>
        <p:sp>
          <p:nvSpPr>
            <p:cNvPr id="14" name="object 14"/>
            <p:cNvSpPr/>
            <p:nvPr/>
          </p:nvSpPr>
          <p:spPr>
            <a:xfrm>
              <a:off x="10396728" y="2157984"/>
              <a:ext cx="281940" cy="166370"/>
            </a:xfrm>
            <a:custGeom>
              <a:avLst/>
              <a:gdLst/>
              <a:ahLst/>
              <a:cxnLst/>
              <a:rect l="l" t="t" r="r" b="b"/>
              <a:pathLst>
                <a:path w="281940" h="166369">
                  <a:moveTo>
                    <a:pt x="281940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281940" y="166115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4AC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96728" y="2157984"/>
              <a:ext cx="281940" cy="166370"/>
            </a:xfrm>
            <a:custGeom>
              <a:avLst/>
              <a:gdLst/>
              <a:ahLst/>
              <a:cxnLst/>
              <a:rect l="l" t="t" r="r" b="b"/>
              <a:pathLst>
                <a:path w="281940" h="166369">
                  <a:moveTo>
                    <a:pt x="0" y="166115"/>
                  </a:moveTo>
                  <a:lnTo>
                    <a:pt x="281940" y="166115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166115"/>
                  </a:lnTo>
                  <a:close/>
                </a:path>
              </a:pathLst>
            </a:custGeom>
            <a:ln w="12699">
              <a:solidFill>
                <a:srgbClr val="21BB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96728" y="2380488"/>
              <a:ext cx="281940" cy="166370"/>
            </a:xfrm>
            <a:custGeom>
              <a:avLst/>
              <a:gdLst/>
              <a:ahLst/>
              <a:cxnLst/>
              <a:rect l="l" t="t" r="r" b="b"/>
              <a:pathLst>
                <a:path w="281940" h="166369">
                  <a:moveTo>
                    <a:pt x="281940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281940" y="166115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96728" y="2380488"/>
              <a:ext cx="281940" cy="166370"/>
            </a:xfrm>
            <a:custGeom>
              <a:avLst/>
              <a:gdLst/>
              <a:ahLst/>
              <a:cxnLst/>
              <a:rect l="l" t="t" r="r" b="b"/>
              <a:pathLst>
                <a:path w="281940" h="166369">
                  <a:moveTo>
                    <a:pt x="0" y="166115"/>
                  </a:moveTo>
                  <a:lnTo>
                    <a:pt x="281940" y="166115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166115"/>
                  </a:lnTo>
                  <a:close/>
                </a:path>
              </a:pathLst>
            </a:custGeom>
            <a:ln w="12699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90632" y="2612136"/>
              <a:ext cx="283845" cy="166370"/>
            </a:xfrm>
            <a:custGeom>
              <a:avLst/>
              <a:gdLst/>
              <a:ahLst/>
              <a:cxnLst/>
              <a:rect l="l" t="t" r="r" b="b"/>
              <a:pathLst>
                <a:path w="283845" h="166369">
                  <a:moveTo>
                    <a:pt x="283464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283464" y="166115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90632" y="2612136"/>
              <a:ext cx="283845" cy="166370"/>
            </a:xfrm>
            <a:custGeom>
              <a:avLst/>
              <a:gdLst/>
              <a:ahLst/>
              <a:cxnLst/>
              <a:rect l="l" t="t" r="r" b="b"/>
              <a:pathLst>
                <a:path w="283845" h="166369">
                  <a:moveTo>
                    <a:pt x="0" y="166115"/>
                  </a:moveTo>
                  <a:lnTo>
                    <a:pt x="283464" y="166115"/>
                  </a:lnTo>
                  <a:lnTo>
                    <a:pt x="283464" y="0"/>
                  </a:lnTo>
                  <a:lnTo>
                    <a:pt x="0" y="0"/>
                  </a:lnTo>
                  <a:lnTo>
                    <a:pt x="0" y="1661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92155" y="2852928"/>
              <a:ext cx="281940" cy="166370"/>
            </a:xfrm>
            <a:custGeom>
              <a:avLst/>
              <a:gdLst/>
              <a:ahLst/>
              <a:cxnLst/>
              <a:rect l="l" t="t" r="r" b="b"/>
              <a:pathLst>
                <a:path w="281940" h="166369">
                  <a:moveTo>
                    <a:pt x="281940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281940" y="166115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2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92155" y="2852928"/>
              <a:ext cx="281940" cy="166370"/>
            </a:xfrm>
            <a:custGeom>
              <a:avLst/>
              <a:gdLst/>
              <a:ahLst/>
              <a:cxnLst/>
              <a:rect l="l" t="t" r="r" b="b"/>
              <a:pathLst>
                <a:path w="281940" h="166369">
                  <a:moveTo>
                    <a:pt x="0" y="166115"/>
                  </a:moveTo>
                  <a:lnTo>
                    <a:pt x="281940" y="166115"/>
                  </a:lnTo>
                  <a:lnTo>
                    <a:pt x="281940" y="0"/>
                  </a:lnTo>
                  <a:lnTo>
                    <a:pt x="0" y="0"/>
                  </a:lnTo>
                  <a:lnTo>
                    <a:pt x="0" y="166115"/>
                  </a:lnTo>
                  <a:close/>
                </a:path>
              </a:pathLst>
            </a:custGeom>
            <a:ln w="12699">
              <a:solidFill>
                <a:srgbClr val="CC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8824" y="2055876"/>
              <a:ext cx="428244" cy="4831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0047" y="2093976"/>
              <a:ext cx="609600" cy="6873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0" y="4558283"/>
              <a:ext cx="592835" cy="6690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0667" y="3229356"/>
              <a:ext cx="423672" cy="4785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02623" y="3357372"/>
              <a:ext cx="417575" cy="4709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67544" y="3488436"/>
              <a:ext cx="262127" cy="2941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85503" y="4716780"/>
              <a:ext cx="313944" cy="3535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8072" y="5120640"/>
              <a:ext cx="341375" cy="3855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96172" y="5507735"/>
              <a:ext cx="265175" cy="30022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324938" y="2606802"/>
              <a:ext cx="1487170" cy="2671445"/>
            </a:xfrm>
            <a:custGeom>
              <a:avLst/>
              <a:gdLst/>
              <a:ahLst/>
              <a:cxnLst/>
              <a:rect l="l" t="t" r="r" b="b"/>
              <a:pathLst>
                <a:path w="1487170" h="2671445">
                  <a:moveTo>
                    <a:pt x="767759" y="0"/>
                  </a:moveTo>
                  <a:lnTo>
                    <a:pt x="761282" y="65786"/>
                  </a:lnTo>
                  <a:lnTo>
                    <a:pt x="714873" y="77917"/>
                  </a:lnTo>
                  <a:lnTo>
                    <a:pt x="669141" y="93231"/>
                  </a:lnTo>
                  <a:lnTo>
                    <a:pt x="624169" y="111686"/>
                  </a:lnTo>
                  <a:lnTo>
                    <a:pt x="580037" y="133238"/>
                  </a:lnTo>
                  <a:lnTo>
                    <a:pt x="536828" y="157844"/>
                  </a:lnTo>
                  <a:lnTo>
                    <a:pt x="494623" y="185461"/>
                  </a:lnTo>
                  <a:lnTo>
                    <a:pt x="453505" y="216046"/>
                  </a:lnTo>
                  <a:lnTo>
                    <a:pt x="413556" y="249555"/>
                  </a:lnTo>
                  <a:lnTo>
                    <a:pt x="382444" y="278469"/>
                  </a:lnTo>
                  <a:lnTo>
                    <a:pt x="352489" y="308843"/>
                  </a:lnTo>
                  <a:lnTo>
                    <a:pt x="323700" y="340623"/>
                  </a:lnTo>
                  <a:lnTo>
                    <a:pt x="296083" y="373755"/>
                  </a:lnTo>
                  <a:lnTo>
                    <a:pt x="269645" y="408186"/>
                  </a:lnTo>
                  <a:lnTo>
                    <a:pt x="244394" y="443860"/>
                  </a:lnTo>
                  <a:lnTo>
                    <a:pt x="220338" y="480725"/>
                  </a:lnTo>
                  <a:lnTo>
                    <a:pt x="197483" y="518725"/>
                  </a:lnTo>
                  <a:lnTo>
                    <a:pt x="175838" y="557808"/>
                  </a:lnTo>
                  <a:lnTo>
                    <a:pt x="155409" y="597919"/>
                  </a:lnTo>
                  <a:lnTo>
                    <a:pt x="136205" y="639004"/>
                  </a:lnTo>
                  <a:lnTo>
                    <a:pt x="118231" y="681010"/>
                  </a:lnTo>
                  <a:lnTo>
                    <a:pt x="101497" y="723881"/>
                  </a:lnTo>
                  <a:lnTo>
                    <a:pt x="86008" y="767565"/>
                  </a:lnTo>
                  <a:lnTo>
                    <a:pt x="71773" y="812007"/>
                  </a:lnTo>
                  <a:lnTo>
                    <a:pt x="58800" y="857153"/>
                  </a:lnTo>
                  <a:lnTo>
                    <a:pt x="47094" y="902949"/>
                  </a:lnTo>
                  <a:lnTo>
                    <a:pt x="36664" y="949342"/>
                  </a:lnTo>
                  <a:lnTo>
                    <a:pt x="27518" y="996276"/>
                  </a:lnTo>
                  <a:lnTo>
                    <a:pt x="19662" y="1043700"/>
                  </a:lnTo>
                  <a:lnTo>
                    <a:pt x="13104" y="1091557"/>
                  </a:lnTo>
                  <a:lnTo>
                    <a:pt x="7851" y="1139795"/>
                  </a:lnTo>
                  <a:lnTo>
                    <a:pt x="3911" y="1188359"/>
                  </a:lnTo>
                  <a:lnTo>
                    <a:pt x="1292" y="1237195"/>
                  </a:lnTo>
                  <a:lnTo>
                    <a:pt x="0" y="1286250"/>
                  </a:lnTo>
                  <a:lnTo>
                    <a:pt x="42" y="1335469"/>
                  </a:lnTo>
                  <a:lnTo>
                    <a:pt x="1427" y="1384798"/>
                  </a:lnTo>
                  <a:lnTo>
                    <a:pt x="4162" y="1434184"/>
                  </a:lnTo>
                  <a:lnTo>
                    <a:pt x="8254" y="1483572"/>
                  </a:lnTo>
                  <a:lnTo>
                    <a:pt x="13710" y="1532908"/>
                  </a:lnTo>
                  <a:lnTo>
                    <a:pt x="20539" y="1582139"/>
                  </a:lnTo>
                  <a:lnTo>
                    <a:pt x="28747" y="1631211"/>
                  </a:lnTo>
                  <a:lnTo>
                    <a:pt x="38341" y="1680069"/>
                  </a:lnTo>
                  <a:lnTo>
                    <a:pt x="49330" y="1728659"/>
                  </a:lnTo>
                  <a:lnTo>
                    <a:pt x="61720" y="1776928"/>
                  </a:lnTo>
                  <a:lnTo>
                    <a:pt x="75518" y="1824821"/>
                  </a:lnTo>
                  <a:lnTo>
                    <a:pt x="90734" y="1872285"/>
                  </a:lnTo>
                  <a:lnTo>
                    <a:pt x="107373" y="1919265"/>
                  </a:lnTo>
                  <a:lnTo>
                    <a:pt x="125443" y="1965707"/>
                  </a:lnTo>
                  <a:lnTo>
                    <a:pt x="144951" y="2011559"/>
                  </a:lnTo>
                  <a:lnTo>
                    <a:pt x="165906" y="2056765"/>
                  </a:lnTo>
                  <a:lnTo>
                    <a:pt x="190567" y="2105539"/>
                  </a:lnTo>
                  <a:lnTo>
                    <a:pt x="216467" y="2152420"/>
                  </a:lnTo>
                  <a:lnTo>
                    <a:pt x="243553" y="2197391"/>
                  </a:lnTo>
                  <a:lnTo>
                    <a:pt x="271771" y="2240436"/>
                  </a:lnTo>
                  <a:lnTo>
                    <a:pt x="301068" y="2281537"/>
                  </a:lnTo>
                  <a:lnTo>
                    <a:pt x="331389" y="2320678"/>
                  </a:lnTo>
                  <a:lnTo>
                    <a:pt x="362680" y="2357841"/>
                  </a:lnTo>
                  <a:lnTo>
                    <a:pt x="394889" y="2393011"/>
                  </a:lnTo>
                  <a:lnTo>
                    <a:pt x="427961" y="2426169"/>
                  </a:lnTo>
                  <a:lnTo>
                    <a:pt x="461844" y="2457301"/>
                  </a:lnTo>
                  <a:lnTo>
                    <a:pt x="496482" y="2486388"/>
                  </a:lnTo>
                  <a:lnTo>
                    <a:pt x="531822" y="2513413"/>
                  </a:lnTo>
                  <a:lnTo>
                    <a:pt x="567812" y="2538361"/>
                  </a:lnTo>
                  <a:lnTo>
                    <a:pt x="604396" y="2561214"/>
                  </a:lnTo>
                  <a:lnTo>
                    <a:pt x="641522" y="2581955"/>
                  </a:lnTo>
                  <a:lnTo>
                    <a:pt x="679135" y="2600568"/>
                  </a:lnTo>
                  <a:lnTo>
                    <a:pt x="717183" y="2617036"/>
                  </a:lnTo>
                  <a:lnTo>
                    <a:pt x="755610" y="2631342"/>
                  </a:lnTo>
                  <a:lnTo>
                    <a:pt x="794365" y="2643468"/>
                  </a:lnTo>
                  <a:lnTo>
                    <a:pt x="833392" y="2653400"/>
                  </a:lnTo>
                  <a:lnTo>
                    <a:pt x="872638" y="2661119"/>
                  </a:lnTo>
                  <a:lnTo>
                    <a:pt x="912050" y="2666608"/>
                  </a:lnTo>
                  <a:lnTo>
                    <a:pt x="951573" y="2669852"/>
                  </a:lnTo>
                  <a:lnTo>
                    <a:pt x="991155" y="2670833"/>
                  </a:lnTo>
                  <a:lnTo>
                    <a:pt x="1030741" y="2669534"/>
                  </a:lnTo>
                  <a:lnTo>
                    <a:pt x="1070278" y="2665939"/>
                  </a:lnTo>
                  <a:lnTo>
                    <a:pt x="1109712" y="2660031"/>
                  </a:lnTo>
                  <a:lnTo>
                    <a:pt x="1148990" y="2651792"/>
                  </a:lnTo>
                  <a:lnTo>
                    <a:pt x="1188057" y="2641207"/>
                  </a:lnTo>
                  <a:lnTo>
                    <a:pt x="1226860" y="2628258"/>
                  </a:lnTo>
                  <a:lnTo>
                    <a:pt x="1265345" y="2612929"/>
                  </a:lnTo>
                  <a:lnTo>
                    <a:pt x="1303459" y="2595202"/>
                  </a:lnTo>
                  <a:lnTo>
                    <a:pt x="1341148" y="2575062"/>
                  </a:lnTo>
                  <a:lnTo>
                    <a:pt x="1378358" y="2552490"/>
                  </a:lnTo>
                  <a:lnTo>
                    <a:pt x="1415036" y="2527471"/>
                  </a:lnTo>
                  <a:lnTo>
                    <a:pt x="1451127" y="2499987"/>
                  </a:lnTo>
                  <a:lnTo>
                    <a:pt x="1486579" y="2470023"/>
                  </a:lnTo>
                  <a:lnTo>
                    <a:pt x="1440224" y="2374011"/>
                  </a:lnTo>
                  <a:lnTo>
                    <a:pt x="1402007" y="2408098"/>
                  </a:lnTo>
                  <a:lnTo>
                    <a:pt x="1362528" y="2439026"/>
                  </a:lnTo>
                  <a:lnTo>
                    <a:pt x="1321878" y="2466747"/>
                  </a:lnTo>
                  <a:lnTo>
                    <a:pt x="1280149" y="2491210"/>
                  </a:lnTo>
                  <a:lnTo>
                    <a:pt x="1237431" y="2512368"/>
                  </a:lnTo>
                  <a:lnTo>
                    <a:pt x="1193816" y="2530172"/>
                  </a:lnTo>
                  <a:lnTo>
                    <a:pt x="1149394" y="2544572"/>
                  </a:lnTo>
                  <a:lnTo>
                    <a:pt x="1110445" y="2554237"/>
                  </a:lnTo>
                  <a:lnTo>
                    <a:pt x="1071529" y="2561231"/>
                  </a:lnTo>
                  <a:lnTo>
                    <a:pt x="1032695" y="2565599"/>
                  </a:lnTo>
                  <a:lnTo>
                    <a:pt x="993992" y="2567388"/>
                  </a:lnTo>
                  <a:lnTo>
                    <a:pt x="955469" y="2566642"/>
                  </a:lnTo>
                  <a:lnTo>
                    <a:pt x="917176" y="2563408"/>
                  </a:lnTo>
                  <a:lnTo>
                    <a:pt x="879161" y="2557731"/>
                  </a:lnTo>
                  <a:lnTo>
                    <a:pt x="841474" y="2549657"/>
                  </a:lnTo>
                  <a:lnTo>
                    <a:pt x="804163" y="2539231"/>
                  </a:lnTo>
                  <a:lnTo>
                    <a:pt x="767278" y="2526500"/>
                  </a:lnTo>
                  <a:lnTo>
                    <a:pt x="730869" y="2511509"/>
                  </a:lnTo>
                  <a:lnTo>
                    <a:pt x="694983" y="2494303"/>
                  </a:lnTo>
                  <a:lnTo>
                    <a:pt x="659670" y="2474929"/>
                  </a:lnTo>
                  <a:lnTo>
                    <a:pt x="624979" y="2453432"/>
                  </a:lnTo>
                  <a:lnTo>
                    <a:pt x="590960" y="2429858"/>
                  </a:lnTo>
                  <a:lnTo>
                    <a:pt x="557661" y="2404253"/>
                  </a:lnTo>
                  <a:lnTo>
                    <a:pt x="525132" y="2376662"/>
                  </a:lnTo>
                  <a:lnTo>
                    <a:pt x="493421" y="2347131"/>
                  </a:lnTo>
                  <a:lnTo>
                    <a:pt x="462578" y="2315706"/>
                  </a:lnTo>
                  <a:lnTo>
                    <a:pt x="432652" y="2282432"/>
                  </a:lnTo>
                  <a:lnTo>
                    <a:pt x="403691" y="2247355"/>
                  </a:lnTo>
                  <a:lnTo>
                    <a:pt x="375746" y="2210521"/>
                  </a:lnTo>
                  <a:lnTo>
                    <a:pt x="348865" y="2171976"/>
                  </a:lnTo>
                  <a:lnTo>
                    <a:pt x="323097" y="2131765"/>
                  </a:lnTo>
                  <a:lnTo>
                    <a:pt x="298492" y="2089934"/>
                  </a:lnTo>
                  <a:lnTo>
                    <a:pt x="275098" y="2046528"/>
                  </a:lnTo>
                  <a:lnTo>
                    <a:pt x="252964" y="2001594"/>
                  </a:lnTo>
                  <a:lnTo>
                    <a:pt x="232141" y="1955178"/>
                  </a:lnTo>
                  <a:lnTo>
                    <a:pt x="212676" y="1907324"/>
                  </a:lnTo>
                  <a:lnTo>
                    <a:pt x="194619" y="1858078"/>
                  </a:lnTo>
                  <a:lnTo>
                    <a:pt x="178019" y="1807487"/>
                  </a:lnTo>
                  <a:lnTo>
                    <a:pt x="162925" y="1755596"/>
                  </a:lnTo>
                  <a:lnTo>
                    <a:pt x="149386" y="1702451"/>
                  </a:lnTo>
                  <a:lnTo>
                    <a:pt x="137452" y="1648096"/>
                  </a:lnTo>
                  <a:lnTo>
                    <a:pt x="127171" y="1592580"/>
                  </a:lnTo>
                  <a:lnTo>
                    <a:pt x="118891" y="1538110"/>
                  </a:lnTo>
                  <a:lnTo>
                    <a:pt x="112387" y="1483795"/>
                  </a:lnTo>
                  <a:lnTo>
                    <a:pt x="107629" y="1429695"/>
                  </a:lnTo>
                  <a:lnTo>
                    <a:pt x="104591" y="1375874"/>
                  </a:lnTo>
                  <a:lnTo>
                    <a:pt x="103245" y="1322395"/>
                  </a:lnTo>
                  <a:lnTo>
                    <a:pt x="103564" y="1269320"/>
                  </a:lnTo>
                  <a:lnTo>
                    <a:pt x="105520" y="1216711"/>
                  </a:lnTo>
                  <a:lnTo>
                    <a:pt x="109085" y="1164631"/>
                  </a:lnTo>
                  <a:lnTo>
                    <a:pt x="114233" y="1113143"/>
                  </a:lnTo>
                  <a:lnTo>
                    <a:pt x="120935" y="1062308"/>
                  </a:lnTo>
                  <a:lnTo>
                    <a:pt x="129164" y="1012191"/>
                  </a:lnTo>
                  <a:lnTo>
                    <a:pt x="138892" y="962852"/>
                  </a:lnTo>
                  <a:lnTo>
                    <a:pt x="150093" y="914356"/>
                  </a:lnTo>
                  <a:lnTo>
                    <a:pt x="162738" y="866763"/>
                  </a:lnTo>
                  <a:lnTo>
                    <a:pt x="176801" y="820138"/>
                  </a:lnTo>
                  <a:lnTo>
                    <a:pt x="192253" y="774542"/>
                  </a:lnTo>
                  <a:lnTo>
                    <a:pt x="209066" y="730038"/>
                  </a:lnTo>
                  <a:lnTo>
                    <a:pt x="227215" y="686689"/>
                  </a:lnTo>
                  <a:lnTo>
                    <a:pt x="246670" y="644556"/>
                  </a:lnTo>
                  <a:lnTo>
                    <a:pt x="267406" y="603703"/>
                  </a:lnTo>
                  <a:lnTo>
                    <a:pt x="289393" y="564193"/>
                  </a:lnTo>
                  <a:lnTo>
                    <a:pt x="312604" y="526087"/>
                  </a:lnTo>
                  <a:lnTo>
                    <a:pt x="337013" y="489448"/>
                  </a:lnTo>
                  <a:lnTo>
                    <a:pt x="362591" y="454340"/>
                  </a:lnTo>
                  <a:lnTo>
                    <a:pt x="389311" y="420823"/>
                  </a:lnTo>
                  <a:lnTo>
                    <a:pt x="417146" y="388962"/>
                  </a:lnTo>
                  <a:lnTo>
                    <a:pt x="446068" y="358818"/>
                  </a:lnTo>
                  <a:lnTo>
                    <a:pt x="476049" y="330454"/>
                  </a:lnTo>
                  <a:lnTo>
                    <a:pt x="507062" y="303933"/>
                  </a:lnTo>
                  <a:lnTo>
                    <a:pt x="539080" y="279317"/>
                  </a:lnTo>
                  <a:lnTo>
                    <a:pt x="572075" y="256669"/>
                  </a:lnTo>
                  <a:lnTo>
                    <a:pt x="606019" y="236051"/>
                  </a:lnTo>
                  <a:lnTo>
                    <a:pt x="640885" y="217526"/>
                  </a:lnTo>
                  <a:lnTo>
                    <a:pt x="676646" y="201156"/>
                  </a:lnTo>
                  <a:lnTo>
                    <a:pt x="713273" y="187004"/>
                  </a:lnTo>
                  <a:lnTo>
                    <a:pt x="750741" y="175133"/>
                  </a:lnTo>
                  <a:lnTo>
                    <a:pt x="744391" y="240411"/>
                  </a:lnTo>
                  <a:lnTo>
                    <a:pt x="1070527" y="120142"/>
                  </a:lnTo>
                  <a:lnTo>
                    <a:pt x="767759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24938" y="2606802"/>
              <a:ext cx="1487170" cy="2671445"/>
            </a:xfrm>
            <a:custGeom>
              <a:avLst/>
              <a:gdLst/>
              <a:ahLst/>
              <a:cxnLst/>
              <a:rect l="l" t="t" r="r" b="b"/>
              <a:pathLst>
                <a:path w="1487170" h="2671445">
                  <a:moveTo>
                    <a:pt x="1486579" y="2470023"/>
                  </a:moveTo>
                  <a:lnTo>
                    <a:pt x="1451127" y="2499987"/>
                  </a:lnTo>
                  <a:lnTo>
                    <a:pt x="1415036" y="2527471"/>
                  </a:lnTo>
                  <a:lnTo>
                    <a:pt x="1378358" y="2552490"/>
                  </a:lnTo>
                  <a:lnTo>
                    <a:pt x="1341148" y="2575062"/>
                  </a:lnTo>
                  <a:lnTo>
                    <a:pt x="1303459" y="2595202"/>
                  </a:lnTo>
                  <a:lnTo>
                    <a:pt x="1265345" y="2612929"/>
                  </a:lnTo>
                  <a:lnTo>
                    <a:pt x="1226860" y="2628258"/>
                  </a:lnTo>
                  <a:lnTo>
                    <a:pt x="1188057" y="2641207"/>
                  </a:lnTo>
                  <a:lnTo>
                    <a:pt x="1148990" y="2651792"/>
                  </a:lnTo>
                  <a:lnTo>
                    <a:pt x="1109712" y="2660031"/>
                  </a:lnTo>
                  <a:lnTo>
                    <a:pt x="1070278" y="2665939"/>
                  </a:lnTo>
                  <a:lnTo>
                    <a:pt x="1030741" y="2669534"/>
                  </a:lnTo>
                  <a:lnTo>
                    <a:pt x="991155" y="2670833"/>
                  </a:lnTo>
                  <a:lnTo>
                    <a:pt x="951573" y="2669852"/>
                  </a:lnTo>
                  <a:lnTo>
                    <a:pt x="912050" y="2666608"/>
                  </a:lnTo>
                  <a:lnTo>
                    <a:pt x="872638" y="2661119"/>
                  </a:lnTo>
                  <a:lnTo>
                    <a:pt x="833392" y="2653400"/>
                  </a:lnTo>
                  <a:lnTo>
                    <a:pt x="794365" y="2643468"/>
                  </a:lnTo>
                  <a:lnTo>
                    <a:pt x="755610" y="2631342"/>
                  </a:lnTo>
                  <a:lnTo>
                    <a:pt x="717183" y="2617036"/>
                  </a:lnTo>
                  <a:lnTo>
                    <a:pt x="679135" y="2600568"/>
                  </a:lnTo>
                  <a:lnTo>
                    <a:pt x="641522" y="2581955"/>
                  </a:lnTo>
                  <a:lnTo>
                    <a:pt x="604396" y="2561214"/>
                  </a:lnTo>
                  <a:lnTo>
                    <a:pt x="567812" y="2538361"/>
                  </a:lnTo>
                  <a:lnTo>
                    <a:pt x="531822" y="2513413"/>
                  </a:lnTo>
                  <a:lnTo>
                    <a:pt x="496482" y="2486388"/>
                  </a:lnTo>
                  <a:lnTo>
                    <a:pt x="461844" y="2457301"/>
                  </a:lnTo>
                  <a:lnTo>
                    <a:pt x="427961" y="2426169"/>
                  </a:lnTo>
                  <a:lnTo>
                    <a:pt x="394889" y="2393011"/>
                  </a:lnTo>
                  <a:lnTo>
                    <a:pt x="362680" y="2357841"/>
                  </a:lnTo>
                  <a:lnTo>
                    <a:pt x="331389" y="2320678"/>
                  </a:lnTo>
                  <a:lnTo>
                    <a:pt x="301068" y="2281537"/>
                  </a:lnTo>
                  <a:lnTo>
                    <a:pt x="271771" y="2240436"/>
                  </a:lnTo>
                  <a:lnTo>
                    <a:pt x="243553" y="2197391"/>
                  </a:lnTo>
                  <a:lnTo>
                    <a:pt x="216467" y="2152420"/>
                  </a:lnTo>
                  <a:lnTo>
                    <a:pt x="190567" y="2105539"/>
                  </a:lnTo>
                  <a:lnTo>
                    <a:pt x="165906" y="2056765"/>
                  </a:lnTo>
                  <a:lnTo>
                    <a:pt x="144951" y="2011559"/>
                  </a:lnTo>
                  <a:lnTo>
                    <a:pt x="125443" y="1965707"/>
                  </a:lnTo>
                  <a:lnTo>
                    <a:pt x="107373" y="1919265"/>
                  </a:lnTo>
                  <a:lnTo>
                    <a:pt x="90734" y="1872285"/>
                  </a:lnTo>
                  <a:lnTo>
                    <a:pt x="75518" y="1824821"/>
                  </a:lnTo>
                  <a:lnTo>
                    <a:pt x="61720" y="1776928"/>
                  </a:lnTo>
                  <a:lnTo>
                    <a:pt x="49330" y="1728659"/>
                  </a:lnTo>
                  <a:lnTo>
                    <a:pt x="38341" y="1680069"/>
                  </a:lnTo>
                  <a:lnTo>
                    <a:pt x="28747" y="1631211"/>
                  </a:lnTo>
                  <a:lnTo>
                    <a:pt x="20539" y="1582139"/>
                  </a:lnTo>
                  <a:lnTo>
                    <a:pt x="13710" y="1532908"/>
                  </a:lnTo>
                  <a:lnTo>
                    <a:pt x="8254" y="1483572"/>
                  </a:lnTo>
                  <a:lnTo>
                    <a:pt x="4162" y="1434184"/>
                  </a:lnTo>
                  <a:lnTo>
                    <a:pt x="1427" y="1384798"/>
                  </a:lnTo>
                  <a:lnTo>
                    <a:pt x="42" y="1335469"/>
                  </a:lnTo>
                  <a:lnTo>
                    <a:pt x="0" y="1286250"/>
                  </a:lnTo>
                  <a:lnTo>
                    <a:pt x="1292" y="1237195"/>
                  </a:lnTo>
                  <a:lnTo>
                    <a:pt x="3911" y="1188359"/>
                  </a:lnTo>
                  <a:lnTo>
                    <a:pt x="7851" y="1139795"/>
                  </a:lnTo>
                  <a:lnTo>
                    <a:pt x="13104" y="1091557"/>
                  </a:lnTo>
                  <a:lnTo>
                    <a:pt x="19662" y="1043700"/>
                  </a:lnTo>
                  <a:lnTo>
                    <a:pt x="27518" y="996276"/>
                  </a:lnTo>
                  <a:lnTo>
                    <a:pt x="36664" y="949342"/>
                  </a:lnTo>
                  <a:lnTo>
                    <a:pt x="47094" y="902949"/>
                  </a:lnTo>
                  <a:lnTo>
                    <a:pt x="58800" y="857153"/>
                  </a:lnTo>
                  <a:lnTo>
                    <a:pt x="71773" y="812007"/>
                  </a:lnTo>
                  <a:lnTo>
                    <a:pt x="86008" y="767565"/>
                  </a:lnTo>
                  <a:lnTo>
                    <a:pt x="101497" y="723881"/>
                  </a:lnTo>
                  <a:lnTo>
                    <a:pt x="118231" y="681010"/>
                  </a:lnTo>
                  <a:lnTo>
                    <a:pt x="136205" y="639004"/>
                  </a:lnTo>
                  <a:lnTo>
                    <a:pt x="155409" y="597919"/>
                  </a:lnTo>
                  <a:lnTo>
                    <a:pt x="175838" y="557808"/>
                  </a:lnTo>
                  <a:lnTo>
                    <a:pt x="197483" y="518725"/>
                  </a:lnTo>
                  <a:lnTo>
                    <a:pt x="220338" y="480725"/>
                  </a:lnTo>
                  <a:lnTo>
                    <a:pt x="244394" y="443860"/>
                  </a:lnTo>
                  <a:lnTo>
                    <a:pt x="269645" y="408186"/>
                  </a:lnTo>
                  <a:lnTo>
                    <a:pt x="296083" y="373755"/>
                  </a:lnTo>
                  <a:lnTo>
                    <a:pt x="323700" y="340623"/>
                  </a:lnTo>
                  <a:lnTo>
                    <a:pt x="352489" y="308843"/>
                  </a:lnTo>
                  <a:lnTo>
                    <a:pt x="382444" y="278469"/>
                  </a:lnTo>
                  <a:lnTo>
                    <a:pt x="413556" y="249555"/>
                  </a:lnTo>
                  <a:lnTo>
                    <a:pt x="453505" y="216046"/>
                  </a:lnTo>
                  <a:lnTo>
                    <a:pt x="494623" y="185461"/>
                  </a:lnTo>
                  <a:lnTo>
                    <a:pt x="536828" y="157844"/>
                  </a:lnTo>
                  <a:lnTo>
                    <a:pt x="580037" y="133238"/>
                  </a:lnTo>
                  <a:lnTo>
                    <a:pt x="624169" y="111686"/>
                  </a:lnTo>
                  <a:lnTo>
                    <a:pt x="669141" y="93231"/>
                  </a:lnTo>
                  <a:lnTo>
                    <a:pt x="714873" y="77917"/>
                  </a:lnTo>
                  <a:lnTo>
                    <a:pt x="761282" y="65786"/>
                  </a:lnTo>
                  <a:lnTo>
                    <a:pt x="767759" y="0"/>
                  </a:lnTo>
                  <a:lnTo>
                    <a:pt x="1070527" y="120142"/>
                  </a:lnTo>
                  <a:lnTo>
                    <a:pt x="744391" y="240411"/>
                  </a:lnTo>
                  <a:lnTo>
                    <a:pt x="750741" y="175133"/>
                  </a:lnTo>
                  <a:lnTo>
                    <a:pt x="713273" y="187004"/>
                  </a:lnTo>
                  <a:lnTo>
                    <a:pt x="676646" y="201156"/>
                  </a:lnTo>
                  <a:lnTo>
                    <a:pt x="640885" y="217526"/>
                  </a:lnTo>
                  <a:lnTo>
                    <a:pt x="606019" y="236051"/>
                  </a:lnTo>
                  <a:lnTo>
                    <a:pt x="572075" y="256669"/>
                  </a:lnTo>
                  <a:lnTo>
                    <a:pt x="539080" y="279317"/>
                  </a:lnTo>
                  <a:lnTo>
                    <a:pt x="507062" y="303933"/>
                  </a:lnTo>
                  <a:lnTo>
                    <a:pt x="476049" y="330454"/>
                  </a:lnTo>
                  <a:lnTo>
                    <a:pt x="446068" y="358818"/>
                  </a:lnTo>
                  <a:lnTo>
                    <a:pt x="417146" y="388962"/>
                  </a:lnTo>
                  <a:lnTo>
                    <a:pt x="389311" y="420823"/>
                  </a:lnTo>
                  <a:lnTo>
                    <a:pt x="362591" y="454340"/>
                  </a:lnTo>
                  <a:lnTo>
                    <a:pt x="337013" y="489448"/>
                  </a:lnTo>
                  <a:lnTo>
                    <a:pt x="312604" y="526087"/>
                  </a:lnTo>
                  <a:lnTo>
                    <a:pt x="289393" y="564193"/>
                  </a:lnTo>
                  <a:lnTo>
                    <a:pt x="267406" y="603703"/>
                  </a:lnTo>
                  <a:lnTo>
                    <a:pt x="246670" y="644556"/>
                  </a:lnTo>
                  <a:lnTo>
                    <a:pt x="227215" y="686689"/>
                  </a:lnTo>
                  <a:lnTo>
                    <a:pt x="209066" y="730038"/>
                  </a:lnTo>
                  <a:lnTo>
                    <a:pt x="192253" y="774542"/>
                  </a:lnTo>
                  <a:lnTo>
                    <a:pt x="176801" y="820138"/>
                  </a:lnTo>
                  <a:lnTo>
                    <a:pt x="162738" y="866763"/>
                  </a:lnTo>
                  <a:lnTo>
                    <a:pt x="150093" y="914356"/>
                  </a:lnTo>
                  <a:lnTo>
                    <a:pt x="138892" y="962852"/>
                  </a:lnTo>
                  <a:lnTo>
                    <a:pt x="129164" y="1012191"/>
                  </a:lnTo>
                  <a:lnTo>
                    <a:pt x="120935" y="1062308"/>
                  </a:lnTo>
                  <a:lnTo>
                    <a:pt x="114233" y="1113143"/>
                  </a:lnTo>
                  <a:lnTo>
                    <a:pt x="109085" y="1164631"/>
                  </a:lnTo>
                  <a:lnTo>
                    <a:pt x="105520" y="1216711"/>
                  </a:lnTo>
                  <a:lnTo>
                    <a:pt x="103564" y="1269320"/>
                  </a:lnTo>
                  <a:lnTo>
                    <a:pt x="103245" y="1322395"/>
                  </a:lnTo>
                  <a:lnTo>
                    <a:pt x="104591" y="1375874"/>
                  </a:lnTo>
                  <a:lnTo>
                    <a:pt x="107629" y="1429695"/>
                  </a:lnTo>
                  <a:lnTo>
                    <a:pt x="112387" y="1483795"/>
                  </a:lnTo>
                  <a:lnTo>
                    <a:pt x="118891" y="1538110"/>
                  </a:lnTo>
                  <a:lnTo>
                    <a:pt x="127171" y="1592580"/>
                  </a:lnTo>
                  <a:lnTo>
                    <a:pt x="137452" y="1648096"/>
                  </a:lnTo>
                  <a:lnTo>
                    <a:pt x="149386" y="1702451"/>
                  </a:lnTo>
                  <a:lnTo>
                    <a:pt x="162925" y="1755596"/>
                  </a:lnTo>
                  <a:lnTo>
                    <a:pt x="178019" y="1807487"/>
                  </a:lnTo>
                  <a:lnTo>
                    <a:pt x="194619" y="1858078"/>
                  </a:lnTo>
                  <a:lnTo>
                    <a:pt x="212676" y="1907324"/>
                  </a:lnTo>
                  <a:lnTo>
                    <a:pt x="232141" y="1955178"/>
                  </a:lnTo>
                  <a:lnTo>
                    <a:pt x="252964" y="2001594"/>
                  </a:lnTo>
                  <a:lnTo>
                    <a:pt x="275098" y="2046528"/>
                  </a:lnTo>
                  <a:lnTo>
                    <a:pt x="298492" y="2089934"/>
                  </a:lnTo>
                  <a:lnTo>
                    <a:pt x="323097" y="2131765"/>
                  </a:lnTo>
                  <a:lnTo>
                    <a:pt x="348865" y="2171976"/>
                  </a:lnTo>
                  <a:lnTo>
                    <a:pt x="375746" y="2210521"/>
                  </a:lnTo>
                  <a:lnTo>
                    <a:pt x="403691" y="2247355"/>
                  </a:lnTo>
                  <a:lnTo>
                    <a:pt x="432652" y="2282432"/>
                  </a:lnTo>
                  <a:lnTo>
                    <a:pt x="462578" y="2315706"/>
                  </a:lnTo>
                  <a:lnTo>
                    <a:pt x="493421" y="2347131"/>
                  </a:lnTo>
                  <a:lnTo>
                    <a:pt x="525132" y="2376662"/>
                  </a:lnTo>
                  <a:lnTo>
                    <a:pt x="557661" y="2404253"/>
                  </a:lnTo>
                  <a:lnTo>
                    <a:pt x="590960" y="2429858"/>
                  </a:lnTo>
                  <a:lnTo>
                    <a:pt x="624979" y="2453432"/>
                  </a:lnTo>
                  <a:lnTo>
                    <a:pt x="659670" y="2474929"/>
                  </a:lnTo>
                  <a:lnTo>
                    <a:pt x="694983" y="2494303"/>
                  </a:lnTo>
                  <a:lnTo>
                    <a:pt x="730869" y="2511509"/>
                  </a:lnTo>
                  <a:lnTo>
                    <a:pt x="767278" y="2526500"/>
                  </a:lnTo>
                  <a:lnTo>
                    <a:pt x="804163" y="2539231"/>
                  </a:lnTo>
                  <a:lnTo>
                    <a:pt x="841474" y="2549657"/>
                  </a:lnTo>
                  <a:lnTo>
                    <a:pt x="879161" y="2557731"/>
                  </a:lnTo>
                  <a:lnTo>
                    <a:pt x="917176" y="2563408"/>
                  </a:lnTo>
                  <a:lnTo>
                    <a:pt x="955469" y="2566642"/>
                  </a:lnTo>
                  <a:lnTo>
                    <a:pt x="993992" y="2567388"/>
                  </a:lnTo>
                  <a:lnTo>
                    <a:pt x="1032695" y="2565599"/>
                  </a:lnTo>
                  <a:lnTo>
                    <a:pt x="1071529" y="2561231"/>
                  </a:lnTo>
                  <a:lnTo>
                    <a:pt x="1110445" y="2554237"/>
                  </a:lnTo>
                  <a:lnTo>
                    <a:pt x="1149394" y="2544572"/>
                  </a:lnTo>
                  <a:lnTo>
                    <a:pt x="1193816" y="2530172"/>
                  </a:lnTo>
                  <a:lnTo>
                    <a:pt x="1237431" y="2512368"/>
                  </a:lnTo>
                  <a:lnTo>
                    <a:pt x="1280149" y="2491210"/>
                  </a:lnTo>
                  <a:lnTo>
                    <a:pt x="1321878" y="2466747"/>
                  </a:lnTo>
                  <a:lnTo>
                    <a:pt x="1362528" y="2439026"/>
                  </a:lnTo>
                  <a:lnTo>
                    <a:pt x="1402007" y="2408098"/>
                  </a:lnTo>
                  <a:lnTo>
                    <a:pt x="1440224" y="2374011"/>
                  </a:lnTo>
                  <a:lnTo>
                    <a:pt x="1486579" y="2470023"/>
                  </a:lnTo>
                  <a:close/>
                </a:path>
              </a:pathLst>
            </a:custGeom>
            <a:ln w="12700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28654" y="3100451"/>
              <a:ext cx="387350" cy="1360805"/>
            </a:xfrm>
            <a:custGeom>
              <a:avLst/>
              <a:gdLst/>
              <a:ahLst/>
              <a:cxnLst/>
              <a:rect l="l" t="t" r="r" b="b"/>
              <a:pathLst>
                <a:path w="387350" h="1360804">
                  <a:moveTo>
                    <a:pt x="102018" y="0"/>
                  </a:moveTo>
                  <a:lnTo>
                    <a:pt x="14769" y="115570"/>
                  </a:lnTo>
                  <a:lnTo>
                    <a:pt x="24167" y="129539"/>
                  </a:lnTo>
                  <a:lnTo>
                    <a:pt x="15569" y="172570"/>
                  </a:lnTo>
                  <a:lnTo>
                    <a:pt x="8886" y="216803"/>
                  </a:lnTo>
                  <a:lnTo>
                    <a:pt x="4086" y="262117"/>
                  </a:lnTo>
                  <a:lnTo>
                    <a:pt x="1135" y="308391"/>
                  </a:lnTo>
                  <a:lnTo>
                    <a:pt x="0" y="355506"/>
                  </a:lnTo>
                  <a:lnTo>
                    <a:pt x="646" y="403340"/>
                  </a:lnTo>
                  <a:lnTo>
                    <a:pt x="3040" y="451774"/>
                  </a:lnTo>
                  <a:lnTo>
                    <a:pt x="7149" y="500686"/>
                  </a:lnTo>
                  <a:lnTo>
                    <a:pt x="12939" y="549957"/>
                  </a:lnTo>
                  <a:lnTo>
                    <a:pt x="20377" y="599465"/>
                  </a:lnTo>
                  <a:lnTo>
                    <a:pt x="29429" y="649090"/>
                  </a:lnTo>
                  <a:lnTo>
                    <a:pt x="40062" y="698711"/>
                  </a:lnTo>
                  <a:lnTo>
                    <a:pt x="52242" y="748209"/>
                  </a:lnTo>
                  <a:lnTo>
                    <a:pt x="65935" y="797462"/>
                  </a:lnTo>
                  <a:lnTo>
                    <a:pt x="81109" y="846351"/>
                  </a:lnTo>
                  <a:lnTo>
                    <a:pt x="97729" y="894754"/>
                  </a:lnTo>
                  <a:lnTo>
                    <a:pt x="115762" y="942551"/>
                  </a:lnTo>
                  <a:lnTo>
                    <a:pt x="135174" y="989621"/>
                  </a:lnTo>
                  <a:lnTo>
                    <a:pt x="155933" y="1035845"/>
                  </a:lnTo>
                  <a:lnTo>
                    <a:pt x="178004" y="1081100"/>
                  </a:lnTo>
                  <a:lnTo>
                    <a:pt x="201353" y="1125268"/>
                  </a:lnTo>
                  <a:lnTo>
                    <a:pt x="225949" y="1168228"/>
                  </a:lnTo>
                  <a:lnTo>
                    <a:pt x="251756" y="1209858"/>
                  </a:lnTo>
                  <a:lnTo>
                    <a:pt x="278741" y="1250038"/>
                  </a:lnTo>
                  <a:lnTo>
                    <a:pt x="306871" y="1288649"/>
                  </a:lnTo>
                  <a:lnTo>
                    <a:pt x="336113" y="1325569"/>
                  </a:lnTo>
                  <a:lnTo>
                    <a:pt x="366432" y="1360678"/>
                  </a:lnTo>
                  <a:lnTo>
                    <a:pt x="387133" y="1283716"/>
                  </a:lnTo>
                  <a:lnTo>
                    <a:pt x="358170" y="1246475"/>
                  </a:lnTo>
                  <a:lnTo>
                    <a:pt x="330316" y="1207342"/>
                  </a:lnTo>
                  <a:lnTo>
                    <a:pt x="303612" y="1166462"/>
                  </a:lnTo>
                  <a:lnTo>
                    <a:pt x="278102" y="1123982"/>
                  </a:lnTo>
                  <a:lnTo>
                    <a:pt x="253827" y="1080048"/>
                  </a:lnTo>
                  <a:lnTo>
                    <a:pt x="230830" y="1034807"/>
                  </a:lnTo>
                  <a:lnTo>
                    <a:pt x="209154" y="988405"/>
                  </a:lnTo>
                  <a:lnTo>
                    <a:pt x="188840" y="940988"/>
                  </a:lnTo>
                  <a:lnTo>
                    <a:pt x="169931" y="892704"/>
                  </a:lnTo>
                  <a:lnTo>
                    <a:pt x="152470" y="843699"/>
                  </a:lnTo>
                  <a:lnTo>
                    <a:pt x="136498" y="794119"/>
                  </a:lnTo>
                  <a:lnTo>
                    <a:pt x="122059" y="744111"/>
                  </a:lnTo>
                  <a:lnTo>
                    <a:pt x="109195" y="693820"/>
                  </a:lnTo>
                  <a:lnTo>
                    <a:pt x="97948" y="643395"/>
                  </a:lnTo>
                  <a:lnTo>
                    <a:pt x="88360" y="592980"/>
                  </a:lnTo>
                  <a:lnTo>
                    <a:pt x="80475" y="542723"/>
                  </a:lnTo>
                  <a:lnTo>
                    <a:pt x="74334" y="492771"/>
                  </a:lnTo>
                  <a:lnTo>
                    <a:pt x="69979" y="443269"/>
                  </a:lnTo>
                  <a:lnTo>
                    <a:pt x="67453" y="394364"/>
                  </a:lnTo>
                  <a:lnTo>
                    <a:pt x="66800" y="346202"/>
                  </a:lnTo>
                  <a:lnTo>
                    <a:pt x="68059" y="298931"/>
                  </a:lnTo>
                  <a:lnTo>
                    <a:pt x="71276" y="252696"/>
                  </a:lnTo>
                  <a:lnTo>
                    <a:pt x="76491" y="207645"/>
                  </a:lnTo>
                  <a:lnTo>
                    <a:pt x="84746" y="220090"/>
                  </a:lnTo>
                  <a:lnTo>
                    <a:pt x="10201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28654" y="3100451"/>
              <a:ext cx="387350" cy="1360805"/>
            </a:xfrm>
            <a:custGeom>
              <a:avLst/>
              <a:gdLst/>
              <a:ahLst/>
              <a:cxnLst/>
              <a:rect l="l" t="t" r="r" b="b"/>
              <a:pathLst>
                <a:path w="387350" h="1360804">
                  <a:moveTo>
                    <a:pt x="366432" y="1360678"/>
                  </a:moveTo>
                  <a:lnTo>
                    <a:pt x="336113" y="1325569"/>
                  </a:lnTo>
                  <a:lnTo>
                    <a:pt x="306871" y="1288649"/>
                  </a:lnTo>
                  <a:lnTo>
                    <a:pt x="278741" y="1250038"/>
                  </a:lnTo>
                  <a:lnTo>
                    <a:pt x="251756" y="1209858"/>
                  </a:lnTo>
                  <a:lnTo>
                    <a:pt x="225949" y="1168228"/>
                  </a:lnTo>
                  <a:lnTo>
                    <a:pt x="201353" y="1125268"/>
                  </a:lnTo>
                  <a:lnTo>
                    <a:pt x="178004" y="1081100"/>
                  </a:lnTo>
                  <a:lnTo>
                    <a:pt x="155933" y="1035845"/>
                  </a:lnTo>
                  <a:lnTo>
                    <a:pt x="135174" y="989621"/>
                  </a:lnTo>
                  <a:lnTo>
                    <a:pt x="115762" y="942551"/>
                  </a:lnTo>
                  <a:lnTo>
                    <a:pt x="97729" y="894754"/>
                  </a:lnTo>
                  <a:lnTo>
                    <a:pt x="81109" y="846351"/>
                  </a:lnTo>
                  <a:lnTo>
                    <a:pt x="65935" y="797462"/>
                  </a:lnTo>
                  <a:lnTo>
                    <a:pt x="52242" y="748209"/>
                  </a:lnTo>
                  <a:lnTo>
                    <a:pt x="40062" y="698711"/>
                  </a:lnTo>
                  <a:lnTo>
                    <a:pt x="29429" y="649090"/>
                  </a:lnTo>
                  <a:lnTo>
                    <a:pt x="20377" y="599465"/>
                  </a:lnTo>
                  <a:lnTo>
                    <a:pt x="12939" y="549957"/>
                  </a:lnTo>
                  <a:lnTo>
                    <a:pt x="7149" y="500686"/>
                  </a:lnTo>
                  <a:lnTo>
                    <a:pt x="3040" y="451774"/>
                  </a:lnTo>
                  <a:lnTo>
                    <a:pt x="646" y="403340"/>
                  </a:lnTo>
                  <a:lnTo>
                    <a:pt x="0" y="355506"/>
                  </a:lnTo>
                  <a:lnTo>
                    <a:pt x="1135" y="308391"/>
                  </a:lnTo>
                  <a:lnTo>
                    <a:pt x="4086" y="262117"/>
                  </a:lnTo>
                  <a:lnTo>
                    <a:pt x="8886" y="216803"/>
                  </a:lnTo>
                  <a:lnTo>
                    <a:pt x="15569" y="172570"/>
                  </a:lnTo>
                  <a:lnTo>
                    <a:pt x="24167" y="129539"/>
                  </a:lnTo>
                  <a:lnTo>
                    <a:pt x="14769" y="115570"/>
                  </a:lnTo>
                  <a:lnTo>
                    <a:pt x="102018" y="0"/>
                  </a:lnTo>
                  <a:lnTo>
                    <a:pt x="84746" y="220090"/>
                  </a:lnTo>
                  <a:lnTo>
                    <a:pt x="76491" y="207645"/>
                  </a:lnTo>
                  <a:lnTo>
                    <a:pt x="71276" y="252696"/>
                  </a:lnTo>
                  <a:lnTo>
                    <a:pt x="68059" y="298931"/>
                  </a:lnTo>
                  <a:lnTo>
                    <a:pt x="66800" y="346202"/>
                  </a:lnTo>
                  <a:lnTo>
                    <a:pt x="67453" y="394364"/>
                  </a:lnTo>
                  <a:lnTo>
                    <a:pt x="69979" y="443269"/>
                  </a:lnTo>
                  <a:lnTo>
                    <a:pt x="74334" y="492771"/>
                  </a:lnTo>
                  <a:lnTo>
                    <a:pt x="80475" y="542723"/>
                  </a:lnTo>
                  <a:lnTo>
                    <a:pt x="88360" y="592980"/>
                  </a:lnTo>
                  <a:lnTo>
                    <a:pt x="97948" y="643395"/>
                  </a:lnTo>
                  <a:lnTo>
                    <a:pt x="109195" y="693820"/>
                  </a:lnTo>
                  <a:lnTo>
                    <a:pt x="122059" y="744111"/>
                  </a:lnTo>
                  <a:lnTo>
                    <a:pt x="136498" y="794119"/>
                  </a:lnTo>
                  <a:lnTo>
                    <a:pt x="152470" y="843699"/>
                  </a:lnTo>
                  <a:lnTo>
                    <a:pt x="169931" y="892704"/>
                  </a:lnTo>
                  <a:lnTo>
                    <a:pt x="188840" y="940988"/>
                  </a:lnTo>
                  <a:lnTo>
                    <a:pt x="209154" y="988405"/>
                  </a:lnTo>
                  <a:lnTo>
                    <a:pt x="230830" y="1034807"/>
                  </a:lnTo>
                  <a:lnTo>
                    <a:pt x="253827" y="1080048"/>
                  </a:lnTo>
                  <a:lnTo>
                    <a:pt x="278102" y="1123982"/>
                  </a:lnTo>
                  <a:lnTo>
                    <a:pt x="303612" y="1166462"/>
                  </a:lnTo>
                  <a:lnTo>
                    <a:pt x="330316" y="1207342"/>
                  </a:lnTo>
                  <a:lnTo>
                    <a:pt x="358170" y="1246475"/>
                  </a:lnTo>
                  <a:lnTo>
                    <a:pt x="387133" y="1283716"/>
                  </a:lnTo>
                  <a:lnTo>
                    <a:pt x="366432" y="136067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64124" y="2229612"/>
              <a:ext cx="879475" cy="189230"/>
            </a:xfrm>
            <a:custGeom>
              <a:avLst/>
              <a:gdLst/>
              <a:ahLst/>
              <a:cxnLst/>
              <a:rect l="l" t="t" r="r" b="b"/>
              <a:pathLst>
                <a:path w="879475" h="189230">
                  <a:moveTo>
                    <a:pt x="784860" y="0"/>
                  </a:moveTo>
                  <a:lnTo>
                    <a:pt x="784860" y="47243"/>
                  </a:lnTo>
                  <a:lnTo>
                    <a:pt x="0" y="47243"/>
                  </a:lnTo>
                  <a:lnTo>
                    <a:pt x="0" y="141732"/>
                  </a:lnTo>
                  <a:lnTo>
                    <a:pt x="784860" y="141732"/>
                  </a:lnTo>
                  <a:lnTo>
                    <a:pt x="784860" y="188975"/>
                  </a:lnTo>
                  <a:lnTo>
                    <a:pt x="879348" y="94487"/>
                  </a:lnTo>
                  <a:lnTo>
                    <a:pt x="7848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64124" y="2229612"/>
              <a:ext cx="879475" cy="189230"/>
            </a:xfrm>
            <a:custGeom>
              <a:avLst/>
              <a:gdLst/>
              <a:ahLst/>
              <a:cxnLst/>
              <a:rect l="l" t="t" r="r" b="b"/>
              <a:pathLst>
                <a:path w="879475" h="189230">
                  <a:moveTo>
                    <a:pt x="0" y="47243"/>
                  </a:moveTo>
                  <a:lnTo>
                    <a:pt x="784860" y="47243"/>
                  </a:lnTo>
                  <a:lnTo>
                    <a:pt x="784860" y="0"/>
                  </a:lnTo>
                  <a:lnTo>
                    <a:pt x="879348" y="94487"/>
                  </a:lnTo>
                  <a:lnTo>
                    <a:pt x="784860" y="188975"/>
                  </a:lnTo>
                  <a:lnTo>
                    <a:pt x="784860" y="141732"/>
                  </a:lnTo>
                  <a:lnTo>
                    <a:pt x="0" y="141732"/>
                  </a:lnTo>
                  <a:lnTo>
                    <a:pt x="0" y="4724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774426" y="2085568"/>
            <a:ext cx="1127760" cy="912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marR="309880" indent="-14604">
              <a:lnSpc>
                <a:spcPct val="1278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Potable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water Wastewater</a:t>
            </a:r>
            <a:endParaRPr sz="1100">
              <a:latin typeface="Calibri"/>
              <a:cs typeface="Calibri"/>
            </a:endParaRPr>
          </a:p>
          <a:p>
            <a:pPr marL="36195" marR="5080" indent="1905">
              <a:lnSpc>
                <a:spcPts val="1880"/>
              </a:lnSpc>
            </a:pPr>
            <a:r>
              <a:rPr sz="1100" spc="-10" dirty="0">
                <a:latin typeface="Calibri"/>
                <a:cs typeface="Calibri"/>
              </a:rPr>
              <a:t>Non-</a:t>
            </a:r>
            <a:r>
              <a:rPr sz="1100" dirty="0">
                <a:latin typeface="Calibri"/>
                <a:cs typeface="Calibri"/>
              </a:rPr>
              <a:t>Potable</a:t>
            </a:r>
            <a:r>
              <a:rPr sz="1100" spc="-10" dirty="0">
                <a:latin typeface="Calibri"/>
                <a:cs typeface="Calibri"/>
              </a:rPr>
              <a:t> water Resources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35" dirty="0"/>
              <a:t>7</a:t>
            </a:fld>
            <a:endParaRPr spc="35" dirty="0"/>
          </a:p>
        </p:txBody>
      </p:sp>
      <p:sp>
        <p:nvSpPr>
          <p:cNvPr id="38" name="object 38"/>
          <p:cNvSpPr txBox="1"/>
          <p:nvPr/>
        </p:nvSpPr>
        <p:spPr>
          <a:xfrm>
            <a:off x="6406388" y="1526794"/>
            <a:ext cx="296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2D75B6"/>
                </a:solidFill>
                <a:latin typeface="Trebuchet MS"/>
                <a:cs typeface="Trebuchet MS"/>
              </a:rPr>
              <a:t>Water</a:t>
            </a:r>
            <a:r>
              <a:rPr sz="1800" b="1" spc="-80" dirty="0">
                <a:solidFill>
                  <a:srgbClr val="2D75B6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2D75B6"/>
                </a:solidFill>
                <a:latin typeface="Trebuchet MS"/>
                <a:cs typeface="Trebuchet MS"/>
              </a:rPr>
              <a:t>in</a:t>
            </a:r>
            <a:r>
              <a:rPr sz="1800" b="1" spc="-65" dirty="0">
                <a:solidFill>
                  <a:srgbClr val="2D75B6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D75B6"/>
                </a:solidFill>
                <a:latin typeface="Trebuchet MS"/>
                <a:cs typeface="Trebuchet MS"/>
              </a:rPr>
              <a:t>Circular</a:t>
            </a:r>
            <a:r>
              <a:rPr sz="1800" b="1" spc="-65" dirty="0">
                <a:solidFill>
                  <a:srgbClr val="2D75B6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2D75B6"/>
                </a:solidFill>
                <a:latin typeface="Trebuchet MS"/>
                <a:cs typeface="Trebuchet MS"/>
              </a:rPr>
              <a:t>Economy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Water</a:t>
            </a:r>
            <a:r>
              <a:rPr spc="-85" dirty="0"/>
              <a:t> </a:t>
            </a:r>
            <a:r>
              <a:rPr spc="60" dirty="0"/>
              <a:t>consumption</a:t>
            </a:r>
            <a:r>
              <a:rPr spc="-80" dirty="0"/>
              <a:t> </a:t>
            </a:r>
            <a:r>
              <a:rPr spc="-35" dirty="0"/>
              <a:t>in</a:t>
            </a:r>
            <a:r>
              <a:rPr spc="-65" dirty="0"/>
              <a:t> </a:t>
            </a:r>
            <a:r>
              <a:rPr dirty="0"/>
              <a:t>Indian</a:t>
            </a:r>
            <a:r>
              <a:rPr spc="-65" dirty="0"/>
              <a:t> </a:t>
            </a:r>
            <a:r>
              <a:rPr dirty="0"/>
              <a:t>industries</a:t>
            </a:r>
            <a:r>
              <a:rPr spc="-70" dirty="0"/>
              <a:t> </a:t>
            </a:r>
            <a:r>
              <a:rPr spc="95" dirty="0"/>
              <a:t>and</a:t>
            </a:r>
            <a:r>
              <a:rPr spc="-65" dirty="0"/>
              <a:t> </a:t>
            </a:r>
            <a:r>
              <a:rPr spc="55" dirty="0"/>
              <a:t>TPPs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89650" y="2127376"/>
          <a:ext cx="6015990" cy="3290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TPP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</a:t>
                      </a:r>
                      <a:r>
                        <a:rPr sz="1575" b="1" spc="202" baseline="42328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600" b="1" spc="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MW)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0650" marR="110489" indent="-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Existing Specific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Water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Consumpti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(SWC)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43330" marR="346710" indent="-88709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Achievable</a:t>
                      </a:r>
                      <a:r>
                        <a:rPr sz="1600" b="1" spc="229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Benchmark </a:t>
                      </a:r>
                      <a:r>
                        <a:rPr sz="1600" b="1" spc="1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SWC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0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7155" indent="10160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Short-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term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interventions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85725" indent="11874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b="1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Long-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term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interventions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355600" marR="245110" indent="-1022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50" dirty="0">
                          <a:latin typeface="Trebuchet MS"/>
                          <a:cs typeface="Trebuchet MS"/>
                        </a:rPr>
                        <a:t>Small</a:t>
                      </a:r>
                      <a:r>
                        <a:rPr sz="16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latin typeface="Trebuchet MS"/>
                          <a:cs typeface="Trebuchet MS"/>
                        </a:rPr>
                        <a:t>(Up</a:t>
                      </a:r>
                      <a:r>
                        <a:rPr sz="16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600" spc="55" dirty="0">
                          <a:latin typeface="Trebuchet MS"/>
                          <a:cs typeface="Trebuchet MS"/>
                        </a:rPr>
                        <a:t>1000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5" dirty="0">
                          <a:latin typeface="Trebuchet MS"/>
                          <a:cs typeface="Trebuchet MS"/>
                        </a:rPr>
                        <a:t>MW)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spc="-105" dirty="0">
                          <a:latin typeface="Trebuchet MS"/>
                          <a:cs typeface="Trebuchet MS"/>
                        </a:rPr>
                        <a:t>2.3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8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3.9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spc="-150" dirty="0">
                          <a:latin typeface="Trebuchet MS"/>
                          <a:cs typeface="Trebuchet MS"/>
                        </a:rPr>
                        <a:t>1.5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15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3.4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spc="-45" dirty="0">
                          <a:latin typeface="Trebuchet MS"/>
                          <a:cs typeface="Trebuchet MS"/>
                        </a:rPr>
                        <a:t>0.5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15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2.7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70" dirty="0">
                          <a:latin typeface="Trebuchet MS"/>
                          <a:cs typeface="Trebuchet MS"/>
                        </a:rPr>
                        <a:t>Medium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(Between</a:t>
                      </a:r>
                      <a:r>
                        <a:rPr sz="1600" spc="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latin typeface="Trebuchet MS"/>
                          <a:cs typeface="Trebuchet MS"/>
                        </a:rPr>
                        <a:t>1000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6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65" dirty="0">
                          <a:latin typeface="Trebuchet MS"/>
                          <a:cs typeface="Trebuchet MS"/>
                        </a:rPr>
                        <a:t>2500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5" dirty="0">
                          <a:latin typeface="Trebuchet MS"/>
                          <a:cs typeface="Trebuchet MS"/>
                        </a:rPr>
                        <a:t>MW)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</a:pPr>
                      <a:r>
                        <a:rPr sz="1600" spc="-130" dirty="0">
                          <a:latin typeface="Trebuchet MS"/>
                          <a:cs typeface="Trebuchet MS"/>
                        </a:rPr>
                        <a:t>1.9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15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6.5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1600" spc="-150" dirty="0">
                          <a:latin typeface="Trebuchet MS"/>
                          <a:cs typeface="Trebuchet MS"/>
                        </a:rPr>
                        <a:t>1.3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15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3.0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600" spc="-55" dirty="0">
                          <a:latin typeface="Trebuchet MS"/>
                          <a:cs typeface="Trebuchet MS"/>
                        </a:rPr>
                        <a:t>0.3</a:t>
                      </a:r>
                      <a:r>
                        <a:rPr sz="16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15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1.6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131445" marR="125095" indent="1447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60" dirty="0">
                          <a:latin typeface="Trebuchet MS"/>
                          <a:cs typeface="Trebuchet MS"/>
                        </a:rPr>
                        <a:t>Large</a:t>
                      </a:r>
                      <a:r>
                        <a:rPr sz="16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(2500 </a:t>
                      </a:r>
                      <a:r>
                        <a:rPr sz="1600" spc="275" dirty="0">
                          <a:latin typeface="Trebuchet MS"/>
                          <a:cs typeface="Trebuchet MS"/>
                        </a:rPr>
                        <a:t>MW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55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latin typeface="Trebuchet MS"/>
                          <a:cs typeface="Trebuchet MS"/>
                        </a:rPr>
                        <a:t>more)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600" spc="-50" dirty="0">
                          <a:latin typeface="Trebuchet MS"/>
                          <a:cs typeface="Trebuchet MS"/>
                        </a:rPr>
                        <a:t>3.0</a:t>
                      </a:r>
                      <a:r>
                        <a:rPr sz="16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15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3.2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600" spc="-150" dirty="0">
                          <a:latin typeface="Trebuchet MS"/>
                          <a:cs typeface="Trebuchet MS"/>
                        </a:rPr>
                        <a:t>1.5</a:t>
                      </a:r>
                      <a:r>
                        <a:rPr sz="16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15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2.0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0.6</a:t>
                      </a:r>
                      <a:r>
                        <a:rPr sz="16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15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latin typeface="Trebuchet MS"/>
                          <a:cs typeface="Trebuchet MS"/>
                        </a:rPr>
                        <a:t>1.7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4864" y="1005839"/>
            <a:ext cx="5122545" cy="5737860"/>
            <a:chOff x="54864" y="1005839"/>
            <a:chExt cx="5122545" cy="57378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" y="1005839"/>
              <a:ext cx="4675632" cy="27553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19" y="3877054"/>
              <a:ext cx="4636008" cy="286664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35" dirty="0"/>
              <a:t>8</a:t>
            </a:fld>
            <a:endParaRPr spc="3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Key</a:t>
            </a:r>
            <a:r>
              <a:rPr spc="-70" dirty="0"/>
              <a:t> </a:t>
            </a:r>
            <a:r>
              <a:rPr spc="60" dirty="0"/>
              <a:t>source</a:t>
            </a:r>
            <a:r>
              <a:rPr spc="-6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80" dirty="0"/>
              <a:t>Wastewater</a:t>
            </a:r>
            <a:r>
              <a:rPr spc="-100" dirty="0"/>
              <a:t> </a:t>
            </a:r>
            <a:r>
              <a:rPr dirty="0"/>
              <a:t>generation</a:t>
            </a:r>
            <a:r>
              <a:rPr spc="-70" dirty="0"/>
              <a:t> </a:t>
            </a:r>
            <a:r>
              <a:rPr spc="-35" dirty="0"/>
              <a:t>in</a:t>
            </a:r>
            <a:r>
              <a:rPr spc="-65" dirty="0"/>
              <a:t> </a:t>
            </a:r>
            <a:r>
              <a:rPr spc="55" dirty="0"/>
              <a:t>TPPs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521" y="1500378"/>
            <a:ext cx="5655945" cy="462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2895" algn="just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090909"/>
                </a:solidFill>
                <a:latin typeface="Trebuchet MS"/>
                <a:cs typeface="Trebuchet MS"/>
              </a:rPr>
              <a:t>Cooling</a:t>
            </a:r>
            <a:r>
              <a:rPr sz="1800" b="1" spc="3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Tower</a:t>
            </a:r>
            <a:r>
              <a:rPr sz="1800" b="1" spc="2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Blowdown:</a:t>
            </a:r>
            <a:r>
              <a:rPr sz="1800" b="1" spc="9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The</a:t>
            </a:r>
            <a:r>
              <a:rPr sz="1800" spc="11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largest</a:t>
            </a:r>
            <a:r>
              <a:rPr sz="1800" spc="7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090909"/>
                </a:solidFill>
                <a:latin typeface="Trebuchet MS"/>
                <a:cs typeface="Trebuchet MS"/>
              </a:rPr>
              <a:t>volume</a:t>
            </a:r>
            <a:r>
              <a:rPr sz="1800" spc="10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090909"/>
                </a:solidFill>
                <a:latin typeface="Trebuchet MS"/>
                <a:cs typeface="Trebuchet MS"/>
              </a:rPr>
              <a:t>of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waste,</a:t>
            </a:r>
            <a:r>
              <a:rPr sz="1800" spc="7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containing</a:t>
            </a:r>
            <a:r>
              <a:rPr sz="1800" spc="8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high</a:t>
            </a:r>
            <a:r>
              <a:rPr sz="1800" spc="7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concentrations</a:t>
            </a:r>
            <a:r>
              <a:rPr sz="1800" spc="12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of</a:t>
            </a:r>
            <a:r>
              <a:rPr sz="1800" spc="10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090909"/>
                </a:solidFill>
                <a:latin typeface="Trebuchet MS"/>
                <a:cs typeface="Trebuchet MS"/>
              </a:rPr>
              <a:t>dissolved solids</a:t>
            </a:r>
            <a:r>
              <a:rPr sz="1800" spc="-6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090909"/>
                </a:solidFill>
                <a:latin typeface="Trebuchet MS"/>
                <a:cs typeface="Trebuchet MS"/>
              </a:rPr>
              <a:t>due</a:t>
            </a:r>
            <a:r>
              <a:rPr sz="1800" spc="-6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to</a:t>
            </a:r>
            <a:r>
              <a:rPr sz="1800" spc="-8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evaporation.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Flue</a:t>
            </a:r>
            <a:r>
              <a:rPr sz="1800" b="1" spc="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090909"/>
                </a:solidFill>
                <a:latin typeface="Trebuchet MS"/>
                <a:cs typeface="Trebuchet MS"/>
              </a:rPr>
              <a:t>Gas</a:t>
            </a:r>
            <a:r>
              <a:rPr sz="1800" b="1" spc="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Desulfurization</a:t>
            </a:r>
            <a:r>
              <a:rPr sz="1800" b="1" spc="2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(FGD)</a:t>
            </a:r>
            <a:r>
              <a:rPr sz="1800" b="1" spc="1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Scrubbers:</a:t>
            </a:r>
            <a:r>
              <a:rPr sz="1800" b="1" spc="2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090909"/>
                </a:solidFill>
                <a:latin typeface="Trebuchet MS"/>
                <a:cs typeface="Trebuchet MS"/>
              </a:rPr>
              <a:t>Produces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highly</a:t>
            </a:r>
            <a:r>
              <a:rPr sz="1800" spc="114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contaminated</a:t>
            </a:r>
            <a:r>
              <a:rPr sz="1800" spc="114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water</a:t>
            </a:r>
            <a:r>
              <a:rPr sz="1800" spc="13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containing</a:t>
            </a:r>
            <a:r>
              <a:rPr sz="1800" spc="114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mercury, arsenic,</a:t>
            </a:r>
            <a:r>
              <a:rPr sz="1800" spc="-8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090909"/>
                </a:solidFill>
                <a:latin typeface="Trebuchet MS"/>
                <a:cs typeface="Trebuchet MS"/>
              </a:rPr>
              <a:t>and</a:t>
            </a:r>
            <a:r>
              <a:rPr sz="1800" spc="-9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selenium.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spc="65" dirty="0">
                <a:solidFill>
                  <a:srgbClr val="090909"/>
                </a:solidFill>
                <a:latin typeface="Trebuchet MS"/>
                <a:cs typeface="Trebuchet MS"/>
              </a:rPr>
              <a:t>Ash</a:t>
            </a:r>
            <a:r>
              <a:rPr sz="1800" b="1" spc="-5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090909"/>
                </a:solidFill>
                <a:latin typeface="Trebuchet MS"/>
                <a:cs typeface="Trebuchet MS"/>
              </a:rPr>
              <a:t>Handling</a:t>
            </a:r>
            <a:r>
              <a:rPr sz="1800" b="1" spc="-5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System:</a:t>
            </a:r>
            <a:r>
              <a:rPr sz="1800" b="1" spc="-2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Slurry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water</a:t>
            </a:r>
            <a:r>
              <a:rPr sz="1800" spc="-2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090909"/>
                </a:solidFill>
                <a:latin typeface="Trebuchet MS"/>
                <a:cs typeface="Trebuchet MS"/>
              </a:rPr>
              <a:t>used</a:t>
            </a:r>
            <a:r>
              <a:rPr sz="1800" spc="3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to</a:t>
            </a:r>
            <a:r>
              <a:rPr sz="1800" spc="-1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transport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fly</a:t>
            </a:r>
            <a:r>
              <a:rPr sz="1800" spc="-9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090909"/>
                </a:solidFill>
                <a:latin typeface="Trebuchet MS"/>
                <a:cs typeface="Trebuchet MS"/>
              </a:rPr>
              <a:t>ash</a:t>
            </a:r>
            <a:r>
              <a:rPr sz="1800" spc="-8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to</a:t>
            </a:r>
            <a:r>
              <a:rPr sz="1800" spc="-9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090909"/>
                </a:solidFill>
                <a:latin typeface="Trebuchet MS"/>
                <a:cs typeface="Trebuchet MS"/>
              </a:rPr>
              <a:t>ash</a:t>
            </a:r>
            <a:r>
              <a:rPr sz="1800" spc="-9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ponds.</a:t>
            </a:r>
            <a:endParaRPr sz="1800">
              <a:latin typeface="Trebuchet MS"/>
              <a:cs typeface="Trebuchet MS"/>
            </a:endParaRPr>
          </a:p>
          <a:p>
            <a:pPr marL="12700" marR="65405">
              <a:lnSpc>
                <a:spcPct val="100000"/>
              </a:lnSpc>
              <a:spcBef>
                <a:spcPts val="1200"/>
              </a:spcBef>
            </a:pP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Boiler</a:t>
            </a:r>
            <a:r>
              <a:rPr sz="1800" b="1" spc="1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spc="140" dirty="0">
                <a:solidFill>
                  <a:srgbClr val="090909"/>
                </a:solidFill>
                <a:latin typeface="Trebuchet MS"/>
                <a:cs typeface="Trebuchet MS"/>
              </a:rPr>
              <a:t>Blowdown/DM</a:t>
            </a: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 Plant</a:t>
            </a:r>
            <a:r>
              <a:rPr sz="1800" b="1" spc="1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Waste:</a:t>
            </a:r>
            <a:r>
              <a:rPr sz="1800" b="1" spc="7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090909"/>
                </a:solidFill>
                <a:latin typeface="Trebuchet MS"/>
                <a:cs typeface="Trebuchet MS"/>
              </a:rPr>
              <a:t>Acidic/</a:t>
            </a:r>
            <a:r>
              <a:rPr sz="1800" spc="3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alkaline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waste</a:t>
            </a:r>
            <a:r>
              <a:rPr sz="1800" spc="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from</a:t>
            </a:r>
            <a:r>
              <a:rPr sz="1800" spc="3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water</a:t>
            </a:r>
            <a:r>
              <a:rPr sz="1800" spc="1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purification</a:t>
            </a:r>
            <a:r>
              <a:rPr sz="1800" spc="1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(demineralization) processes.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spc="80" dirty="0">
                <a:solidFill>
                  <a:srgbClr val="090909"/>
                </a:solidFill>
                <a:latin typeface="Trebuchet MS"/>
                <a:cs typeface="Trebuchet MS"/>
              </a:rPr>
              <a:t>Coal</a:t>
            </a:r>
            <a:r>
              <a:rPr sz="1800" b="1" spc="4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Pile</a:t>
            </a:r>
            <a:r>
              <a:rPr sz="1800" b="1" spc="4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Runoff:</a:t>
            </a:r>
            <a:r>
              <a:rPr sz="1800" b="1" spc="7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Contaminated</a:t>
            </a:r>
            <a:r>
              <a:rPr sz="1800" spc="6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stormwater</a:t>
            </a:r>
            <a:r>
              <a:rPr sz="1800" spc="9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runoff.</a:t>
            </a:r>
            <a:endParaRPr sz="1800">
              <a:latin typeface="Trebuchet MS"/>
              <a:cs typeface="Trebuchet MS"/>
            </a:endParaRPr>
          </a:p>
          <a:p>
            <a:pPr marL="12700" marR="157480">
              <a:lnSpc>
                <a:spcPct val="100000"/>
              </a:lnSpc>
              <a:spcBef>
                <a:spcPts val="1205"/>
              </a:spcBef>
            </a:pPr>
            <a:r>
              <a:rPr sz="1800" b="1" spc="65" dirty="0">
                <a:solidFill>
                  <a:srgbClr val="090909"/>
                </a:solidFill>
                <a:latin typeface="Trebuchet MS"/>
                <a:cs typeface="Trebuchet MS"/>
              </a:rPr>
              <a:t>Floor/Equipment</a:t>
            </a:r>
            <a:r>
              <a:rPr sz="1800" b="1" spc="4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90909"/>
                </a:solidFill>
                <a:latin typeface="Trebuchet MS"/>
                <a:cs typeface="Trebuchet MS"/>
              </a:rPr>
              <a:t>Washwater:</a:t>
            </a:r>
            <a:r>
              <a:rPr sz="1800" b="1" spc="9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90909"/>
                </a:solidFill>
                <a:latin typeface="Trebuchet MS"/>
                <a:cs typeface="Trebuchet MS"/>
              </a:rPr>
              <a:t>Contains</a:t>
            </a:r>
            <a:r>
              <a:rPr sz="1800" spc="9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090909"/>
                </a:solidFill>
                <a:latin typeface="Trebuchet MS"/>
                <a:cs typeface="Trebuchet MS"/>
              </a:rPr>
              <a:t>oil,</a:t>
            </a:r>
            <a:r>
              <a:rPr sz="1800" spc="65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grease, </a:t>
            </a:r>
            <a:r>
              <a:rPr sz="1800" spc="65" dirty="0">
                <a:solidFill>
                  <a:srgbClr val="090909"/>
                </a:solidFill>
                <a:latin typeface="Trebuchet MS"/>
                <a:cs typeface="Trebuchet MS"/>
              </a:rPr>
              <a:t>and</a:t>
            </a:r>
            <a:r>
              <a:rPr sz="1800" spc="-8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090909"/>
                </a:solidFill>
                <a:latin typeface="Trebuchet MS"/>
                <a:cs typeface="Trebuchet MS"/>
              </a:rPr>
              <a:t>suspended</a:t>
            </a:r>
            <a:r>
              <a:rPr sz="1800" spc="-20" dirty="0">
                <a:solidFill>
                  <a:srgbClr val="090909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90909"/>
                </a:solidFill>
                <a:latin typeface="Trebuchet MS"/>
                <a:cs typeface="Trebuchet MS"/>
              </a:rPr>
              <a:t>solids.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5267" y="1685544"/>
            <a:ext cx="5856732" cy="39883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35" dirty="0"/>
              <a:t>9</a:t>
            </a:fld>
            <a:endParaRPr spc="3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1469</Words>
  <Application>Microsoft Office PowerPoint</Application>
  <PresentationFormat>Widescreen</PresentationFormat>
  <Paragraphs>274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MT</vt:lpstr>
      <vt:lpstr>Calibri</vt:lpstr>
      <vt:lpstr>Times New Roman</vt:lpstr>
      <vt:lpstr>Trebuchet MS</vt:lpstr>
      <vt:lpstr>Wingdings</vt:lpstr>
      <vt:lpstr>Office Theme</vt:lpstr>
      <vt:lpstr>PowerPoint Presentation</vt:lpstr>
      <vt:lpstr>CEE 4th National Power-Gen Water Management Summit and Awards 2026</vt:lpstr>
      <vt:lpstr>CONTENTS</vt:lpstr>
      <vt:lpstr>About Triveni Group</vt:lpstr>
      <vt:lpstr>Triveni Group Fact Sheet</vt:lpstr>
      <vt:lpstr>Challenges in Water Sector in India</vt:lpstr>
      <vt:lpstr>Water in Circular Economy- Recycle &amp; Reuse and ZLD</vt:lpstr>
      <vt:lpstr>Water consumption in Indian industries and TPPs</vt:lpstr>
      <vt:lpstr>Key source of Wastewater generation in TPPs</vt:lpstr>
      <vt:lpstr>ZLD process flow</vt:lpstr>
      <vt:lpstr>ZLD - Components</vt:lpstr>
      <vt:lpstr>ZLD – Brine Treatment Technologies</vt:lpstr>
      <vt:lpstr>ZLD- Equipment-wise recovery contribution</vt:lpstr>
      <vt:lpstr>Critical points of Operation &amp; Maintenance of ZLD Plant UF</vt:lpstr>
      <vt:lpstr>Challenges in ZLD Plants</vt:lpstr>
      <vt:lpstr>Multiple Effect Evaporator (MEE)</vt:lpstr>
      <vt:lpstr>Mechanical Vapor Recompression (MVR)</vt:lpstr>
      <vt:lpstr>Triveni – ZLD Expertise</vt:lpstr>
      <vt:lpstr>Wastewater Recycle, Reuse and ZLD Project Experience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Akash Premsen</dc:title>
  <dc:creator>Kamal Verma</dc:creator>
  <cp:lastModifiedBy>HP</cp:lastModifiedBy>
  <cp:revision>1</cp:revision>
  <dcterms:created xsi:type="dcterms:W3CDTF">2026-02-10T13:02:05Z</dcterms:created>
  <dcterms:modified xsi:type="dcterms:W3CDTF">2026-02-10T13:18:02Z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2026-01-30T00:00:00Z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2026-02-10T00:00:00Z</vt:filetime>
  </property>
  <property fmtid="{D5CDD505-2E9C-101B-9397-08002B2CF9AE}" pid="5" name="Producer">
    <vt:lpwstr>Microsoft® PowerPoint® LTSC</vt:lpwstr>
  </property>
</Properties>
</file>