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0" r:id="rId4"/>
    <p:sldMasterId id="2147483702" r:id="rId5"/>
    <p:sldMasterId id="2147483714" r:id="rId6"/>
    <p:sldMasterId id="2147483727" r:id="rId7"/>
    <p:sldMasterId id="2147483759" r:id="rId8"/>
    <p:sldMasterId id="2147483787" r:id="rId9"/>
  </p:sldMasterIdLst>
  <p:notesMasterIdLst>
    <p:notesMasterId r:id="rId106"/>
  </p:notesMasterIdLst>
  <p:sldIdLst>
    <p:sldId id="4045" r:id="rId10"/>
    <p:sldId id="290" r:id="rId11"/>
    <p:sldId id="258" r:id="rId12"/>
    <p:sldId id="298" r:id="rId13"/>
    <p:sldId id="621" r:id="rId14"/>
    <p:sldId id="259" r:id="rId15"/>
    <p:sldId id="261" r:id="rId16"/>
    <p:sldId id="276" r:id="rId17"/>
    <p:sldId id="325" r:id="rId18"/>
    <p:sldId id="616" r:id="rId19"/>
    <p:sldId id="4032" r:id="rId20"/>
    <p:sldId id="4031" r:id="rId21"/>
    <p:sldId id="4033" r:id="rId22"/>
    <p:sldId id="4036" r:id="rId23"/>
    <p:sldId id="4037" r:id="rId24"/>
    <p:sldId id="4039" r:id="rId25"/>
    <p:sldId id="617" r:id="rId26"/>
    <p:sldId id="618" r:id="rId27"/>
    <p:sldId id="4043" r:id="rId28"/>
    <p:sldId id="277" r:id="rId29"/>
    <p:sldId id="339" r:id="rId30"/>
    <p:sldId id="340" r:id="rId31"/>
    <p:sldId id="4044" r:id="rId32"/>
    <p:sldId id="615" r:id="rId33"/>
    <p:sldId id="4040" r:id="rId34"/>
    <p:sldId id="299" r:id="rId35"/>
    <p:sldId id="309" r:id="rId36"/>
    <p:sldId id="280" r:id="rId37"/>
    <p:sldId id="318" r:id="rId38"/>
    <p:sldId id="260" r:id="rId39"/>
    <p:sldId id="320" r:id="rId40"/>
    <p:sldId id="322" r:id="rId41"/>
    <p:sldId id="4041" r:id="rId42"/>
    <p:sldId id="291" r:id="rId43"/>
    <p:sldId id="327" r:id="rId44"/>
    <p:sldId id="4029" r:id="rId45"/>
    <p:sldId id="434" r:id="rId46"/>
    <p:sldId id="585" r:id="rId47"/>
    <p:sldId id="602" r:id="rId48"/>
    <p:sldId id="521" r:id="rId49"/>
    <p:sldId id="4030" r:id="rId50"/>
    <p:sldId id="4042" r:id="rId51"/>
    <p:sldId id="263" r:id="rId52"/>
    <p:sldId id="265" r:id="rId53"/>
    <p:sldId id="264" r:id="rId54"/>
    <p:sldId id="266" r:id="rId55"/>
    <p:sldId id="262" r:id="rId56"/>
    <p:sldId id="619" r:id="rId57"/>
    <p:sldId id="466" r:id="rId58"/>
    <p:sldId id="604" r:id="rId59"/>
    <p:sldId id="603" r:id="rId60"/>
    <p:sldId id="611" r:id="rId61"/>
    <p:sldId id="612" r:id="rId62"/>
    <p:sldId id="605" r:id="rId63"/>
    <p:sldId id="607" r:id="rId64"/>
    <p:sldId id="267" r:id="rId65"/>
    <p:sldId id="268" r:id="rId66"/>
    <p:sldId id="269" r:id="rId67"/>
    <p:sldId id="270" r:id="rId68"/>
    <p:sldId id="272" r:id="rId69"/>
    <p:sldId id="273" r:id="rId70"/>
    <p:sldId id="274" r:id="rId71"/>
    <p:sldId id="275" r:id="rId72"/>
    <p:sldId id="329" r:id="rId73"/>
    <p:sldId id="330" r:id="rId74"/>
    <p:sldId id="332" r:id="rId75"/>
    <p:sldId id="333" r:id="rId76"/>
    <p:sldId id="334" r:id="rId77"/>
    <p:sldId id="338" r:id="rId78"/>
    <p:sldId id="284" r:id="rId79"/>
    <p:sldId id="610" r:id="rId80"/>
    <p:sldId id="297" r:id="rId81"/>
    <p:sldId id="427" r:id="rId82"/>
    <p:sldId id="337" r:id="rId83"/>
    <p:sldId id="609" r:id="rId84"/>
    <p:sldId id="608" r:id="rId85"/>
    <p:sldId id="613" r:id="rId86"/>
    <p:sldId id="634" r:id="rId87"/>
    <p:sldId id="2106" r:id="rId88"/>
    <p:sldId id="4015" r:id="rId89"/>
    <p:sldId id="4027" r:id="rId90"/>
    <p:sldId id="629" r:id="rId91"/>
    <p:sldId id="622" r:id="rId92"/>
    <p:sldId id="623" r:id="rId93"/>
    <p:sldId id="624" r:id="rId94"/>
    <p:sldId id="625" r:id="rId95"/>
    <p:sldId id="626" r:id="rId96"/>
    <p:sldId id="627" r:id="rId97"/>
    <p:sldId id="628" r:id="rId98"/>
    <p:sldId id="630" r:id="rId99"/>
    <p:sldId id="631" r:id="rId100"/>
    <p:sldId id="632" r:id="rId101"/>
    <p:sldId id="620" r:id="rId102"/>
    <p:sldId id="633" r:id="rId103"/>
    <p:sldId id="336" r:id="rId104"/>
    <p:sldId id="335"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sorterViewPr>
    <p:cViewPr varScale="1">
      <p:scale>
        <a:sx n="1" d="1"/>
        <a:sy n="1" d="1"/>
      </p:scale>
      <p:origin x="0" y="-360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presProps" Target="pres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6347f37e4d62bd51" providerId="LiveId" clId="{102BDB76-85BB-4042-B374-A1067913FD97}"/>
    <pc:docChg chg="custSel addSld delSld modSld sldOrd">
      <pc:chgData name="" userId="6347f37e4d62bd51" providerId="LiveId" clId="{102BDB76-85BB-4042-B374-A1067913FD97}" dt="2026-02-01T15:31:24.687" v="422" actId="113"/>
      <pc:docMkLst>
        <pc:docMk/>
      </pc:docMkLst>
      <pc:sldChg chg="modSp">
        <pc:chgData name="" userId="6347f37e4d62bd51" providerId="LiveId" clId="{102BDB76-85BB-4042-B374-A1067913FD97}" dt="2026-02-01T15:31:24.687" v="422" actId="113"/>
        <pc:sldMkLst>
          <pc:docMk/>
          <pc:sldMk cId="859116897" sldId="622"/>
        </pc:sldMkLst>
        <pc:spChg chg="mod">
          <ac:chgData name="" userId="6347f37e4d62bd51" providerId="LiveId" clId="{102BDB76-85BB-4042-B374-A1067913FD97}" dt="2026-02-01T15:31:24.687" v="422" actId="113"/>
          <ac:spMkLst>
            <pc:docMk/>
            <pc:sldMk cId="859116897" sldId="622"/>
            <ac:spMk id="2" creationId="{A434579A-E8A2-4EAD-9338-FE277BAB2C79}"/>
          </ac:spMkLst>
        </pc:spChg>
      </pc:sldChg>
      <pc:sldChg chg="setBg">
        <pc:chgData name="" userId="6347f37e4d62bd51" providerId="LiveId" clId="{102BDB76-85BB-4042-B374-A1067913FD97}" dt="2026-01-24T13:22:03.661" v="419"/>
        <pc:sldMkLst>
          <pc:docMk/>
          <pc:sldMk cId="103716681" sldId="634"/>
        </pc:sldMkLst>
      </pc:sldChg>
      <pc:sldChg chg="ord">
        <pc:chgData name="" userId="6347f37e4d62bd51" providerId="LiveId" clId="{102BDB76-85BB-4042-B374-A1067913FD97}" dt="2026-01-24T10:21:08.403" v="29"/>
        <pc:sldMkLst>
          <pc:docMk/>
          <pc:sldMk cId="516637205" sldId="4031"/>
        </pc:sldMkLst>
      </pc:sldChg>
      <pc:sldChg chg="ord">
        <pc:chgData name="" userId="6347f37e4d62bd51" providerId="LiveId" clId="{102BDB76-85BB-4042-B374-A1067913FD97}" dt="2026-01-24T10:21:05.762" v="28"/>
        <pc:sldMkLst>
          <pc:docMk/>
          <pc:sldMk cId="3143783372" sldId="4032"/>
        </pc:sldMkLst>
      </pc:sldChg>
      <pc:sldChg chg="addSp delSp modSp add ord">
        <pc:chgData name="" userId="6347f37e4d62bd51" providerId="LiveId" clId="{102BDB76-85BB-4042-B374-A1067913FD97}" dt="2026-01-24T12:49:08.001" v="418" actId="113"/>
        <pc:sldMkLst>
          <pc:docMk/>
          <pc:sldMk cId="2621147434" sldId="4033"/>
        </pc:sldMkLst>
        <pc:spChg chg="del">
          <ac:chgData name="" userId="6347f37e4d62bd51" providerId="LiveId" clId="{102BDB76-85BB-4042-B374-A1067913FD97}" dt="2026-01-24T10:24:54.315" v="31"/>
          <ac:spMkLst>
            <pc:docMk/>
            <pc:sldMk cId="2621147434" sldId="4033"/>
            <ac:spMk id="2" creationId="{E165AEFE-F631-4374-8516-30B245F36A0F}"/>
          </ac:spMkLst>
        </pc:spChg>
        <pc:spChg chg="add mod">
          <ac:chgData name="" userId="6347f37e4d62bd51" providerId="LiveId" clId="{102BDB76-85BB-4042-B374-A1067913FD97}" dt="2026-01-24T10:45:47.978" v="53" actId="1076"/>
          <ac:spMkLst>
            <pc:docMk/>
            <pc:sldMk cId="2621147434" sldId="4033"/>
            <ac:spMk id="3" creationId="{7EDF9155-4202-4EE1-BB6D-2B29A19E04F9}"/>
          </ac:spMkLst>
        </pc:spChg>
        <pc:spChg chg="add mod">
          <ac:chgData name="" userId="6347f37e4d62bd51" providerId="LiveId" clId="{102BDB76-85BB-4042-B374-A1067913FD97}" dt="2026-01-24T12:49:08.001" v="418" actId="113"/>
          <ac:spMkLst>
            <pc:docMk/>
            <pc:sldMk cId="2621147434" sldId="4033"/>
            <ac:spMk id="5" creationId="{C0B1EB68-15CA-4FC3-B791-1AEE130EB3C5}"/>
          </ac:spMkLst>
        </pc:spChg>
        <pc:picChg chg="add del mod">
          <ac:chgData name="" userId="6347f37e4d62bd51" providerId="LiveId" clId="{102BDB76-85BB-4042-B374-A1067913FD97}" dt="2026-01-24T10:25:05.783" v="36" actId="478"/>
          <ac:picMkLst>
            <pc:docMk/>
            <pc:sldMk cId="2621147434" sldId="4033"/>
            <ac:picMk id="2050" creationId="{B3A1EB91-D754-4F68-900A-E00CD873CC38}"/>
          </ac:picMkLst>
        </pc:picChg>
        <pc:picChg chg="add del mod">
          <ac:chgData name="" userId="6347f37e4d62bd51" providerId="LiveId" clId="{102BDB76-85BB-4042-B374-A1067913FD97}" dt="2026-01-24T10:45:25.916" v="44" actId="478"/>
          <ac:picMkLst>
            <pc:docMk/>
            <pc:sldMk cId="2621147434" sldId="4033"/>
            <ac:picMk id="2052" creationId="{4A5DC541-E297-4255-B67E-B6DD21FC60BD}"/>
          </ac:picMkLst>
        </pc:picChg>
      </pc:sldChg>
      <pc:sldChg chg="addSp modSp add">
        <pc:chgData name="" userId="6347f37e4d62bd51" providerId="LiveId" clId="{102BDB76-85BB-4042-B374-A1067913FD97}" dt="2026-01-24T10:49:22.432" v="81" actId="1076"/>
        <pc:sldMkLst>
          <pc:docMk/>
          <pc:sldMk cId="3014327915" sldId="4036"/>
        </pc:sldMkLst>
        <pc:spChg chg="add mod">
          <ac:chgData name="" userId="6347f37e4d62bd51" providerId="LiveId" clId="{102BDB76-85BB-4042-B374-A1067913FD97}" dt="2026-01-24T10:49:15.864" v="79" actId="1076"/>
          <ac:spMkLst>
            <pc:docMk/>
            <pc:sldMk cId="3014327915" sldId="4036"/>
            <ac:spMk id="3" creationId="{5C24A065-343C-49DD-8C43-6D294A8056BB}"/>
          </ac:spMkLst>
        </pc:spChg>
        <pc:spChg chg="add mod">
          <ac:chgData name="" userId="6347f37e4d62bd51" providerId="LiveId" clId="{102BDB76-85BB-4042-B374-A1067913FD97}" dt="2026-01-24T10:49:22.432" v="81" actId="1076"/>
          <ac:spMkLst>
            <pc:docMk/>
            <pc:sldMk cId="3014327915" sldId="4036"/>
            <ac:spMk id="4" creationId="{930CA67B-D8A7-45D4-954B-DBA93A0D57F8}"/>
          </ac:spMkLst>
        </pc:spChg>
        <pc:graphicFrameChg chg="add mod modGraphic">
          <ac:chgData name="" userId="6347f37e4d62bd51" providerId="LiveId" clId="{102BDB76-85BB-4042-B374-A1067913FD97}" dt="2026-01-24T10:49:19.261" v="80" actId="1076"/>
          <ac:graphicFrameMkLst>
            <pc:docMk/>
            <pc:sldMk cId="3014327915" sldId="4036"/>
            <ac:graphicFrameMk id="2" creationId="{0DD8A6F7-1426-483B-BD0D-5A2A26975766}"/>
          </ac:graphicFrameMkLst>
        </pc:graphicFrameChg>
      </pc:sldChg>
      <pc:sldChg chg="addSp modSp add">
        <pc:chgData name="" userId="6347f37e4d62bd51" providerId="LiveId" clId="{102BDB76-85BB-4042-B374-A1067913FD97}" dt="2026-01-24T10:50:18.483" v="88" actId="14100"/>
        <pc:sldMkLst>
          <pc:docMk/>
          <pc:sldMk cId="50543100" sldId="4037"/>
        </pc:sldMkLst>
        <pc:spChg chg="add mod">
          <ac:chgData name="" userId="6347f37e4d62bd51" providerId="LiveId" clId="{102BDB76-85BB-4042-B374-A1067913FD97}" dt="2026-01-24T10:50:11.384" v="87" actId="1076"/>
          <ac:spMkLst>
            <pc:docMk/>
            <pc:sldMk cId="50543100" sldId="4037"/>
            <ac:spMk id="3" creationId="{FA74B21E-18CB-4AFD-AEE2-F27A7FB251CD}"/>
          </ac:spMkLst>
        </pc:spChg>
        <pc:spChg chg="add mod">
          <ac:chgData name="" userId="6347f37e4d62bd51" providerId="LiveId" clId="{102BDB76-85BB-4042-B374-A1067913FD97}" dt="2026-01-24T10:50:06.797" v="85" actId="1076"/>
          <ac:spMkLst>
            <pc:docMk/>
            <pc:sldMk cId="50543100" sldId="4037"/>
            <ac:spMk id="4" creationId="{40771407-9697-4863-A209-452CD046BFF5}"/>
          </ac:spMkLst>
        </pc:spChg>
        <pc:graphicFrameChg chg="add modGraphic">
          <ac:chgData name="" userId="6347f37e4d62bd51" providerId="LiveId" clId="{102BDB76-85BB-4042-B374-A1067913FD97}" dt="2026-01-24T10:50:18.483" v="88" actId="14100"/>
          <ac:graphicFrameMkLst>
            <pc:docMk/>
            <pc:sldMk cId="50543100" sldId="4037"/>
            <ac:graphicFrameMk id="2" creationId="{640E968D-F9BE-41DD-B2E2-5319447F717F}"/>
          </ac:graphicFrameMkLst>
        </pc:graphicFrameChg>
      </pc:sldChg>
      <pc:sldChg chg="addSp add del">
        <pc:chgData name="" userId="6347f37e4d62bd51" providerId="LiveId" clId="{102BDB76-85BB-4042-B374-A1067913FD97}" dt="2026-02-01T14:47:17.855" v="420" actId="2696"/>
        <pc:sldMkLst>
          <pc:docMk/>
          <pc:sldMk cId="2488828389" sldId="4038"/>
        </pc:sldMkLst>
        <pc:spChg chg="add">
          <ac:chgData name="" userId="6347f37e4d62bd51" providerId="LiveId" clId="{102BDB76-85BB-4042-B374-A1067913FD97}" dt="2026-01-24T10:50:49.946" v="90"/>
          <ac:spMkLst>
            <pc:docMk/>
            <pc:sldMk cId="2488828389" sldId="4038"/>
            <ac:spMk id="3" creationId="{D3A5BB58-8CB8-44E4-9691-43BAF7C17A85}"/>
          </ac:spMkLst>
        </pc:spChg>
        <pc:spChg chg="add">
          <ac:chgData name="" userId="6347f37e4d62bd51" providerId="LiveId" clId="{102BDB76-85BB-4042-B374-A1067913FD97}" dt="2026-01-24T10:50:49.946" v="90"/>
          <ac:spMkLst>
            <pc:docMk/>
            <pc:sldMk cId="2488828389" sldId="4038"/>
            <ac:spMk id="4" creationId="{86290C2F-B5E5-4CFB-83DE-8A954F010E19}"/>
          </ac:spMkLst>
        </pc:spChg>
        <pc:graphicFrameChg chg="add">
          <ac:chgData name="" userId="6347f37e4d62bd51" providerId="LiveId" clId="{102BDB76-85BB-4042-B374-A1067913FD97}" dt="2026-01-24T10:50:49.946" v="90"/>
          <ac:graphicFrameMkLst>
            <pc:docMk/>
            <pc:sldMk cId="2488828389" sldId="4038"/>
            <ac:graphicFrameMk id="2" creationId="{4C256376-5C46-43A9-9003-3495DC1EF2A6}"/>
          </ac:graphicFrameMkLst>
        </pc:graphicFrameChg>
      </pc:sldChg>
      <pc:sldChg chg="addSp add">
        <pc:chgData name="" userId="6347f37e4d62bd51" providerId="LiveId" clId="{102BDB76-85BB-4042-B374-A1067913FD97}" dt="2026-01-24T10:51:19.417" v="92"/>
        <pc:sldMkLst>
          <pc:docMk/>
          <pc:sldMk cId="620904495" sldId="4039"/>
        </pc:sldMkLst>
        <pc:spChg chg="add">
          <ac:chgData name="" userId="6347f37e4d62bd51" providerId="LiveId" clId="{102BDB76-85BB-4042-B374-A1067913FD97}" dt="2026-01-24T10:51:19.417" v="92"/>
          <ac:spMkLst>
            <pc:docMk/>
            <pc:sldMk cId="620904495" sldId="4039"/>
            <ac:spMk id="3" creationId="{7C9F4053-79F1-4198-8A5E-CA47A34A3EEA}"/>
          </ac:spMkLst>
        </pc:spChg>
        <pc:spChg chg="add">
          <ac:chgData name="" userId="6347f37e4d62bd51" providerId="LiveId" clId="{102BDB76-85BB-4042-B374-A1067913FD97}" dt="2026-01-24T10:51:19.417" v="92"/>
          <ac:spMkLst>
            <pc:docMk/>
            <pc:sldMk cId="620904495" sldId="4039"/>
            <ac:spMk id="4" creationId="{52AB3081-3150-47E3-8E07-C96149717E2A}"/>
          </ac:spMkLst>
        </pc:spChg>
        <pc:graphicFrameChg chg="add">
          <ac:chgData name="" userId="6347f37e4d62bd51" providerId="LiveId" clId="{102BDB76-85BB-4042-B374-A1067913FD97}" dt="2026-01-24T10:51:19.417" v="92"/>
          <ac:graphicFrameMkLst>
            <pc:docMk/>
            <pc:sldMk cId="620904495" sldId="4039"/>
            <ac:graphicFrameMk id="2" creationId="{445AF63E-AC1F-41C1-A799-20E2578444E0}"/>
          </ac:graphicFrameMkLst>
        </pc:graphicFrameChg>
      </pc:sldChg>
      <pc:sldChg chg="add setBg">
        <pc:chgData name="" userId="6347f37e4d62bd51" providerId="LiveId" clId="{102BDB76-85BB-4042-B374-A1067913FD97}" dt="2026-01-24T11:04:37.723" v="402"/>
        <pc:sldMkLst>
          <pc:docMk/>
          <pc:sldMk cId="1224252401" sldId="4040"/>
        </pc:sldMkLst>
      </pc:sldChg>
      <pc:sldChg chg="add ord">
        <pc:chgData name="" userId="6347f37e4d62bd51" providerId="LiveId" clId="{102BDB76-85BB-4042-B374-A1067913FD97}" dt="2026-01-24T11:04:59.232" v="404"/>
        <pc:sldMkLst>
          <pc:docMk/>
          <pc:sldMk cId="1429087236" sldId="4041"/>
        </pc:sldMkLst>
      </pc:sldChg>
      <pc:sldChg chg="delSp add ord">
        <pc:chgData name="" userId="6347f37e4d62bd51" providerId="LiveId" clId="{102BDB76-85BB-4042-B374-A1067913FD97}" dt="2026-01-24T11:05:44.660" v="409"/>
        <pc:sldMkLst>
          <pc:docMk/>
          <pc:sldMk cId="64386342" sldId="4042"/>
        </pc:sldMkLst>
        <pc:spChg chg="del">
          <ac:chgData name="" userId="6347f37e4d62bd51" providerId="LiveId" clId="{102BDB76-85BB-4042-B374-A1067913FD97}" dt="2026-01-24T11:05:44.660" v="409"/>
          <ac:spMkLst>
            <pc:docMk/>
            <pc:sldMk cId="64386342" sldId="4042"/>
            <ac:spMk id="2" creationId="{F936EB22-FF14-4FD9-B11A-F9C39AF884A7}"/>
          </ac:spMkLst>
        </pc:spChg>
      </pc:sldChg>
      <pc:sldChg chg="addSp modSp add">
        <pc:chgData name="" userId="6347f37e4d62bd51" providerId="LiveId" clId="{102BDB76-85BB-4042-B374-A1067913FD97}" dt="2026-01-24T12:41:19.359" v="414" actId="1076"/>
        <pc:sldMkLst>
          <pc:docMk/>
          <pc:sldMk cId="2327456496" sldId="4044"/>
        </pc:sldMkLst>
        <pc:picChg chg="add mod">
          <ac:chgData name="" userId="6347f37e4d62bd51" providerId="LiveId" clId="{102BDB76-85BB-4042-B374-A1067913FD97}" dt="2026-01-24T12:41:19.359" v="414" actId="1076"/>
          <ac:picMkLst>
            <pc:docMk/>
            <pc:sldMk cId="2327456496" sldId="4044"/>
            <ac:picMk id="2" creationId="{0C8FF54A-E8C1-4D50-BC15-793A9446DCC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FD7E1-31F8-4A26-A085-6DC8BB551167}" type="doc">
      <dgm:prSet loTypeId="urn:microsoft.com/office/officeart/2005/8/layout/gear1" loCatId="relationship" qsTypeId="urn:microsoft.com/office/officeart/2005/8/quickstyle/simple1" qsCatId="simple" csTypeId="urn:microsoft.com/office/officeart/2005/8/colors/accent1_2" csCatId="accent1" phldr="1"/>
      <dgm:spPr/>
    </dgm:pt>
    <dgm:pt modelId="{A7FAFCC4-C4B7-4040-9511-1B08828B2AF1}">
      <dgm:prSet phldrT="[Text]"/>
      <dgm:spPr>
        <a:scene3d>
          <a:camera prst="orthographicFront"/>
          <a:lightRig rig="threePt" dir="t"/>
        </a:scene3d>
        <a:sp3d>
          <a:bevelT prst="relaxedInset"/>
        </a:sp3d>
      </dgm:spPr>
      <dgm:t>
        <a:bodyPr/>
        <a:lstStyle/>
        <a:p>
          <a:r>
            <a:rPr lang="en-GB" dirty="0"/>
            <a:t>Sustainability</a:t>
          </a:r>
          <a:endParaRPr lang="en-IN" dirty="0"/>
        </a:p>
      </dgm:t>
    </dgm:pt>
    <dgm:pt modelId="{CE8EA4AB-B6E5-4BB1-90A8-9297CE3906FB}" type="parTrans" cxnId="{384D3135-FE0C-4EE6-8E20-17AD82E2EC86}">
      <dgm:prSet/>
      <dgm:spPr/>
      <dgm:t>
        <a:bodyPr/>
        <a:lstStyle/>
        <a:p>
          <a:endParaRPr lang="en-IN"/>
        </a:p>
      </dgm:t>
    </dgm:pt>
    <dgm:pt modelId="{4D07AB55-A0C5-40A4-B234-044D2D6A237D}" type="sibTrans" cxnId="{384D3135-FE0C-4EE6-8E20-17AD82E2EC86}">
      <dgm:prSet/>
      <dgm:spPr>
        <a:scene3d>
          <a:camera prst="orthographicFront"/>
          <a:lightRig rig="threePt" dir="t"/>
        </a:scene3d>
        <a:sp3d>
          <a:bevelT prst="relaxedInset"/>
        </a:sp3d>
      </dgm:spPr>
      <dgm:t>
        <a:bodyPr/>
        <a:lstStyle/>
        <a:p>
          <a:endParaRPr lang="en-IN"/>
        </a:p>
      </dgm:t>
    </dgm:pt>
    <dgm:pt modelId="{88ADBF3C-1F4A-463C-A3AD-8017CC803ECC}">
      <dgm:prSet phldrT="[Text]"/>
      <dgm:spPr>
        <a:scene3d>
          <a:camera prst="orthographicFront"/>
          <a:lightRig rig="threePt" dir="t"/>
        </a:scene3d>
        <a:sp3d>
          <a:bevelT prst="relaxedInset"/>
        </a:sp3d>
      </dgm:spPr>
      <dgm:t>
        <a:bodyPr/>
        <a:lstStyle/>
        <a:p>
          <a:r>
            <a:rPr lang="en-GB" dirty="0"/>
            <a:t>Reliability</a:t>
          </a:r>
          <a:endParaRPr lang="en-IN" dirty="0"/>
        </a:p>
      </dgm:t>
    </dgm:pt>
    <dgm:pt modelId="{8F9ECCDA-58E5-45A4-B3BB-4292D7B8479B}" type="parTrans" cxnId="{7445627A-F783-462B-A14D-7E20D94025E6}">
      <dgm:prSet/>
      <dgm:spPr/>
      <dgm:t>
        <a:bodyPr/>
        <a:lstStyle/>
        <a:p>
          <a:endParaRPr lang="en-IN"/>
        </a:p>
      </dgm:t>
    </dgm:pt>
    <dgm:pt modelId="{9B4E949B-B259-401D-A542-5B70B1DC1E0F}" type="sibTrans" cxnId="{7445627A-F783-462B-A14D-7E20D94025E6}">
      <dgm:prSet/>
      <dgm:spPr>
        <a:scene3d>
          <a:camera prst="orthographicFront"/>
          <a:lightRig rig="threePt" dir="t"/>
        </a:scene3d>
        <a:sp3d>
          <a:bevelT prst="relaxedInset"/>
        </a:sp3d>
      </dgm:spPr>
      <dgm:t>
        <a:bodyPr/>
        <a:lstStyle/>
        <a:p>
          <a:endParaRPr lang="en-IN"/>
        </a:p>
      </dgm:t>
    </dgm:pt>
    <dgm:pt modelId="{AAB2526C-53AF-4F71-B669-9F37B7DBBB3B}">
      <dgm:prSet phldrT="[Text]"/>
      <dgm:spPr>
        <a:scene3d>
          <a:camera prst="orthographicFront"/>
          <a:lightRig rig="threePt" dir="t"/>
        </a:scene3d>
        <a:sp3d>
          <a:bevelT prst="relaxedInset"/>
        </a:sp3d>
      </dgm:spPr>
      <dgm:t>
        <a:bodyPr/>
        <a:lstStyle/>
        <a:p>
          <a:r>
            <a:rPr lang="en-GB" dirty="0"/>
            <a:t>Efficiency</a:t>
          </a:r>
          <a:endParaRPr lang="en-IN" dirty="0"/>
        </a:p>
      </dgm:t>
    </dgm:pt>
    <dgm:pt modelId="{24C9DB35-D418-45AE-99FF-C1CFE02CF611}" type="parTrans" cxnId="{CD4681D2-C37F-4464-B4A5-22D778EC3E2C}">
      <dgm:prSet/>
      <dgm:spPr/>
      <dgm:t>
        <a:bodyPr/>
        <a:lstStyle/>
        <a:p>
          <a:endParaRPr lang="en-IN"/>
        </a:p>
      </dgm:t>
    </dgm:pt>
    <dgm:pt modelId="{AFB626C4-DC35-40A9-8B27-F1E2E18A9F0B}" type="sibTrans" cxnId="{CD4681D2-C37F-4464-B4A5-22D778EC3E2C}">
      <dgm:prSet/>
      <dgm:spPr>
        <a:scene3d>
          <a:camera prst="orthographicFront"/>
          <a:lightRig rig="threePt" dir="t"/>
        </a:scene3d>
        <a:sp3d>
          <a:bevelT prst="relaxedInset"/>
        </a:sp3d>
      </dgm:spPr>
      <dgm:t>
        <a:bodyPr/>
        <a:lstStyle/>
        <a:p>
          <a:endParaRPr lang="en-IN"/>
        </a:p>
      </dgm:t>
    </dgm:pt>
    <dgm:pt modelId="{3942E6F6-5919-45EB-833A-607615E3F5FB}" type="pres">
      <dgm:prSet presAssocID="{740FD7E1-31F8-4A26-A085-6DC8BB551167}" presName="composite" presStyleCnt="0">
        <dgm:presLayoutVars>
          <dgm:chMax val="3"/>
          <dgm:animLvl val="lvl"/>
          <dgm:resizeHandles val="exact"/>
        </dgm:presLayoutVars>
      </dgm:prSet>
      <dgm:spPr/>
    </dgm:pt>
    <dgm:pt modelId="{915B0452-5924-45CB-80A9-C06160B39681}" type="pres">
      <dgm:prSet presAssocID="{A7FAFCC4-C4B7-4040-9511-1B08828B2AF1}" presName="gear1" presStyleLbl="node1" presStyleIdx="0" presStyleCnt="3">
        <dgm:presLayoutVars>
          <dgm:chMax val="1"/>
          <dgm:bulletEnabled val="1"/>
        </dgm:presLayoutVars>
      </dgm:prSet>
      <dgm:spPr/>
    </dgm:pt>
    <dgm:pt modelId="{34694E6D-C4F8-4D9A-AD36-7013532FB315}" type="pres">
      <dgm:prSet presAssocID="{A7FAFCC4-C4B7-4040-9511-1B08828B2AF1}" presName="gear1srcNode" presStyleLbl="node1" presStyleIdx="0" presStyleCnt="3"/>
      <dgm:spPr/>
    </dgm:pt>
    <dgm:pt modelId="{ACB18B5E-854B-425B-A498-8F6FB38AB89F}" type="pres">
      <dgm:prSet presAssocID="{A7FAFCC4-C4B7-4040-9511-1B08828B2AF1}" presName="gear1dstNode" presStyleLbl="node1" presStyleIdx="0" presStyleCnt="3"/>
      <dgm:spPr/>
    </dgm:pt>
    <dgm:pt modelId="{0F1C7134-F5B7-486C-9040-AC5399C2C0ED}" type="pres">
      <dgm:prSet presAssocID="{88ADBF3C-1F4A-463C-A3AD-8017CC803ECC}" presName="gear2" presStyleLbl="node1" presStyleIdx="1" presStyleCnt="3">
        <dgm:presLayoutVars>
          <dgm:chMax val="1"/>
          <dgm:bulletEnabled val="1"/>
        </dgm:presLayoutVars>
      </dgm:prSet>
      <dgm:spPr/>
    </dgm:pt>
    <dgm:pt modelId="{28954B1F-E6C6-4F80-8C49-09599B79BEA8}" type="pres">
      <dgm:prSet presAssocID="{88ADBF3C-1F4A-463C-A3AD-8017CC803ECC}" presName="gear2srcNode" presStyleLbl="node1" presStyleIdx="1" presStyleCnt="3"/>
      <dgm:spPr/>
    </dgm:pt>
    <dgm:pt modelId="{2AED2E78-81D3-43CB-A9B4-790E36DCD607}" type="pres">
      <dgm:prSet presAssocID="{88ADBF3C-1F4A-463C-A3AD-8017CC803ECC}" presName="gear2dstNode" presStyleLbl="node1" presStyleIdx="1" presStyleCnt="3"/>
      <dgm:spPr/>
    </dgm:pt>
    <dgm:pt modelId="{E5B85BCD-3D53-482D-9A70-6D6F8E038170}" type="pres">
      <dgm:prSet presAssocID="{AAB2526C-53AF-4F71-B669-9F37B7DBBB3B}" presName="gear3" presStyleLbl="node1" presStyleIdx="2" presStyleCnt="3"/>
      <dgm:spPr/>
    </dgm:pt>
    <dgm:pt modelId="{3FBB682A-C66D-4A5D-B382-B49F65C46CD0}" type="pres">
      <dgm:prSet presAssocID="{AAB2526C-53AF-4F71-B669-9F37B7DBBB3B}" presName="gear3tx" presStyleLbl="node1" presStyleIdx="2" presStyleCnt="3">
        <dgm:presLayoutVars>
          <dgm:chMax val="1"/>
          <dgm:bulletEnabled val="1"/>
        </dgm:presLayoutVars>
      </dgm:prSet>
      <dgm:spPr/>
    </dgm:pt>
    <dgm:pt modelId="{6558932A-9CB9-4B42-9063-1CF7EE020F29}" type="pres">
      <dgm:prSet presAssocID="{AAB2526C-53AF-4F71-B669-9F37B7DBBB3B}" presName="gear3srcNode" presStyleLbl="node1" presStyleIdx="2" presStyleCnt="3"/>
      <dgm:spPr/>
    </dgm:pt>
    <dgm:pt modelId="{7F9A82D4-68F9-474F-A469-8E63AC46F6C8}" type="pres">
      <dgm:prSet presAssocID="{AAB2526C-53AF-4F71-B669-9F37B7DBBB3B}" presName="gear3dstNode" presStyleLbl="node1" presStyleIdx="2" presStyleCnt="3"/>
      <dgm:spPr/>
    </dgm:pt>
    <dgm:pt modelId="{706D756E-E121-40FB-9A68-F5D2C8E56AC4}" type="pres">
      <dgm:prSet presAssocID="{4D07AB55-A0C5-40A4-B234-044D2D6A237D}" presName="connector1" presStyleLbl="sibTrans2D1" presStyleIdx="0" presStyleCnt="3"/>
      <dgm:spPr/>
    </dgm:pt>
    <dgm:pt modelId="{F23947C1-488E-493A-BF4D-B4AC75EC0646}" type="pres">
      <dgm:prSet presAssocID="{9B4E949B-B259-401D-A542-5B70B1DC1E0F}" presName="connector2" presStyleLbl="sibTrans2D1" presStyleIdx="1" presStyleCnt="3"/>
      <dgm:spPr/>
    </dgm:pt>
    <dgm:pt modelId="{6B1F57B5-E3A0-471E-B4F4-F2B076A1DDE0}" type="pres">
      <dgm:prSet presAssocID="{AFB626C4-DC35-40A9-8B27-F1E2E18A9F0B}" presName="connector3" presStyleLbl="sibTrans2D1" presStyleIdx="2" presStyleCnt="3"/>
      <dgm:spPr/>
    </dgm:pt>
  </dgm:ptLst>
  <dgm:cxnLst>
    <dgm:cxn modelId="{D4717312-2146-4666-8E36-65090CB2B35C}" type="presOf" srcId="{A7FAFCC4-C4B7-4040-9511-1B08828B2AF1}" destId="{915B0452-5924-45CB-80A9-C06160B39681}" srcOrd="0" destOrd="0" presId="urn:microsoft.com/office/officeart/2005/8/layout/gear1"/>
    <dgm:cxn modelId="{FC4D651D-41C3-431C-85B3-C380EF2502C5}" type="presOf" srcId="{A7FAFCC4-C4B7-4040-9511-1B08828B2AF1}" destId="{ACB18B5E-854B-425B-A498-8F6FB38AB89F}" srcOrd="2" destOrd="0" presId="urn:microsoft.com/office/officeart/2005/8/layout/gear1"/>
    <dgm:cxn modelId="{9DA48A2D-E4D1-4C5F-BC92-7598ED2A88FC}" type="presOf" srcId="{88ADBF3C-1F4A-463C-A3AD-8017CC803ECC}" destId="{28954B1F-E6C6-4F80-8C49-09599B79BEA8}" srcOrd="1" destOrd="0" presId="urn:microsoft.com/office/officeart/2005/8/layout/gear1"/>
    <dgm:cxn modelId="{384D3135-FE0C-4EE6-8E20-17AD82E2EC86}" srcId="{740FD7E1-31F8-4A26-A085-6DC8BB551167}" destId="{A7FAFCC4-C4B7-4040-9511-1B08828B2AF1}" srcOrd="0" destOrd="0" parTransId="{CE8EA4AB-B6E5-4BB1-90A8-9297CE3906FB}" sibTransId="{4D07AB55-A0C5-40A4-B234-044D2D6A237D}"/>
    <dgm:cxn modelId="{6CA3A33D-B7A6-431C-B57A-6F54A00FF58C}" type="presOf" srcId="{A7FAFCC4-C4B7-4040-9511-1B08828B2AF1}" destId="{34694E6D-C4F8-4D9A-AD36-7013532FB315}" srcOrd="1" destOrd="0" presId="urn:microsoft.com/office/officeart/2005/8/layout/gear1"/>
    <dgm:cxn modelId="{06E04442-541F-401F-85A2-307EEB0F94AE}" type="presOf" srcId="{740FD7E1-31F8-4A26-A085-6DC8BB551167}" destId="{3942E6F6-5919-45EB-833A-607615E3F5FB}" srcOrd="0" destOrd="0" presId="urn:microsoft.com/office/officeart/2005/8/layout/gear1"/>
    <dgm:cxn modelId="{EB6E7742-34CB-4E09-9F69-671F425F0445}" type="presOf" srcId="{88ADBF3C-1F4A-463C-A3AD-8017CC803ECC}" destId="{2AED2E78-81D3-43CB-A9B4-790E36DCD607}" srcOrd="2" destOrd="0" presId="urn:microsoft.com/office/officeart/2005/8/layout/gear1"/>
    <dgm:cxn modelId="{14133D63-6551-4122-9736-31968E612043}" type="presOf" srcId="{AAB2526C-53AF-4F71-B669-9F37B7DBBB3B}" destId="{7F9A82D4-68F9-474F-A469-8E63AC46F6C8}" srcOrd="3" destOrd="0" presId="urn:microsoft.com/office/officeart/2005/8/layout/gear1"/>
    <dgm:cxn modelId="{EA260B44-2E2B-445B-B0E6-7D6EBA4E3013}" type="presOf" srcId="{AAB2526C-53AF-4F71-B669-9F37B7DBBB3B}" destId="{6558932A-9CB9-4B42-9063-1CF7EE020F29}" srcOrd="2" destOrd="0" presId="urn:microsoft.com/office/officeart/2005/8/layout/gear1"/>
    <dgm:cxn modelId="{B5F21C64-9F32-4D24-B7A5-E0AA65A273DF}" type="presOf" srcId="{AAB2526C-53AF-4F71-B669-9F37B7DBBB3B}" destId="{E5B85BCD-3D53-482D-9A70-6D6F8E038170}" srcOrd="0" destOrd="0" presId="urn:microsoft.com/office/officeart/2005/8/layout/gear1"/>
    <dgm:cxn modelId="{7445627A-F783-462B-A14D-7E20D94025E6}" srcId="{740FD7E1-31F8-4A26-A085-6DC8BB551167}" destId="{88ADBF3C-1F4A-463C-A3AD-8017CC803ECC}" srcOrd="1" destOrd="0" parTransId="{8F9ECCDA-58E5-45A4-B3BB-4292D7B8479B}" sibTransId="{9B4E949B-B259-401D-A542-5B70B1DC1E0F}"/>
    <dgm:cxn modelId="{85E4D68B-9670-437D-B4BF-996B7AE9FC8C}" type="presOf" srcId="{AAB2526C-53AF-4F71-B669-9F37B7DBBB3B}" destId="{3FBB682A-C66D-4A5D-B382-B49F65C46CD0}" srcOrd="1" destOrd="0" presId="urn:microsoft.com/office/officeart/2005/8/layout/gear1"/>
    <dgm:cxn modelId="{654B1193-E9CA-47FA-978F-1AE90E0116B7}" type="presOf" srcId="{4D07AB55-A0C5-40A4-B234-044D2D6A237D}" destId="{706D756E-E121-40FB-9A68-F5D2C8E56AC4}" srcOrd="0" destOrd="0" presId="urn:microsoft.com/office/officeart/2005/8/layout/gear1"/>
    <dgm:cxn modelId="{291155A9-1411-475D-AC03-C33C105993CA}" type="presOf" srcId="{9B4E949B-B259-401D-A542-5B70B1DC1E0F}" destId="{F23947C1-488E-493A-BF4D-B4AC75EC0646}" srcOrd="0" destOrd="0" presId="urn:microsoft.com/office/officeart/2005/8/layout/gear1"/>
    <dgm:cxn modelId="{3E14BFBB-9152-4E3D-AA7E-73F173DD87B2}" type="presOf" srcId="{AFB626C4-DC35-40A9-8B27-F1E2E18A9F0B}" destId="{6B1F57B5-E3A0-471E-B4F4-F2B076A1DDE0}" srcOrd="0" destOrd="0" presId="urn:microsoft.com/office/officeart/2005/8/layout/gear1"/>
    <dgm:cxn modelId="{CD4681D2-C37F-4464-B4A5-22D778EC3E2C}" srcId="{740FD7E1-31F8-4A26-A085-6DC8BB551167}" destId="{AAB2526C-53AF-4F71-B669-9F37B7DBBB3B}" srcOrd="2" destOrd="0" parTransId="{24C9DB35-D418-45AE-99FF-C1CFE02CF611}" sibTransId="{AFB626C4-DC35-40A9-8B27-F1E2E18A9F0B}"/>
    <dgm:cxn modelId="{D11F9BD9-8C9A-473B-9D26-1173C76646CE}" type="presOf" srcId="{88ADBF3C-1F4A-463C-A3AD-8017CC803ECC}" destId="{0F1C7134-F5B7-486C-9040-AC5399C2C0ED}" srcOrd="0" destOrd="0" presId="urn:microsoft.com/office/officeart/2005/8/layout/gear1"/>
    <dgm:cxn modelId="{8C47ECA3-0F85-4FFC-8B0D-91305E7A727A}" type="presParOf" srcId="{3942E6F6-5919-45EB-833A-607615E3F5FB}" destId="{915B0452-5924-45CB-80A9-C06160B39681}" srcOrd="0" destOrd="0" presId="urn:microsoft.com/office/officeart/2005/8/layout/gear1"/>
    <dgm:cxn modelId="{64FB2DB5-DAFA-414B-B9B5-7992FC5240C3}" type="presParOf" srcId="{3942E6F6-5919-45EB-833A-607615E3F5FB}" destId="{34694E6D-C4F8-4D9A-AD36-7013532FB315}" srcOrd="1" destOrd="0" presId="urn:microsoft.com/office/officeart/2005/8/layout/gear1"/>
    <dgm:cxn modelId="{C8AC0D11-59EF-4A7E-A2D2-5E91C9763AC5}" type="presParOf" srcId="{3942E6F6-5919-45EB-833A-607615E3F5FB}" destId="{ACB18B5E-854B-425B-A498-8F6FB38AB89F}" srcOrd="2" destOrd="0" presId="urn:microsoft.com/office/officeart/2005/8/layout/gear1"/>
    <dgm:cxn modelId="{6A5A9575-947F-4A4A-85CA-81FCB147E8BC}" type="presParOf" srcId="{3942E6F6-5919-45EB-833A-607615E3F5FB}" destId="{0F1C7134-F5B7-486C-9040-AC5399C2C0ED}" srcOrd="3" destOrd="0" presId="urn:microsoft.com/office/officeart/2005/8/layout/gear1"/>
    <dgm:cxn modelId="{92631C6F-142B-41BD-91CC-7B96C0F09F49}" type="presParOf" srcId="{3942E6F6-5919-45EB-833A-607615E3F5FB}" destId="{28954B1F-E6C6-4F80-8C49-09599B79BEA8}" srcOrd="4" destOrd="0" presId="urn:microsoft.com/office/officeart/2005/8/layout/gear1"/>
    <dgm:cxn modelId="{0BD91A61-18AC-4F78-963B-6C03FEF7F924}" type="presParOf" srcId="{3942E6F6-5919-45EB-833A-607615E3F5FB}" destId="{2AED2E78-81D3-43CB-A9B4-790E36DCD607}" srcOrd="5" destOrd="0" presId="urn:microsoft.com/office/officeart/2005/8/layout/gear1"/>
    <dgm:cxn modelId="{9818DC98-D47C-4D39-9025-C7F9D3FA04B2}" type="presParOf" srcId="{3942E6F6-5919-45EB-833A-607615E3F5FB}" destId="{E5B85BCD-3D53-482D-9A70-6D6F8E038170}" srcOrd="6" destOrd="0" presId="urn:microsoft.com/office/officeart/2005/8/layout/gear1"/>
    <dgm:cxn modelId="{1E0934E5-9623-4034-B002-D08EB6EC941C}" type="presParOf" srcId="{3942E6F6-5919-45EB-833A-607615E3F5FB}" destId="{3FBB682A-C66D-4A5D-B382-B49F65C46CD0}" srcOrd="7" destOrd="0" presId="urn:microsoft.com/office/officeart/2005/8/layout/gear1"/>
    <dgm:cxn modelId="{2D18F5E1-977C-4582-B035-6FFAA8668CF0}" type="presParOf" srcId="{3942E6F6-5919-45EB-833A-607615E3F5FB}" destId="{6558932A-9CB9-4B42-9063-1CF7EE020F29}" srcOrd="8" destOrd="0" presId="urn:microsoft.com/office/officeart/2005/8/layout/gear1"/>
    <dgm:cxn modelId="{ABBA3769-D9F1-4853-95E1-4EF7B086FE48}" type="presParOf" srcId="{3942E6F6-5919-45EB-833A-607615E3F5FB}" destId="{7F9A82D4-68F9-474F-A469-8E63AC46F6C8}" srcOrd="9" destOrd="0" presId="urn:microsoft.com/office/officeart/2005/8/layout/gear1"/>
    <dgm:cxn modelId="{26C2AC28-B9C4-4465-90A2-00D776D5539D}" type="presParOf" srcId="{3942E6F6-5919-45EB-833A-607615E3F5FB}" destId="{706D756E-E121-40FB-9A68-F5D2C8E56AC4}" srcOrd="10" destOrd="0" presId="urn:microsoft.com/office/officeart/2005/8/layout/gear1"/>
    <dgm:cxn modelId="{72989465-B2F2-400C-8989-7178A8C3C063}" type="presParOf" srcId="{3942E6F6-5919-45EB-833A-607615E3F5FB}" destId="{F23947C1-488E-493A-BF4D-B4AC75EC0646}" srcOrd="11" destOrd="0" presId="urn:microsoft.com/office/officeart/2005/8/layout/gear1"/>
    <dgm:cxn modelId="{D8A76EB6-506C-45D1-BE9E-12FE971CE336}" type="presParOf" srcId="{3942E6F6-5919-45EB-833A-607615E3F5FB}" destId="{6B1F57B5-E3A0-471E-B4F4-F2B076A1DDE0}" srcOrd="12" destOrd="0" presId="urn:microsoft.com/office/officeart/2005/8/layout/gear1"/>
  </dgm:cxnLst>
  <dgm:bg>
    <a:effectLst>
      <a:glow rad="139700">
        <a:schemeClr val="accent5">
          <a:satMod val="175000"/>
          <a:alpha val="40000"/>
        </a:schemeClr>
      </a:glow>
    </a:effect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75EBD4-EC39-4FED-8DE5-94EC29C53FC9}" type="doc">
      <dgm:prSet loTypeId="urn:microsoft.com/office/officeart/2005/8/layout/hChevron3" loCatId="process" qsTypeId="urn:microsoft.com/office/officeart/2005/8/quickstyle/simple1" qsCatId="simple" csTypeId="urn:microsoft.com/office/officeart/2005/8/colors/accent1_2" csCatId="accent1" phldr="1"/>
      <dgm:spPr/>
    </dgm:pt>
    <dgm:pt modelId="{90F3F760-95A5-4722-89F9-A38FC9290E82}">
      <dgm:prSet phldrT="[Text]"/>
      <dgm:spPr/>
      <dgm:t>
        <a:bodyPr/>
        <a:lstStyle/>
        <a:p>
          <a:r>
            <a:rPr lang="en-US" dirty="0"/>
            <a:t>Brackish water Desalination</a:t>
          </a:r>
        </a:p>
      </dgm:t>
    </dgm:pt>
    <dgm:pt modelId="{A524FE2F-1963-4283-80CA-534B511406E4}" type="parTrans" cxnId="{1F6A2F60-494C-4B3F-9CAD-D802A56C3D39}">
      <dgm:prSet/>
      <dgm:spPr/>
      <dgm:t>
        <a:bodyPr/>
        <a:lstStyle/>
        <a:p>
          <a:endParaRPr lang="en-US"/>
        </a:p>
      </dgm:t>
    </dgm:pt>
    <dgm:pt modelId="{C0CD7A9C-2F81-4DFA-92B4-46849F0256E0}" type="sibTrans" cxnId="{1F6A2F60-494C-4B3F-9CAD-D802A56C3D39}">
      <dgm:prSet/>
      <dgm:spPr/>
      <dgm:t>
        <a:bodyPr/>
        <a:lstStyle/>
        <a:p>
          <a:endParaRPr lang="en-US"/>
        </a:p>
      </dgm:t>
    </dgm:pt>
    <dgm:pt modelId="{31FF2852-A58C-4FB5-8ABB-412D7B8E079B}">
      <dgm:prSet phldrT="[Text]"/>
      <dgm:spPr/>
      <dgm:t>
        <a:bodyPr/>
        <a:lstStyle/>
        <a:p>
          <a:r>
            <a:rPr lang="en-US" dirty="0"/>
            <a:t>Sea Water De-</a:t>
          </a:r>
          <a:r>
            <a:rPr lang="en-US" dirty="0" err="1"/>
            <a:t>salination</a:t>
          </a:r>
          <a:endParaRPr lang="en-US" dirty="0"/>
        </a:p>
      </dgm:t>
    </dgm:pt>
    <dgm:pt modelId="{1BBEEC22-908D-4DD2-9346-0C7D0C820F0A}" type="parTrans" cxnId="{D39747E3-846E-4B9F-86D0-8A3D75B65430}">
      <dgm:prSet/>
      <dgm:spPr/>
      <dgm:t>
        <a:bodyPr/>
        <a:lstStyle/>
        <a:p>
          <a:endParaRPr lang="en-US"/>
        </a:p>
      </dgm:t>
    </dgm:pt>
    <dgm:pt modelId="{682756EC-00D6-4B80-B199-30B787056CD4}" type="sibTrans" cxnId="{D39747E3-846E-4B9F-86D0-8A3D75B65430}">
      <dgm:prSet/>
      <dgm:spPr/>
      <dgm:t>
        <a:bodyPr/>
        <a:lstStyle/>
        <a:p>
          <a:endParaRPr lang="en-US"/>
        </a:p>
      </dgm:t>
    </dgm:pt>
    <dgm:pt modelId="{23F2C4D5-16DE-4CFC-BDFC-6B36FBC3C0EA}">
      <dgm:prSet phldrT="[Text]"/>
      <dgm:spPr/>
      <dgm:t>
        <a:bodyPr/>
        <a:lstStyle/>
        <a:p>
          <a:r>
            <a:rPr lang="en-US" dirty="0"/>
            <a:t>Industrial and process water desalination</a:t>
          </a:r>
        </a:p>
      </dgm:t>
    </dgm:pt>
    <dgm:pt modelId="{38D2F37A-62B2-469D-B0C7-498F760CFFF4}" type="parTrans" cxnId="{9CE49FF8-A06C-4701-90FC-2D593394DC8F}">
      <dgm:prSet/>
      <dgm:spPr/>
      <dgm:t>
        <a:bodyPr/>
        <a:lstStyle/>
        <a:p>
          <a:endParaRPr lang="en-US"/>
        </a:p>
      </dgm:t>
    </dgm:pt>
    <dgm:pt modelId="{5F8AB326-502F-4A0F-BBA6-3360C13AC8DB}" type="sibTrans" cxnId="{9CE49FF8-A06C-4701-90FC-2D593394DC8F}">
      <dgm:prSet/>
      <dgm:spPr/>
      <dgm:t>
        <a:bodyPr/>
        <a:lstStyle/>
        <a:p>
          <a:endParaRPr lang="en-US"/>
        </a:p>
      </dgm:t>
    </dgm:pt>
    <dgm:pt modelId="{46576225-2AFB-4C4A-90BD-8A1F07352C62}">
      <dgm:prSet phldrT="[Text]"/>
      <dgm:spPr/>
      <dgm:t>
        <a:bodyPr/>
        <a:lstStyle/>
        <a:p>
          <a:r>
            <a:rPr lang="en-US" dirty="0"/>
            <a:t>ZLD</a:t>
          </a:r>
        </a:p>
      </dgm:t>
    </dgm:pt>
    <dgm:pt modelId="{83A3C68D-66D8-49AC-90BA-A92AEBB646CB}" type="parTrans" cxnId="{27800549-D644-4559-8DDD-8695987B617A}">
      <dgm:prSet/>
      <dgm:spPr/>
      <dgm:t>
        <a:bodyPr/>
        <a:lstStyle/>
        <a:p>
          <a:endParaRPr lang="en-US"/>
        </a:p>
      </dgm:t>
    </dgm:pt>
    <dgm:pt modelId="{7E8466DA-A533-4EF8-AD5D-6FCC8560151E}" type="sibTrans" cxnId="{27800549-D644-4559-8DDD-8695987B617A}">
      <dgm:prSet/>
      <dgm:spPr/>
      <dgm:t>
        <a:bodyPr/>
        <a:lstStyle/>
        <a:p>
          <a:endParaRPr lang="en-US"/>
        </a:p>
      </dgm:t>
    </dgm:pt>
    <dgm:pt modelId="{FA7BD5ED-4B83-4808-9C3C-E909DB69ACB5}" type="pres">
      <dgm:prSet presAssocID="{4675EBD4-EC39-4FED-8DE5-94EC29C53FC9}" presName="Name0" presStyleCnt="0">
        <dgm:presLayoutVars>
          <dgm:dir/>
          <dgm:resizeHandles val="exact"/>
        </dgm:presLayoutVars>
      </dgm:prSet>
      <dgm:spPr/>
    </dgm:pt>
    <dgm:pt modelId="{317694B2-8B7D-44CC-BD3B-9429600FFC3D}" type="pres">
      <dgm:prSet presAssocID="{90F3F760-95A5-4722-89F9-A38FC9290E82}" presName="parTxOnly" presStyleLbl="node1" presStyleIdx="0" presStyleCnt="4" custScaleX="84331">
        <dgm:presLayoutVars>
          <dgm:bulletEnabled val="1"/>
        </dgm:presLayoutVars>
      </dgm:prSet>
      <dgm:spPr/>
    </dgm:pt>
    <dgm:pt modelId="{8F768DB3-AA44-43B9-801E-8712F6DDDCB6}" type="pres">
      <dgm:prSet presAssocID="{C0CD7A9C-2F81-4DFA-92B4-46849F0256E0}" presName="parSpace" presStyleCnt="0"/>
      <dgm:spPr/>
    </dgm:pt>
    <dgm:pt modelId="{B45A54A6-8241-4A65-A799-CD81E55CC871}" type="pres">
      <dgm:prSet presAssocID="{31FF2852-A58C-4FB5-8ABB-412D7B8E079B}" presName="parTxOnly" presStyleLbl="node1" presStyleIdx="1" presStyleCnt="4">
        <dgm:presLayoutVars>
          <dgm:bulletEnabled val="1"/>
        </dgm:presLayoutVars>
      </dgm:prSet>
      <dgm:spPr/>
    </dgm:pt>
    <dgm:pt modelId="{635E5FAA-C466-47D5-9B3E-63E8C4ED810B}" type="pres">
      <dgm:prSet presAssocID="{682756EC-00D6-4B80-B199-30B787056CD4}" presName="parSpace" presStyleCnt="0"/>
      <dgm:spPr/>
    </dgm:pt>
    <dgm:pt modelId="{3A9FDA9B-C5BB-4D2B-86A8-3019B1287F25}" type="pres">
      <dgm:prSet presAssocID="{23F2C4D5-16DE-4CFC-BDFC-6B36FBC3C0EA}" presName="parTxOnly" presStyleLbl="node1" presStyleIdx="2" presStyleCnt="4">
        <dgm:presLayoutVars>
          <dgm:bulletEnabled val="1"/>
        </dgm:presLayoutVars>
      </dgm:prSet>
      <dgm:spPr/>
    </dgm:pt>
    <dgm:pt modelId="{5BBA4980-BD7B-43F3-BD4A-93A32C251F9A}" type="pres">
      <dgm:prSet presAssocID="{5F8AB326-502F-4A0F-BBA6-3360C13AC8DB}" presName="parSpace" presStyleCnt="0"/>
      <dgm:spPr/>
    </dgm:pt>
    <dgm:pt modelId="{58AAEEE0-FADC-4F26-81FB-5173B931C647}" type="pres">
      <dgm:prSet presAssocID="{46576225-2AFB-4C4A-90BD-8A1F07352C62}" presName="parTxOnly" presStyleLbl="node1" presStyleIdx="3" presStyleCnt="4">
        <dgm:presLayoutVars>
          <dgm:bulletEnabled val="1"/>
        </dgm:presLayoutVars>
      </dgm:prSet>
      <dgm:spPr/>
    </dgm:pt>
  </dgm:ptLst>
  <dgm:cxnLst>
    <dgm:cxn modelId="{228EE30E-761C-4683-B774-2859F7EC212C}" type="presOf" srcId="{31FF2852-A58C-4FB5-8ABB-412D7B8E079B}" destId="{B45A54A6-8241-4A65-A799-CD81E55CC871}" srcOrd="0" destOrd="0" presId="urn:microsoft.com/office/officeart/2005/8/layout/hChevron3"/>
    <dgm:cxn modelId="{B9D6F31E-BCAA-483C-A262-DED3ABF3811A}" type="presOf" srcId="{23F2C4D5-16DE-4CFC-BDFC-6B36FBC3C0EA}" destId="{3A9FDA9B-C5BB-4D2B-86A8-3019B1287F25}" srcOrd="0" destOrd="0" presId="urn:microsoft.com/office/officeart/2005/8/layout/hChevron3"/>
    <dgm:cxn modelId="{1F6A2F60-494C-4B3F-9CAD-D802A56C3D39}" srcId="{4675EBD4-EC39-4FED-8DE5-94EC29C53FC9}" destId="{90F3F760-95A5-4722-89F9-A38FC9290E82}" srcOrd="0" destOrd="0" parTransId="{A524FE2F-1963-4283-80CA-534B511406E4}" sibTransId="{C0CD7A9C-2F81-4DFA-92B4-46849F0256E0}"/>
    <dgm:cxn modelId="{B8003866-2767-4C30-B951-9CCEF1FB5324}" type="presOf" srcId="{90F3F760-95A5-4722-89F9-A38FC9290E82}" destId="{317694B2-8B7D-44CC-BD3B-9429600FFC3D}" srcOrd="0" destOrd="0" presId="urn:microsoft.com/office/officeart/2005/8/layout/hChevron3"/>
    <dgm:cxn modelId="{27800549-D644-4559-8DDD-8695987B617A}" srcId="{4675EBD4-EC39-4FED-8DE5-94EC29C53FC9}" destId="{46576225-2AFB-4C4A-90BD-8A1F07352C62}" srcOrd="3" destOrd="0" parTransId="{83A3C68D-66D8-49AC-90BA-A92AEBB646CB}" sibTransId="{7E8466DA-A533-4EF8-AD5D-6FCC8560151E}"/>
    <dgm:cxn modelId="{58EF8FBD-4A67-4E21-8EFF-119B721E0BCC}" type="presOf" srcId="{46576225-2AFB-4C4A-90BD-8A1F07352C62}" destId="{58AAEEE0-FADC-4F26-81FB-5173B931C647}" srcOrd="0" destOrd="0" presId="urn:microsoft.com/office/officeart/2005/8/layout/hChevron3"/>
    <dgm:cxn modelId="{590BACCA-0C40-4E9C-B43B-494DDEE7C762}" type="presOf" srcId="{4675EBD4-EC39-4FED-8DE5-94EC29C53FC9}" destId="{FA7BD5ED-4B83-4808-9C3C-E909DB69ACB5}" srcOrd="0" destOrd="0" presId="urn:microsoft.com/office/officeart/2005/8/layout/hChevron3"/>
    <dgm:cxn modelId="{D39747E3-846E-4B9F-86D0-8A3D75B65430}" srcId="{4675EBD4-EC39-4FED-8DE5-94EC29C53FC9}" destId="{31FF2852-A58C-4FB5-8ABB-412D7B8E079B}" srcOrd="1" destOrd="0" parTransId="{1BBEEC22-908D-4DD2-9346-0C7D0C820F0A}" sibTransId="{682756EC-00D6-4B80-B199-30B787056CD4}"/>
    <dgm:cxn modelId="{9CE49FF8-A06C-4701-90FC-2D593394DC8F}" srcId="{4675EBD4-EC39-4FED-8DE5-94EC29C53FC9}" destId="{23F2C4D5-16DE-4CFC-BDFC-6B36FBC3C0EA}" srcOrd="2" destOrd="0" parTransId="{38D2F37A-62B2-469D-B0C7-498F760CFFF4}" sibTransId="{5F8AB326-502F-4A0F-BBA6-3360C13AC8DB}"/>
    <dgm:cxn modelId="{C351DB4F-E775-4885-9BFF-724BC79D6F0A}" type="presParOf" srcId="{FA7BD5ED-4B83-4808-9C3C-E909DB69ACB5}" destId="{317694B2-8B7D-44CC-BD3B-9429600FFC3D}" srcOrd="0" destOrd="0" presId="urn:microsoft.com/office/officeart/2005/8/layout/hChevron3"/>
    <dgm:cxn modelId="{4D3D0E5E-C669-44BC-99C8-15BB4FB796C4}" type="presParOf" srcId="{FA7BD5ED-4B83-4808-9C3C-E909DB69ACB5}" destId="{8F768DB3-AA44-43B9-801E-8712F6DDDCB6}" srcOrd="1" destOrd="0" presId="urn:microsoft.com/office/officeart/2005/8/layout/hChevron3"/>
    <dgm:cxn modelId="{8EEB037E-4E92-408C-BE80-743DD83B0F4D}" type="presParOf" srcId="{FA7BD5ED-4B83-4808-9C3C-E909DB69ACB5}" destId="{B45A54A6-8241-4A65-A799-CD81E55CC871}" srcOrd="2" destOrd="0" presId="urn:microsoft.com/office/officeart/2005/8/layout/hChevron3"/>
    <dgm:cxn modelId="{D1100CDB-90DF-4F4C-877B-1DC1CD6E4413}" type="presParOf" srcId="{FA7BD5ED-4B83-4808-9C3C-E909DB69ACB5}" destId="{635E5FAA-C466-47D5-9B3E-63E8C4ED810B}" srcOrd="3" destOrd="0" presId="urn:microsoft.com/office/officeart/2005/8/layout/hChevron3"/>
    <dgm:cxn modelId="{7EA4E7B5-D0EE-4DF3-9CDC-5008DCB886D0}" type="presParOf" srcId="{FA7BD5ED-4B83-4808-9C3C-E909DB69ACB5}" destId="{3A9FDA9B-C5BB-4D2B-86A8-3019B1287F25}" srcOrd="4" destOrd="0" presId="urn:microsoft.com/office/officeart/2005/8/layout/hChevron3"/>
    <dgm:cxn modelId="{EF46B61E-C997-42F0-99C5-7F7C2C30B527}" type="presParOf" srcId="{FA7BD5ED-4B83-4808-9C3C-E909DB69ACB5}" destId="{5BBA4980-BD7B-43F3-BD4A-93A32C251F9A}" srcOrd="5" destOrd="0" presId="urn:microsoft.com/office/officeart/2005/8/layout/hChevron3"/>
    <dgm:cxn modelId="{36DC0244-047F-4FED-9F09-FD594FED71E9}" type="presParOf" srcId="{FA7BD5ED-4B83-4808-9C3C-E909DB69ACB5}" destId="{58AAEEE0-FADC-4F26-81FB-5173B931C647}"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217E94-9871-49B9-9B6C-69C8B8820F6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IN"/>
        </a:p>
      </dgm:t>
    </dgm:pt>
    <dgm:pt modelId="{C2AE6267-12A4-4B4C-852D-3A23D36EAED7}">
      <dgm:prSet phldrT="[Text]" custT="1"/>
      <dgm:spPr/>
      <dgm:t>
        <a:bodyPr/>
        <a:lstStyle/>
        <a:p>
          <a:r>
            <a:rPr lang="en-IN" sz="1800" dirty="0"/>
            <a:t>Quality of treated water</a:t>
          </a:r>
        </a:p>
      </dgm:t>
    </dgm:pt>
    <dgm:pt modelId="{4B27E375-391A-482F-830C-E38F92E6BD19}" type="parTrans" cxnId="{97446F41-47AD-4F59-B035-28C741663837}">
      <dgm:prSet/>
      <dgm:spPr/>
      <dgm:t>
        <a:bodyPr/>
        <a:lstStyle/>
        <a:p>
          <a:endParaRPr lang="en-IN"/>
        </a:p>
      </dgm:t>
    </dgm:pt>
    <dgm:pt modelId="{1064DE98-DF68-4C8D-8E9C-AA0411C9162E}" type="sibTrans" cxnId="{97446F41-47AD-4F59-B035-28C741663837}">
      <dgm:prSet custT="1"/>
      <dgm:spPr/>
      <dgm:t>
        <a:bodyPr/>
        <a:lstStyle/>
        <a:p>
          <a:endParaRPr lang="en-IN" sz="1800"/>
        </a:p>
      </dgm:t>
    </dgm:pt>
    <dgm:pt modelId="{7296AC45-6958-4710-AA33-FBFC30CD944C}">
      <dgm:prSet phldrT="[Text]" custT="1"/>
      <dgm:spPr/>
      <dgm:t>
        <a:bodyPr/>
        <a:lstStyle/>
        <a:p>
          <a:r>
            <a:rPr lang="en-IN" sz="1800" dirty="0"/>
            <a:t>If not of consistent quality, treatment regime will be uncertain</a:t>
          </a:r>
        </a:p>
      </dgm:t>
    </dgm:pt>
    <dgm:pt modelId="{FA0DCD82-17EA-4C36-A468-032AA4C66106}" type="parTrans" cxnId="{C0E65836-DDF3-4D68-8E71-70C2467EF1C1}">
      <dgm:prSet/>
      <dgm:spPr/>
      <dgm:t>
        <a:bodyPr/>
        <a:lstStyle/>
        <a:p>
          <a:endParaRPr lang="en-IN"/>
        </a:p>
      </dgm:t>
    </dgm:pt>
    <dgm:pt modelId="{F41F1DC9-1EE9-4C03-A294-384AD60A354A}" type="sibTrans" cxnId="{C0E65836-DDF3-4D68-8E71-70C2467EF1C1}">
      <dgm:prSet/>
      <dgm:spPr/>
      <dgm:t>
        <a:bodyPr/>
        <a:lstStyle/>
        <a:p>
          <a:endParaRPr lang="en-IN"/>
        </a:p>
      </dgm:t>
    </dgm:pt>
    <dgm:pt modelId="{DBBD3B78-A719-493E-9A1B-83F7AECEDBF1}">
      <dgm:prSet phldrT="[Text]" custT="1"/>
      <dgm:spPr/>
      <dgm:t>
        <a:bodyPr/>
        <a:lstStyle/>
        <a:p>
          <a:r>
            <a:rPr lang="en-IN" sz="1800" dirty="0"/>
            <a:t>Quantity of STP water</a:t>
          </a:r>
        </a:p>
      </dgm:t>
    </dgm:pt>
    <dgm:pt modelId="{9A45C982-A68A-410C-87CB-BEE7C5007561}" type="parTrans" cxnId="{90F90977-1740-4F84-8550-EED71D9208A7}">
      <dgm:prSet/>
      <dgm:spPr/>
      <dgm:t>
        <a:bodyPr/>
        <a:lstStyle/>
        <a:p>
          <a:endParaRPr lang="en-IN"/>
        </a:p>
      </dgm:t>
    </dgm:pt>
    <dgm:pt modelId="{26E9AF4F-BB3E-482A-B3DD-C9D81F7A7CAF}" type="sibTrans" cxnId="{90F90977-1740-4F84-8550-EED71D9208A7}">
      <dgm:prSet custT="1"/>
      <dgm:spPr/>
      <dgm:t>
        <a:bodyPr/>
        <a:lstStyle/>
        <a:p>
          <a:endParaRPr lang="en-IN" sz="1800"/>
        </a:p>
      </dgm:t>
    </dgm:pt>
    <dgm:pt modelId="{53168003-9BCE-49DE-8D90-F53A6D0D9642}">
      <dgm:prSet phldrT="[Text]" custT="1"/>
      <dgm:spPr/>
      <dgm:t>
        <a:bodyPr/>
        <a:lstStyle/>
        <a:p>
          <a:r>
            <a:rPr lang="en-IN" sz="1800" dirty="0"/>
            <a:t>Adequate water is to be ensured or alternate water source to be identified.</a:t>
          </a:r>
        </a:p>
      </dgm:t>
    </dgm:pt>
    <dgm:pt modelId="{34EE0426-BC35-43B8-BC9F-2901059F3C59}" type="parTrans" cxnId="{E9967434-938F-4A60-9E80-B22E229C623A}">
      <dgm:prSet/>
      <dgm:spPr/>
      <dgm:t>
        <a:bodyPr/>
        <a:lstStyle/>
        <a:p>
          <a:endParaRPr lang="en-IN"/>
        </a:p>
      </dgm:t>
    </dgm:pt>
    <dgm:pt modelId="{40997FB3-E097-462F-B57B-AE8F133C5DF1}" type="sibTrans" cxnId="{E9967434-938F-4A60-9E80-B22E229C623A}">
      <dgm:prSet/>
      <dgm:spPr/>
      <dgm:t>
        <a:bodyPr/>
        <a:lstStyle/>
        <a:p>
          <a:endParaRPr lang="en-IN"/>
        </a:p>
      </dgm:t>
    </dgm:pt>
    <dgm:pt modelId="{065B5EBD-23C2-4E42-B4E5-551A366A67F5}">
      <dgm:prSet phldrT="[Text]" custT="1"/>
      <dgm:spPr/>
      <dgm:t>
        <a:bodyPr/>
        <a:lstStyle/>
        <a:p>
          <a:r>
            <a:rPr lang="en-IN" sz="1800" dirty="0"/>
            <a:t>Transportation</a:t>
          </a:r>
        </a:p>
      </dgm:t>
    </dgm:pt>
    <dgm:pt modelId="{EBFF6E49-BD60-46FB-8EAA-B20E2C94D0E4}" type="parTrans" cxnId="{9241CCD8-FA94-4825-8727-3D6999B448B2}">
      <dgm:prSet/>
      <dgm:spPr/>
      <dgm:t>
        <a:bodyPr/>
        <a:lstStyle/>
        <a:p>
          <a:endParaRPr lang="en-IN"/>
        </a:p>
      </dgm:t>
    </dgm:pt>
    <dgm:pt modelId="{3731414D-58A1-49F5-8A2C-5C41D8DC14C2}" type="sibTrans" cxnId="{9241CCD8-FA94-4825-8727-3D6999B448B2}">
      <dgm:prSet/>
      <dgm:spPr/>
      <dgm:t>
        <a:bodyPr/>
        <a:lstStyle/>
        <a:p>
          <a:endParaRPr lang="en-IN"/>
        </a:p>
      </dgm:t>
    </dgm:pt>
    <dgm:pt modelId="{A168CBB2-0317-48CC-AA44-09283A60665B}">
      <dgm:prSet phldrT="[Text]" custT="1"/>
      <dgm:spPr/>
      <dgm:t>
        <a:bodyPr/>
        <a:lstStyle/>
        <a:p>
          <a:r>
            <a:rPr lang="en-IN" sz="1800" dirty="0"/>
            <a:t>Maintenance of pipeline lines and other assets</a:t>
          </a:r>
        </a:p>
      </dgm:t>
    </dgm:pt>
    <dgm:pt modelId="{71003628-512B-4A18-A282-2212A24E338A}" type="parTrans" cxnId="{2E1E4044-1CC3-40D6-9FA1-28E26DC6C734}">
      <dgm:prSet/>
      <dgm:spPr/>
      <dgm:t>
        <a:bodyPr/>
        <a:lstStyle/>
        <a:p>
          <a:endParaRPr lang="en-IN"/>
        </a:p>
      </dgm:t>
    </dgm:pt>
    <dgm:pt modelId="{AF1107A0-570C-4B83-8C61-07DF8DBE0E5D}" type="sibTrans" cxnId="{2E1E4044-1CC3-40D6-9FA1-28E26DC6C734}">
      <dgm:prSet/>
      <dgm:spPr/>
      <dgm:t>
        <a:bodyPr/>
        <a:lstStyle/>
        <a:p>
          <a:endParaRPr lang="en-IN"/>
        </a:p>
      </dgm:t>
    </dgm:pt>
    <dgm:pt modelId="{44348337-9F6F-4504-A2D9-05369F58CA21}">
      <dgm:prSet phldrT="[Text]" custT="1"/>
      <dgm:spPr/>
      <dgm:t>
        <a:bodyPr/>
        <a:lstStyle/>
        <a:p>
          <a:r>
            <a:rPr lang="en-IN" sz="1800" dirty="0"/>
            <a:t>Problem of hybrid water shall emerge</a:t>
          </a:r>
        </a:p>
      </dgm:t>
    </dgm:pt>
    <dgm:pt modelId="{DE0E13D5-652F-4EBA-8143-C3EBD3E8A28E}" type="parTrans" cxnId="{0E21071A-4DEA-47E8-84FA-9C65DAF8540B}">
      <dgm:prSet/>
      <dgm:spPr/>
      <dgm:t>
        <a:bodyPr/>
        <a:lstStyle/>
        <a:p>
          <a:endParaRPr lang="en-US"/>
        </a:p>
      </dgm:t>
    </dgm:pt>
    <dgm:pt modelId="{C5C10B53-4B83-4AEF-B658-FC34FF65D115}" type="sibTrans" cxnId="{0E21071A-4DEA-47E8-84FA-9C65DAF8540B}">
      <dgm:prSet/>
      <dgm:spPr/>
      <dgm:t>
        <a:bodyPr/>
        <a:lstStyle/>
        <a:p>
          <a:endParaRPr lang="en-US"/>
        </a:p>
      </dgm:t>
    </dgm:pt>
    <dgm:pt modelId="{3D6EAE98-5D65-4D71-A155-87C93AC106F8}">
      <dgm:prSet phldrT="[Text]" custT="1"/>
      <dgm:spPr/>
      <dgm:t>
        <a:bodyPr/>
        <a:lstStyle/>
        <a:p>
          <a:r>
            <a:rPr lang="en-IN" sz="1800" dirty="0"/>
            <a:t>Cost responsibility</a:t>
          </a:r>
        </a:p>
      </dgm:t>
    </dgm:pt>
    <dgm:pt modelId="{AF37436A-D167-4768-A3F2-55901661B46B}" type="parTrans" cxnId="{18F71D7A-4842-4BBC-9E45-E422BE557B9E}">
      <dgm:prSet/>
      <dgm:spPr/>
      <dgm:t>
        <a:bodyPr/>
        <a:lstStyle/>
        <a:p>
          <a:endParaRPr lang="en-US"/>
        </a:p>
      </dgm:t>
    </dgm:pt>
    <dgm:pt modelId="{B44E042C-DA73-4990-A101-8372FFAC90EE}" type="sibTrans" cxnId="{18F71D7A-4842-4BBC-9E45-E422BE557B9E}">
      <dgm:prSet/>
      <dgm:spPr/>
      <dgm:t>
        <a:bodyPr/>
        <a:lstStyle/>
        <a:p>
          <a:endParaRPr lang="en-US"/>
        </a:p>
      </dgm:t>
    </dgm:pt>
    <dgm:pt modelId="{F5F2B380-C358-44B3-8E5E-E7DF272A9206}">
      <dgm:prSet phldrT="[Text]" custT="1"/>
      <dgm:spPr/>
      <dgm:t>
        <a:bodyPr/>
        <a:lstStyle/>
        <a:p>
          <a:r>
            <a:rPr lang="en-IN" sz="1800" dirty="0"/>
            <a:t>Leakages and other environmental concern </a:t>
          </a:r>
        </a:p>
      </dgm:t>
    </dgm:pt>
    <dgm:pt modelId="{E03BF790-111A-4DD5-8879-346AE53E90CD}" type="parTrans" cxnId="{EE4086E9-7C5A-4FE9-B66C-44B4D0B70D25}">
      <dgm:prSet/>
      <dgm:spPr/>
      <dgm:t>
        <a:bodyPr/>
        <a:lstStyle/>
        <a:p>
          <a:endParaRPr lang="en-US"/>
        </a:p>
      </dgm:t>
    </dgm:pt>
    <dgm:pt modelId="{879558B3-447D-4AAB-9CA3-78D38162A7DA}" type="sibTrans" cxnId="{EE4086E9-7C5A-4FE9-B66C-44B4D0B70D25}">
      <dgm:prSet/>
      <dgm:spPr/>
      <dgm:t>
        <a:bodyPr/>
        <a:lstStyle/>
        <a:p>
          <a:endParaRPr lang="en-US"/>
        </a:p>
      </dgm:t>
    </dgm:pt>
    <dgm:pt modelId="{A228D9E5-6937-4C39-9324-4D1C47104201}" type="pres">
      <dgm:prSet presAssocID="{DF217E94-9871-49B9-9B6C-69C8B8820F6C}" presName="linearFlow" presStyleCnt="0">
        <dgm:presLayoutVars>
          <dgm:dir/>
          <dgm:animLvl val="lvl"/>
          <dgm:resizeHandles val="exact"/>
        </dgm:presLayoutVars>
      </dgm:prSet>
      <dgm:spPr/>
    </dgm:pt>
    <dgm:pt modelId="{2CE07191-EF39-43D9-A265-813B4DAC738F}" type="pres">
      <dgm:prSet presAssocID="{C2AE6267-12A4-4B4C-852D-3A23D36EAED7}" presName="composite" presStyleCnt="0"/>
      <dgm:spPr/>
    </dgm:pt>
    <dgm:pt modelId="{8E072F0A-0AA2-45E3-AB6D-AE447513CA4E}" type="pres">
      <dgm:prSet presAssocID="{C2AE6267-12A4-4B4C-852D-3A23D36EAED7}" presName="parTx" presStyleLbl="node1" presStyleIdx="0" presStyleCnt="3">
        <dgm:presLayoutVars>
          <dgm:chMax val="0"/>
          <dgm:chPref val="0"/>
          <dgm:bulletEnabled val="1"/>
        </dgm:presLayoutVars>
      </dgm:prSet>
      <dgm:spPr/>
    </dgm:pt>
    <dgm:pt modelId="{49D27545-3CC6-40A5-A007-E11C31D6AB14}" type="pres">
      <dgm:prSet presAssocID="{C2AE6267-12A4-4B4C-852D-3A23D36EAED7}" presName="parSh" presStyleLbl="node1" presStyleIdx="0" presStyleCnt="3"/>
      <dgm:spPr/>
    </dgm:pt>
    <dgm:pt modelId="{123670B1-A351-4E71-B61D-8CA3FDDC3485}" type="pres">
      <dgm:prSet presAssocID="{C2AE6267-12A4-4B4C-852D-3A23D36EAED7}" presName="desTx" presStyleLbl="fgAcc1" presStyleIdx="0" presStyleCnt="3" custLinFactNeighborX="-659" custLinFactNeighborY="6352">
        <dgm:presLayoutVars>
          <dgm:bulletEnabled val="1"/>
        </dgm:presLayoutVars>
      </dgm:prSet>
      <dgm:spPr/>
    </dgm:pt>
    <dgm:pt modelId="{91A89EBB-A01A-4B9B-8F1A-3FDB7E641D2F}" type="pres">
      <dgm:prSet presAssocID="{1064DE98-DF68-4C8D-8E9C-AA0411C9162E}" presName="sibTrans" presStyleLbl="sibTrans2D1" presStyleIdx="0" presStyleCnt="2"/>
      <dgm:spPr/>
    </dgm:pt>
    <dgm:pt modelId="{FDD4D1E8-6547-49A0-A050-168466C46DC7}" type="pres">
      <dgm:prSet presAssocID="{1064DE98-DF68-4C8D-8E9C-AA0411C9162E}" presName="connTx" presStyleLbl="sibTrans2D1" presStyleIdx="0" presStyleCnt="2"/>
      <dgm:spPr/>
    </dgm:pt>
    <dgm:pt modelId="{07C940F3-D7FC-4A30-859E-7ED9DDD1A047}" type="pres">
      <dgm:prSet presAssocID="{DBBD3B78-A719-493E-9A1B-83F7AECEDBF1}" presName="composite" presStyleCnt="0"/>
      <dgm:spPr/>
    </dgm:pt>
    <dgm:pt modelId="{471310D7-58EE-4DDC-BE28-88C6280BFD6F}" type="pres">
      <dgm:prSet presAssocID="{DBBD3B78-A719-493E-9A1B-83F7AECEDBF1}" presName="parTx" presStyleLbl="node1" presStyleIdx="0" presStyleCnt="3">
        <dgm:presLayoutVars>
          <dgm:chMax val="0"/>
          <dgm:chPref val="0"/>
          <dgm:bulletEnabled val="1"/>
        </dgm:presLayoutVars>
      </dgm:prSet>
      <dgm:spPr/>
    </dgm:pt>
    <dgm:pt modelId="{FCE200B5-C9B8-454D-A75B-6598A87E3596}" type="pres">
      <dgm:prSet presAssocID="{DBBD3B78-A719-493E-9A1B-83F7AECEDBF1}" presName="parSh" presStyleLbl="node1" presStyleIdx="1" presStyleCnt="3"/>
      <dgm:spPr/>
    </dgm:pt>
    <dgm:pt modelId="{0DE013DE-7C03-4D55-A9A9-7AF91255E2D0}" type="pres">
      <dgm:prSet presAssocID="{DBBD3B78-A719-493E-9A1B-83F7AECEDBF1}" presName="desTx" presStyleLbl="fgAcc1" presStyleIdx="1" presStyleCnt="3" custLinFactNeighborX="-1262" custLinFactNeighborY="6352">
        <dgm:presLayoutVars>
          <dgm:bulletEnabled val="1"/>
        </dgm:presLayoutVars>
      </dgm:prSet>
      <dgm:spPr/>
    </dgm:pt>
    <dgm:pt modelId="{18678E72-F8D4-4364-84CF-32A66CC9704B}" type="pres">
      <dgm:prSet presAssocID="{26E9AF4F-BB3E-482A-B3DD-C9D81F7A7CAF}" presName="sibTrans" presStyleLbl="sibTrans2D1" presStyleIdx="1" presStyleCnt="2"/>
      <dgm:spPr/>
    </dgm:pt>
    <dgm:pt modelId="{8A4AFF0B-6413-4D73-809B-B4C2B58AC7CA}" type="pres">
      <dgm:prSet presAssocID="{26E9AF4F-BB3E-482A-B3DD-C9D81F7A7CAF}" presName="connTx" presStyleLbl="sibTrans2D1" presStyleIdx="1" presStyleCnt="2"/>
      <dgm:spPr/>
    </dgm:pt>
    <dgm:pt modelId="{60AA3E4D-86FF-4008-860F-EDBD66A26613}" type="pres">
      <dgm:prSet presAssocID="{065B5EBD-23C2-4E42-B4E5-551A366A67F5}" presName="composite" presStyleCnt="0"/>
      <dgm:spPr/>
    </dgm:pt>
    <dgm:pt modelId="{72BBFAA8-BA74-4357-98FC-F19AF7501874}" type="pres">
      <dgm:prSet presAssocID="{065B5EBD-23C2-4E42-B4E5-551A366A67F5}" presName="parTx" presStyleLbl="node1" presStyleIdx="1" presStyleCnt="3">
        <dgm:presLayoutVars>
          <dgm:chMax val="0"/>
          <dgm:chPref val="0"/>
          <dgm:bulletEnabled val="1"/>
        </dgm:presLayoutVars>
      </dgm:prSet>
      <dgm:spPr/>
    </dgm:pt>
    <dgm:pt modelId="{F55D48D0-9076-452E-A881-75295902444A}" type="pres">
      <dgm:prSet presAssocID="{065B5EBD-23C2-4E42-B4E5-551A366A67F5}" presName="parSh" presStyleLbl="node1" presStyleIdx="2" presStyleCnt="3"/>
      <dgm:spPr/>
    </dgm:pt>
    <dgm:pt modelId="{BD810286-2C91-42A4-B3B6-45C6C00BAD56}" type="pres">
      <dgm:prSet presAssocID="{065B5EBD-23C2-4E42-B4E5-551A366A67F5}" presName="desTx" presStyleLbl="fgAcc1" presStyleIdx="2" presStyleCnt="3" custScaleX="105156" custLinFactNeighborX="2238" custLinFactNeighborY="6352">
        <dgm:presLayoutVars>
          <dgm:bulletEnabled val="1"/>
        </dgm:presLayoutVars>
      </dgm:prSet>
      <dgm:spPr/>
    </dgm:pt>
  </dgm:ptLst>
  <dgm:cxnLst>
    <dgm:cxn modelId="{0890300A-7AB6-47A8-A408-D3A0F6867071}" type="presOf" srcId="{A168CBB2-0317-48CC-AA44-09283A60665B}" destId="{BD810286-2C91-42A4-B3B6-45C6C00BAD56}" srcOrd="0" destOrd="0" presId="urn:microsoft.com/office/officeart/2005/8/layout/process3"/>
    <dgm:cxn modelId="{09BB340B-5B82-42CC-9FD3-E7CA6571EE6B}" type="presOf" srcId="{26E9AF4F-BB3E-482A-B3DD-C9D81F7A7CAF}" destId="{8A4AFF0B-6413-4D73-809B-B4C2B58AC7CA}" srcOrd="1" destOrd="0" presId="urn:microsoft.com/office/officeart/2005/8/layout/process3"/>
    <dgm:cxn modelId="{D437DD0E-76C5-4067-82BD-A99328CA9926}" type="presOf" srcId="{065B5EBD-23C2-4E42-B4E5-551A366A67F5}" destId="{F55D48D0-9076-452E-A881-75295902444A}" srcOrd="1" destOrd="0" presId="urn:microsoft.com/office/officeart/2005/8/layout/process3"/>
    <dgm:cxn modelId="{0E21071A-4DEA-47E8-84FA-9C65DAF8540B}" srcId="{DBBD3B78-A719-493E-9A1B-83F7AECEDBF1}" destId="{44348337-9F6F-4504-A2D9-05369F58CA21}" srcOrd="1" destOrd="0" parTransId="{DE0E13D5-652F-4EBA-8143-C3EBD3E8A28E}" sibTransId="{C5C10B53-4B83-4AEF-B658-FC34FF65D115}"/>
    <dgm:cxn modelId="{382B1C1A-437F-475C-BDAE-3CA663C9C70A}" type="presOf" srcId="{C2AE6267-12A4-4B4C-852D-3A23D36EAED7}" destId="{8E072F0A-0AA2-45E3-AB6D-AE447513CA4E}" srcOrd="0" destOrd="0" presId="urn:microsoft.com/office/officeart/2005/8/layout/process3"/>
    <dgm:cxn modelId="{E9967434-938F-4A60-9E80-B22E229C623A}" srcId="{DBBD3B78-A719-493E-9A1B-83F7AECEDBF1}" destId="{53168003-9BCE-49DE-8D90-F53A6D0D9642}" srcOrd="0" destOrd="0" parTransId="{34EE0426-BC35-43B8-BC9F-2901059F3C59}" sibTransId="{40997FB3-E097-462F-B57B-AE8F133C5DF1}"/>
    <dgm:cxn modelId="{C0E65836-DDF3-4D68-8E71-70C2467EF1C1}" srcId="{C2AE6267-12A4-4B4C-852D-3A23D36EAED7}" destId="{7296AC45-6958-4710-AA33-FBFC30CD944C}" srcOrd="0" destOrd="0" parTransId="{FA0DCD82-17EA-4C36-A468-032AA4C66106}" sibTransId="{F41F1DC9-1EE9-4C03-A294-384AD60A354A}"/>
    <dgm:cxn modelId="{97446F41-47AD-4F59-B035-28C741663837}" srcId="{DF217E94-9871-49B9-9B6C-69C8B8820F6C}" destId="{C2AE6267-12A4-4B4C-852D-3A23D36EAED7}" srcOrd="0" destOrd="0" parTransId="{4B27E375-391A-482F-830C-E38F92E6BD19}" sibTransId="{1064DE98-DF68-4C8D-8E9C-AA0411C9162E}"/>
    <dgm:cxn modelId="{1D739342-5C89-4E58-A064-6EC7B9E91AB5}" type="presOf" srcId="{26E9AF4F-BB3E-482A-B3DD-C9D81F7A7CAF}" destId="{18678E72-F8D4-4364-84CF-32A66CC9704B}" srcOrd="0" destOrd="0" presId="urn:microsoft.com/office/officeart/2005/8/layout/process3"/>
    <dgm:cxn modelId="{2E1E4044-1CC3-40D6-9FA1-28E26DC6C734}" srcId="{065B5EBD-23C2-4E42-B4E5-551A366A67F5}" destId="{A168CBB2-0317-48CC-AA44-09283A60665B}" srcOrd="0" destOrd="0" parTransId="{71003628-512B-4A18-A282-2212A24E338A}" sibTransId="{AF1107A0-570C-4B83-8C61-07DF8DBE0E5D}"/>
    <dgm:cxn modelId="{4F8D876A-934E-4891-9FB4-58B66E6ADDD5}" type="presOf" srcId="{065B5EBD-23C2-4E42-B4E5-551A366A67F5}" destId="{72BBFAA8-BA74-4357-98FC-F19AF7501874}" srcOrd="0" destOrd="0" presId="urn:microsoft.com/office/officeart/2005/8/layout/process3"/>
    <dgm:cxn modelId="{90F90977-1740-4F84-8550-EED71D9208A7}" srcId="{DF217E94-9871-49B9-9B6C-69C8B8820F6C}" destId="{DBBD3B78-A719-493E-9A1B-83F7AECEDBF1}" srcOrd="1" destOrd="0" parTransId="{9A45C982-A68A-410C-87CB-BEE7C5007561}" sibTransId="{26E9AF4F-BB3E-482A-B3DD-C9D81F7A7CAF}"/>
    <dgm:cxn modelId="{00052058-F872-4453-900E-80AA6A427BD0}" type="presOf" srcId="{C2AE6267-12A4-4B4C-852D-3A23D36EAED7}" destId="{49D27545-3CC6-40A5-A007-E11C31D6AB14}" srcOrd="1" destOrd="0" presId="urn:microsoft.com/office/officeart/2005/8/layout/process3"/>
    <dgm:cxn modelId="{A5BEE078-2BBB-43C2-8D38-87347888F74E}" type="presOf" srcId="{DF217E94-9871-49B9-9B6C-69C8B8820F6C}" destId="{A228D9E5-6937-4C39-9324-4D1C47104201}" srcOrd="0" destOrd="0" presId="urn:microsoft.com/office/officeart/2005/8/layout/process3"/>
    <dgm:cxn modelId="{18F71D7A-4842-4BBC-9E45-E422BE557B9E}" srcId="{065B5EBD-23C2-4E42-B4E5-551A366A67F5}" destId="{3D6EAE98-5D65-4D71-A155-87C93AC106F8}" srcOrd="1" destOrd="0" parTransId="{AF37436A-D167-4768-A3F2-55901661B46B}" sibTransId="{B44E042C-DA73-4990-A101-8372FFAC90EE}"/>
    <dgm:cxn modelId="{10A83894-0BA0-49E1-97C8-8405617FC413}" type="presOf" srcId="{DBBD3B78-A719-493E-9A1B-83F7AECEDBF1}" destId="{471310D7-58EE-4DDC-BE28-88C6280BFD6F}" srcOrd="0" destOrd="0" presId="urn:microsoft.com/office/officeart/2005/8/layout/process3"/>
    <dgm:cxn modelId="{E2ABA0A4-8F33-4111-8EF6-B92A19FAFA76}" type="presOf" srcId="{53168003-9BCE-49DE-8D90-F53A6D0D9642}" destId="{0DE013DE-7C03-4D55-A9A9-7AF91255E2D0}" srcOrd="0" destOrd="0" presId="urn:microsoft.com/office/officeart/2005/8/layout/process3"/>
    <dgm:cxn modelId="{86E3C6B4-F0A9-42E6-B9F5-C52D4CB74580}" type="presOf" srcId="{3D6EAE98-5D65-4D71-A155-87C93AC106F8}" destId="{BD810286-2C91-42A4-B3B6-45C6C00BAD56}" srcOrd="0" destOrd="1" presId="urn:microsoft.com/office/officeart/2005/8/layout/process3"/>
    <dgm:cxn modelId="{21AFA6B5-C53B-484A-8ABE-373ED616CB78}" type="presOf" srcId="{7296AC45-6958-4710-AA33-FBFC30CD944C}" destId="{123670B1-A351-4E71-B61D-8CA3FDDC3485}" srcOrd="0" destOrd="0" presId="urn:microsoft.com/office/officeart/2005/8/layout/process3"/>
    <dgm:cxn modelId="{C4F03ABA-81C0-4DA7-B57C-5766919A11B1}" type="presOf" srcId="{DBBD3B78-A719-493E-9A1B-83F7AECEDBF1}" destId="{FCE200B5-C9B8-454D-A75B-6598A87E3596}" srcOrd="1" destOrd="0" presId="urn:microsoft.com/office/officeart/2005/8/layout/process3"/>
    <dgm:cxn modelId="{BFD69AC4-263F-4B5D-91D2-31B676889966}" type="presOf" srcId="{F5F2B380-C358-44B3-8E5E-E7DF272A9206}" destId="{BD810286-2C91-42A4-B3B6-45C6C00BAD56}" srcOrd="0" destOrd="2" presId="urn:microsoft.com/office/officeart/2005/8/layout/process3"/>
    <dgm:cxn modelId="{A97E4DD5-B485-4073-B18E-E9B9E6F29C6D}" type="presOf" srcId="{1064DE98-DF68-4C8D-8E9C-AA0411C9162E}" destId="{FDD4D1E8-6547-49A0-A050-168466C46DC7}" srcOrd="1" destOrd="0" presId="urn:microsoft.com/office/officeart/2005/8/layout/process3"/>
    <dgm:cxn modelId="{9241CCD8-FA94-4825-8727-3D6999B448B2}" srcId="{DF217E94-9871-49B9-9B6C-69C8B8820F6C}" destId="{065B5EBD-23C2-4E42-B4E5-551A366A67F5}" srcOrd="2" destOrd="0" parTransId="{EBFF6E49-BD60-46FB-8EAA-B20E2C94D0E4}" sibTransId="{3731414D-58A1-49F5-8A2C-5C41D8DC14C2}"/>
    <dgm:cxn modelId="{EE4086E9-7C5A-4FE9-B66C-44B4D0B70D25}" srcId="{065B5EBD-23C2-4E42-B4E5-551A366A67F5}" destId="{F5F2B380-C358-44B3-8E5E-E7DF272A9206}" srcOrd="2" destOrd="0" parTransId="{E03BF790-111A-4DD5-8879-346AE53E90CD}" sibTransId="{879558B3-447D-4AAB-9CA3-78D38162A7DA}"/>
    <dgm:cxn modelId="{9A05C8F7-DAFA-4DAE-B71D-3DC0BF7DC18F}" type="presOf" srcId="{44348337-9F6F-4504-A2D9-05369F58CA21}" destId="{0DE013DE-7C03-4D55-A9A9-7AF91255E2D0}" srcOrd="0" destOrd="1" presId="urn:microsoft.com/office/officeart/2005/8/layout/process3"/>
    <dgm:cxn modelId="{0C9108FA-D5E1-4D74-836A-63D057FA3F4A}" type="presOf" srcId="{1064DE98-DF68-4C8D-8E9C-AA0411C9162E}" destId="{91A89EBB-A01A-4B9B-8F1A-3FDB7E641D2F}" srcOrd="0" destOrd="0" presId="urn:microsoft.com/office/officeart/2005/8/layout/process3"/>
    <dgm:cxn modelId="{7DC5117D-755D-463E-947F-F646CA29D347}" type="presParOf" srcId="{A228D9E5-6937-4C39-9324-4D1C47104201}" destId="{2CE07191-EF39-43D9-A265-813B4DAC738F}" srcOrd="0" destOrd="0" presId="urn:microsoft.com/office/officeart/2005/8/layout/process3"/>
    <dgm:cxn modelId="{14448490-7E04-43D1-A7B4-EEAF1206D3C7}" type="presParOf" srcId="{2CE07191-EF39-43D9-A265-813B4DAC738F}" destId="{8E072F0A-0AA2-45E3-AB6D-AE447513CA4E}" srcOrd="0" destOrd="0" presId="urn:microsoft.com/office/officeart/2005/8/layout/process3"/>
    <dgm:cxn modelId="{80646C86-008A-4870-998F-E584F54BC23B}" type="presParOf" srcId="{2CE07191-EF39-43D9-A265-813B4DAC738F}" destId="{49D27545-3CC6-40A5-A007-E11C31D6AB14}" srcOrd="1" destOrd="0" presId="urn:microsoft.com/office/officeart/2005/8/layout/process3"/>
    <dgm:cxn modelId="{327675A0-9E6C-46F8-A9E4-CB65F9FFBED1}" type="presParOf" srcId="{2CE07191-EF39-43D9-A265-813B4DAC738F}" destId="{123670B1-A351-4E71-B61D-8CA3FDDC3485}" srcOrd="2" destOrd="0" presId="urn:microsoft.com/office/officeart/2005/8/layout/process3"/>
    <dgm:cxn modelId="{B34AEAF1-4C4D-4602-B6C0-3D5EA503EDDE}" type="presParOf" srcId="{A228D9E5-6937-4C39-9324-4D1C47104201}" destId="{91A89EBB-A01A-4B9B-8F1A-3FDB7E641D2F}" srcOrd="1" destOrd="0" presId="urn:microsoft.com/office/officeart/2005/8/layout/process3"/>
    <dgm:cxn modelId="{F138A5DE-3E6E-406C-A37A-B94011C5E833}" type="presParOf" srcId="{91A89EBB-A01A-4B9B-8F1A-3FDB7E641D2F}" destId="{FDD4D1E8-6547-49A0-A050-168466C46DC7}" srcOrd="0" destOrd="0" presId="urn:microsoft.com/office/officeart/2005/8/layout/process3"/>
    <dgm:cxn modelId="{8B5338D3-D8DD-48AF-BC1D-D68CE6B34541}" type="presParOf" srcId="{A228D9E5-6937-4C39-9324-4D1C47104201}" destId="{07C940F3-D7FC-4A30-859E-7ED9DDD1A047}" srcOrd="2" destOrd="0" presId="urn:microsoft.com/office/officeart/2005/8/layout/process3"/>
    <dgm:cxn modelId="{584F4D6E-8973-4D1F-94AB-04F6BFEBD085}" type="presParOf" srcId="{07C940F3-D7FC-4A30-859E-7ED9DDD1A047}" destId="{471310D7-58EE-4DDC-BE28-88C6280BFD6F}" srcOrd="0" destOrd="0" presId="urn:microsoft.com/office/officeart/2005/8/layout/process3"/>
    <dgm:cxn modelId="{782B7616-8E19-4DFB-8ADF-4038FAA6CFF5}" type="presParOf" srcId="{07C940F3-D7FC-4A30-859E-7ED9DDD1A047}" destId="{FCE200B5-C9B8-454D-A75B-6598A87E3596}" srcOrd="1" destOrd="0" presId="urn:microsoft.com/office/officeart/2005/8/layout/process3"/>
    <dgm:cxn modelId="{A7B135AF-7FB1-48A9-A380-96B80F3A5DB5}" type="presParOf" srcId="{07C940F3-D7FC-4A30-859E-7ED9DDD1A047}" destId="{0DE013DE-7C03-4D55-A9A9-7AF91255E2D0}" srcOrd="2" destOrd="0" presId="urn:microsoft.com/office/officeart/2005/8/layout/process3"/>
    <dgm:cxn modelId="{9D3AAF81-5237-4747-872A-2AE7DF88B099}" type="presParOf" srcId="{A228D9E5-6937-4C39-9324-4D1C47104201}" destId="{18678E72-F8D4-4364-84CF-32A66CC9704B}" srcOrd="3" destOrd="0" presId="urn:microsoft.com/office/officeart/2005/8/layout/process3"/>
    <dgm:cxn modelId="{4079E741-3EF0-4A62-B19E-22A9DB37B8A6}" type="presParOf" srcId="{18678E72-F8D4-4364-84CF-32A66CC9704B}" destId="{8A4AFF0B-6413-4D73-809B-B4C2B58AC7CA}" srcOrd="0" destOrd="0" presId="urn:microsoft.com/office/officeart/2005/8/layout/process3"/>
    <dgm:cxn modelId="{3D52629D-884B-403A-AAF0-9EE25B5FB8C2}" type="presParOf" srcId="{A228D9E5-6937-4C39-9324-4D1C47104201}" destId="{60AA3E4D-86FF-4008-860F-EDBD66A26613}" srcOrd="4" destOrd="0" presId="urn:microsoft.com/office/officeart/2005/8/layout/process3"/>
    <dgm:cxn modelId="{C2DE73C6-A073-4153-983A-92732F4A4FD6}" type="presParOf" srcId="{60AA3E4D-86FF-4008-860F-EDBD66A26613}" destId="{72BBFAA8-BA74-4357-98FC-F19AF7501874}" srcOrd="0" destOrd="0" presId="urn:microsoft.com/office/officeart/2005/8/layout/process3"/>
    <dgm:cxn modelId="{09DC9216-6C56-444D-A935-BFE2EBF327A7}" type="presParOf" srcId="{60AA3E4D-86FF-4008-860F-EDBD66A26613}" destId="{F55D48D0-9076-452E-A881-75295902444A}" srcOrd="1" destOrd="0" presId="urn:microsoft.com/office/officeart/2005/8/layout/process3"/>
    <dgm:cxn modelId="{532174CF-C17D-4B1C-82C9-3FD2CE17912A}" type="presParOf" srcId="{60AA3E4D-86FF-4008-860F-EDBD66A26613}" destId="{BD810286-2C91-42A4-B3B6-45C6C00BAD5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B0452-5924-45CB-80A9-C06160B39681}">
      <dsp:nvSpPr>
        <dsp:cNvPr id="0" name=""/>
        <dsp:cNvSpPr/>
      </dsp:nvSpPr>
      <dsp:spPr>
        <a:xfrm>
          <a:off x="3793066" y="2438400"/>
          <a:ext cx="2980266" cy="2980266"/>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Sustainability</a:t>
          </a:r>
          <a:endParaRPr lang="en-IN" sz="2000" kern="1200" dirty="0"/>
        </a:p>
      </dsp:txBody>
      <dsp:txXfrm>
        <a:off x="4392232" y="3136513"/>
        <a:ext cx="1781934" cy="1531918"/>
      </dsp:txXfrm>
    </dsp:sp>
    <dsp:sp modelId="{0F1C7134-F5B7-486C-9040-AC5399C2C0ED}">
      <dsp:nvSpPr>
        <dsp:cNvPr id="0" name=""/>
        <dsp:cNvSpPr/>
      </dsp:nvSpPr>
      <dsp:spPr>
        <a:xfrm>
          <a:off x="2059093" y="1733973"/>
          <a:ext cx="2167466" cy="216746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Reliability</a:t>
          </a:r>
          <a:endParaRPr lang="en-IN" sz="2000" kern="1200" dirty="0"/>
        </a:p>
      </dsp:txBody>
      <dsp:txXfrm>
        <a:off x="2604759" y="2282937"/>
        <a:ext cx="1076134" cy="1069538"/>
      </dsp:txXfrm>
    </dsp:sp>
    <dsp:sp modelId="{E5B85BCD-3D53-482D-9A70-6D6F8E038170}">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Efficiency</a:t>
          </a:r>
          <a:endParaRPr lang="en-IN" sz="2000" kern="1200" dirty="0"/>
        </a:p>
      </dsp:txBody>
      <dsp:txXfrm rot="-20700000">
        <a:off x="3738879" y="704426"/>
        <a:ext cx="1192106" cy="1192106"/>
      </dsp:txXfrm>
    </dsp:sp>
    <dsp:sp modelId="{706D756E-E121-40FB-9A68-F5D2C8E56AC4}">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a:scene3d>
          <a:camera prst="orthographicFront"/>
          <a:lightRig rig="threePt" dir="t"/>
        </a:scene3d>
        <a:sp3d>
          <a:bevelT prst="relaxedInset"/>
        </a:sp3d>
      </dsp:spPr>
      <dsp:style>
        <a:lnRef idx="0">
          <a:scrgbClr r="0" g="0" b="0"/>
        </a:lnRef>
        <a:fillRef idx="1">
          <a:scrgbClr r="0" g="0" b="0"/>
        </a:fillRef>
        <a:effectRef idx="0">
          <a:scrgbClr r="0" g="0" b="0"/>
        </a:effectRef>
        <a:fontRef idx="minor">
          <a:schemeClr val="lt1"/>
        </a:fontRef>
      </dsp:style>
    </dsp:sp>
    <dsp:sp modelId="{F23947C1-488E-493A-BF4D-B4AC75EC0646}">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cene3d>
          <a:camera prst="orthographicFront"/>
          <a:lightRig rig="threePt" dir="t"/>
        </a:scene3d>
        <a:sp3d>
          <a:bevelT prst="relaxedInset"/>
        </a:sp3d>
      </dsp:spPr>
      <dsp:style>
        <a:lnRef idx="0">
          <a:scrgbClr r="0" g="0" b="0"/>
        </a:lnRef>
        <a:fillRef idx="1">
          <a:scrgbClr r="0" g="0" b="0"/>
        </a:fillRef>
        <a:effectRef idx="0">
          <a:scrgbClr r="0" g="0" b="0"/>
        </a:effectRef>
        <a:fontRef idx="minor">
          <a:schemeClr val="lt1"/>
        </a:fontRef>
      </dsp:style>
    </dsp:sp>
    <dsp:sp modelId="{6B1F57B5-E3A0-471E-B4F4-F2B076A1DDE0}">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cene3d>
          <a:camera prst="orthographicFront"/>
          <a:lightRig rig="threePt" dir="t"/>
        </a:scene3d>
        <a:sp3d>
          <a:bevelT prst="relaxedInset"/>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694B2-8B7D-44CC-BD3B-9429600FFC3D}">
      <dsp:nvSpPr>
        <dsp:cNvPr id="0" name=""/>
        <dsp:cNvSpPr/>
      </dsp:nvSpPr>
      <dsp:spPr>
        <a:xfrm>
          <a:off x="3759" y="1599367"/>
          <a:ext cx="2719052" cy="12897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Brackish water Desalination</a:t>
          </a:r>
        </a:p>
      </dsp:txBody>
      <dsp:txXfrm>
        <a:off x="3759" y="1599367"/>
        <a:ext cx="2396626" cy="1289704"/>
      </dsp:txXfrm>
    </dsp:sp>
    <dsp:sp modelId="{B45A54A6-8241-4A65-A799-CD81E55CC871}">
      <dsp:nvSpPr>
        <dsp:cNvPr id="0" name=""/>
        <dsp:cNvSpPr/>
      </dsp:nvSpPr>
      <dsp:spPr>
        <a:xfrm>
          <a:off x="2077959" y="1599367"/>
          <a:ext cx="3224262" cy="128970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Sea Water De-</a:t>
          </a:r>
          <a:r>
            <a:rPr lang="en-US" sz="2500" kern="1200" dirty="0" err="1"/>
            <a:t>salination</a:t>
          </a:r>
          <a:endParaRPr lang="en-US" sz="2500" kern="1200" dirty="0"/>
        </a:p>
      </dsp:txBody>
      <dsp:txXfrm>
        <a:off x="2722811" y="1599367"/>
        <a:ext cx="1934558" cy="1289704"/>
      </dsp:txXfrm>
    </dsp:sp>
    <dsp:sp modelId="{3A9FDA9B-C5BB-4D2B-86A8-3019B1287F25}">
      <dsp:nvSpPr>
        <dsp:cNvPr id="0" name=""/>
        <dsp:cNvSpPr/>
      </dsp:nvSpPr>
      <dsp:spPr>
        <a:xfrm>
          <a:off x="4657368" y="1599367"/>
          <a:ext cx="3224262" cy="128970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Industrial and process water desalination</a:t>
          </a:r>
        </a:p>
      </dsp:txBody>
      <dsp:txXfrm>
        <a:off x="5302220" y="1599367"/>
        <a:ext cx="1934558" cy="1289704"/>
      </dsp:txXfrm>
    </dsp:sp>
    <dsp:sp modelId="{58AAEEE0-FADC-4F26-81FB-5173B931C647}">
      <dsp:nvSpPr>
        <dsp:cNvPr id="0" name=""/>
        <dsp:cNvSpPr/>
      </dsp:nvSpPr>
      <dsp:spPr>
        <a:xfrm>
          <a:off x="7236778" y="1599367"/>
          <a:ext cx="3224262" cy="128970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ZLD</a:t>
          </a:r>
        </a:p>
      </dsp:txBody>
      <dsp:txXfrm>
        <a:off x="7881630" y="1599367"/>
        <a:ext cx="1934558" cy="12897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27545-3CC6-40A5-A007-E11C31D6AB14}">
      <dsp:nvSpPr>
        <dsp:cNvPr id="0" name=""/>
        <dsp:cNvSpPr/>
      </dsp:nvSpPr>
      <dsp:spPr>
        <a:xfrm>
          <a:off x="6349" y="172223"/>
          <a:ext cx="1849249" cy="10547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IN" sz="1800" kern="1200" dirty="0"/>
            <a:t>Quality of treated water</a:t>
          </a:r>
        </a:p>
      </dsp:txBody>
      <dsp:txXfrm>
        <a:off x="6349" y="172223"/>
        <a:ext cx="1849249" cy="703146"/>
      </dsp:txXfrm>
    </dsp:sp>
    <dsp:sp modelId="{123670B1-A351-4E71-B61D-8CA3FDDC3485}">
      <dsp:nvSpPr>
        <dsp:cNvPr id="0" name=""/>
        <dsp:cNvSpPr/>
      </dsp:nvSpPr>
      <dsp:spPr>
        <a:xfrm>
          <a:off x="372925" y="1047593"/>
          <a:ext cx="1849249" cy="30164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IN" sz="1800" kern="1200" dirty="0"/>
            <a:t>If not of consistent quality, treatment regime will be uncertain</a:t>
          </a:r>
        </a:p>
      </dsp:txBody>
      <dsp:txXfrm>
        <a:off x="427088" y="1101756"/>
        <a:ext cx="1740923" cy="2908080"/>
      </dsp:txXfrm>
    </dsp:sp>
    <dsp:sp modelId="{91A89EBB-A01A-4B9B-8F1A-3FDB7E641D2F}">
      <dsp:nvSpPr>
        <dsp:cNvPr id="0" name=""/>
        <dsp:cNvSpPr/>
      </dsp:nvSpPr>
      <dsp:spPr>
        <a:xfrm>
          <a:off x="2135938" y="293592"/>
          <a:ext cx="594319" cy="460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N" sz="1800" kern="1200"/>
        </a:p>
      </dsp:txBody>
      <dsp:txXfrm>
        <a:off x="2135938" y="385674"/>
        <a:ext cx="456196" cy="276245"/>
      </dsp:txXfrm>
    </dsp:sp>
    <dsp:sp modelId="{FCE200B5-C9B8-454D-A75B-6598A87E3596}">
      <dsp:nvSpPr>
        <dsp:cNvPr id="0" name=""/>
        <dsp:cNvSpPr/>
      </dsp:nvSpPr>
      <dsp:spPr>
        <a:xfrm>
          <a:off x="2976957" y="172223"/>
          <a:ext cx="1849249" cy="10547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IN" sz="1800" kern="1200" dirty="0"/>
            <a:t>Quantity of STP water</a:t>
          </a:r>
        </a:p>
      </dsp:txBody>
      <dsp:txXfrm>
        <a:off x="2976957" y="172223"/>
        <a:ext cx="1849249" cy="703146"/>
      </dsp:txXfrm>
    </dsp:sp>
    <dsp:sp modelId="{0DE013DE-7C03-4D55-A9A9-7AF91255E2D0}">
      <dsp:nvSpPr>
        <dsp:cNvPr id="0" name=""/>
        <dsp:cNvSpPr/>
      </dsp:nvSpPr>
      <dsp:spPr>
        <a:xfrm>
          <a:off x="3332381" y="1047593"/>
          <a:ext cx="1849249" cy="30164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IN" sz="1800" kern="1200" dirty="0"/>
            <a:t>Adequate water is to be ensured or alternate water source to be identified.</a:t>
          </a:r>
        </a:p>
        <a:p>
          <a:pPr marL="171450" lvl="1" indent="-171450" algn="l" defTabSz="800100">
            <a:lnSpc>
              <a:spcPct val="90000"/>
            </a:lnSpc>
            <a:spcBef>
              <a:spcPct val="0"/>
            </a:spcBef>
            <a:spcAft>
              <a:spcPct val="15000"/>
            </a:spcAft>
            <a:buChar char="•"/>
          </a:pPr>
          <a:r>
            <a:rPr lang="en-IN" sz="1800" kern="1200" dirty="0"/>
            <a:t>Problem of hybrid water shall emerge</a:t>
          </a:r>
        </a:p>
      </dsp:txBody>
      <dsp:txXfrm>
        <a:off x="3386544" y="1101756"/>
        <a:ext cx="1740923" cy="2908080"/>
      </dsp:txXfrm>
    </dsp:sp>
    <dsp:sp modelId="{18678E72-F8D4-4364-84CF-32A66CC9704B}">
      <dsp:nvSpPr>
        <dsp:cNvPr id="0" name=""/>
        <dsp:cNvSpPr/>
      </dsp:nvSpPr>
      <dsp:spPr>
        <a:xfrm>
          <a:off x="5106546" y="293592"/>
          <a:ext cx="594319" cy="460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N" sz="1800" kern="1200"/>
        </a:p>
      </dsp:txBody>
      <dsp:txXfrm>
        <a:off x="5106546" y="385674"/>
        <a:ext cx="456196" cy="276245"/>
      </dsp:txXfrm>
    </dsp:sp>
    <dsp:sp modelId="{F55D48D0-9076-452E-A881-75295902444A}">
      <dsp:nvSpPr>
        <dsp:cNvPr id="0" name=""/>
        <dsp:cNvSpPr/>
      </dsp:nvSpPr>
      <dsp:spPr>
        <a:xfrm>
          <a:off x="5947565" y="172223"/>
          <a:ext cx="1849249" cy="10547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IN" sz="1800" kern="1200" dirty="0"/>
            <a:t>Transportation</a:t>
          </a:r>
        </a:p>
      </dsp:txBody>
      <dsp:txXfrm>
        <a:off x="5947565" y="172223"/>
        <a:ext cx="1849249" cy="703146"/>
      </dsp:txXfrm>
    </dsp:sp>
    <dsp:sp modelId="{BD810286-2C91-42A4-B3B6-45C6C00BAD56}">
      <dsp:nvSpPr>
        <dsp:cNvPr id="0" name=""/>
        <dsp:cNvSpPr/>
      </dsp:nvSpPr>
      <dsp:spPr>
        <a:xfrm>
          <a:off x="6285003" y="1047593"/>
          <a:ext cx="1944596" cy="30164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IN" sz="1800" kern="1200" dirty="0"/>
            <a:t>Maintenance of pipeline lines and other assets</a:t>
          </a:r>
        </a:p>
        <a:p>
          <a:pPr marL="171450" lvl="1" indent="-171450" algn="l" defTabSz="800100">
            <a:lnSpc>
              <a:spcPct val="90000"/>
            </a:lnSpc>
            <a:spcBef>
              <a:spcPct val="0"/>
            </a:spcBef>
            <a:spcAft>
              <a:spcPct val="15000"/>
            </a:spcAft>
            <a:buChar char="•"/>
          </a:pPr>
          <a:r>
            <a:rPr lang="en-IN" sz="1800" kern="1200" dirty="0"/>
            <a:t>Cost responsibility</a:t>
          </a:r>
        </a:p>
        <a:p>
          <a:pPr marL="171450" lvl="1" indent="-171450" algn="l" defTabSz="800100">
            <a:lnSpc>
              <a:spcPct val="90000"/>
            </a:lnSpc>
            <a:spcBef>
              <a:spcPct val="0"/>
            </a:spcBef>
            <a:spcAft>
              <a:spcPct val="15000"/>
            </a:spcAft>
            <a:buChar char="•"/>
          </a:pPr>
          <a:r>
            <a:rPr lang="en-IN" sz="1800" kern="1200" dirty="0"/>
            <a:t>Leakages and other environmental concern </a:t>
          </a:r>
        </a:p>
      </dsp:txBody>
      <dsp:txXfrm>
        <a:off x="6341958" y="1104548"/>
        <a:ext cx="1830686" cy="290249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598CF-AF5F-4D5A-9CCA-8C7274A5C4B1}" type="datetimeFigureOut">
              <a:rPr lang="en-IN" smtClean="0"/>
              <a:t>10-02-2026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DAE0C-0B15-4B6B-938C-FEA0495689DA}" type="slidenum">
              <a:rPr lang="en-IN" smtClean="0"/>
              <a:t>‹#›</a:t>
            </a:fld>
            <a:endParaRPr lang="en-IN"/>
          </a:p>
        </p:txBody>
      </p:sp>
    </p:spTree>
    <p:extLst>
      <p:ext uri="{BB962C8B-B14F-4D97-AF65-F5344CB8AC3E}">
        <p14:creationId xmlns:p14="http://schemas.microsoft.com/office/powerpoint/2010/main" val="35857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ing.com/ck/a?!&amp;&amp;p=3a6f6d0d0368836f29098f5072a9c8f7bf9c73a2eca5419f023bb54e647d8909JmltdHM9MTc2ODM0ODgwMA&amp;ptn=3&amp;ver=2&amp;hsh=4&amp;fclid=04a693a3-4c15-63ce-3dec-85dd4dfe62b8&amp;u=a1aHR0cHM6Ly93aWxvLmNvbS91cy9lbl91cy9UcmFpbmluZy9Pbi1EZW1hbmQtUmVzb3VyY2VzL1B1bXAtQmFzaWNzL1N1Ym1lcnNpYmxlLVJlY2lyY3VsYXRpb24tUHVtcHMtYXQtV29yay8&amp;ntb=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effectLst/>
                <a:latin typeface="Roboto"/>
                <a:hlinkClick r:id="rId3"/>
              </a:rPr>
              <a:t>The </a:t>
            </a:r>
            <a:r>
              <a:rPr lang="en-GB" b="1" i="0" u="none" strike="noStrike" dirty="0">
                <a:effectLst/>
                <a:latin typeface="Roboto"/>
                <a:hlinkClick r:id="rId3"/>
              </a:rPr>
              <a:t>full form of OWRP in relation to water recirculation plant</a:t>
            </a:r>
            <a:r>
              <a:rPr lang="en-GB" b="0" i="0" u="none" strike="noStrike" dirty="0">
                <a:effectLst/>
                <a:latin typeface="Roboto"/>
                <a:hlinkClick r:id="rId3"/>
              </a:rPr>
              <a:t> is </a:t>
            </a:r>
            <a:r>
              <a:rPr lang="en-GB" b="1" i="0" u="none" strike="noStrike" dirty="0">
                <a:effectLst/>
                <a:latin typeface="Roboto"/>
                <a:hlinkClick r:id="rId3"/>
              </a:rPr>
              <a:t>"Owing to Recirculation Pump"</a:t>
            </a:r>
            <a:r>
              <a:rPr lang="en-GB" b="0" i="0" u="none" strike="noStrike" dirty="0">
                <a:effectLst/>
                <a:latin typeface="Roboto"/>
                <a:hlinkClick r:id="rId3"/>
              </a:rPr>
              <a:t>. This term refers to a type of pump used in wastewater treatment systems to move treated or partially treated wastewater back to an earlier stage of the process, enhancing treatment efficiency and improving mixing.</a:t>
            </a: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2254D-2346-4647-9862-AF8FAEBD5442}"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03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C1F20-3D6B-4F2F-A7F3-4C49A65C68F1}"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719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186E-C152-4CDC-AAFE-1A5EDFA0E7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20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i="1" dirty="0"/>
              <a:t>E = (f * R * ΔT)/1000, where</a:t>
            </a:r>
            <a:endParaRPr lang="en-US" dirty="0"/>
          </a:p>
          <a:p>
            <a:r>
              <a:rPr lang="en-US" dirty="0"/>
              <a:t>E = Evaporation in </a:t>
            </a:r>
            <a:r>
              <a:rPr lang="en-US" dirty="0" err="1"/>
              <a:t>gpm</a:t>
            </a:r>
            <a:endParaRPr lang="en-US" dirty="0"/>
          </a:p>
          <a:p>
            <a:r>
              <a:rPr lang="en-US" dirty="0"/>
              <a:t>R = Recirculation rate in </a:t>
            </a:r>
            <a:r>
              <a:rPr lang="en-US" dirty="0" err="1"/>
              <a:t>gpm</a:t>
            </a:r>
            <a:endParaRPr lang="en-US" dirty="0"/>
          </a:p>
          <a:p>
            <a:r>
              <a:rPr lang="en-US" dirty="0"/>
              <a:t>ΔT = Temperature difference (range) between the warm</a:t>
            </a:r>
          </a:p>
          <a:p>
            <a:r>
              <a:rPr lang="en-US" dirty="0"/>
              <a:t>    and cooled circulating water (°F)</a:t>
            </a:r>
          </a:p>
          <a:p>
            <a:r>
              <a:rPr lang="en-US" dirty="0"/>
              <a:t>f = A correction factor that helps to account for sensible heat</a:t>
            </a:r>
          </a:p>
          <a:p>
            <a:r>
              <a:rPr lang="en-US" dirty="0"/>
              <a:t>    transfer, where</a:t>
            </a:r>
          </a:p>
          <a:p>
            <a:r>
              <a:rPr lang="en-US" dirty="0"/>
              <a:t>f (average) is often considered to be 0.75-0.80, but will rise</a:t>
            </a:r>
          </a:p>
          <a:p>
            <a:r>
              <a:rPr lang="en-US" dirty="0"/>
              <a:t>    in summer and decline in winter</a:t>
            </a:r>
          </a:p>
          <a:p>
            <a:r>
              <a:rPr lang="en-US" dirty="0"/>
              <a:t>The factor of 1,000 is the approximate latent heat of water vaporization (Btu/lb). To check the general accuracy of this calculation, consider the previous problem we solved in detail.  Evaporation was 3,159 </a:t>
            </a:r>
            <a:r>
              <a:rPr lang="en-US" dirty="0" err="1"/>
              <a:t>gpm</a:t>
            </a:r>
            <a:r>
              <a:rPr lang="en-US" dirty="0"/>
              <a:t> with a recirculation rate of 150,000 </a:t>
            </a:r>
            <a:r>
              <a:rPr lang="en-US" dirty="0" err="1"/>
              <a:t>gpm</a:t>
            </a:r>
            <a:r>
              <a:rPr lang="en-US" dirty="0"/>
              <a:t> and a range of 27°F. This gives a correction factor of 0.78, which falls directly in line with the rule-of-thumb value.  Obviously, cooling tower location and daily/monthly climate changes will influence the correction factor.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BEDE4-631A-43E5-AF1A-8B54775C2B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17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393700" y="692150"/>
            <a:ext cx="6070600" cy="3416300"/>
          </a:xfrm>
          <a:ln cap="flat"/>
        </p:spPr>
      </p:sp>
      <p:sp>
        <p:nvSpPr>
          <p:cNvPr id="58371" name="Rectangle 3"/>
          <p:cNvSpPr>
            <a:spLocks noGrp="1" noChangeArrowheads="1"/>
          </p:cNvSpPr>
          <p:nvPr>
            <p:ph type="body" idx="1"/>
          </p:nvPr>
        </p:nvSpPr>
        <p:spPr>
          <a:ln/>
        </p:spPr>
        <p:txBody>
          <a:bodyPr/>
          <a:lstStyle/>
          <a:p>
            <a:endParaRPr lang="en-IN"/>
          </a:p>
        </p:txBody>
      </p:sp>
    </p:spTree>
    <p:extLst>
      <p:ext uri="{BB962C8B-B14F-4D97-AF65-F5344CB8AC3E}">
        <p14:creationId xmlns:p14="http://schemas.microsoft.com/office/powerpoint/2010/main" val="425886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sz="1200" kern="1200" baseline="0" dirty="0">
              <a:solidFill>
                <a:schemeClr val="tx1"/>
              </a:solidFill>
              <a:latin typeface="+mn-lt"/>
              <a:ea typeface="+mn-ea"/>
              <a:cs typeface="+mn-cs"/>
            </a:endParaRPr>
          </a:p>
          <a:p>
            <a:pPr algn="just"/>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mode of adsorption of some anion surfactants ((a) </a:t>
            </a:r>
            <a:r>
              <a:rPr lang="en-US" sz="1200" kern="1200" baseline="0" dirty="0" err="1">
                <a:solidFill>
                  <a:schemeClr val="tx1"/>
                </a:solidFill>
                <a:latin typeface="+mn-lt"/>
                <a:ea typeface="+mn-ea"/>
                <a:cs typeface="+mn-cs"/>
              </a:rPr>
              <a:t>octyl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sulphate</a:t>
            </a:r>
            <a:r>
              <a:rPr lang="en-US" sz="1200" kern="1200" baseline="0" dirty="0">
                <a:solidFill>
                  <a:schemeClr val="tx1"/>
                </a:solidFill>
                <a:latin typeface="+mn-lt"/>
                <a:ea typeface="+mn-ea"/>
                <a:cs typeface="+mn-cs"/>
              </a:rPr>
              <a:t> sodium salt, (b) </a:t>
            </a:r>
            <a:r>
              <a:rPr lang="en-US" sz="1200" kern="1200" baseline="0" dirty="0" err="1">
                <a:solidFill>
                  <a:schemeClr val="tx1"/>
                </a:solidFill>
                <a:latin typeface="+mn-lt"/>
                <a:ea typeface="+mn-ea"/>
                <a:cs typeface="+mn-cs"/>
              </a:rPr>
              <a:t>decyl</a:t>
            </a:r>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sulphate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sadium</a:t>
            </a:r>
            <a:r>
              <a:rPr lang="en-US" sz="1200" kern="1200" baseline="0" dirty="0">
                <a:solidFill>
                  <a:schemeClr val="tx1"/>
                </a:solidFill>
                <a:latin typeface="+mn-lt"/>
                <a:ea typeface="+mn-ea"/>
                <a:cs typeface="+mn-cs"/>
              </a:rPr>
              <a:t> salt, (c) </a:t>
            </a:r>
            <a:r>
              <a:rPr lang="en-US" sz="1200" kern="1200" baseline="0" dirty="0" err="1">
                <a:solidFill>
                  <a:schemeClr val="tx1"/>
                </a:solidFill>
                <a:latin typeface="+mn-lt"/>
                <a:ea typeface="+mn-ea"/>
                <a:cs typeface="+mn-cs"/>
              </a:rPr>
              <a:t>dodecyl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sulphate</a:t>
            </a:r>
            <a:r>
              <a:rPr lang="en-US" sz="1200" kern="1200" baseline="0" dirty="0">
                <a:solidFill>
                  <a:schemeClr val="tx1"/>
                </a:solidFill>
                <a:latin typeface="+mn-lt"/>
                <a:ea typeface="+mn-ea"/>
                <a:cs typeface="+mn-cs"/>
              </a:rPr>
              <a:t> sodium salt, (d) </a:t>
            </a:r>
            <a:r>
              <a:rPr lang="en-US" sz="1200" kern="1200" baseline="0" dirty="0" err="1">
                <a:solidFill>
                  <a:schemeClr val="tx1"/>
                </a:solidFill>
                <a:latin typeface="+mn-lt"/>
                <a:ea typeface="+mn-ea"/>
                <a:cs typeface="+mn-cs"/>
              </a:rPr>
              <a:t>hexadecyl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sulphate</a:t>
            </a:r>
            <a:r>
              <a:rPr lang="en-US" sz="1200" kern="1200" baseline="0" dirty="0">
                <a:solidFill>
                  <a:schemeClr val="tx1"/>
                </a:solidFill>
                <a:latin typeface="+mn-lt"/>
                <a:ea typeface="+mn-ea"/>
                <a:cs typeface="+mn-cs"/>
              </a:rPr>
              <a:t> sodium salt and (e)</a:t>
            </a:r>
          </a:p>
          <a:p>
            <a:r>
              <a:rPr lang="en-US" sz="1200" kern="1200" baseline="0" dirty="0" err="1">
                <a:solidFill>
                  <a:schemeClr val="tx1"/>
                </a:solidFill>
                <a:latin typeface="+mn-lt"/>
                <a:ea typeface="+mn-ea"/>
                <a:cs typeface="+mn-cs"/>
              </a:rPr>
              <a:t>dodecyl</a:t>
            </a:r>
            <a:r>
              <a:rPr lang="en-US" sz="1200" kern="1200" baseline="0" dirty="0">
                <a:solidFill>
                  <a:schemeClr val="tx1"/>
                </a:solidFill>
                <a:latin typeface="+mn-lt"/>
                <a:ea typeface="+mn-ea"/>
                <a:cs typeface="+mn-cs"/>
              </a:rPr>
              <a:t> benzene </a:t>
            </a:r>
            <a:r>
              <a:rPr lang="en-US" sz="1200" kern="1200" baseline="0" dirty="0" err="1">
                <a:solidFill>
                  <a:schemeClr val="tx1"/>
                </a:solidFill>
                <a:latin typeface="+mn-lt"/>
                <a:ea typeface="+mn-ea"/>
                <a:cs typeface="+mn-cs"/>
              </a:rPr>
              <a:t>sulfonate</a:t>
            </a:r>
            <a:r>
              <a:rPr lang="en-US" sz="1200" kern="1200" baseline="0" dirty="0">
                <a:solidFill>
                  <a:schemeClr val="tx1"/>
                </a:solidFill>
                <a:latin typeface="+mn-lt"/>
                <a:ea typeface="+mn-ea"/>
                <a:cs typeface="+mn-cs"/>
              </a:rPr>
              <a:t>, respectively) is shown in Figure (10) [104]. The order of decreasing</a:t>
            </a:r>
          </a:p>
          <a:p>
            <a:r>
              <a:rPr lang="en-US" sz="1200" kern="1200" baseline="0" dirty="0">
                <a:solidFill>
                  <a:schemeClr val="tx1"/>
                </a:solidFill>
                <a:latin typeface="+mn-lt"/>
                <a:ea typeface="+mn-ea"/>
                <a:cs typeface="+mn-cs"/>
              </a:rPr>
              <a:t>inhibition efficiency of these anionic surfactants is (a) &lt; (b) &lt; (c) &lt; (d) &lt; (e). Higher molecular size</a:t>
            </a:r>
          </a:p>
          <a:p>
            <a:r>
              <a:rPr lang="en-US" sz="1200" kern="1200" baseline="0" dirty="0">
                <a:solidFill>
                  <a:schemeClr val="tx1"/>
                </a:solidFill>
                <a:latin typeface="+mn-lt"/>
                <a:ea typeface="+mn-ea"/>
                <a:cs typeface="+mn-cs"/>
              </a:rPr>
              <a:t>and high electron density on the adsorption centers may be responsible for high corrosion efficiency.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BEDE4-631A-43E5-AF1A-8B54775C2B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4.jpe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4.jpe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E7B3-D0DE-4198-806F-E8FBBF271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CD356AC-49DF-4DCE-A862-CA58F7187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8EF2B32-DB25-4BCC-9E67-A185770AFA37}"/>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5" name="Footer Placeholder 4">
            <a:extLst>
              <a:ext uri="{FF2B5EF4-FFF2-40B4-BE49-F238E27FC236}">
                <a16:creationId xmlns:a16="http://schemas.microsoft.com/office/drawing/2014/main" id="{2FD71439-CBB3-469D-B7FA-D1CB75165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6B11A0E-C85D-430A-B689-ECF2B2B61072}"/>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212006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273D-C128-4141-828B-80C9A85FD94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D2BD9B9-D20C-4C31-A50A-F3BFCC49C8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3E3E86A-6F40-4BC2-8B52-D8CA807840F9}"/>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5" name="Footer Placeholder 4">
            <a:extLst>
              <a:ext uri="{FF2B5EF4-FFF2-40B4-BE49-F238E27FC236}">
                <a16:creationId xmlns:a16="http://schemas.microsoft.com/office/drawing/2014/main" id="{7E776A25-6E7C-4442-AAF1-A41CA44D06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DFD22C6-C95F-4A8D-A866-E973736B5F32}"/>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40589374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865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DDDA08-2884-493A-9E41-3E80933B4F6A}"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4E33E-75E9-4680-8C6B-F37C772BB7B1}" type="slidenum">
              <a:rPr lang="en-US" smtClean="0"/>
              <a:pPr/>
              <a:t>‹#›</a:t>
            </a:fld>
            <a:endParaRPr lang="en-US"/>
          </a:p>
        </p:txBody>
      </p:sp>
    </p:spTree>
    <p:extLst>
      <p:ext uri="{BB962C8B-B14F-4D97-AF65-F5344CB8AC3E}">
        <p14:creationId xmlns:p14="http://schemas.microsoft.com/office/powerpoint/2010/main" val="2311878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B4818C-31A7-409F-BF86-1D6A4B4A711E}" type="datetimeFigureOut">
              <a:rPr lang="en-US" smtClean="0"/>
              <a:pPr/>
              <a:t>2/10/2026</a:t>
            </a:fld>
            <a:endParaRPr lang="en-IN"/>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4D4FF8C-0981-4DBB-98EE-54EA1841010F}" type="slidenum">
              <a:rPr lang="en-IN" smtClean="0"/>
              <a:pPr/>
              <a:t>‹#›</a:t>
            </a:fld>
            <a:endParaRPr lang="en-IN"/>
          </a:p>
        </p:txBody>
      </p:sp>
    </p:spTree>
    <p:extLst>
      <p:ext uri="{BB962C8B-B14F-4D97-AF65-F5344CB8AC3E}">
        <p14:creationId xmlns:p14="http://schemas.microsoft.com/office/powerpoint/2010/main" val="3302697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12623C1-A439-435A-8EB3-FC122A4EE61D}" type="datetimeFigureOut">
              <a:rPr lang="en-US" smtClean="0"/>
              <a:pPr/>
              <a:t>2/10/2026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5F19B42-1417-4F8F-94B6-A27B879E7C44}" type="slidenum">
              <a:rPr lang="en-US" smtClean="0"/>
              <a:pPr/>
              <a:t>‹#›</a:t>
            </a:fld>
            <a:endParaRPr lang="en-US"/>
          </a:p>
        </p:txBody>
      </p:sp>
    </p:spTree>
    <p:extLst>
      <p:ext uri="{BB962C8B-B14F-4D97-AF65-F5344CB8AC3E}">
        <p14:creationId xmlns:p14="http://schemas.microsoft.com/office/powerpoint/2010/main" val="34208614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Calibri" panose="020F0502020204030204" pitchFamily="34" charset="0"/>
              </a:defRPr>
            </a:lvl1p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Calibri" panose="020F0502020204030204" pitchFamily="34" charset="0"/>
              </a:defRPr>
            </a:lvl1pPr>
          </a:lstStyle>
          <a:p>
            <a:endParaRPr lang="en-US" dirty="0"/>
          </a:p>
        </p:txBody>
      </p:sp>
      <p:sp>
        <p:nvSpPr>
          <p:cNvPr id="7"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FC56AF73-7D1B-4AF9-A7A0-85EB103E0083}" type="slidenum">
              <a:rPr lang="en-US" smtClean="0"/>
              <a:pPr/>
              <a:t>‹#›</a:t>
            </a:fld>
            <a:endParaRPr lang="en-US" dirty="0"/>
          </a:p>
        </p:txBody>
      </p:sp>
    </p:spTree>
    <p:extLst>
      <p:ext uri="{BB962C8B-B14F-4D97-AF65-F5344CB8AC3E}">
        <p14:creationId xmlns:p14="http://schemas.microsoft.com/office/powerpoint/2010/main" val="1509729670"/>
      </p:ext>
    </p:extLst>
  </p:cSld>
  <p:clrMapOvr>
    <a:masterClrMapping/>
  </p:clrMapOvr>
  <p:transition spd="slow" advClick="0">
    <p:split orient="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1">
    <p:spTree>
      <p:nvGrpSpPr>
        <p:cNvPr id="1" name=""/>
        <p:cNvGrpSpPr/>
        <p:nvPr/>
      </p:nvGrpSpPr>
      <p:grpSpPr>
        <a:xfrm>
          <a:off x="0" y="0"/>
          <a:ext cx="0" cy="0"/>
          <a:chOff x="0" y="0"/>
          <a:chExt cx="0" cy="0"/>
        </a:xfrm>
      </p:grpSpPr>
      <p:sp>
        <p:nvSpPr>
          <p:cNvPr id="62" name="Rectangle 61"/>
          <p:cNvSpPr/>
          <p:nvPr userDrawn="1"/>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Rectangle 64"/>
          <p:cNvSpPr/>
          <p:nvPr userDrawn="1"/>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p:cNvSpPr/>
          <p:nvPr userDrawn="1"/>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p:cNvSpPr/>
          <p:nvPr userDrawn="1"/>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userDrawn="1"/>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p:cNvSpPr/>
          <p:nvPr userDrawn="1"/>
        </p:nvSpPr>
        <p:spPr>
          <a:xfrm>
            <a:off x="0" y="2540000"/>
            <a:ext cx="12192000" cy="4020457"/>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6" name="Title 1"/>
          <p:cNvSpPr txBox="1">
            <a:spLocks/>
          </p:cNvSpPr>
          <p:nvPr userDrawn="1"/>
        </p:nvSpPr>
        <p:spPr bwMode="auto">
          <a:xfrm>
            <a:off x="1981200" y="5029199"/>
            <a:ext cx="8229600" cy="15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dirty="0">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7800" y="0"/>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dirty="0"/>
              <a:t>Click to edit Master text styles</a:t>
            </a:r>
          </a:p>
        </p:txBody>
      </p:sp>
      <p:sp>
        <p:nvSpPr>
          <p:cNvPr id="32" name="Text Box 9"/>
          <p:cNvSpPr txBox="1">
            <a:spLocks noChangeArrowheads="1"/>
          </p:cNvSpPr>
          <p:nvPr userDrawn="1"/>
        </p:nvSpPr>
        <p:spPr bwMode="auto">
          <a:xfrm>
            <a:off x="11231481" y="73626"/>
            <a:ext cx="960519" cy="400110"/>
          </a:xfrm>
          <a:prstGeom prst="rect">
            <a:avLst/>
          </a:prstGeom>
          <a:noFill/>
          <a:ln>
            <a:noFill/>
          </a:ln>
        </p:spPr>
        <p:txBody>
          <a:bodyPr wrap="none">
            <a:spAutoFit/>
          </a:bodyPr>
          <a:lstStyle>
            <a:lvl1pPr eaLnBrk="0" hangingPunct="0">
              <a:defRPr b="1">
                <a:solidFill>
                  <a:schemeClr val="bg1"/>
                </a:solidFill>
                <a:latin typeface="Calibri" pitchFamily="34" charset="0"/>
                <a:cs typeface="Arial" pitchFamily="34" charset="0"/>
              </a:defRPr>
            </a:lvl1pPr>
            <a:lvl2pPr marL="742950" indent="-285750" eaLnBrk="0" hangingPunct="0">
              <a:defRPr b="1">
                <a:solidFill>
                  <a:schemeClr val="bg1"/>
                </a:solidFill>
                <a:latin typeface="Calibri" pitchFamily="34" charset="0"/>
                <a:cs typeface="Arial" pitchFamily="34" charset="0"/>
              </a:defRPr>
            </a:lvl2pPr>
            <a:lvl3pPr marL="1143000" indent="-228600" eaLnBrk="0" hangingPunct="0">
              <a:defRPr b="1">
                <a:solidFill>
                  <a:schemeClr val="bg1"/>
                </a:solidFill>
                <a:latin typeface="Calibri" pitchFamily="34" charset="0"/>
                <a:cs typeface="Arial" pitchFamily="34" charset="0"/>
              </a:defRPr>
            </a:lvl3pPr>
            <a:lvl4pPr marL="1600200" indent="-228600" eaLnBrk="0" hangingPunct="0">
              <a:defRPr b="1">
                <a:solidFill>
                  <a:schemeClr val="bg1"/>
                </a:solidFill>
                <a:latin typeface="Calibri" pitchFamily="34" charset="0"/>
                <a:cs typeface="Arial" pitchFamily="34" charset="0"/>
              </a:defRPr>
            </a:lvl4pPr>
            <a:lvl5pPr marL="2057400" indent="-228600" eaLnBrk="0" hangingPunct="0">
              <a:defRPr b="1">
                <a:solidFill>
                  <a:schemeClr val="bg1"/>
                </a:solidFill>
                <a:latin typeface="Calibri" pitchFamily="34" charset="0"/>
                <a:cs typeface="Arial" pitchFamily="34" charset="0"/>
              </a:defRPr>
            </a:lvl5pPr>
            <a:lvl6pPr marL="25146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6pPr>
            <a:lvl7pPr marL="29718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7pPr>
            <a:lvl8pPr marL="34290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8pPr>
            <a:lvl9pPr marL="38862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9pPr>
          </a:lstStyle>
          <a:p>
            <a:pPr eaLnBrk="1" hangingPunct="1">
              <a:defRPr/>
            </a:pPr>
            <a:r>
              <a:rPr lang="en-US" sz="2000" dirty="0">
                <a:solidFill>
                  <a:srgbClr val="0033CC"/>
                </a:solidFill>
                <a:latin typeface="Bauhaus 93" pitchFamily="82" charset="0"/>
              </a:rPr>
              <a:t>NETRA </a:t>
            </a:r>
            <a:endParaRPr lang="en-US" sz="2000" b="0" dirty="0">
              <a:solidFill>
                <a:srgbClr val="0033CC"/>
              </a:solidFill>
              <a:latin typeface="Bauhaus 93" pitchFamily="82" charset="0"/>
            </a:endParaRPr>
          </a:p>
        </p:txBody>
      </p:sp>
    </p:spTree>
    <p:extLst>
      <p:ext uri="{BB962C8B-B14F-4D97-AF65-F5344CB8AC3E}">
        <p14:creationId xmlns:p14="http://schemas.microsoft.com/office/powerpoint/2010/main" val="7818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62"/>
                                        </p:tgtEl>
                                      </p:cBhvr>
                                    </p:animEffect>
                                    <p:set>
                                      <p:cBhvr>
                                        <p:cTn id="7" dur="1" fill="hold">
                                          <p:stCondLst>
                                            <p:cond delay="499"/>
                                          </p:stCondLst>
                                        </p:cTn>
                                        <p:tgtEl>
                                          <p:spTgt spid="62"/>
                                        </p:tgtEl>
                                        <p:attrNameLst>
                                          <p:attrName>style.visibility</p:attrName>
                                        </p:attrNameLst>
                                      </p:cBhvr>
                                      <p:to>
                                        <p:strVal val="hidden"/>
                                      </p:to>
                                    </p:set>
                                  </p:childTnLst>
                                </p:cTn>
                              </p:par>
                              <p:par>
                                <p:cTn id="8" presetID="10" presetClass="exit" presetSubtype="0" fill="hold" grpId="0" nodeType="withEffect">
                                  <p:stCondLst>
                                    <p:cond delay="1100"/>
                                  </p:stCondLst>
                                  <p:childTnLst>
                                    <p:animEffect transition="out" filter="fade">
                                      <p:cBhvr>
                                        <p:cTn id="9" dur="500"/>
                                        <p:tgtEl>
                                          <p:spTgt spid="65"/>
                                        </p:tgtEl>
                                      </p:cBhvr>
                                    </p:animEffect>
                                    <p:set>
                                      <p:cBhvr>
                                        <p:cTn id="10" dur="1" fill="hold">
                                          <p:stCondLst>
                                            <p:cond delay="499"/>
                                          </p:stCondLst>
                                        </p:cTn>
                                        <p:tgtEl>
                                          <p:spTgt spid="65"/>
                                        </p:tgtEl>
                                        <p:attrNameLst>
                                          <p:attrName>style.visibility</p:attrName>
                                        </p:attrNameLst>
                                      </p:cBhvr>
                                      <p:to>
                                        <p:strVal val="hidden"/>
                                      </p:to>
                                    </p:set>
                                  </p:childTnLst>
                                </p:cTn>
                              </p:par>
                              <p:par>
                                <p:cTn id="11" presetID="10" presetClass="exit" presetSubtype="0" fill="hold" grpId="0" nodeType="withEffect">
                                  <p:stCondLst>
                                    <p:cond delay="1200"/>
                                  </p:stCondLst>
                                  <p:childTnLst>
                                    <p:animEffect transition="out" filter="fade">
                                      <p:cBhvr>
                                        <p:cTn id="12" dur="500"/>
                                        <p:tgtEl>
                                          <p:spTgt spid="68"/>
                                        </p:tgtEl>
                                      </p:cBhvr>
                                    </p:animEffect>
                                    <p:set>
                                      <p:cBhvr>
                                        <p:cTn id="13" dur="1" fill="hold">
                                          <p:stCondLst>
                                            <p:cond delay="499"/>
                                          </p:stCondLst>
                                        </p:cTn>
                                        <p:tgtEl>
                                          <p:spTgt spid="68"/>
                                        </p:tgtEl>
                                        <p:attrNameLst>
                                          <p:attrName>style.visibility</p:attrName>
                                        </p:attrNameLst>
                                      </p:cBhvr>
                                      <p:to>
                                        <p:strVal val="hidden"/>
                                      </p:to>
                                    </p:set>
                                  </p:childTnLst>
                                </p:cTn>
                              </p:par>
                              <p:par>
                                <p:cTn id="14" presetID="10" presetClass="exit" presetSubtype="0" fill="hold" grpId="0" nodeType="withEffect">
                                  <p:stCondLst>
                                    <p:cond delay="1300"/>
                                  </p:stCondLst>
                                  <p:childTnLst>
                                    <p:animEffect transition="out" filter="fade">
                                      <p:cBhvr>
                                        <p:cTn id="15" dur="500"/>
                                        <p:tgtEl>
                                          <p:spTgt spid="70"/>
                                        </p:tgtEl>
                                      </p:cBhvr>
                                    </p:animEffect>
                                    <p:set>
                                      <p:cBhvr>
                                        <p:cTn id="16" dur="1" fill="hold">
                                          <p:stCondLst>
                                            <p:cond delay="499"/>
                                          </p:stCondLst>
                                        </p:cTn>
                                        <p:tgtEl>
                                          <p:spTgt spid="70"/>
                                        </p:tgtEl>
                                        <p:attrNameLst>
                                          <p:attrName>style.visibility</p:attrName>
                                        </p:attrNameLst>
                                      </p:cBhvr>
                                      <p:to>
                                        <p:strVal val="hidden"/>
                                      </p:to>
                                    </p:set>
                                  </p:childTnLst>
                                </p:cTn>
                              </p:par>
                              <p:par>
                                <p:cTn id="17" presetID="10" presetClass="exit" presetSubtype="0" fill="hold" grpId="0" nodeType="withEffect">
                                  <p:stCondLst>
                                    <p:cond delay="1400"/>
                                  </p:stCondLst>
                                  <p:childTnLst>
                                    <p:animEffect transition="out" filter="fade">
                                      <p:cBhvr>
                                        <p:cTn id="18" dur="500"/>
                                        <p:tgtEl>
                                          <p:spTgt spid="73"/>
                                        </p:tgtEl>
                                      </p:cBhvr>
                                    </p:animEffect>
                                    <p:set>
                                      <p:cBhvr>
                                        <p:cTn id="1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68" grpId="0" animBg="1"/>
      <p:bldP spid="70" grpId="0" animBg="1"/>
      <p:bldP spid="73"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pic>
        <p:nvPicPr>
          <p:cNvPr id="44"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9773402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46" name="Rectangle 45"/>
          <p:cNvSpPr/>
          <p:nvPr userDrawn="1"/>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dirty="0"/>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dirty="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pic>
        <p:nvPicPr>
          <p:cNvPr id="58"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19186950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143"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4"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45"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4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47" name="Straight Connector 146"/>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5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3" name="Text Box 9"/>
          <p:cNvSpPr txBox="1">
            <a:spLocks noChangeArrowheads="1"/>
          </p:cNvSpPr>
          <p:nvPr userDrawn="1"/>
        </p:nvSpPr>
        <p:spPr bwMode="auto">
          <a:xfrm>
            <a:off x="11059579" y="884420"/>
            <a:ext cx="960519" cy="400110"/>
          </a:xfrm>
          <a:prstGeom prst="rect">
            <a:avLst/>
          </a:prstGeom>
          <a:noFill/>
          <a:ln>
            <a:noFill/>
          </a:ln>
        </p:spPr>
        <p:txBody>
          <a:bodyPr wrap="none">
            <a:spAutoFit/>
          </a:bodyPr>
          <a:lstStyle>
            <a:lvl1pPr eaLnBrk="0" hangingPunct="0">
              <a:defRPr b="1">
                <a:solidFill>
                  <a:schemeClr val="bg1"/>
                </a:solidFill>
                <a:latin typeface="Calibri" pitchFamily="34" charset="0"/>
                <a:cs typeface="Arial" pitchFamily="34" charset="0"/>
              </a:defRPr>
            </a:lvl1pPr>
            <a:lvl2pPr marL="742950" indent="-285750" eaLnBrk="0" hangingPunct="0">
              <a:defRPr b="1">
                <a:solidFill>
                  <a:schemeClr val="bg1"/>
                </a:solidFill>
                <a:latin typeface="Calibri" pitchFamily="34" charset="0"/>
                <a:cs typeface="Arial" pitchFamily="34" charset="0"/>
              </a:defRPr>
            </a:lvl2pPr>
            <a:lvl3pPr marL="1143000" indent="-228600" eaLnBrk="0" hangingPunct="0">
              <a:defRPr b="1">
                <a:solidFill>
                  <a:schemeClr val="bg1"/>
                </a:solidFill>
                <a:latin typeface="Calibri" pitchFamily="34" charset="0"/>
                <a:cs typeface="Arial" pitchFamily="34" charset="0"/>
              </a:defRPr>
            </a:lvl3pPr>
            <a:lvl4pPr marL="1600200" indent="-228600" eaLnBrk="0" hangingPunct="0">
              <a:defRPr b="1">
                <a:solidFill>
                  <a:schemeClr val="bg1"/>
                </a:solidFill>
                <a:latin typeface="Calibri" pitchFamily="34" charset="0"/>
                <a:cs typeface="Arial" pitchFamily="34" charset="0"/>
              </a:defRPr>
            </a:lvl4pPr>
            <a:lvl5pPr marL="2057400" indent="-228600" eaLnBrk="0" hangingPunct="0">
              <a:defRPr b="1">
                <a:solidFill>
                  <a:schemeClr val="bg1"/>
                </a:solidFill>
                <a:latin typeface="Calibri" pitchFamily="34" charset="0"/>
                <a:cs typeface="Arial" pitchFamily="34" charset="0"/>
              </a:defRPr>
            </a:lvl5pPr>
            <a:lvl6pPr marL="25146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6pPr>
            <a:lvl7pPr marL="29718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7pPr>
            <a:lvl8pPr marL="34290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8pPr>
            <a:lvl9pPr marL="38862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9pPr>
          </a:lstStyle>
          <a:p>
            <a:pPr eaLnBrk="1" hangingPunct="1">
              <a:defRPr/>
            </a:pPr>
            <a:r>
              <a:rPr lang="en-US" sz="2000" dirty="0">
                <a:solidFill>
                  <a:srgbClr val="0033CC"/>
                </a:solidFill>
                <a:latin typeface="Bauhaus 93" pitchFamily="82" charset="0"/>
              </a:rPr>
              <a:t>NETRA </a:t>
            </a:r>
            <a:endParaRPr lang="en-US" sz="2000" b="0" dirty="0">
              <a:solidFill>
                <a:srgbClr val="0033CC"/>
              </a:solidFill>
              <a:latin typeface="Bauhaus 93" pitchFamily="82" charset="0"/>
            </a:endParaRPr>
          </a:p>
        </p:txBody>
      </p:sp>
    </p:spTree>
    <p:extLst>
      <p:ext uri="{BB962C8B-B14F-4D97-AF65-F5344CB8AC3E}">
        <p14:creationId xmlns:p14="http://schemas.microsoft.com/office/powerpoint/2010/main" val="3440914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ayout option 1">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9" name="Rectangle 18"/>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06245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71CFC8-2052-48C9-9E8D-FDF4EBDCB6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69FFAFE-C35F-490B-B76E-9638994750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D5A2F01-CE15-42F0-AA76-C785E122AECE}"/>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5" name="Footer Placeholder 4">
            <a:extLst>
              <a:ext uri="{FF2B5EF4-FFF2-40B4-BE49-F238E27FC236}">
                <a16:creationId xmlns:a16="http://schemas.microsoft.com/office/drawing/2014/main" id="{AECF6B44-EA75-4615-9770-C955E43CB77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6016124-01E7-4FA7-9D5D-FF51433E2047}"/>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2422112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Infographics ">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989295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pic>
        <p:nvPicPr>
          <p:cNvPr id="74" name="Picture 18"/>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37" name="Rectangle 3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712289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 layout">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9" name="Rectangle 18"/>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0" name="Rectangle 1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944179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7" name="Picture 18"/>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
        <p:nvSpPr>
          <p:cNvPr id="42" name="Rectangle 41"/>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Tree>
    <p:extLst>
      <p:ext uri="{BB962C8B-B14F-4D97-AF65-F5344CB8AC3E}">
        <p14:creationId xmlns:p14="http://schemas.microsoft.com/office/powerpoint/2010/main" val="6976955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54292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22" name="Text Placeholder 9"/>
          <p:cNvSpPr>
            <a:spLocks noGrp="1"/>
          </p:cNvSpPr>
          <p:nvPr>
            <p:ph type="body" sz="quarter" idx="11"/>
          </p:nvPr>
        </p:nvSpPr>
        <p:spPr>
          <a:xfrm>
            <a:off x="6515100" y="1357313"/>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604753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86341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Picture with text tabl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endParaRPr lang="en-US"/>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2" name="Rectangle 21"/>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7" name="Rectangle 2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9847786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grpSp>
        <p:nvGrpSpPr>
          <p:cNvPr id="2" name="Group 1"/>
          <p:cNvGrpSpPr/>
          <p:nvPr userDrawn="1"/>
        </p:nvGrpSpPr>
        <p:grpSpPr>
          <a:xfrm>
            <a:off x="8031113" y="-494046"/>
            <a:ext cx="4552989" cy="7352046"/>
            <a:chOff x="8031113" y="-494046"/>
            <a:chExt cx="4552989" cy="7352046"/>
          </a:xfrm>
        </p:grpSpPr>
        <p:sp>
          <p:nvSpPr>
            <p:cNvPr id="29" name="Rectangle 2"/>
            <p:cNvSpPr/>
            <p:nvPr userDrawn="1"/>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userDrawn="1"/>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40758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24" name="Group 23"/>
          <p:cNvGrpSpPr/>
          <p:nvPr userDrawn="1"/>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34" name="フリーフォーム 9"/>
          <p:cNvSpPr/>
          <p:nvPr userDrawn="1"/>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userDrawn="1"/>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Click icon to add picture</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dirty="0"/>
              <a:t>Click to edit Master text styles</a:t>
            </a:r>
          </a:p>
        </p:txBody>
      </p:sp>
      <p:sp>
        <p:nvSpPr>
          <p:cNvPr id="2" name="Title 1"/>
          <p:cNvSpPr>
            <a:spLocks noGrp="1"/>
          </p:cNvSpPr>
          <p:nvPr>
            <p:ph type="title"/>
          </p:nvPr>
        </p:nvSpPr>
        <p:spPr>
          <a:xfrm>
            <a:off x="1139824" y="1971676"/>
            <a:ext cx="4019550" cy="2914649"/>
          </a:xfrm>
        </p:spPr>
        <p:txBody>
          <a:bodyPr>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432556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lide with table">
    <p:spTree>
      <p:nvGrpSpPr>
        <p:cNvPr id="1" name=""/>
        <p:cNvGrpSpPr/>
        <p:nvPr/>
      </p:nvGrpSpPr>
      <p:grpSpPr>
        <a:xfrm>
          <a:off x="0" y="0"/>
          <a:ext cx="0" cy="0"/>
          <a:chOff x="0" y="0"/>
          <a:chExt cx="0" cy="0"/>
        </a:xfrm>
      </p:grpSpPr>
      <p:sp>
        <p:nvSpPr>
          <p:cNvPr id="21"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endParaRPr lang="en-US" dirty="0"/>
          </a:p>
        </p:txBody>
      </p:sp>
      <p:sp>
        <p:nvSpPr>
          <p:cNvPr id="19"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0"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2"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3"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7" name="Rectangle 1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313171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15765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49" y="1347788"/>
            <a:ext cx="11422063" cy="4626864"/>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025291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page only">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49580" y="75927"/>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4"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5" name="Rectangle 1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6" name="Rectangle 1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103461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Locations Map">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9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00" name="Rectangle 399"/>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01" name="Rectangle 40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1173391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userDrawn="1"/>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p:cNvSpPr/>
          <p:nvPr userDrawn="1"/>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14643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dirty="0"/>
              <a:t>Click to edit Master title style</a:t>
            </a:r>
          </a:p>
        </p:txBody>
      </p:sp>
    </p:spTree>
    <p:extLst>
      <p:ext uri="{BB962C8B-B14F-4D97-AF65-F5344CB8AC3E}">
        <p14:creationId xmlns:p14="http://schemas.microsoft.com/office/powerpoint/2010/main" val="3852535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userDrawn="1"/>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1" name="Freeform 20"/>
          <p:cNvSpPr/>
          <p:nvPr userDrawn="1"/>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dirty="0"/>
              <a:t>Click to edit Master text styles</a:t>
            </a:r>
          </a:p>
        </p:txBody>
      </p:sp>
      <p:sp>
        <p:nvSpPr>
          <p:cNvPr id="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7" name="Rectangle 6"/>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8" name="Rectangle 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0209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7"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11"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cxnSp>
        <p:nvCxnSpPr>
          <p:cNvPr id="24" name="Straight Connector 23"/>
          <p:cNvCxnSpPr/>
          <p:nvPr userDrawn="1"/>
        </p:nvCxnSpPr>
        <p:spPr>
          <a:xfrm>
            <a:off x="151593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6"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36" name="Straight Connector 35"/>
          <p:cNvCxnSpPr/>
          <p:nvPr userDrawn="1"/>
        </p:nvCxnSpPr>
        <p:spPr>
          <a:xfrm>
            <a:off x="334652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5"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38" name="Straight Connector 37"/>
          <p:cNvCxnSpPr/>
          <p:nvPr userDrawn="1"/>
        </p:nvCxnSpPr>
        <p:spPr>
          <a:xfrm>
            <a:off x="5177109"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0" name="Straight Connector 39"/>
          <p:cNvCxnSpPr/>
          <p:nvPr userDrawn="1"/>
        </p:nvCxnSpPr>
        <p:spPr>
          <a:xfrm>
            <a:off x="7007698"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3"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2" name="Straight Connector 41"/>
          <p:cNvCxnSpPr/>
          <p:nvPr userDrawn="1"/>
        </p:nvCxnSpPr>
        <p:spPr>
          <a:xfrm>
            <a:off x="883828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4" name="Straight Connector 43"/>
          <p:cNvCxnSpPr/>
          <p:nvPr userDrawn="1"/>
        </p:nvCxnSpPr>
        <p:spPr>
          <a:xfrm>
            <a:off x="1066887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31"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32"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3"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48"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3" name="Straight Connector 52"/>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2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5" name="Rectangle 4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6" name="Rectangle 4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2308420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21" name="Rectangle 20"/>
          <p:cNvSpPr/>
          <p:nvPr userDrawn="1"/>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effectLst>
                <a:outerShdw blurRad="38100" dist="38100" dir="2700000" algn="tl">
                  <a:srgbClr val="000000">
                    <a:alpha val="43137"/>
                  </a:srgbClr>
                </a:outerShdw>
              </a:effectLst>
              <a:latin typeface="Calibri" pitchFamily="34" charset="0"/>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dirty="0"/>
              <a:t>Click to edit Master title style</a:t>
            </a:r>
          </a:p>
        </p:txBody>
      </p:sp>
    </p:spTree>
    <p:extLst>
      <p:ext uri="{BB962C8B-B14F-4D97-AF65-F5344CB8AC3E}">
        <p14:creationId xmlns:p14="http://schemas.microsoft.com/office/powerpoint/2010/main" val="1979971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_Title1">
    <p:spTree>
      <p:nvGrpSpPr>
        <p:cNvPr id="1" name=""/>
        <p:cNvGrpSpPr/>
        <p:nvPr/>
      </p:nvGrpSpPr>
      <p:grpSpPr>
        <a:xfrm>
          <a:off x="0" y="0"/>
          <a:ext cx="0" cy="0"/>
          <a:chOff x="0" y="0"/>
          <a:chExt cx="0" cy="0"/>
        </a:xfrm>
      </p:grpSpPr>
      <p:pic>
        <p:nvPicPr>
          <p:cNvPr id="50" name="Picture Placeholder 2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448824" y="2400300"/>
            <a:ext cx="2339557" cy="2294997"/>
          </a:xfrm>
          <a:prstGeom prst="rect">
            <a:avLst/>
          </a:prstGeom>
        </p:spPr>
      </p:pic>
      <p:pic>
        <p:nvPicPr>
          <p:cNvPr id="51" name="Picture Placeholder 2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916694" y="2400300"/>
            <a:ext cx="2340864" cy="2294996"/>
          </a:xfrm>
          <a:prstGeom prst="rect">
            <a:avLst/>
          </a:prstGeom>
        </p:spPr>
      </p:pic>
      <p:pic>
        <p:nvPicPr>
          <p:cNvPr id="52" name="Picture Placeholder 28"/>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371894" y="2400299"/>
            <a:ext cx="2339557" cy="2294996"/>
          </a:xfrm>
          <a:prstGeom prst="rect">
            <a:avLst/>
          </a:prstGeom>
        </p:spPr>
      </p:pic>
      <p:pic>
        <p:nvPicPr>
          <p:cNvPr id="53" name="Picture Placeholder 2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19050" y="-7937"/>
            <a:ext cx="2339558" cy="2294997"/>
          </a:xfrm>
          <a:prstGeom prst="rect">
            <a:avLst/>
          </a:prstGeom>
        </p:spPr>
      </p:pic>
      <p:pic>
        <p:nvPicPr>
          <p:cNvPr id="54" name="Picture Placeholder 18"/>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2448824" y="-7938"/>
            <a:ext cx="2339557" cy="2294996"/>
          </a:xfrm>
          <a:prstGeom prst="rect">
            <a:avLst/>
          </a:prstGeom>
        </p:spPr>
      </p:pic>
      <p:pic>
        <p:nvPicPr>
          <p:cNvPr id="55" name="Picture Placeholder 19"/>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4916694" y="-7938"/>
            <a:ext cx="2339558" cy="2294996"/>
          </a:xfrm>
          <a:prstGeom prst="rect">
            <a:avLst/>
          </a:prstGeom>
        </p:spPr>
      </p:pic>
      <p:pic>
        <p:nvPicPr>
          <p:cNvPr id="56" name="Picture Placeholder 20"/>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a:xfrm>
            <a:off x="7371894" y="0"/>
            <a:ext cx="2339558" cy="2294996"/>
          </a:xfrm>
          <a:prstGeom prst="rect">
            <a:avLst/>
          </a:prstGeom>
        </p:spPr>
      </p:pic>
      <p:pic>
        <p:nvPicPr>
          <p:cNvPr id="57" name="Picture Placeholder 21"/>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a:xfrm>
            <a:off x="9852444" y="-7938"/>
            <a:ext cx="2339557" cy="2294996"/>
          </a:xfrm>
          <a:prstGeom prst="rect">
            <a:avLst/>
          </a:prstGeom>
        </p:spPr>
      </p:pic>
      <p:pic>
        <p:nvPicPr>
          <p:cNvPr id="58" name="Picture Placeholder 27"/>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a:xfrm>
            <a:off x="-19050" y="2400299"/>
            <a:ext cx="2339558" cy="2294996"/>
          </a:xfrm>
          <a:prstGeom prst="rect">
            <a:avLst/>
          </a:prstGeom>
        </p:spPr>
      </p:pic>
      <p:pic>
        <p:nvPicPr>
          <p:cNvPr id="59" name="Picture Placeholder 31"/>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a:xfrm>
            <a:off x="9852444" y="2400299"/>
            <a:ext cx="2339557" cy="2294996"/>
          </a:xfrm>
          <a:prstGeom prst="rect">
            <a:avLst/>
          </a:prstGeom>
        </p:spPr>
      </p:pic>
      <p:sp>
        <p:nvSpPr>
          <p:cNvPr id="60" name="Rectangle 59"/>
          <p:cNvSpPr/>
          <p:nvPr userDrawn="1"/>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ectangle 60"/>
          <p:cNvSpPr/>
          <p:nvPr userDrawn="1"/>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ectangle 61"/>
          <p:cNvSpPr/>
          <p:nvPr userDrawn="1"/>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Rectangle 62"/>
          <p:cNvSpPr/>
          <p:nvPr userDrawn="1"/>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Rectangle 63"/>
          <p:cNvSpPr/>
          <p:nvPr userDrawn="1"/>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Rectangle 64"/>
          <p:cNvSpPr/>
          <p:nvPr userDrawn="1"/>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6" name="Rectangle 65"/>
          <p:cNvSpPr/>
          <p:nvPr userDrawn="1"/>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Rectangle 66"/>
          <p:cNvSpPr/>
          <p:nvPr userDrawn="1"/>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p:cNvSpPr/>
          <p:nvPr userDrawn="1"/>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Rectangle 68"/>
          <p:cNvSpPr/>
          <p:nvPr userDrawn="1"/>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p:cNvSpPr/>
          <p:nvPr userDrawn="1"/>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Rectangle 70"/>
          <p:cNvSpPr/>
          <p:nvPr userDrawn="1"/>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userDrawn="1"/>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userDrawn="1"/>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userDrawn="1"/>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p:cNvSpPr/>
          <p:nvPr userDrawn="1"/>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6" name="Title 1"/>
          <p:cNvSpPr txBox="1">
            <a:spLocks/>
          </p:cNvSpPr>
          <p:nvPr userDrawn="1"/>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dirty="0">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dirty="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373890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contents">
    <p:spTree>
      <p:nvGrpSpPr>
        <p:cNvPr id="1" name=""/>
        <p:cNvGrpSpPr/>
        <p:nvPr/>
      </p:nvGrpSpPr>
      <p:grpSpPr>
        <a:xfrm>
          <a:off x="0" y="0"/>
          <a:ext cx="0" cy="0"/>
          <a:chOff x="0" y="0"/>
          <a:chExt cx="0" cy="0"/>
        </a:xfrm>
      </p:grpSpPr>
      <p:sp>
        <p:nvSpPr>
          <p:cNvPr id="143"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4"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45"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4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47" name="Straight Connector 146"/>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5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56" name="Rectangle 5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57" name="Rectangle 5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772364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7041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endParaRPr lang="en-US" dirty="0"/>
          </a:p>
        </p:txBody>
      </p:sp>
      <p:grpSp>
        <p:nvGrpSpPr>
          <p:cNvPr id="24" name="Group 23"/>
          <p:cNvGrpSpPr/>
          <p:nvPr userDrawn="1"/>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2" name="Title 1"/>
          <p:cNvSpPr>
            <a:spLocks noGrp="1"/>
          </p:cNvSpPr>
          <p:nvPr>
            <p:ph type="title"/>
          </p:nvPr>
        </p:nvSpPr>
        <p:spPr>
          <a:xfrm>
            <a:off x="476250" y="2680947"/>
            <a:ext cx="3253921" cy="1496107"/>
          </a:xfrm>
        </p:spPr>
        <p:txBody>
          <a:bodyPr/>
          <a:lstStyle>
            <a:lvl1pPr>
              <a:defRPr>
                <a:solidFill>
                  <a:schemeClr val="bg1"/>
                </a:solidFill>
              </a:defRPr>
            </a:lvl1pPr>
          </a:lstStyle>
          <a:p>
            <a:r>
              <a:rPr lang="en-US" dirty="0"/>
              <a:t>Click to edit Master title style</a:t>
            </a:r>
          </a:p>
        </p:txBody>
      </p:sp>
      <p:sp>
        <p:nvSpPr>
          <p:cNvPr id="33" name="正方形/長方形 6"/>
          <p:cNvSpPr/>
          <p:nvPr userDrawn="1"/>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userDrawn="1"/>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userDrawn="1"/>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Click icon to add picture</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24207868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1395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84AA-61B1-4283-AEBA-2B216D6C7B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8FD656A-94B6-47DC-BAF2-FA50E2773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314CF67-04F3-4588-BD5E-A95113D171F0}"/>
              </a:ext>
            </a:extLst>
          </p:cNvPr>
          <p:cNvSpPr>
            <a:spLocks noGrp="1"/>
          </p:cNvSpPr>
          <p:nvPr>
            <p:ph type="dt" sz="half" idx="10"/>
          </p:nvPr>
        </p:nvSpPr>
        <p:spPr/>
        <p:txBody>
          <a:bodyPr/>
          <a:lstStyle/>
          <a:p>
            <a:fld id="{A6CE4440-CD4F-412F-BDAB-913336B247B2}" type="datetime1">
              <a:rPr lang="en-IN" smtClean="0"/>
              <a:t>10-02-2026</a:t>
            </a:fld>
            <a:endParaRPr lang="en-IN"/>
          </a:p>
        </p:txBody>
      </p:sp>
      <p:sp>
        <p:nvSpPr>
          <p:cNvPr id="5" name="Footer Placeholder 4">
            <a:extLst>
              <a:ext uri="{FF2B5EF4-FFF2-40B4-BE49-F238E27FC236}">
                <a16:creationId xmlns:a16="http://schemas.microsoft.com/office/drawing/2014/main" id="{755D6EA9-573A-43FC-8161-BB2C884B770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9D157F8-FE26-4DC2-A53D-5B8A68DF155F}"/>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15862883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9689-604B-432D-8FFB-7211D17CA54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25BDB1F-C21E-426B-B19E-B74D6FEE0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1910219-B865-4C08-90D8-6C39DDDCCDE5}"/>
              </a:ext>
            </a:extLst>
          </p:cNvPr>
          <p:cNvSpPr>
            <a:spLocks noGrp="1"/>
          </p:cNvSpPr>
          <p:nvPr>
            <p:ph type="dt" sz="half" idx="10"/>
          </p:nvPr>
        </p:nvSpPr>
        <p:spPr/>
        <p:txBody>
          <a:bodyPr/>
          <a:lstStyle/>
          <a:p>
            <a:fld id="{587A5A25-C9AB-450A-B93A-009CA87D1EC9}" type="datetime1">
              <a:rPr lang="en-IN" smtClean="0"/>
              <a:t>10-02-2026</a:t>
            </a:fld>
            <a:endParaRPr lang="en-IN"/>
          </a:p>
        </p:txBody>
      </p:sp>
      <p:sp>
        <p:nvSpPr>
          <p:cNvPr id="5" name="Footer Placeholder 4">
            <a:extLst>
              <a:ext uri="{FF2B5EF4-FFF2-40B4-BE49-F238E27FC236}">
                <a16:creationId xmlns:a16="http://schemas.microsoft.com/office/drawing/2014/main" id="{892A17CA-C89F-45B7-A38D-F3FA426651C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2F5039-B2A5-41F6-87BA-689D61C3EB9F}"/>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2238786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755F-C60E-4422-B71A-6465FB479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9DA8DB5-88C3-4B70-A17D-43F3ED86D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6319CA-F64E-4D26-9887-32E08678494C}"/>
              </a:ext>
            </a:extLst>
          </p:cNvPr>
          <p:cNvSpPr>
            <a:spLocks noGrp="1"/>
          </p:cNvSpPr>
          <p:nvPr>
            <p:ph type="dt" sz="half" idx="10"/>
          </p:nvPr>
        </p:nvSpPr>
        <p:spPr/>
        <p:txBody>
          <a:bodyPr/>
          <a:lstStyle/>
          <a:p>
            <a:fld id="{442A59F4-86FF-4EB6-A305-2EB6B7FC5214}" type="datetime1">
              <a:rPr lang="en-IN" smtClean="0"/>
              <a:t>10-02-2026</a:t>
            </a:fld>
            <a:endParaRPr lang="en-IN"/>
          </a:p>
        </p:txBody>
      </p:sp>
      <p:sp>
        <p:nvSpPr>
          <p:cNvPr id="5" name="Footer Placeholder 4">
            <a:extLst>
              <a:ext uri="{FF2B5EF4-FFF2-40B4-BE49-F238E27FC236}">
                <a16:creationId xmlns:a16="http://schemas.microsoft.com/office/drawing/2014/main" id="{4D8B96B6-B3AA-4760-B344-63455715BB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279C0FE-379B-46B9-A440-9E1807C6A290}"/>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1886635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C3C2-5CB9-47E4-B272-F4AB3406557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3BC168A-E7DC-4F9E-85D9-E0F9ACAD8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E44D03A-48D6-4301-B4D5-8C46BF23BF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46657A1-FEE6-4103-9F62-EC6FDB3F042B}"/>
              </a:ext>
            </a:extLst>
          </p:cNvPr>
          <p:cNvSpPr>
            <a:spLocks noGrp="1"/>
          </p:cNvSpPr>
          <p:nvPr>
            <p:ph type="dt" sz="half" idx="10"/>
          </p:nvPr>
        </p:nvSpPr>
        <p:spPr/>
        <p:txBody>
          <a:bodyPr/>
          <a:lstStyle/>
          <a:p>
            <a:fld id="{3054B5C7-274A-4FA7-9D96-7F2E671BADD6}" type="datetime1">
              <a:rPr lang="en-IN" smtClean="0"/>
              <a:t>10-02-2026</a:t>
            </a:fld>
            <a:endParaRPr lang="en-IN"/>
          </a:p>
        </p:txBody>
      </p:sp>
      <p:sp>
        <p:nvSpPr>
          <p:cNvPr id="6" name="Footer Placeholder 5">
            <a:extLst>
              <a:ext uri="{FF2B5EF4-FFF2-40B4-BE49-F238E27FC236}">
                <a16:creationId xmlns:a16="http://schemas.microsoft.com/office/drawing/2014/main" id="{8EADF8C8-DAEF-40B5-80F9-DE35C5EB09B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99F5941-7AFF-402D-B9D3-C73B3B354E0D}"/>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25765654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881F-27D5-457A-AF72-8F577EAA47C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13DCB53-4BA2-4896-8966-8A8B0A4FD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D1E6CF-2EAB-4607-88F4-DE0305CEB7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3C17E9A-28CB-41C0-B605-373DDAFD0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50C16-C5BD-4302-B8DE-6CCCA1016F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A6FBD80-8C5C-443A-B637-DBA57EEFADD3}"/>
              </a:ext>
            </a:extLst>
          </p:cNvPr>
          <p:cNvSpPr>
            <a:spLocks noGrp="1"/>
          </p:cNvSpPr>
          <p:nvPr>
            <p:ph type="dt" sz="half" idx="10"/>
          </p:nvPr>
        </p:nvSpPr>
        <p:spPr/>
        <p:txBody>
          <a:bodyPr/>
          <a:lstStyle/>
          <a:p>
            <a:fld id="{F224C626-4EB9-457F-B6D8-03E7EF603DE1}" type="datetime1">
              <a:rPr lang="en-IN" smtClean="0"/>
              <a:t>10-02-2026</a:t>
            </a:fld>
            <a:endParaRPr lang="en-IN"/>
          </a:p>
        </p:txBody>
      </p:sp>
      <p:sp>
        <p:nvSpPr>
          <p:cNvPr id="8" name="Footer Placeholder 7">
            <a:extLst>
              <a:ext uri="{FF2B5EF4-FFF2-40B4-BE49-F238E27FC236}">
                <a16:creationId xmlns:a16="http://schemas.microsoft.com/office/drawing/2014/main" id="{72905899-63C2-4FAD-9DF1-2569F7D0D99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E65E291-0489-40BE-87D4-B1518FB55534}"/>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33038977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E820-EA76-499D-B91B-C2DBAC97C84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85CC43F-82E9-4367-A04D-0F6E6BE5F554}"/>
              </a:ext>
            </a:extLst>
          </p:cNvPr>
          <p:cNvSpPr>
            <a:spLocks noGrp="1"/>
          </p:cNvSpPr>
          <p:nvPr>
            <p:ph type="dt" sz="half" idx="10"/>
          </p:nvPr>
        </p:nvSpPr>
        <p:spPr/>
        <p:txBody>
          <a:bodyPr/>
          <a:lstStyle/>
          <a:p>
            <a:fld id="{BC53E88C-EE0F-4D50-BD24-F50998628B29}" type="datetime1">
              <a:rPr lang="en-IN" smtClean="0"/>
              <a:t>10-02-2026</a:t>
            </a:fld>
            <a:endParaRPr lang="en-IN"/>
          </a:p>
        </p:txBody>
      </p:sp>
      <p:sp>
        <p:nvSpPr>
          <p:cNvPr id="4" name="Footer Placeholder 3">
            <a:extLst>
              <a:ext uri="{FF2B5EF4-FFF2-40B4-BE49-F238E27FC236}">
                <a16:creationId xmlns:a16="http://schemas.microsoft.com/office/drawing/2014/main" id="{08CE61EF-3AD3-4098-B08E-65533681704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2604DC0-8B88-4494-A532-2E38C1D42894}"/>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35530092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3EE59-08AF-4C9E-A8FB-4B952EB08668}"/>
              </a:ext>
            </a:extLst>
          </p:cNvPr>
          <p:cNvSpPr>
            <a:spLocks noGrp="1"/>
          </p:cNvSpPr>
          <p:nvPr>
            <p:ph type="dt" sz="half" idx="10"/>
          </p:nvPr>
        </p:nvSpPr>
        <p:spPr/>
        <p:txBody>
          <a:bodyPr/>
          <a:lstStyle/>
          <a:p>
            <a:fld id="{4222C673-1D67-40DF-9508-300FEA4D99E9}" type="datetime1">
              <a:rPr lang="en-IN" smtClean="0"/>
              <a:t>10-02-2026</a:t>
            </a:fld>
            <a:endParaRPr lang="en-IN"/>
          </a:p>
        </p:txBody>
      </p:sp>
      <p:sp>
        <p:nvSpPr>
          <p:cNvPr id="3" name="Footer Placeholder 2">
            <a:extLst>
              <a:ext uri="{FF2B5EF4-FFF2-40B4-BE49-F238E27FC236}">
                <a16:creationId xmlns:a16="http://schemas.microsoft.com/office/drawing/2014/main" id="{2B729ED0-04D1-48F8-8EB1-6472D5B14FD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405A938-104D-4418-B0AD-97C0D5060F62}"/>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318944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AE88-5CD0-4B58-806D-7CC76A545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3FF5DD-07B3-4A22-8B83-157BB2114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469FD20-C370-40DB-A55B-A3DD250AC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F8BAB-6DF8-485D-8B80-64B7C6EBFADD}"/>
              </a:ext>
            </a:extLst>
          </p:cNvPr>
          <p:cNvSpPr>
            <a:spLocks noGrp="1"/>
          </p:cNvSpPr>
          <p:nvPr>
            <p:ph type="dt" sz="half" idx="10"/>
          </p:nvPr>
        </p:nvSpPr>
        <p:spPr/>
        <p:txBody>
          <a:bodyPr/>
          <a:lstStyle/>
          <a:p>
            <a:fld id="{492F57C0-7815-4371-8B45-01CD2BB54576}" type="datetime1">
              <a:rPr lang="en-IN" smtClean="0"/>
              <a:t>10-02-2026</a:t>
            </a:fld>
            <a:endParaRPr lang="en-IN"/>
          </a:p>
        </p:txBody>
      </p:sp>
      <p:sp>
        <p:nvSpPr>
          <p:cNvPr id="6" name="Footer Placeholder 5">
            <a:extLst>
              <a:ext uri="{FF2B5EF4-FFF2-40B4-BE49-F238E27FC236}">
                <a16:creationId xmlns:a16="http://schemas.microsoft.com/office/drawing/2014/main" id="{55D9BA8A-25AF-4BF7-A3F2-04C2B4D927F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F6B5FFD-B5B4-4E5A-8051-1BAB539044B8}"/>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25866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9627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ED3A-0D68-47F6-A0BC-06A925C3C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D83E3C8-1F07-42F1-BB37-E78854CD8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52D5B92-D625-456D-A99E-0EF87873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EB2EC7-5BFF-4224-9124-433BF9EAEC43}"/>
              </a:ext>
            </a:extLst>
          </p:cNvPr>
          <p:cNvSpPr>
            <a:spLocks noGrp="1"/>
          </p:cNvSpPr>
          <p:nvPr>
            <p:ph type="dt" sz="half" idx="10"/>
          </p:nvPr>
        </p:nvSpPr>
        <p:spPr/>
        <p:txBody>
          <a:bodyPr/>
          <a:lstStyle/>
          <a:p>
            <a:fld id="{CD24239F-050C-4EBD-B451-49F844733429}" type="datetime1">
              <a:rPr lang="en-IN" smtClean="0"/>
              <a:t>10-02-2026</a:t>
            </a:fld>
            <a:endParaRPr lang="en-IN"/>
          </a:p>
        </p:txBody>
      </p:sp>
      <p:sp>
        <p:nvSpPr>
          <p:cNvPr id="6" name="Footer Placeholder 5">
            <a:extLst>
              <a:ext uri="{FF2B5EF4-FFF2-40B4-BE49-F238E27FC236}">
                <a16:creationId xmlns:a16="http://schemas.microsoft.com/office/drawing/2014/main" id="{243E63CF-5937-4566-84B5-EA78E5662FC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AC01679-FBAB-46EC-B225-AB479A7DFA3E}"/>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38112887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2E11-2651-4B54-B540-F665EBAE3A7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83AB6F3-AED7-4B54-B919-1BB95C31CF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066312-EEC9-4079-9DBD-3AB64D41C2F1}"/>
              </a:ext>
            </a:extLst>
          </p:cNvPr>
          <p:cNvSpPr>
            <a:spLocks noGrp="1"/>
          </p:cNvSpPr>
          <p:nvPr>
            <p:ph type="dt" sz="half" idx="10"/>
          </p:nvPr>
        </p:nvSpPr>
        <p:spPr/>
        <p:txBody>
          <a:bodyPr/>
          <a:lstStyle/>
          <a:p>
            <a:fld id="{5A0F7B59-C0C6-475D-B174-8C200B036076}" type="datetime1">
              <a:rPr lang="en-IN" smtClean="0"/>
              <a:t>10-02-2026</a:t>
            </a:fld>
            <a:endParaRPr lang="en-IN"/>
          </a:p>
        </p:txBody>
      </p:sp>
      <p:sp>
        <p:nvSpPr>
          <p:cNvPr id="5" name="Footer Placeholder 4">
            <a:extLst>
              <a:ext uri="{FF2B5EF4-FFF2-40B4-BE49-F238E27FC236}">
                <a16:creationId xmlns:a16="http://schemas.microsoft.com/office/drawing/2014/main" id="{04A66DB9-4C8B-4E72-B1CF-3AB5757CB60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05DFDA9-A4EC-4386-8782-D25B7951FE4A}"/>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42449469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4BDD1-725F-413E-8349-911102D0D7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3A9B48-3913-412C-80F1-DADD013AA2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7B6D587-37DD-45CB-90C4-0BBADD85C0D5}"/>
              </a:ext>
            </a:extLst>
          </p:cNvPr>
          <p:cNvSpPr>
            <a:spLocks noGrp="1"/>
          </p:cNvSpPr>
          <p:nvPr>
            <p:ph type="dt" sz="half" idx="10"/>
          </p:nvPr>
        </p:nvSpPr>
        <p:spPr/>
        <p:txBody>
          <a:bodyPr/>
          <a:lstStyle/>
          <a:p>
            <a:fld id="{32D2B17C-7155-4B9D-BAE5-1E95E411CDBD}" type="datetime1">
              <a:rPr lang="en-IN" smtClean="0"/>
              <a:t>10-02-2026</a:t>
            </a:fld>
            <a:endParaRPr lang="en-IN"/>
          </a:p>
        </p:txBody>
      </p:sp>
      <p:sp>
        <p:nvSpPr>
          <p:cNvPr id="5" name="Footer Placeholder 4">
            <a:extLst>
              <a:ext uri="{FF2B5EF4-FFF2-40B4-BE49-F238E27FC236}">
                <a16:creationId xmlns:a16="http://schemas.microsoft.com/office/drawing/2014/main" id="{B1BFF9B2-57A5-46AF-AB4F-65C5D36991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27CF68C-4A7D-43A8-9D3D-0ABF97819B19}"/>
              </a:ext>
            </a:extLst>
          </p:cNvPr>
          <p:cNvSpPr>
            <a:spLocks noGrp="1"/>
          </p:cNvSpPr>
          <p:nvPr>
            <p:ph type="sldNum" sz="quarter" idx="12"/>
          </p:nvPr>
        </p:nvSpPr>
        <p:spPr/>
        <p:txBody>
          <a:bodyPr/>
          <a:lstStyle/>
          <a:p>
            <a:fld id="{6253AB56-F9EC-4EB5-883B-53181B425B0E}" type="slidenum">
              <a:rPr lang="en-IN" smtClean="0"/>
              <a:t>‹#›</a:t>
            </a:fld>
            <a:endParaRPr lang="en-IN"/>
          </a:p>
        </p:txBody>
      </p:sp>
    </p:spTree>
    <p:extLst>
      <p:ext uri="{BB962C8B-B14F-4D97-AF65-F5344CB8AC3E}">
        <p14:creationId xmlns:p14="http://schemas.microsoft.com/office/powerpoint/2010/main" val="1152074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508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3003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2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8262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53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4C8D-0904-4F8A-8E87-DB80E4D2998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6473A7F-EE8F-4B8D-BF07-0845A48207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20FE2B-BFCB-4438-8D63-B05ADCA38FBB}"/>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5" name="Footer Placeholder 4">
            <a:extLst>
              <a:ext uri="{FF2B5EF4-FFF2-40B4-BE49-F238E27FC236}">
                <a16:creationId xmlns:a16="http://schemas.microsoft.com/office/drawing/2014/main" id="{8FBAFB97-DD3F-4BB3-B3F9-25E8CBCCD0E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C06797-52FB-4242-A4DF-1F22E611F315}"/>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3642436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480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4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35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D4F6A92-2BA2-47B8-BD95-565858FFA0BE}" type="datetime1">
              <a:rPr lang="en-US" smtClean="0"/>
              <a:pPr>
                <a:defRPr/>
              </a:pPr>
              <a:t>2/10/2026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10724846" y="6135710"/>
            <a:ext cx="779767" cy="365125"/>
          </a:xfrm>
        </p:spPr>
        <p:txBody>
          <a:bodyPr/>
          <a:lstStyle>
            <a:lvl1pPr>
              <a:defRPr/>
            </a:lvl1pPr>
          </a:lstStyle>
          <a:p>
            <a:pPr>
              <a:defRPr/>
            </a:pPr>
            <a:fld id="{7614BB3F-779D-4F4F-8A3A-F73CC1C8CC85}" type="slidenum">
              <a:rPr lang="en-US" altLang="en-US"/>
              <a:pPr>
                <a:defRPr/>
              </a:pPr>
              <a:t>‹#›</a:t>
            </a:fld>
            <a:endParaRPr lang="en-US" altLang="en-US" dirty="0"/>
          </a:p>
        </p:txBody>
      </p:sp>
      <p:sp>
        <p:nvSpPr>
          <p:cNvPr id="8" name="Content Placeholder 7"/>
          <p:cNvSpPr>
            <a:spLocks noGrp="1"/>
          </p:cNvSpPr>
          <p:nvPr>
            <p:ph sz="quarter" idx="13"/>
          </p:nvPr>
        </p:nvSpPr>
        <p:spPr>
          <a:xfrm>
            <a:off x="1193800" y="1152525"/>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0200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93E4B-AD78-45B6-88F3-4DCEC11979BF}"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2601452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CAD7E-0FA1-4A7C-A94C-9CCCA7C8C43D}"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1154162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0DBF78-AAF9-4F03-A157-E223EFEACA47}"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3815835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F01525-A40A-4060-B50E-8B685731BA91}" type="datetime1">
              <a:rPr lang="en-IN" smtClean="0">
                <a:solidFill>
                  <a:prstClr val="black">
                    <a:tint val="75000"/>
                  </a:prstClr>
                </a:solidFill>
              </a:rPr>
              <a:pPr/>
              <a:t>10-02-2026</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1342656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25DE87-17B6-4B57-AB44-B06F41E044A2}" type="datetime1">
              <a:rPr lang="en-IN" smtClean="0">
                <a:solidFill>
                  <a:prstClr val="black">
                    <a:tint val="75000"/>
                  </a:prstClr>
                </a:solidFill>
              </a:rPr>
              <a:pPr/>
              <a:t>10-02-2026</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314582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F37DEE-0886-4F01-9261-C26C753F8217}" type="datetime1">
              <a:rPr lang="en-IN" smtClean="0">
                <a:solidFill>
                  <a:prstClr val="black">
                    <a:tint val="75000"/>
                  </a:prstClr>
                </a:solidFill>
              </a:rPr>
              <a:pPr/>
              <a:t>10-02-2026</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347737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7D1B-4141-4262-B0FB-F8A85F462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F09BE6F-7F81-4F22-B8CF-167F193C2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7E7CAA-D9F8-413D-AA63-DDF45FDE64DD}"/>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5" name="Footer Placeholder 4">
            <a:extLst>
              <a:ext uri="{FF2B5EF4-FFF2-40B4-BE49-F238E27FC236}">
                <a16:creationId xmlns:a16="http://schemas.microsoft.com/office/drawing/2014/main" id="{7FB723DA-54E9-4049-900F-87AEABCC3DF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86F5DD-E7B5-4E5E-9E9C-D23C09707502}"/>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3466963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95C18-6005-4FDA-83BA-6E445C29FCE5}" type="datetime1">
              <a:rPr lang="en-IN" smtClean="0">
                <a:solidFill>
                  <a:prstClr val="black">
                    <a:tint val="75000"/>
                  </a:prstClr>
                </a:solidFill>
              </a:rPr>
              <a:pPr/>
              <a:t>10-02-2026</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1958094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FC036-D2A2-407E-A372-B33851A557BE}" type="datetime1">
              <a:rPr lang="en-IN" smtClean="0">
                <a:solidFill>
                  <a:prstClr val="black">
                    <a:tint val="75000"/>
                  </a:prstClr>
                </a:solidFill>
              </a:rPr>
              <a:pPr/>
              <a:t>10-02-2026</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2453799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7CA30F3-B6C2-49E1-8E23-3D92903E8778}" type="datetime1">
              <a:rPr lang="en-IN" smtClean="0">
                <a:solidFill>
                  <a:prstClr val="black">
                    <a:tint val="75000"/>
                  </a:prstClr>
                </a:solidFill>
              </a:rPr>
              <a:pPr/>
              <a:t>10-02-2026</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4141961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C5614-9786-46FC-BCA9-B9591D80AFF1}"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133508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690E19-691A-4405-A4F6-C7AB1F1449F2}"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69912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74E24-042D-4D14-A76C-F86E29B88A9B}"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1472491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2ADA82-901E-4161-AC69-2DCB453D39D1}"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2471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B6195-D166-418B-9675-6B9C4F86711F}"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928113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5B4414-49E9-4658-A503-2FB4BCC999E0}"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2270580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70FEB-030F-4EF3-9C8E-A9A18666915C}" type="datetime1">
              <a:rPr lang="en-IN" smtClean="0">
                <a:solidFill>
                  <a:prstClr val="black">
                    <a:tint val="75000"/>
                  </a:prstClr>
                </a:solidFill>
              </a:rPr>
              <a:pPr/>
              <a:t>10-02-2026</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62AD3EC-5270-4BD3-87B4-CD378DF6100B}" type="slidenum">
              <a:rPr lang="en-IN" smtClean="0">
                <a:solidFill>
                  <a:srgbClr val="90C226"/>
                </a:solidFill>
              </a:rPr>
              <a:pPr/>
              <a:t>‹#›</a:t>
            </a:fld>
            <a:endParaRPr lang="en-IN">
              <a:solidFill>
                <a:srgbClr val="90C226"/>
              </a:solidFill>
            </a:endParaRPr>
          </a:p>
        </p:txBody>
      </p:sp>
    </p:spTree>
    <p:extLst>
      <p:ext uri="{BB962C8B-B14F-4D97-AF65-F5344CB8AC3E}">
        <p14:creationId xmlns:p14="http://schemas.microsoft.com/office/powerpoint/2010/main" val="26876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5F2F8-677D-494F-977B-E3363E9A876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C7F455-11BF-41EE-ADE0-41474826F0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9E27B01-FF50-45FE-94FF-DC2AB69051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7CB9C8D-49EF-4958-A9D2-5F3781278B9F}"/>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6" name="Footer Placeholder 5">
            <a:extLst>
              <a:ext uri="{FF2B5EF4-FFF2-40B4-BE49-F238E27FC236}">
                <a16:creationId xmlns:a16="http://schemas.microsoft.com/office/drawing/2014/main" id="{FC48E06E-6922-42C1-9DEF-046781C03BF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A27368E-363C-4513-9D41-B8C50FF981AF}"/>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319059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10/2/2016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656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2660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10/2/2016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624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10/2/2016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9447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10/2/2016</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693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10/2/2016</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714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10/2/2016</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164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10/2/2016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96641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10/2/2016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761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9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2547-9E29-4E95-8D5C-5B2E2C07FC3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594F47F-E840-4E72-AB9F-B9EDBA4C46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42CD22-64DF-4D12-8542-368A373E08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BB679C7-F202-4187-BD7E-76AE744B3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7DD03E-5E29-4EF5-AD8A-8B3074875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6881389-AEA5-45D0-B859-077DA968AAD6}"/>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8" name="Footer Placeholder 7">
            <a:extLst>
              <a:ext uri="{FF2B5EF4-FFF2-40B4-BE49-F238E27FC236}">
                <a16:creationId xmlns:a16="http://schemas.microsoft.com/office/drawing/2014/main" id="{045AE253-E1B6-416E-81D4-3C540D0971A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2F41069-0FCD-4D8D-B6CD-2A59E9122F08}"/>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60422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278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159974-B54A-4F77-B7E7-7A4E4C17278A}"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750101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59974-B54A-4F77-B7E7-7A4E4C17278A}"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255403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159974-B54A-4F77-B7E7-7A4E4C17278A}"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2127084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159974-B54A-4F77-B7E7-7A4E4C17278A}"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213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159974-B54A-4F77-B7E7-7A4E4C17278A}" type="datetimeFigureOut">
              <a:rPr lang="en-US" smtClean="0"/>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3546774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159974-B54A-4F77-B7E7-7A4E4C17278A}" type="datetimeFigureOut">
              <a:rPr lang="en-US" smtClean="0"/>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2425870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59974-B54A-4F77-B7E7-7A4E4C17278A}" type="datetimeFigureOut">
              <a:rPr lang="en-US" smtClean="0"/>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209353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159974-B54A-4F77-B7E7-7A4E4C17278A}"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3920998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159974-B54A-4F77-B7E7-7A4E4C17278A}"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384724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DF65-B170-424C-BF7B-0E694679E1C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A95C0C-DB40-4E48-ADE6-E11ADC8DBABF}"/>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4" name="Footer Placeholder 3">
            <a:extLst>
              <a:ext uri="{FF2B5EF4-FFF2-40B4-BE49-F238E27FC236}">
                <a16:creationId xmlns:a16="http://schemas.microsoft.com/office/drawing/2014/main" id="{B8A5A438-6601-4788-97EE-FE1424D1446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A260910-0A68-41AB-A74E-0612FADF5F46}"/>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16735882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59974-B54A-4F77-B7E7-7A4E4C17278A}"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29378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59974-B54A-4F77-B7E7-7A4E4C17278A}"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DC048-144B-4413-BD99-89FE684C505F}" type="slidenum">
              <a:rPr lang="en-US" smtClean="0"/>
              <a:t>‹#›</a:t>
            </a:fld>
            <a:endParaRPr lang="en-US"/>
          </a:p>
        </p:txBody>
      </p:sp>
    </p:spTree>
    <p:extLst>
      <p:ext uri="{BB962C8B-B14F-4D97-AF65-F5344CB8AC3E}">
        <p14:creationId xmlns:p14="http://schemas.microsoft.com/office/powerpoint/2010/main" val="134939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4C129D-4860-4519-A40A-69C16ECB6124}"/>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5" name="Rectangle 5">
            <a:extLst>
              <a:ext uri="{FF2B5EF4-FFF2-40B4-BE49-F238E27FC236}">
                <a16:creationId xmlns:a16="http://schemas.microsoft.com/office/drawing/2014/main" id="{0C994838-53B5-42C0-BFC1-B7E3BB1EA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74379-3503-408E-A54A-D3F38568FD10}"/>
              </a:ext>
            </a:extLst>
          </p:cNvPr>
          <p:cNvSpPr>
            <a:spLocks noGrp="1" noChangeArrowheads="1"/>
          </p:cNvSpPr>
          <p:nvPr>
            <p:ph type="sldNum" sz="quarter" idx="12"/>
          </p:nvPr>
        </p:nvSpPr>
        <p:spPr>
          <a:ln/>
        </p:spPr>
        <p:txBody>
          <a:bodyPr/>
          <a:lstStyle>
            <a:lvl1pPr>
              <a:defRPr/>
            </a:lvl1pPr>
          </a:lstStyle>
          <a:p>
            <a:pPr>
              <a:defRPr/>
            </a:pPr>
            <a:fld id="{10C59233-ED9F-4297-912C-226D0FC8813E}" type="slidenum">
              <a:rPr lang="en-US"/>
              <a:pPr>
                <a:defRPr/>
              </a:pPr>
              <a:t>‹#›</a:t>
            </a:fld>
            <a:endParaRPr lang="en-US"/>
          </a:p>
        </p:txBody>
      </p:sp>
    </p:spTree>
    <p:extLst>
      <p:ext uri="{BB962C8B-B14F-4D97-AF65-F5344CB8AC3E}">
        <p14:creationId xmlns:p14="http://schemas.microsoft.com/office/powerpoint/2010/main" val="655887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F2905D-7C6B-4DAA-A24B-E6639B08AF6B}"/>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5" name="Rectangle 5">
            <a:extLst>
              <a:ext uri="{FF2B5EF4-FFF2-40B4-BE49-F238E27FC236}">
                <a16:creationId xmlns:a16="http://schemas.microsoft.com/office/drawing/2014/main" id="{F88C989B-4462-446A-BC9E-BC8DE7D9BC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233284-D15A-488C-A1EB-82E25D249CA8}"/>
              </a:ext>
            </a:extLst>
          </p:cNvPr>
          <p:cNvSpPr>
            <a:spLocks noGrp="1" noChangeArrowheads="1"/>
          </p:cNvSpPr>
          <p:nvPr>
            <p:ph type="sldNum" sz="quarter" idx="12"/>
          </p:nvPr>
        </p:nvSpPr>
        <p:spPr>
          <a:ln/>
        </p:spPr>
        <p:txBody>
          <a:bodyPr/>
          <a:lstStyle>
            <a:lvl1pPr>
              <a:defRPr/>
            </a:lvl1pPr>
          </a:lstStyle>
          <a:p>
            <a:pPr>
              <a:defRPr/>
            </a:pPr>
            <a:fld id="{7E309787-ADAD-46A3-9261-990B0C8BC199}" type="slidenum">
              <a:rPr lang="en-US"/>
              <a:pPr>
                <a:defRPr/>
              </a:pPr>
              <a:t>‹#›</a:t>
            </a:fld>
            <a:endParaRPr lang="en-US"/>
          </a:p>
        </p:txBody>
      </p:sp>
    </p:spTree>
    <p:extLst>
      <p:ext uri="{BB962C8B-B14F-4D97-AF65-F5344CB8AC3E}">
        <p14:creationId xmlns:p14="http://schemas.microsoft.com/office/powerpoint/2010/main" val="2519252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6BECC5-7A29-4281-9887-F40E46CD5428}"/>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5" name="Rectangle 5">
            <a:extLst>
              <a:ext uri="{FF2B5EF4-FFF2-40B4-BE49-F238E27FC236}">
                <a16:creationId xmlns:a16="http://schemas.microsoft.com/office/drawing/2014/main" id="{81FE5412-C241-4868-9927-FBCC7A3503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7EB021-1644-4C29-89EE-CB43174287CB}"/>
              </a:ext>
            </a:extLst>
          </p:cNvPr>
          <p:cNvSpPr>
            <a:spLocks noGrp="1" noChangeArrowheads="1"/>
          </p:cNvSpPr>
          <p:nvPr>
            <p:ph type="sldNum" sz="quarter" idx="12"/>
          </p:nvPr>
        </p:nvSpPr>
        <p:spPr>
          <a:ln/>
        </p:spPr>
        <p:txBody>
          <a:bodyPr/>
          <a:lstStyle>
            <a:lvl1pPr>
              <a:defRPr/>
            </a:lvl1pPr>
          </a:lstStyle>
          <a:p>
            <a:pPr>
              <a:defRPr/>
            </a:pPr>
            <a:fld id="{0465958E-A76C-4318-8CFA-4BFE0CA411D2}" type="slidenum">
              <a:rPr lang="en-US"/>
              <a:pPr>
                <a:defRPr/>
              </a:pPr>
              <a:t>‹#›</a:t>
            </a:fld>
            <a:endParaRPr lang="en-US"/>
          </a:p>
        </p:txBody>
      </p:sp>
    </p:spTree>
    <p:extLst>
      <p:ext uri="{BB962C8B-B14F-4D97-AF65-F5344CB8AC3E}">
        <p14:creationId xmlns:p14="http://schemas.microsoft.com/office/powerpoint/2010/main" val="429113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BEF062-6C73-4A5B-90A6-AC28B7770B42}"/>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6" name="Rectangle 5">
            <a:extLst>
              <a:ext uri="{FF2B5EF4-FFF2-40B4-BE49-F238E27FC236}">
                <a16:creationId xmlns:a16="http://schemas.microsoft.com/office/drawing/2014/main" id="{50C0C786-EB92-4241-AE75-5D79E93EE9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3C312D-2908-4113-A91B-6357B80E938D}"/>
              </a:ext>
            </a:extLst>
          </p:cNvPr>
          <p:cNvSpPr>
            <a:spLocks noGrp="1" noChangeArrowheads="1"/>
          </p:cNvSpPr>
          <p:nvPr>
            <p:ph type="sldNum" sz="quarter" idx="12"/>
          </p:nvPr>
        </p:nvSpPr>
        <p:spPr>
          <a:ln/>
        </p:spPr>
        <p:txBody>
          <a:bodyPr/>
          <a:lstStyle>
            <a:lvl1pPr>
              <a:defRPr/>
            </a:lvl1pPr>
          </a:lstStyle>
          <a:p>
            <a:pPr>
              <a:defRPr/>
            </a:pPr>
            <a:fld id="{0B5264DE-F616-4A0A-9108-BF0C73D706EE}" type="slidenum">
              <a:rPr lang="en-US"/>
              <a:pPr>
                <a:defRPr/>
              </a:pPr>
              <a:t>‹#›</a:t>
            </a:fld>
            <a:endParaRPr lang="en-US"/>
          </a:p>
        </p:txBody>
      </p:sp>
    </p:spTree>
    <p:extLst>
      <p:ext uri="{BB962C8B-B14F-4D97-AF65-F5344CB8AC3E}">
        <p14:creationId xmlns:p14="http://schemas.microsoft.com/office/powerpoint/2010/main" val="1475118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87CE17D-3845-496A-908D-C14A07F3A760}"/>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8" name="Rectangle 5">
            <a:extLst>
              <a:ext uri="{FF2B5EF4-FFF2-40B4-BE49-F238E27FC236}">
                <a16:creationId xmlns:a16="http://schemas.microsoft.com/office/drawing/2014/main" id="{384BE550-021A-4E64-BB2D-3B5C7204F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5D45F6E-FF38-49F4-A5E0-5C234C66992F}"/>
              </a:ext>
            </a:extLst>
          </p:cNvPr>
          <p:cNvSpPr>
            <a:spLocks noGrp="1" noChangeArrowheads="1"/>
          </p:cNvSpPr>
          <p:nvPr>
            <p:ph type="sldNum" sz="quarter" idx="12"/>
          </p:nvPr>
        </p:nvSpPr>
        <p:spPr>
          <a:ln/>
        </p:spPr>
        <p:txBody>
          <a:bodyPr/>
          <a:lstStyle>
            <a:lvl1pPr>
              <a:defRPr/>
            </a:lvl1pPr>
          </a:lstStyle>
          <a:p>
            <a:pPr>
              <a:defRPr/>
            </a:pPr>
            <a:fld id="{36E48803-CBCD-4085-97ED-B93712B9837B}" type="slidenum">
              <a:rPr lang="en-US"/>
              <a:pPr>
                <a:defRPr/>
              </a:pPr>
              <a:t>‹#›</a:t>
            </a:fld>
            <a:endParaRPr lang="en-US"/>
          </a:p>
        </p:txBody>
      </p:sp>
    </p:spTree>
    <p:extLst>
      <p:ext uri="{BB962C8B-B14F-4D97-AF65-F5344CB8AC3E}">
        <p14:creationId xmlns:p14="http://schemas.microsoft.com/office/powerpoint/2010/main" val="2705597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AE56CE-3E84-4DCE-A246-D45F7B616470}"/>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4" name="Rectangle 5">
            <a:extLst>
              <a:ext uri="{FF2B5EF4-FFF2-40B4-BE49-F238E27FC236}">
                <a16:creationId xmlns:a16="http://schemas.microsoft.com/office/drawing/2014/main" id="{71FE87AD-56D2-4CBF-8DE9-C6648AD73C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72BC68-3781-42FC-A37D-F6975F624621}"/>
              </a:ext>
            </a:extLst>
          </p:cNvPr>
          <p:cNvSpPr>
            <a:spLocks noGrp="1" noChangeArrowheads="1"/>
          </p:cNvSpPr>
          <p:nvPr>
            <p:ph type="sldNum" sz="quarter" idx="12"/>
          </p:nvPr>
        </p:nvSpPr>
        <p:spPr>
          <a:ln/>
        </p:spPr>
        <p:txBody>
          <a:bodyPr/>
          <a:lstStyle>
            <a:lvl1pPr>
              <a:defRPr/>
            </a:lvl1pPr>
          </a:lstStyle>
          <a:p>
            <a:pPr>
              <a:defRPr/>
            </a:pPr>
            <a:fld id="{5CA5438E-C3CF-4ECD-83BB-331C4D07FE06}" type="slidenum">
              <a:rPr lang="en-US"/>
              <a:pPr>
                <a:defRPr/>
              </a:pPr>
              <a:t>‹#›</a:t>
            </a:fld>
            <a:endParaRPr lang="en-US"/>
          </a:p>
        </p:txBody>
      </p:sp>
    </p:spTree>
    <p:extLst>
      <p:ext uri="{BB962C8B-B14F-4D97-AF65-F5344CB8AC3E}">
        <p14:creationId xmlns:p14="http://schemas.microsoft.com/office/powerpoint/2010/main" val="470245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98869A-4376-4BAD-9E79-FB41604BCD8E}"/>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3" name="Rectangle 5">
            <a:extLst>
              <a:ext uri="{FF2B5EF4-FFF2-40B4-BE49-F238E27FC236}">
                <a16:creationId xmlns:a16="http://schemas.microsoft.com/office/drawing/2014/main" id="{48794615-B85B-4808-A0DC-8E8DF027CE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10BF4D-AF3C-4BA2-B086-718EF2D592B9}"/>
              </a:ext>
            </a:extLst>
          </p:cNvPr>
          <p:cNvSpPr>
            <a:spLocks noGrp="1" noChangeArrowheads="1"/>
          </p:cNvSpPr>
          <p:nvPr>
            <p:ph type="sldNum" sz="quarter" idx="12"/>
          </p:nvPr>
        </p:nvSpPr>
        <p:spPr>
          <a:ln/>
        </p:spPr>
        <p:txBody>
          <a:bodyPr/>
          <a:lstStyle>
            <a:lvl1pPr>
              <a:defRPr/>
            </a:lvl1pPr>
          </a:lstStyle>
          <a:p>
            <a:pPr>
              <a:defRPr/>
            </a:pPr>
            <a:fld id="{84EE1FB7-28A3-4DA3-8A55-7DF18DB73AAA}" type="slidenum">
              <a:rPr lang="en-US"/>
              <a:pPr>
                <a:defRPr/>
              </a:pPr>
              <a:t>‹#›</a:t>
            </a:fld>
            <a:endParaRPr lang="en-US"/>
          </a:p>
        </p:txBody>
      </p:sp>
    </p:spTree>
    <p:extLst>
      <p:ext uri="{BB962C8B-B14F-4D97-AF65-F5344CB8AC3E}">
        <p14:creationId xmlns:p14="http://schemas.microsoft.com/office/powerpoint/2010/main" val="1634951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950AB3-D3FA-4D92-8B3D-E2D8D7CA896C}"/>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6" name="Rectangle 5">
            <a:extLst>
              <a:ext uri="{FF2B5EF4-FFF2-40B4-BE49-F238E27FC236}">
                <a16:creationId xmlns:a16="http://schemas.microsoft.com/office/drawing/2014/main" id="{D7477728-8493-4452-9F89-5F2B15F37D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12A400-7CCE-4182-AEAD-90995A294C85}"/>
              </a:ext>
            </a:extLst>
          </p:cNvPr>
          <p:cNvSpPr>
            <a:spLocks noGrp="1" noChangeArrowheads="1"/>
          </p:cNvSpPr>
          <p:nvPr>
            <p:ph type="sldNum" sz="quarter" idx="12"/>
          </p:nvPr>
        </p:nvSpPr>
        <p:spPr>
          <a:ln/>
        </p:spPr>
        <p:txBody>
          <a:bodyPr/>
          <a:lstStyle>
            <a:lvl1pPr>
              <a:defRPr/>
            </a:lvl1pPr>
          </a:lstStyle>
          <a:p>
            <a:pPr>
              <a:defRPr/>
            </a:pPr>
            <a:fld id="{71BAD7ED-5EA5-4EC2-9AA4-F710765E6478}" type="slidenum">
              <a:rPr lang="en-US"/>
              <a:pPr>
                <a:defRPr/>
              </a:pPr>
              <a:t>‹#›</a:t>
            </a:fld>
            <a:endParaRPr lang="en-US"/>
          </a:p>
        </p:txBody>
      </p:sp>
    </p:spTree>
    <p:extLst>
      <p:ext uri="{BB962C8B-B14F-4D97-AF65-F5344CB8AC3E}">
        <p14:creationId xmlns:p14="http://schemas.microsoft.com/office/powerpoint/2010/main" val="190830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ABA7A-44A9-461B-B83D-2DC4C9C1628B}"/>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3" name="Footer Placeholder 2">
            <a:extLst>
              <a:ext uri="{FF2B5EF4-FFF2-40B4-BE49-F238E27FC236}">
                <a16:creationId xmlns:a16="http://schemas.microsoft.com/office/drawing/2014/main" id="{7362DEA4-33AB-4424-8C68-9B92F80D7A1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9A241C-783D-432D-AEBA-9E105DAAF05D}"/>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2436190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F50674-11EE-44FF-81FB-AB696CF5905D}"/>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6" name="Rectangle 5">
            <a:extLst>
              <a:ext uri="{FF2B5EF4-FFF2-40B4-BE49-F238E27FC236}">
                <a16:creationId xmlns:a16="http://schemas.microsoft.com/office/drawing/2014/main" id="{AF4791B2-0671-40C6-B0B0-0FDF9F867A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0FDEAF-9126-4DC3-BEDD-3F0E5CF93913}"/>
              </a:ext>
            </a:extLst>
          </p:cNvPr>
          <p:cNvSpPr>
            <a:spLocks noGrp="1" noChangeArrowheads="1"/>
          </p:cNvSpPr>
          <p:nvPr>
            <p:ph type="sldNum" sz="quarter" idx="12"/>
          </p:nvPr>
        </p:nvSpPr>
        <p:spPr>
          <a:ln/>
        </p:spPr>
        <p:txBody>
          <a:bodyPr/>
          <a:lstStyle>
            <a:lvl1pPr>
              <a:defRPr/>
            </a:lvl1pPr>
          </a:lstStyle>
          <a:p>
            <a:pPr>
              <a:defRPr/>
            </a:pPr>
            <a:fld id="{83FC2567-488B-4E97-ADF1-4548B9AA36D4}" type="slidenum">
              <a:rPr lang="en-US"/>
              <a:pPr>
                <a:defRPr/>
              </a:pPr>
              <a:t>‹#›</a:t>
            </a:fld>
            <a:endParaRPr lang="en-US"/>
          </a:p>
        </p:txBody>
      </p:sp>
    </p:spTree>
    <p:extLst>
      <p:ext uri="{BB962C8B-B14F-4D97-AF65-F5344CB8AC3E}">
        <p14:creationId xmlns:p14="http://schemas.microsoft.com/office/powerpoint/2010/main" val="1675165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BC6EB5-9CE4-475F-A925-B4E904D66D13}"/>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5" name="Rectangle 5">
            <a:extLst>
              <a:ext uri="{FF2B5EF4-FFF2-40B4-BE49-F238E27FC236}">
                <a16:creationId xmlns:a16="http://schemas.microsoft.com/office/drawing/2014/main" id="{E1301CC5-DE6B-47D4-AEC2-2B7123E039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50C870-7353-4A5B-9AA7-8F16711EB8F0}"/>
              </a:ext>
            </a:extLst>
          </p:cNvPr>
          <p:cNvSpPr>
            <a:spLocks noGrp="1" noChangeArrowheads="1"/>
          </p:cNvSpPr>
          <p:nvPr>
            <p:ph type="sldNum" sz="quarter" idx="12"/>
          </p:nvPr>
        </p:nvSpPr>
        <p:spPr>
          <a:ln/>
        </p:spPr>
        <p:txBody>
          <a:bodyPr/>
          <a:lstStyle>
            <a:lvl1pPr>
              <a:defRPr/>
            </a:lvl1pPr>
          </a:lstStyle>
          <a:p>
            <a:pPr>
              <a:defRPr/>
            </a:pPr>
            <a:fld id="{283E1AB6-CF1A-4869-8684-D35C3ADF0D83}" type="slidenum">
              <a:rPr lang="en-US"/>
              <a:pPr>
                <a:defRPr/>
              </a:pPr>
              <a:t>‹#›</a:t>
            </a:fld>
            <a:endParaRPr lang="en-US"/>
          </a:p>
        </p:txBody>
      </p:sp>
    </p:spTree>
    <p:extLst>
      <p:ext uri="{BB962C8B-B14F-4D97-AF65-F5344CB8AC3E}">
        <p14:creationId xmlns:p14="http://schemas.microsoft.com/office/powerpoint/2010/main" val="2696970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09321D-A6A7-4F93-B07A-FD79780A55B8}"/>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5" name="Rectangle 5">
            <a:extLst>
              <a:ext uri="{FF2B5EF4-FFF2-40B4-BE49-F238E27FC236}">
                <a16:creationId xmlns:a16="http://schemas.microsoft.com/office/drawing/2014/main" id="{D04E539D-7293-4041-9983-717D3286BB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14D224-0A66-4817-9967-B9E69679D93E}"/>
              </a:ext>
            </a:extLst>
          </p:cNvPr>
          <p:cNvSpPr>
            <a:spLocks noGrp="1" noChangeArrowheads="1"/>
          </p:cNvSpPr>
          <p:nvPr>
            <p:ph type="sldNum" sz="quarter" idx="12"/>
          </p:nvPr>
        </p:nvSpPr>
        <p:spPr>
          <a:ln/>
        </p:spPr>
        <p:txBody>
          <a:bodyPr/>
          <a:lstStyle>
            <a:lvl1pPr>
              <a:defRPr/>
            </a:lvl1pPr>
          </a:lstStyle>
          <a:p>
            <a:pPr>
              <a:defRPr/>
            </a:pPr>
            <a:fld id="{E7FB8F91-4E6D-4C5E-91A0-70AF2DF1142A}" type="slidenum">
              <a:rPr lang="en-US"/>
              <a:pPr>
                <a:defRPr/>
              </a:pPr>
              <a:t>‹#›</a:t>
            </a:fld>
            <a:endParaRPr lang="en-US"/>
          </a:p>
        </p:txBody>
      </p:sp>
    </p:spTree>
    <p:extLst>
      <p:ext uri="{BB962C8B-B14F-4D97-AF65-F5344CB8AC3E}">
        <p14:creationId xmlns:p14="http://schemas.microsoft.com/office/powerpoint/2010/main" val="583818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382CF8-6698-4FD5-A7AB-AD8AFA6B5654}"/>
              </a:ext>
            </a:extLst>
          </p:cNvPr>
          <p:cNvSpPr>
            <a:spLocks noGrp="1" noChangeArrowheads="1"/>
          </p:cNvSpPr>
          <p:nvPr>
            <p:ph type="dt" sz="half" idx="10"/>
          </p:nvPr>
        </p:nvSpPr>
        <p:spPr>
          <a:ln/>
        </p:spPr>
        <p:txBody>
          <a:bodyPr/>
          <a:lstStyle>
            <a:lvl1pPr>
              <a:defRPr/>
            </a:lvl1pPr>
          </a:lstStyle>
          <a:p>
            <a:pPr>
              <a:defRPr/>
            </a:pPr>
            <a:r>
              <a:rPr lang="en-US"/>
              <a:t>14-12-2010</a:t>
            </a:r>
          </a:p>
        </p:txBody>
      </p:sp>
      <p:sp>
        <p:nvSpPr>
          <p:cNvPr id="6" name="Rectangle 5">
            <a:extLst>
              <a:ext uri="{FF2B5EF4-FFF2-40B4-BE49-F238E27FC236}">
                <a16:creationId xmlns:a16="http://schemas.microsoft.com/office/drawing/2014/main" id="{7655FE48-0089-473F-AF3E-E01CC65438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76C727-3036-4439-97DE-F217BBF2D288}"/>
              </a:ext>
            </a:extLst>
          </p:cNvPr>
          <p:cNvSpPr>
            <a:spLocks noGrp="1" noChangeArrowheads="1"/>
          </p:cNvSpPr>
          <p:nvPr>
            <p:ph type="sldNum" sz="quarter" idx="12"/>
          </p:nvPr>
        </p:nvSpPr>
        <p:spPr>
          <a:ln/>
        </p:spPr>
        <p:txBody>
          <a:bodyPr/>
          <a:lstStyle>
            <a:lvl1pPr>
              <a:defRPr/>
            </a:lvl1pPr>
          </a:lstStyle>
          <a:p>
            <a:pPr>
              <a:defRPr/>
            </a:pPr>
            <a:fld id="{7B71F9B7-3399-404B-ACF3-93FF6E3BD141}" type="slidenum">
              <a:rPr lang="en-US"/>
              <a:pPr>
                <a:defRPr/>
              </a:pPr>
              <a:t>‹#›</a:t>
            </a:fld>
            <a:endParaRPr lang="en-US"/>
          </a:p>
        </p:txBody>
      </p:sp>
    </p:spTree>
    <p:extLst>
      <p:ext uri="{BB962C8B-B14F-4D97-AF65-F5344CB8AC3E}">
        <p14:creationId xmlns:p14="http://schemas.microsoft.com/office/powerpoint/2010/main" val="3029906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1">
    <p:spTree>
      <p:nvGrpSpPr>
        <p:cNvPr id="1" name=""/>
        <p:cNvGrpSpPr/>
        <p:nvPr/>
      </p:nvGrpSpPr>
      <p:grpSpPr>
        <a:xfrm>
          <a:off x="0" y="0"/>
          <a:ext cx="0" cy="0"/>
          <a:chOff x="0" y="0"/>
          <a:chExt cx="0" cy="0"/>
        </a:xfrm>
      </p:grpSpPr>
      <p:sp>
        <p:nvSpPr>
          <p:cNvPr id="62" name="Rectangle 61"/>
          <p:cNvSpPr/>
          <p:nvPr userDrawn="1"/>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Rectangle 64"/>
          <p:cNvSpPr/>
          <p:nvPr userDrawn="1"/>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p:cNvSpPr/>
          <p:nvPr userDrawn="1"/>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p:cNvSpPr/>
          <p:nvPr userDrawn="1"/>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userDrawn="1"/>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p:cNvSpPr/>
          <p:nvPr userDrawn="1"/>
        </p:nvSpPr>
        <p:spPr>
          <a:xfrm>
            <a:off x="0" y="2540000"/>
            <a:ext cx="12192000" cy="4020457"/>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6" name="Title 1"/>
          <p:cNvSpPr txBox="1">
            <a:spLocks/>
          </p:cNvSpPr>
          <p:nvPr userDrawn="1"/>
        </p:nvSpPr>
        <p:spPr bwMode="auto">
          <a:xfrm>
            <a:off x="1981200" y="5029199"/>
            <a:ext cx="8229600" cy="15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dirty="0">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7800" y="0"/>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dirty="0"/>
              <a:t>Click to edit Master text styles</a:t>
            </a:r>
          </a:p>
        </p:txBody>
      </p:sp>
      <p:sp>
        <p:nvSpPr>
          <p:cNvPr id="32" name="Text Box 9"/>
          <p:cNvSpPr txBox="1">
            <a:spLocks noChangeArrowheads="1"/>
          </p:cNvSpPr>
          <p:nvPr userDrawn="1"/>
        </p:nvSpPr>
        <p:spPr bwMode="auto">
          <a:xfrm>
            <a:off x="11231481" y="73626"/>
            <a:ext cx="960519" cy="400110"/>
          </a:xfrm>
          <a:prstGeom prst="rect">
            <a:avLst/>
          </a:prstGeom>
          <a:noFill/>
          <a:ln>
            <a:noFill/>
          </a:ln>
        </p:spPr>
        <p:txBody>
          <a:bodyPr wrap="none">
            <a:spAutoFit/>
          </a:bodyPr>
          <a:lstStyle>
            <a:lvl1pPr eaLnBrk="0" hangingPunct="0">
              <a:defRPr b="1">
                <a:solidFill>
                  <a:schemeClr val="bg1"/>
                </a:solidFill>
                <a:latin typeface="Calibri" pitchFamily="34" charset="0"/>
                <a:cs typeface="Arial" pitchFamily="34" charset="0"/>
              </a:defRPr>
            </a:lvl1pPr>
            <a:lvl2pPr marL="742950" indent="-285750" eaLnBrk="0" hangingPunct="0">
              <a:defRPr b="1">
                <a:solidFill>
                  <a:schemeClr val="bg1"/>
                </a:solidFill>
                <a:latin typeface="Calibri" pitchFamily="34" charset="0"/>
                <a:cs typeface="Arial" pitchFamily="34" charset="0"/>
              </a:defRPr>
            </a:lvl2pPr>
            <a:lvl3pPr marL="1143000" indent="-228600" eaLnBrk="0" hangingPunct="0">
              <a:defRPr b="1">
                <a:solidFill>
                  <a:schemeClr val="bg1"/>
                </a:solidFill>
                <a:latin typeface="Calibri" pitchFamily="34" charset="0"/>
                <a:cs typeface="Arial" pitchFamily="34" charset="0"/>
              </a:defRPr>
            </a:lvl3pPr>
            <a:lvl4pPr marL="1600200" indent="-228600" eaLnBrk="0" hangingPunct="0">
              <a:defRPr b="1">
                <a:solidFill>
                  <a:schemeClr val="bg1"/>
                </a:solidFill>
                <a:latin typeface="Calibri" pitchFamily="34" charset="0"/>
                <a:cs typeface="Arial" pitchFamily="34" charset="0"/>
              </a:defRPr>
            </a:lvl4pPr>
            <a:lvl5pPr marL="2057400" indent="-228600" eaLnBrk="0" hangingPunct="0">
              <a:defRPr b="1">
                <a:solidFill>
                  <a:schemeClr val="bg1"/>
                </a:solidFill>
                <a:latin typeface="Calibri" pitchFamily="34" charset="0"/>
                <a:cs typeface="Arial" pitchFamily="34" charset="0"/>
              </a:defRPr>
            </a:lvl5pPr>
            <a:lvl6pPr marL="25146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6pPr>
            <a:lvl7pPr marL="29718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7pPr>
            <a:lvl8pPr marL="34290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8pPr>
            <a:lvl9pPr marL="38862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9pPr>
          </a:lstStyle>
          <a:p>
            <a:pPr eaLnBrk="1" hangingPunct="1">
              <a:defRPr/>
            </a:pPr>
            <a:r>
              <a:rPr lang="en-US" sz="2000" dirty="0">
                <a:solidFill>
                  <a:srgbClr val="0033CC"/>
                </a:solidFill>
                <a:latin typeface="Bauhaus 93" pitchFamily="82" charset="0"/>
              </a:rPr>
              <a:t>NETRA </a:t>
            </a:r>
            <a:endParaRPr lang="en-US" sz="2000" b="0" dirty="0">
              <a:solidFill>
                <a:srgbClr val="0033CC"/>
              </a:solidFill>
              <a:latin typeface="Bauhaus 93" pitchFamily="82" charset="0"/>
            </a:endParaRPr>
          </a:p>
        </p:txBody>
      </p:sp>
    </p:spTree>
    <p:extLst>
      <p:ext uri="{BB962C8B-B14F-4D97-AF65-F5344CB8AC3E}">
        <p14:creationId xmlns:p14="http://schemas.microsoft.com/office/powerpoint/2010/main" val="26177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62"/>
                                        </p:tgtEl>
                                      </p:cBhvr>
                                    </p:animEffect>
                                    <p:set>
                                      <p:cBhvr>
                                        <p:cTn id="7" dur="1" fill="hold">
                                          <p:stCondLst>
                                            <p:cond delay="499"/>
                                          </p:stCondLst>
                                        </p:cTn>
                                        <p:tgtEl>
                                          <p:spTgt spid="62"/>
                                        </p:tgtEl>
                                        <p:attrNameLst>
                                          <p:attrName>style.visibility</p:attrName>
                                        </p:attrNameLst>
                                      </p:cBhvr>
                                      <p:to>
                                        <p:strVal val="hidden"/>
                                      </p:to>
                                    </p:set>
                                  </p:childTnLst>
                                </p:cTn>
                              </p:par>
                              <p:par>
                                <p:cTn id="8" presetID="10" presetClass="exit" presetSubtype="0" fill="hold" grpId="0" nodeType="withEffect">
                                  <p:stCondLst>
                                    <p:cond delay="1100"/>
                                  </p:stCondLst>
                                  <p:childTnLst>
                                    <p:animEffect transition="out" filter="fade">
                                      <p:cBhvr>
                                        <p:cTn id="9" dur="500"/>
                                        <p:tgtEl>
                                          <p:spTgt spid="65"/>
                                        </p:tgtEl>
                                      </p:cBhvr>
                                    </p:animEffect>
                                    <p:set>
                                      <p:cBhvr>
                                        <p:cTn id="10" dur="1" fill="hold">
                                          <p:stCondLst>
                                            <p:cond delay="499"/>
                                          </p:stCondLst>
                                        </p:cTn>
                                        <p:tgtEl>
                                          <p:spTgt spid="65"/>
                                        </p:tgtEl>
                                        <p:attrNameLst>
                                          <p:attrName>style.visibility</p:attrName>
                                        </p:attrNameLst>
                                      </p:cBhvr>
                                      <p:to>
                                        <p:strVal val="hidden"/>
                                      </p:to>
                                    </p:set>
                                  </p:childTnLst>
                                </p:cTn>
                              </p:par>
                              <p:par>
                                <p:cTn id="11" presetID="10" presetClass="exit" presetSubtype="0" fill="hold" grpId="0" nodeType="withEffect">
                                  <p:stCondLst>
                                    <p:cond delay="1200"/>
                                  </p:stCondLst>
                                  <p:childTnLst>
                                    <p:animEffect transition="out" filter="fade">
                                      <p:cBhvr>
                                        <p:cTn id="12" dur="500"/>
                                        <p:tgtEl>
                                          <p:spTgt spid="68"/>
                                        </p:tgtEl>
                                      </p:cBhvr>
                                    </p:animEffect>
                                    <p:set>
                                      <p:cBhvr>
                                        <p:cTn id="13" dur="1" fill="hold">
                                          <p:stCondLst>
                                            <p:cond delay="499"/>
                                          </p:stCondLst>
                                        </p:cTn>
                                        <p:tgtEl>
                                          <p:spTgt spid="68"/>
                                        </p:tgtEl>
                                        <p:attrNameLst>
                                          <p:attrName>style.visibility</p:attrName>
                                        </p:attrNameLst>
                                      </p:cBhvr>
                                      <p:to>
                                        <p:strVal val="hidden"/>
                                      </p:to>
                                    </p:set>
                                  </p:childTnLst>
                                </p:cTn>
                              </p:par>
                              <p:par>
                                <p:cTn id="14" presetID="10" presetClass="exit" presetSubtype="0" fill="hold" grpId="0" nodeType="withEffect">
                                  <p:stCondLst>
                                    <p:cond delay="1300"/>
                                  </p:stCondLst>
                                  <p:childTnLst>
                                    <p:animEffect transition="out" filter="fade">
                                      <p:cBhvr>
                                        <p:cTn id="15" dur="500"/>
                                        <p:tgtEl>
                                          <p:spTgt spid="70"/>
                                        </p:tgtEl>
                                      </p:cBhvr>
                                    </p:animEffect>
                                    <p:set>
                                      <p:cBhvr>
                                        <p:cTn id="16" dur="1" fill="hold">
                                          <p:stCondLst>
                                            <p:cond delay="499"/>
                                          </p:stCondLst>
                                        </p:cTn>
                                        <p:tgtEl>
                                          <p:spTgt spid="70"/>
                                        </p:tgtEl>
                                        <p:attrNameLst>
                                          <p:attrName>style.visibility</p:attrName>
                                        </p:attrNameLst>
                                      </p:cBhvr>
                                      <p:to>
                                        <p:strVal val="hidden"/>
                                      </p:to>
                                    </p:set>
                                  </p:childTnLst>
                                </p:cTn>
                              </p:par>
                              <p:par>
                                <p:cTn id="17" presetID="10" presetClass="exit" presetSubtype="0" fill="hold" grpId="0" nodeType="withEffect">
                                  <p:stCondLst>
                                    <p:cond delay="1400"/>
                                  </p:stCondLst>
                                  <p:childTnLst>
                                    <p:animEffect transition="out" filter="fade">
                                      <p:cBhvr>
                                        <p:cTn id="18" dur="500"/>
                                        <p:tgtEl>
                                          <p:spTgt spid="73"/>
                                        </p:tgtEl>
                                      </p:cBhvr>
                                    </p:animEffect>
                                    <p:set>
                                      <p:cBhvr>
                                        <p:cTn id="1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68" grpId="0" animBg="1"/>
      <p:bldP spid="70" grpId="0" animBg="1"/>
      <p:bldP spid="73"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2" name="テキスト プレースホルダー 11"/>
          <p:cNvSpPr>
            <a:spLocks noGrp="1"/>
          </p:cNvSpPr>
          <p:nvPr>
            <p:ph type="body" sz="quarter" idx="14"/>
          </p:nvPr>
        </p:nvSpPr>
        <p:spPr>
          <a:xfrm>
            <a:off x="5298697" y="2865855"/>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dirty="0"/>
              <a:t>Click to edit Master text styles</a:t>
            </a:r>
          </a:p>
        </p:txBody>
      </p:sp>
      <p:sp>
        <p:nvSpPr>
          <p:cNvPr id="43" name="テキスト プレースホルダー 11"/>
          <p:cNvSpPr>
            <a:spLocks noGrp="1"/>
          </p:cNvSpPr>
          <p:nvPr>
            <p:ph type="body" sz="quarter" idx="15"/>
          </p:nvPr>
        </p:nvSpPr>
        <p:spPr>
          <a:xfrm>
            <a:off x="5298697" y="3642997"/>
            <a:ext cx="5633762"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dirty="0"/>
              <a:t>Click to edit Master text styles</a:t>
            </a:r>
          </a:p>
        </p:txBody>
      </p:sp>
      <p:pic>
        <p:nvPicPr>
          <p:cNvPr id="44"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userDrawn="1"/>
        </p:nvCxnSpPr>
        <p:spPr>
          <a:xfrm>
            <a:off x="5326743" y="3541486"/>
            <a:ext cx="6571570"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1109976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46" name="Rectangle 45"/>
          <p:cNvSpPr/>
          <p:nvPr userDrawn="1"/>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dirty="0"/>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dirty="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pic>
        <p:nvPicPr>
          <p:cNvPr id="58"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66463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143"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4"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45"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4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47" name="Straight Connector 146"/>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5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3" name="Text Box 9"/>
          <p:cNvSpPr txBox="1">
            <a:spLocks noChangeArrowheads="1"/>
          </p:cNvSpPr>
          <p:nvPr userDrawn="1"/>
        </p:nvSpPr>
        <p:spPr bwMode="auto">
          <a:xfrm>
            <a:off x="11059579" y="884420"/>
            <a:ext cx="960519" cy="400110"/>
          </a:xfrm>
          <a:prstGeom prst="rect">
            <a:avLst/>
          </a:prstGeom>
          <a:noFill/>
          <a:ln>
            <a:noFill/>
          </a:ln>
        </p:spPr>
        <p:txBody>
          <a:bodyPr wrap="none">
            <a:spAutoFit/>
          </a:bodyPr>
          <a:lstStyle>
            <a:lvl1pPr eaLnBrk="0" hangingPunct="0">
              <a:defRPr b="1">
                <a:solidFill>
                  <a:schemeClr val="bg1"/>
                </a:solidFill>
                <a:latin typeface="Calibri" pitchFamily="34" charset="0"/>
                <a:cs typeface="Arial" pitchFamily="34" charset="0"/>
              </a:defRPr>
            </a:lvl1pPr>
            <a:lvl2pPr marL="742950" indent="-285750" eaLnBrk="0" hangingPunct="0">
              <a:defRPr b="1">
                <a:solidFill>
                  <a:schemeClr val="bg1"/>
                </a:solidFill>
                <a:latin typeface="Calibri" pitchFamily="34" charset="0"/>
                <a:cs typeface="Arial" pitchFamily="34" charset="0"/>
              </a:defRPr>
            </a:lvl2pPr>
            <a:lvl3pPr marL="1143000" indent="-228600" eaLnBrk="0" hangingPunct="0">
              <a:defRPr b="1">
                <a:solidFill>
                  <a:schemeClr val="bg1"/>
                </a:solidFill>
                <a:latin typeface="Calibri" pitchFamily="34" charset="0"/>
                <a:cs typeface="Arial" pitchFamily="34" charset="0"/>
              </a:defRPr>
            </a:lvl3pPr>
            <a:lvl4pPr marL="1600200" indent="-228600" eaLnBrk="0" hangingPunct="0">
              <a:defRPr b="1">
                <a:solidFill>
                  <a:schemeClr val="bg1"/>
                </a:solidFill>
                <a:latin typeface="Calibri" pitchFamily="34" charset="0"/>
                <a:cs typeface="Arial" pitchFamily="34" charset="0"/>
              </a:defRPr>
            </a:lvl4pPr>
            <a:lvl5pPr marL="2057400" indent="-228600" eaLnBrk="0" hangingPunct="0">
              <a:defRPr b="1">
                <a:solidFill>
                  <a:schemeClr val="bg1"/>
                </a:solidFill>
                <a:latin typeface="Calibri" pitchFamily="34" charset="0"/>
                <a:cs typeface="Arial" pitchFamily="34" charset="0"/>
              </a:defRPr>
            </a:lvl5pPr>
            <a:lvl6pPr marL="25146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6pPr>
            <a:lvl7pPr marL="29718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7pPr>
            <a:lvl8pPr marL="34290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8pPr>
            <a:lvl9pPr marL="38862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9pPr>
          </a:lstStyle>
          <a:p>
            <a:pPr eaLnBrk="1" hangingPunct="1">
              <a:defRPr/>
            </a:pPr>
            <a:r>
              <a:rPr lang="en-US" sz="2000" dirty="0">
                <a:solidFill>
                  <a:srgbClr val="0033CC"/>
                </a:solidFill>
                <a:latin typeface="Bauhaus 93" pitchFamily="82" charset="0"/>
              </a:rPr>
              <a:t>NETRA </a:t>
            </a:r>
            <a:endParaRPr lang="en-US" sz="2000" b="0" dirty="0">
              <a:solidFill>
                <a:srgbClr val="0033CC"/>
              </a:solidFill>
              <a:latin typeface="Bauhaus 93" pitchFamily="82" charset="0"/>
            </a:endParaRPr>
          </a:p>
        </p:txBody>
      </p:sp>
    </p:spTree>
    <p:extLst>
      <p:ext uri="{BB962C8B-B14F-4D97-AF65-F5344CB8AC3E}">
        <p14:creationId xmlns:p14="http://schemas.microsoft.com/office/powerpoint/2010/main" val="2852821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ayout option 1">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9" name="Rectangle 18"/>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974957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nfographics ">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24937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7A84-E7C1-4452-84D2-4E8E186F7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8BB3FBE-B7FB-40FD-A852-3C149047C0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698139B-ED0C-4447-992F-BE3B9D550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29EC5E-7AFA-482B-9103-7EC0DB78FC1A}"/>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6" name="Footer Placeholder 5">
            <a:extLst>
              <a:ext uri="{FF2B5EF4-FFF2-40B4-BE49-F238E27FC236}">
                <a16:creationId xmlns:a16="http://schemas.microsoft.com/office/drawing/2014/main" id="{8F4F34D0-0A96-474E-A933-60995A0575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31B3F4A-4930-423D-9ED5-F9772D3B7297}"/>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36732847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pic>
        <p:nvPicPr>
          <p:cNvPr id="74" name="Picture 18"/>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37" name="Rectangle 3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8489235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 layout">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9" name="Rectangle 18"/>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0" name="Rectangle 1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796007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7" name="Picture 18"/>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
        <p:nvSpPr>
          <p:cNvPr id="42" name="Rectangle 41"/>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Tree>
    <p:extLst>
      <p:ext uri="{BB962C8B-B14F-4D97-AF65-F5344CB8AC3E}">
        <p14:creationId xmlns:p14="http://schemas.microsoft.com/office/powerpoint/2010/main" val="19701310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54292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22" name="Text Placeholder 9"/>
          <p:cNvSpPr>
            <a:spLocks noGrp="1"/>
          </p:cNvSpPr>
          <p:nvPr>
            <p:ph type="body" sz="quarter" idx="11"/>
          </p:nvPr>
        </p:nvSpPr>
        <p:spPr>
          <a:xfrm>
            <a:off x="6515100" y="1357313"/>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498023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NTPC ,All Rights Reserved.</a:t>
            </a: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287748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icture with text tabl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endParaRPr lang="en-US"/>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2" name="Rectangle 21"/>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7" name="Rectangle 2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067265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grpSp>
        <p:nvGrpSpPr>
          <p:cNvPr id="2" name="Group 1"/>
          <p:cNvGrpSpPr/>
          <p:nvPr userDrawn="1"/>
        </p:nvGrpSpPr>
        <p:grpSpPr>
          <a:xfrm>
            <a:off x="8031113" y="-494046"/>
            <a:ext cx="4552989" cy="7352046"/>
            <a:chOff x="8031113" y="-494046"/>
            <a:chExt cx="4552989" cy="7352046"/>
          </a:xfrm>
        </p:grpSpPr>
        <p:sp>
          <p:nvSpPr>
            <p:cNvPr id="29" name="Rectangle 2"/>
            <p:cNvSpPr/>
            <p:nvPr userDrawn="1"/>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userDrawn="1"/>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34920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24" name="Group 23"/>
          <p:cNvGrpSpPr/>
          <p:nvPr userDrawn="1"/>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34" name="フリーフォーム 9"/>
          <p:cNvSpPr/>
          <p:nvPr userDrawn="1"/>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userDrawn="1"/>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Click icon to add picture</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dirty="0"/>
              <a:t>Click to edit Master text styles</a:t>
            </a:r>
          </a:p>
        </p:txBody>
      </p:sp>
      <p:sp>
        <p:nvSpPr>
          <p:cNvPr id="2" name="Title 1"/>
          <p:cNvSpPr>
            <a:spLocks noGrp="1"/>
          </p:cNvSpPr>
          <p:nvPr>
            <p:ph type="title"/>
          </p:nvPr>
        </p:nvSpPr>
        <p:spPr>
          <a:xfrm>
            <a:off x="1139824" y="1971676"/>
            <a:ext cx="4019550" cy="2914649"/>
          </a:xfrm>
        </p:spPr>
        <p:txBody>
          <a:bodyPr>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595479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lide with table">
    <p:spTree>
      <p:nvGrpSpPr>
        <p:cNvPr id="1" name=""/>
        <p:cNvGrpSpPr/>
        <p:nvPr/>
      </p:nvGrpSpPr>
      <p:grpSpPr>
        <a:xfrm>
          <a:off x="0" y="0"/>
          <a:ext cx="0" cy="0"/>
          <a:chOff x="0" y="0"/>
          <a:chExt cx="0" cy="0"/>
        </a:xfrm>
      </p:grpSpPr>
      <p:sp>
        <p:nvSpPr>
          <p:cNvPr id="21"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endParaRPr lang="en-US" dirty="0"/>
          </a:p>
        </p:txBody>
      </p:sp>
      <p:sp>
        <p:nvSpPr>
          <p:cNvPr id="19"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0"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2"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3"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7" name="Rectangle 1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8444998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49" y="1347788"/>
            <a:ext cx="11422063" cy="4626864"/>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15439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3AA-EC5A-480E-ADC0-4AB781984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C9E5600-DC2F-4834-AA9C-401E2D867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A78FD37-E5CB-41CC-87C6-B47FE1D78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F5B21C-1A76-4358-A8E0-58E6D49AD57E}"/>
              </a:ext>
            </a:extLst>
          </p:cNvPr>
          <p:cNvSpPr>
            <a:spLocks noGrp="1"/>
          </p:cNvSpPr>
          <p:nvPr>
            <p:ph type="dt" sz="half" idx="10"/>
          </p:nvPr>
        </p:nvSpPr>
        <p:spPr/>
        <p:txBody>
          <a:bodyPr/>
          <a:lstStyle/>
          <a:p>
            <a:fld id="{0AEF9A19-9928-4C1E-8973-B0129DF676D9}" type="datetimeFigureOut">
              <a:rPr lang="en-IN" smtClean="0"/>
              <a:t>10-02-2026</a:t>
            </a:fld>
            <a:endParaRPr lang="en-IN"/>
          </a:p>
        </p:txBody>
      </p:sp>
      <p:sp>
        <p:nvSpPr>
          <p:cNvPr id="6" name="Footer Placeholder 5">
            <a:extLst>
              <a:ext uri="{FF2B5EF4-FFF2-40B4-BE49-F238E27FC236}">
                <a16:creationId xmlns:a16="http://schemas.microsoft.com/office/drawing/2014/main" id="{4BB225FB-E406-46B4-8653-E4805D83DCF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17CD7AB-0968-4D5D-86CF-67E91C38D796}"/>
              </a:ext>
            </a:extLst>
          </p:cNvPr>
          <p:cNvSpPr>
            <a:spLocks noGrp="1"/>
          </p:cNvSpPr>
          <p:nvPr>
            <p:ph type="sldNum" sz="quarter" idx="12"/>
          </p:nvPr>
        </p:nvSpPr>
        <p:spPr/>
        <p:txBody>
          <a:bodyPr/>
          <a:lstStyle/>
          <a:p>
            <a:fld id="{FCF60353-CCBB-4FFF-BF34-B3462286F1D7}" type="slidenum">
              <a:rPr lang="en-IN" smtClean="0"/>
              <a:t>‹#›</a:t>
            </a:fld>
            <a:endParaRPr lang="en-IN"/>
          </a:p>
        </p:txBody>
      </p:sp>
    </p:spTree>
    <p:extLst>
      <p:ext uri="{BB962C8B-B14F-4D97-AF65-F5344CB8AC3E}">
        <p14:creationId xmlns:p14="http://schemas.microsoft.com/office/powerpoint/2010/main" val="2034063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page only">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4"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5" name="Rectangle 1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6" name="Rectangle 1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6019111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ocations Map">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9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00" name="Rectangle 399"/>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01" name="Rectangle 40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228902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userDrawn="1"/>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p:cNvSpPr/>
          <p:nvPr userDrawn="1"/>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99830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dirty="0"/>
              <a:t>Click to edit Master title style</a:t>
            </a:r>
          </a:p>
        </p:txBody>
      </p:sp>
    </p:spTree>
    <p:extLst>
      <p:ext uri="{BB962C8B-B14F-4D97-AF65-F5344CB8AC3E}">
        <p14:creationId xmlns:p14="http://schemas.microsoft.com/office/powerpoint/2010/main" val="2853090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userDrawn="1"/>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1" name="Freeform 20"/>
          <p:cNvSpPr/>
          <p:nvPr userDrawn="1"/>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dirty="0"/>
              <a:t>Click to edit Master text styles</a:t>
            </a:r>
          </a:p>
        </p:txBody>
      </p:sp>
      <p:sp>
        <p:nvSpPr>
          <p:cNvPr id="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7" name="Rectangle 6"/>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8" name="Rectangle 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42044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7"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11"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cxnSp>
        <p:nvCxnSpPr>
          <p:cNvPr id="24" name="Straight Connector 23"/>
          <p:cNvCxnSpPr/>
          <p:nvPr userDrawn="1"/>
        </p:nvCxnSpPr>
        <p:spPr>
          <a:xfrm>
            <a:off x="151593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6"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36" name="Straight Connector 35"/>
          <p:cNvCxnSpPr/>
          <p:nvPr userDrawn="1"/>
        </p:nvCxnSpPr>
        <p:spPr>
          <a:xfrm>
            <a:off x="334652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5"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38" name="Straight Connector 37"/>
          <p:cNvCxnSpPr/>
          <p:nvPr userDrawn="1"/>
        </p:nvCxnSpPr>
        <p:spPr>
          <a:xfrm>
            <a:off x="5177109"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0" name="Straight Connector 39"/>
          <p:cNvCxnSpPr/>
          <p:nvPr userDrawn="1"/>
        </p:nvCxnSpPr>
        <p:spPr>
          <a:xfrm>
            <a:off x="7007698"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3"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2" name="Straight Connector 41"/>
          <p:cNvCxnSpPr/>
          <p:nvPr userDrawn="1"/>
        </p:nvCxnSpPr>
        <p:spPr>
          <a:xfrm>
            <a:off x="883828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4" name="Straight Connector 43"/>
          <p:cNvCxnSpPr/>
          <p:nvPr userDrawn="1"/>
        </p:nvCxnSpPr>
        <p:spPr>
          <a:xfrm>
            <a:off x="1066887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31"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32"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3"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48"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3" name="Straight Connector 52"/>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2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5" name="Rectangle 4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6" name="Rectangle 4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0814877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21" name="Rectangle 20"/>
          <p:cNvSpPr/>
          <p:nvPr userDrawn="1"/>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effectLst>
                <a:outerShdw blurRad="38100" dist="38100" dir="2700000" algn="tl">
                  <a:srgbClr val="000000">
                    <a:alpha val="43137"/>
                  </a:srgbClr>
                </a:outerShdw>
              </a:effectLst>
              <a:latin typeface="Calibri" pitchFamily="34" charset="0"/>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dirty="0"/>
              <a:t>Click to edit Master title style</a:t>
            </a:r>
          </a:p>
        </p:txBody>
      </p:sp>
    </p:spTree>
    <p:extLst>
      <p:ext uri="{BB962C8B-B14F-4D97-AF65-F5344CB8AC3E}">
        <p14:creationId xmlns:p14="http://schemas.microsoft.com/office/powerpoint/2010/main" val="22610301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_Title1">
    <p:spTree>
      <p:nvGrpSpPr>
        <p:cNvPr id="1" name=""/>
        <p:cNvGrpSpPr/>
        <p:nvPr/>
      </p:nvGrpSpPr>
      <p:grpSpPr>
        <a:xfrm>
          <a:off x="0" y="0"/>
          <a:ext cx="0" cy="0"/>
          <a:chOff x="0" y="0"/>
          <a:chExt cx="0" cy="0"/>
        </a:xfrm>
      </p:grpSpPr>
      <p:pic>
        <p:nvPicPr>
          <p:cNvPr id="50" name="Picture Placeholder 2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448824" y="2400300"/>
            <a:ext cx="2339557" cy="2294997"/>
          </a:xfrm>
          <a:prstGeom prst="rect">
            <a:avLst/>
          </a:prstGeom>
        </p:spPr>
      </p:pic>
      <p:pic>
        <p:nvPicPr>
          <p:cNvPr id="51" name="Picture Placeholder 2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916694" y="2400300"/>
            <a:ext cx="2340864" cy="2294996"/>
          </a:xfrm>
          <a:prstGeom prst="rect">
            <a:avLst/>
          </a:prstGeom>
        </p:spPr>
      </p:pic>
      <p:pic>
        <p:nvPicPr>
          <p:cNvPr id="52" name="Picture Placeholder 28"/>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371894" y="2400299"/>
            <a:ext cx="2339557" cy="2294996"/>
          </a:xfrm>
          <a:prstGeom prst="rect">
            <a:avLst/>
          </a:prstGeom>
        </p:spPr>
      </p:pic>
      <p:pic>
        <p:nvPicPr>
          <p:cNvPr id="53" name="Picture Placeholder 2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19050" y="-7937"/>
            <a:ext cx="2339558" cy="2294997"/>
          </a:xfrm>
          <a:prstGeom prst="rect">
            <a:avLst/>
          </a:prstGeom>
        </p:spPr>
      </p:pic>
      <p:pic>
        <p:nvPicPr>
          <p:cNvPr id="54" name="Picture Placeholder 18"/>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2448824" y="-7938"/>
            <a:ext cx="2339557" cy="2294996"/>
          </a:xfrm>
          <a:prstGeom prst="rect">
            <a:avLst/>
          </a:prstGeom>
        </p:spPr>
      </p:pic>
      <p:pic>
        <p:nvPicPr>
          <p:cNvPr id="55" name="Picture Placeholder 19"/>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4916694" y="-7938"/>
            <a:ext cx="2339558" cy="2294996"/>
          </a:xfrm>
          <a:prstGeom prst="rect">
            <a:avLst/>
          </a:prstGeom>
        </p:spPr>
      </p:pic>
      <p:pic>
        <p:nvPicPr>
          <p:cNvPr id="56" name="Picture Placeholder 20"/>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a:xfrm>
            <a:off x="7371894" y="0"/>
            <a:ext cx="2339558" cy="2294996"/>
          </a:xfrm>
          <a:prstGeom prst="rect">
            <a:avLst/>
          </a:prstGeom>
        </p:spPr>
      </p:pic>
      <p:pic>
        <p:nvPicPr>
          <p:cNvPr id="57" name="Picture Placeholder 21"/>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a:xfrm>
            <a:off x="9852444" y="-7938"/>
            <a:ext cx="2339557" cy="2294996"/>
          </a:xfrm>
          <a:prstGeom prst="rect">
            <a:avLst/>
          </a:prstGeom>
        </p:spPr>
      </p:pic>
      <p:pic>
        <p:nvPicPr>
          <p:cNvPr id="58" name="Picture Placeholder 27"/>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a:xfrm>
            <a:off x="-19050" y="2400299"/>
            <a:ext cx="2339558" cy="2294996"/>
          </a:xfrm>
          <a:prstGeom prst="rect">
            <a:avLst/>
          </a:prstGeom>
        </p:spPr>
      </p:pic>
      <p:pic>
        <p:nvPicPr>
          <p:cNvPr id="59" name="Picture Placeholder 31"/>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a:xfrm>
            <a:off x="9852444" y="2400299"/>
            <a:ext cx="2339557" cy="2294996"/>
          </a:xfrm>
          <a:prstGeom prst="rect">
            <a:avLst/>
          </a:prstGeom>
        </p:spPr>
      </p:pic>
      <p:sp>
        <p:nvSpPr>
          <p:cNvPr id="60" name="Rectangle 59"/>
          <p:cNvSpPr/>
          <p:nvPr userDrawn="1"/>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ectangle 60"/>
          <p:cNvSpPr/>
          <p:nvPr userDrawn="1"/>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ectangle 61"/>
          <p:cNvSpPr/>
          <p:nvPr userDrawn="1"/>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Rectangle 62"/>
          <p:cNvSpPr/>
          <p:nvPr userDrawn="1"/>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Rectangle 63"/>
          <p:cNvSpPr/>
          <p:nvPr userDrawn="1"/>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Rectangle 64"/>
          <p:cNvSpPr/>
          <p:nvPr userDrawn="1"/>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6" name="Rectangle 65"/>
          <p:cNvSpPr/>
          <p:nvPr userDrawn="1"/>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Rectangle 66"/>
          <p:cNvSpPr/>
          <p:nvPr userDrawn="1"/>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p:cNvSpPr/>
          <p:nvPr userDrawn="1"/>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Rectangle 68"/>
          <p:cNvSpPr/>
          <p:nvPr userDrawn="1"/>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p:cNvSpPr/>
          <p:nvPr userDrawn="1"/>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Rectangle 70"/>
          <p:cNvSpPr/>
          <p:nvPr userDrawn="1"/>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userDrawn="1"/>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userDrawn="1"/>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userDrawn="1"/>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p:cNvSpPr/>
          <p:nvPr userDrawn="1"/>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6" name="Title 1"/>
          <p:cNvSpPr txBox="1">
            <a:spLocks/>
          </p:cNvSpPr>
          <p:nvPr userDrawn="1"/>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dirty="0">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dirty="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244391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contents">
    <p:spTree>
      <p:nvGrpSpPr>
        <p:cNvPr id="1" name=""/>
        <p:cNvGrpSpPr/>
        <p:nvPr/>
      </p:nvGrpSpPr>
      <p:grpSpPr>
        <a:xfrm>
          <a:off x="0" y="0"/>
          <a:ext cx="0" cy="0"/>
          <a:chOff x="0" y="0"/>
          <a:chExt cx="0" cy="0"/>
        </a:xfrm>
      </p:grpSpPr>
      <p:sp>
        <p:nvSpPr>
          <p:cNvPr id="143"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4"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45"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4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47" name="Straight Connector 146"/>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5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56" name="Rectangle 5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57" name="Rectangle 5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425549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endParaRPr lang="en-US" dirty="0"/>
          </a:p>
        </p:txBody>
      </p:sp>
      <p:grpSp>
        <p:nvGrpSpPr>
          <p:cNvPr id="24" name="Group 23"/>
          <p:cNvGrpSpPr/>
          <p:nvPr userDrawn="1"/>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2" name="Title 1"/>
          <p:cNvSpPr>
            <a:spLocks noGrp="1"/>
          </p:cNvSpPr>
          <p:nvPr>
            <p:ph type="title"/>
          </p:nvPr>
        </p:nvSpPr>
        <p:spPr>
          <a:xfrm>
            <a:off x="476250" y="2680947"/>
            <a:ext cx="3253921" cy="1496107"/>
          </a:xfrm>
        </p:spPr>
        <p:txBody>
          <a:bodyPr/>
          <a:lstStyle>
            <a:lvl1pPr>
              <a:defRPr>
                <a:solidFill>
                  <a:schemeClr val="bg1"/>
                </a:solidFill>
              </a:defRPr>
            </a:lvl1pPr>
          </a:lstStyle>
          <a:p>
            <a:r>
              <a:rPr lang="en-US" dirty="0"/>
              <a:t>Click to edit Master title style</a:t>
            </a:r>
          </a:p>
        </p:txBody>
      </p:sp>
      <p:sp>
        <p:nvSpPr>
          <p:cNvPr id="33" name="正方形/長方形 6"/>
          <p:cNvSpPr/>
          <p:nvPr userDrawn="1"/>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userDrawn="1"/>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userDrawn="1"/>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Click icon to add picture</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297827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image" Target="../media/image1.png"/><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theme" Target="../theme/theme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8"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image" Target="../media/image1.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theme" Target="../theme/theme8.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9.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62ECE4-A390-4860-A440-935102FF69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6CD454D-9D60-4146-AB6F-C83CFACE1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205568-482B-4FEA-A4F7-22F9623DA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9A19-9928-4C1E-8973-B0129DF676D9}" type="datetimeFigureOut">
              <a:rPr lang="en-IN" smtClean="0"/>
              <a:t>10-02-2026</a:t>
            </a:fld>
            <a:endParaRPr lang="en-IN"/>
          </a:p>
        </p:txBody>
      </p:sp>
      <p:sp>
        <p:nvSpPr>
          <p:cNvPr id="5" name="Footer Placeholder 4">
            <a:extLst>
              <a:ext uri="{FF2B5EF4-FFF2-40B4-BE49-F238E27FC236}">
                <a16:creationId xmlns:a16="http://schemas.microsoft.com/office/drawing/2014/main" id="{FCFC3CC6-C9A2-42D0-9132-27CD8A17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75967C8-127F-4606-B302-BF92EF69D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0353-CCBB-4FFF-BF34-B3462286F1D7}" type="slidenum">
              <a:rPr lang="en-IN" smtClean="0"/>
              <a:t>‹#›</a:t>
            </a:fld>
            <a:endParaRPr lang="en-IN"/>
          </a:p>
        </p:txBody>
      </p:sp>
    </p:spTree>
    <p:extLst>
      <p:ext uri="{BB962C8B-B14F-4D97-AF65-F5344CB8AC3E}">
        <p14:creationId xmlns:p14="http://schemas.microsoft.com/office/powerpoint/2010/main" val="2938515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505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42186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10/2/2016</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279981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59974-B54A-4F77-B7E7-7A4E4C17278A}" type="datetimeFigureOut">
              <a:rPr lang="en-US" smtClean="0"/>
              <a:t>2/10/2026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DC048-144B-4413-BD99-89FE684C505F}" type="slidenum">
              <a:rPr lang="en-US" smtClean="0"/>
              <a:t>‹#›</a:t>
            </a:fld>
            <a:endParaRPr lang="en-US"/>
          </a:p>
        </p:txBody>
      </p:sp>
    </p:spTree>
    <p:extLst>
      <p:ext uri="{BB962C8B-B14F-4D97-AF65-F5344CB8AC3E}">
        <p14:creationId xmlns:p14="http://schemas.microsoft.com/office/powerpoint/2010/main" val="42787903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66FA91C-4B66-4BE0-AFF8-611242603E0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CA162B-256D-492B-BC80-223FBB03CC6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1A95AF-545D-4E39-AE02-CDC2066359A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r>
              <a:rPr lang="en-US"/>
              <a:t>14-12-2010</a:t>
            </a:r>
          </a:p>
        </p:txBody>
      </p:sp>
      <p:sp>
        <p:nvSpPr>
          <p:cNvPr id="1029" name="Rectangle 5">
            <a:extLst>
              <a:ext uri="{FF2B5EF4-FFF2-40B4-BE49-F238E27FC236}">
                <a16:creationId xmlns:a16="http://schemas.microsoft.com/office/drawing/2014/main" id="{58C1C6AE-A212-491D-9717-4F61ABECC72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A3EB6971-B8AD-4F4F-B932-BCB35230F6A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805B0A-AFB2-49DD-A058-23165E73F9D6}" type="slidenum">
              <a:rPr lang="en-US"/>
              <a:pPr>
                <a:defRPr/>
              </a:pPr>
              <a:t>‹#›</a:t>
            </a:fld>
            <a:endParaRPr lang="en-US"/>
          </a:p>
        </p:txBody>
      </p:sp>
    </p:spTree>
    <p:extLst>
      <p:ext uri="{BB962C8B-B14F-4D97-AF65-F5344CB8AC3E}">
        <p14:creationId xmlns:p14="http://schemas.microsoft.com/office/powerpoint/2010/main" val="2205603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3175" y="6619509"/>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38" name="Title 1"/>
          <p:cNvSpPr txBox="1">
            <a:spLocks/>
          </p:cNvSpPr>
          <p:nvPr/>
        </p:nvSpPr>
        <p:spPr>
          <a:xfrm>
            <a:off x="886067" y="264721"/>
            <a:ext cx="10515600" cy="419489"/>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8" name="Rectangle 143"/>
          <p:cNvSpPr/>
          <p:nvPr/>
        </p:nvSpPr>
        <p:spPr>
          <a:xfrm rot="16200000">
            <a:off x="-52280" y="411645"/>
            <a:ext cx="619543" cy="45719"/>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9" name="Rectangle 144"/>
          <p:cNvSpPr/>
          <p:nvPr/>
        </p:nvSpPr>
        <p:spPr>
          <a:xfrm rot="16200000">
            <a:off x="-228371" y="390787"/>
            <a:ext cx="743394" cy="87436"/>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0" name="Straight Connector 19"/>
          <p:cNvCxnSpPr/>
          <p:nvPr/>
        </p:nvCxnSpPr>
        <p:spPr>
          <a:xfrm>
            <a:off x="280352" y="837526"/>
            <a:ext cx="10332720" cy="0"/>
          </a:xfrm>
          <a:prstGeom prst="line">
            <a:avLst/>
          </a:prstGeom>
          <a:noFill/>
          <a:ln w="19050" cap="flat" cmpd="sng" algn="ctr">
            <a:solidFill>
              <a:srgbClr val="0067AC"/>
            </a:solidFill>
            <a:prstDash val="solid"/>
            <a:miter lim="800000"/>
          </a:ln>
          <a:effectLst/>
        </p:spPr>
      </p:cxnSp>
      <p:cxnSp>
        <p:nvCxnSpPr>
          <p:cNvPr id="21" name="Straight Connector 20"/>
          <p:cNvCxnSpPr/>
          <p:nvPr/>
        </p:nvCxnSpPr>
        <p:spPr>
          <a:xfrm>
            <a:off x="280352" y="73438"/>
            <a:ext cx="10332720" cy="0"/>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0927599" y="17460"/>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280352" y="124733"/>
            <a:ext cx="10332720" cy="700088"/>
          </a:xfrm>
          <a:prstGeom prst="rect">
            <a:avLst/>
          </a:prstGeom>
        </p:spPr>
        <p:txBody>
          <a:bodyPr vert="horz" lIns="91440" tIns="45720" rIns="91440" bIns="45720" rtlCol="0" anchor="ctr">
            <a:normAutofit/>
          </a:bodyPr>
          <a:lstStyle/>
          <a:p>
            <a:r>
              <a:rPr lang="en-US" dirty="0"/>
              <a:t>Click to edit Master title style</a:t>
            </a:r>
          </a:p>
        </p:txBody>
      </p:sp>
      <p:sp>
        <p:nvSpPr>
          <p:cNvPr id="15" name="Text Box 9"/>
          <p:cNvSpPr txBox="1">
            <a:spLocks noChangeArrowheads="1"/>
          </p:cNvSpPr>
          <p:nvPr/>
        </p:nvSpPr>
        <p:spPr bwMode="auto">
          <a:xfrm>
            <a:off x="11218787" y="576390"/>
            <a:ext cx="960519" cy="400110"/>
          </a:xfrm>
          <a:prstGeom prst="rect">
            <a:avLst/>
          </a:prstGeom>
          <a:noFill/>
          <a:ln>
            <a:noFill/>
          </a:ln>
        </p:spPr>
        <p:txBody>
          <a:bodyPr wrap="none">
            <a:spAutoFit/>
          </a:bodyPr>
          <a:lstStyle>
            <a:lvl1pPr eaLnBrk="0" hangingPunct="0">
              <a:defRPr b="1">
                <a:solidFill>
                  <a:schemeClr val="bg1"/>
                </a:solidFill>
                <a:latin typeface="Calibri" pitchFamily="34" charset="0"/>
                <a:cs typeface="Arial" pitchFamily="34" charset="0"/>
              </a:defRPr>
            </a:lvl1pPr>
            <a:lvl2pPr marL="742950" indent="-285750" eaLnBrk="0" hangingPunct="0">
              <a:defRPr b="1">
                <a:solidFill>
                  <a:schemeClr val="bg1"/>
                </a:solidFill>
                <a:latin typeface="Calibri" pitchFamily="34" charset="0"/>
                <a:cs typeface="Arial" pitchFamily="34" charset="0"/>
              </a:defRPr>
            </a:lvl2pPr>
            <a:lvl3pPr marL="1143000" indent="-228600" eaLnBrk="0" hangingPunct="0">
              <a:defRPr b="1">
                <a:solidFill>
                  <a:schemeClr val="bg1"/>
                </a:solidFill>
                <a:latin typeface="Calibri" pitchFamily="34" charset="0"/>
                <a:cs typeface="Arial" pitchFamily="34" charset="0"/>
              </a:defRPr>
            </a:lvl3pPr>
            <a:lvl4pPr marL="1600200" indent="-228600" eaLnBrk="0" hangingPunct="0">
              <a:defRPr b="1">
                <a:solidFill>
                  <a:schemeClr val="bg1"/>
                </a:solidFill>
                <a:latin typeface="Calibri" pitchFamily="34" charset="0"/>
                <a:cs typeface="Arial" pitchFamily="34" charset="0"/>
              </a:defRPr>
            </a:lvl4pPr>
            <a:lvl5pPr marL="2057400" indent="-228600" eaLnBrk="0" hangingPunct="0">
              <a:defRPr b="1">
                <a:solidFill>
                  <a:schemeClr val="bg1"/>
                </a:solidFill>
                <a:latin typeface="Calibri" pitchFamily="34" charset="0"/>
                <a:cs typeface="Arial" pitchFamily="34" charset="0"/>
              </a:defRPr>
            </a:lvl5pPr>
            <a:lvl6pPr marL="25146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6pPr>
            <a:lvl7pPr marL="29718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7pPr>
            <a:lvl8pPr marL="34290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8pPr>
            <a:lvl9pPr marL="3886200" indent="-228600" eaLnBrk="0" fontAlgn="base" hangingPunct="0">
              <a:lnSpc>
                <a:spcPct val="90000"/>
              </a:lnSpc>
              <a:spcBef>
                <a:spcPct val="20000"/>
              </a:spcBef>
              <a:spcAft>
                <a:spcPct val="0"/>
              </a:spcAft>
              <a:buFont typeface="Arial" pitchFamily="34" charset="0"/>
              <a:defRPr b="1">
                <a:solidFill>
                  <a:schemeClr val="bg1"/>
                </a:solidFill>
                <a:latin typeface="Calibri" pitchFamily="34" charset="0"/>
                <a:cs typeface="Arial" pitchFamily="34" charset="0"/>
              </a:defRPr>
            </a:lvl9pPr>
          </a:lstStyle>
          <a:p>
            <a:pPr eaLnBrk="1" hangingPunct="1">
              <a:defRPr/>
            </a:pPr>
            <a:r>
              <a:rPr lang="en-US" sz="2000" dirty="0">
                <a:solidFill>
                  <a:srgbClr val="0033CC"/>
                </a:solidFill>
                <a:latin typeface="Bauhaus 93" pitchFamily="82" charset="0"/>
              </a:rPr>
              <a:t>NETRA </a:t>
            </a:r>
            <a:endParaRPr lang="en-US" sz="2000" b="0" dirty="0">
              <a:solidFill>
                <a:srgbClr val="0033CC"/>
              </a:solidFill>
              <a:latin typeface="Bauhaus 93" pitchFamily="82" charset="0"/>
            </a:endParaRPr>
          </a:p>
        </p:txBody>
      </p:sp>
    </p:spTree>
    <p:extLst>
      <p:ext uri="{BB962C8B-B14F-4D97-AF65-F5344CB8AC3E}">
        <p14:creationId xmlns:p14="http://schemas.microsoft.com/office/powerpoint/2010/main" val="332319907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Lst>
  <p:hf sldNum="0" hdr="0" dt="0"/>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3175" y="6619509"/>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38" name="Title 1"/>
          <p:cNvSpPr txBox="1">
            <a:spLocks/>
          </p:cNvSpPr>
          <p:nvPr/>
        </p:nvSpPr>
        <p:spPr>
          <a:xfrm>
            <a:off x="886067" y="264721"/>
            <a:ext cx="10515600" cy="419489"/>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8" name="Rectangle 143"/>
          <p:cNvSpPr/>
          <p:nvPr/>
        </p:nvSpPr>
        <p:spPr>
          <a:xfrm rot="16200000" flipV="1">
            <a:off x="-63275" y="346432"/>
            <a:ext cx="541373" cy="45719"/>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9" name="Rectangle 144"/>
          <p:cNvSpPr/>
          <p:nvPr/>
        </p:nvSpPr>
        <p:spPr>
          <a:xfrm rot="16200000">
            <a:off x="-209073" y="345362"/>
            <a:ext cx="617707" cy="52599"/>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0" name="Straight Connector 19"/>
          <p:cNvCxnSpPr/>
          <p:nvPr/>
        </p:nvCxnSpPr>
        <p:spPr>
          <a:xfrm>
            <a:off x="280352" y="638474"/>
            <a:ext cx="10921017" cy="1504"/>
          </a:xfrm>
          <a:prstGeom prst="line">
            <a:avLst/>
          </a:prstGeom>
          <a:noFill/>
          <a:ln w="19050" cap="flat" cmpd="sng" algn="ctr">
            <a:solidFill>
              <a:srgbClr val="0067AC"/>
            </a:solidFill>
            <a:prstDash val="solid"/>
            <a:miter lim="800000"/>
          </a:ln>
          <a:effectLst/>
        </p:spPr>
      </p:cxnSp>
      <p:cxnSp>
        <p:nvCxnSpPr>
          <p:cNvPr id="21" name="Straight Connector 20"/>
          <p:cNvCxnSpPr/>
          <p:nvPr/>
        </p:nvCxnSpPr>
        <p:spPr>
          <a:xfrm>
            <a:off x="262934" y="73438"/>
            <a:ext cx="10938435" cy="25166"/>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1201370" y="137773"/>
            <a:ext cx="1044685" cy="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301113" y="-19573"/>
            <a:ext cx="10900256" cy="70008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8718640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Lst>
  <p:hf sldNum="0" hdr="0" dt="0"/>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346399-4A59-41A2-9581-C4C29E385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BB6B0C5-9713-49A5-857A-AF26E8B28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6A77D8-5D21-4D1E-805B-6FFE68580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1C11E-63EF-44AC-8DA5-9C44291EC318}" type="datetime1">
              <a:rPr lang="en-IN" smtClean="0"/>
              <a:t>10-02-2026</a:t>
            </a:fld>
            <a:endParaRPr lang="en-IN"/>
          </a:p>
        </p:txBody>
      </p:sp>
      <p:sp>
        <p:nvSpPr>
          <p:cNvPr id="5" name="Footer Placeholder 4">
            <a:extLst>
              <a:ext uri="{FF2B5EF4-FFF2-40B4-BE49-F238E27FC236}">
                <a16:creationId xmlns:a16="http://schemas.microsoft.com/office/drawing/2014/main" id="{26B18B92-8AE5-4969-9B3A-77AC9CAE27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BB27AA0-62A4-432A-8F45-A01A94A13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AB56-F9EC-4EB5-883B-53181B425B0E}" type="slidenum">
              <a:rPr lang="en-IN" smtClean="0"/>
              <a:t>‹#›</a:t>
            </a:fld>
            <a:endParaRPr lang="en-IN"/>
          </a:p>
        </p:txBody>
      </p:sp>
    </p:spTree>
    <p:extLst>
      <p:ext uri="{BB962C8B-B14F-4D97-AF65-F5344CB8AC3E}">
        <p14:creationId xmlns:p14="http://schemas.microsoft.com/office/powerpoint/2010/main" val="42980730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3.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8.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71.pn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1.xml"/><Relationship Id="rId1" Type="http://schemas.openxmlformats.org/officeDocument/2006/relationships/themeOverride" Target="../theme/themeOverride1.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0028-C5CA-D5DB-6846-2202C8E6DDF2}"/>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87EBDB06-0314-4F41-716A-834E55646F65}"/>
              </a:ext>
            </a:extLst>
          </p:cNvPr>
          <p:cNvSpPr>
            <a:spLocks noGrp="1"/>
          </p:cNvSpPr>
          <p:nvPr>
            <p:ph type="body" idx="1"/>
          </p:nvPr>
        </p:nvSpPr>
        <p:spPr/>
        <p:txBody>
          <a:bodyPr/>
          <a:lstStyle/>
          <a:p>
            <a:endParaRPr lang="en-IN"/>
          </a:p>
        </p:txBody>
      </p:sp>
      <p:pic>
        <p:nvPicPr>
          <p:cNvPr id="5" name="Picture 4">
            <a:extLst>
              <a:ext uri="{FF2B5EF4-FFF2-40B4-BE49-F238E27FC236}">
                <a16:creationId xmlns:a16="http://schemas.microsoft.com/office/drawing/2014/main" id="{8465E34E-81F2-CA5E-F841-EEE50EEB5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0192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CA4E-67CC-4231-AB2D-18C35EAB2CC4}"/>
              </a:ext>
            </a:extLst>
          </p:cNvPr>
          <p:cNvSpPr>
            <a:spLocks noGrp="1"/>
          </p:cNvSpPr>
          <p:nvPr>
            <p:ph type="title"/>
          </p:nvPr>
        </p:nvSpPr>
        <p:spPr>
          <a:xfrm>
            <a:off x="0" y="0"/>
            <a:ext cx="10972800" cy="1143000"/>
          </a:xfrm>
        </p:spPr>
        <p:txBody>
          <a:bodyPr>
            <a:normAutofit fontScale="90000"/>
          </a:bodyPr>
          <a:lstStyle/>
          <a:p>
            <a:r>
              <a:rPr lang="en-GB" dirty="0"/>
              <a:t>My Roles in the Nation wide water conservation efforts in thermal power plants</a:t>
            </a:r>
            <a:endParaRPr lang="en-IN" dirty="0"/>
          </a:p>
        </p:txBody>
      </p:sp>
      <p:sp>
        <p:nvSpPr>
          <p:cNvPr id="3" name="TextBox 2">
            <a:extLst>
              <a:ext uri="{FF2B5EF4-FFF2-40B4-BE49-F238E27FC236}">
                <a16:creationId xmlns:a16="http://schemas.microsoft.com/office/drawing/2014/main" id="{93D97A3D-9C20-4F45-992A-2A96E5EFC37F}"/>
              </a:ext>
            </a:extLst>
          </p:cNvPr>
          <p:cNvSpPr txBox="1"/>
          <p:nvPr/>
        </p:nvSpPr>
        <p:spPr>
          <a:xfrm>
            <a:off x="436099" y="1143000"/>
            <a:ext cx="10972800"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t>I initiated one thermal power plant water consumption study for one year in some chosen power plants</a:t>
            </a:r>
          </a:p>
          <a:p>
            <a:pPr marL="285750" indent="-285750">
              <a:buFont typeface="Arial" panose="020B0604020202020204" pitchFamily="34" charset="0"/>
              <a:buChar char="•"/>
            </a:pPr>
            <a:r>
              <a:rPr lang="en-GB" sz="2400" dirty="0"/>
              <a:t>This project was supported by CEA designated EEC ( Efficiency Enhancement Centre). This becomes the base document for GOI to standardise the </a:t>
            </a:r>
            <a:r>
              <a:rPr lang="en-GB" sz="2400" dirty="0" err="1"/>
              <a:t>sp</a:t>
            </a:r>
            <a:r>
              <a:rPr lang="en-GB" sz="2400" dirty="0"/>
              <a:t> Water consumption which is now available.</a:t>
            </a:r>
          </a:p>
          <a:p>
            <a:pPr marL="285750" indent="-285750">
              <a:buFont typeface="Arial" panose="020B0604020202020204" pitchFamily="34" charset="0"/>
              <a:buChar char="•"/>
            </a:pPr>
            <a:r>
              <a:rPr lang="en-GB" sz="2400" dirty="0"/>
              <a:t>In NTPC and some private plants, I educated people on CWT as it was normally an ignored area at the time.</a:t>
            </a:r>
          </a:p>
          <a:p>
            <a:pPr marL="285750" indent="-285750">
              <a:buFont typeface="Arial" panose="020B0604020202020204" pitchFamily="34" charset="0"/>
              <a:buChar char="•"/>
            </a:pPr>
            <a:r>
              <a:rPr lang="en-GB" sz="2400" dirty="0"/>
              <a:t>Detail study of chemicals for useful CWT</a:t>
            </a:r>
          </a:p>
          <a:p>
            <a:pPr marL="285750" indent="-285750">
              <a:buFont typeface="Arial" panose="020B0604020202020204" pitchFamily="34" charset="0"/>
              <a:buChar char="•"/>
            </a:pPr>
            <a:r>
              <a:rPr lang="en-GB" sz="2400" dirty="0"/>
              <a:t>Initiating a new area as CT microbiology and various projects on CT performance improvement in association with IIT-D.</a:t>
            </a:r>
          </a:p>
          <a:p>
            <a:pPr marL="285750" indent="-285750">
              <a:buFont typeface="Arial" panose="020B0604020202020204" pitchFamily="34" charset="0"/>
              <a:buChar char="•"/>
            </a:pPr>
            <a:r>
              <a:rPr lang="en-GB" sz="2400" dirty="0"/>
              <a:t>Also got many opportunities to develop robust chemical cleaning protocols of various components in power plant.</a:t>
            </a:r>
          </a:p>
          <a:p>
            <a:pPr marL="285750" indent="-285750">
              <a:buFont typeface="Arial" panose="020B0604020202020204" pitchFamily="34" charset="0"/>
              <a:buChar char="•"/>
            </a:pPr>
            <a:r>
              <a:rPr lang="en-GB" sz="2400" dirty="0"/>
              <a:t>Worked with EPRI for knowledge transfer of PPC in India and document development on this area across NTPC and sites. </a:t>
            </a:r>
            <a:endParaRPr lang="en-IN" sz="2400" dirty="0"/>
          </a:p>
        </p:txBody>
      </p:sp>
    </p:spTree>
    <p:extLst>
      <p:ext uri="{BB962C8B-B14F-4D97-AF65-F5344CB8AC3E}">
        <p14:creationId xmlns:p14="http://schemas.microsoft.com/office/powerpoint/2010/main" val="229554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71CA7B-D0CD-4C8B-B3AB-DD2ECA8630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87AB0F4-C82C-4D6C-B59E-55B4A5FF3035}"/>
              </a:ext>
            </a:extLst>
          </p:cNvPr>
          <p:cNvPicPr>
            <a:picLocks noChangeAspect="1"/>
          </p:cNvPicPr>
          <p:nvPr/>
        </p:nvPicPr>
        <p:blipFill>
          <a:blip r:embed="rId2"/>
          <a:stretch>
            <a:fillRect/>
          </a:stretch>
        </p:blipFill>
        <p:spPr>
          <a:xfrm>
            <a:off x="1546564" y="277836"/>
            <a:ext cx="7316082" cy="6192103"/>
          </a:xfrm>
          <a:prstGeom prst="rect">
            <a:avLst/>
          </a:prstGeom>
          <a:ln>
            <a:solidFill>
              <a:srgbClr val="FFFF00"/>
            </a:solidFill>
          </a:ln>
          <a:effectLst>
            <a:glow rad="139700">
              <a:schemeClr val="accent6">
                <a:satMod val="175000"/>
                <a:alpha val="40000"/>
              </a:schemeClr>
            </a:glow>
          </a:effectLst>
          <a:scene3d>
            <a:camera prst="orthographicFront"/>
            <a:lightRig rig="threePt" dir="t"/>
          </a:scene3d>
          <a:sp3d>
            <a:bevelT prst="relaxedInset"/>
          </a:sp3d>
        </p:spPr>
      </p:pic>
    </p:spTree>
    <p:extLst>
      <p:ext uri="{BB962C8B-B14F-4D97-AF65-F5344CB8AC3E}">
        <p14:creationId xmlns:p14="http://schemas.microsoft.com/office/powerpoint/2010/main" val="314378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0AC947-EFAF-4F60-84D9-54B3EE93A5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5FA691E-FE24-4D4F-87A0-24B73174CE90}"/>
              </a:ext>
            </a:extLst>
          </p:cNvPr>
          <p:cNvPicPr>
            <a:picLocks noChangeAspect="1"/>
          </p:cNvPicPr>
          <p:nvPr/>
        </p:nvPicPr>
        <p:blipFill>
          <a:blip r:embed="rId2"/>
          <a:stretch>
            <a:fillRect/>
          </a:stretch>
        </p:blipFill>
        <p:spPr>
          <a:xfrm>
            <a:off x="488999" y="265184"/>
            <a:ext cx="10469733" cy="6327632"/>
          </a:xfrm>
          <a:prstGeom prst="rect">
            <a:avLst/>
          </a:prstGeom>
          <a:ln>
            <a:solidFill>
              <a:schemeClr val="accent2">
                <a:lumMod val="75000"/>
              </a:schemeClr>
            </a:solidFill>
          </a:ln>
          <a:effectLst>
            <a:glow rad="139700">
              <a:schemeClr val="accent6">
                <a:satMod val="175000"/>
                <a:alpha val="40000"/>
              </a:schemeClr>
            </a:glow>
          </a:effectLst>
          <a:scene3d>
            <a:camera prst="orthographicFront"/>
            <a:lightRig rig="threePt" dir="t"/>
          </a:scene3d>
          <a:sp3d>
            <a:bevelT w="152400" h="50800" prst="softRound"/>
          </a:sp3d>
        </p:spPr>
      </p:pic>
    </p:spTree>
    <p:extLst>
      <p:ext uri="{BB962C8B-B14F-4D97-AF65-F5344CB8AC3E}">
        <p14:creationId xmlns:p14="http://schemas.microsoft.com/office/powerpoint/2010/main" val="51663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C0B1EB68-15CA-4FC3-B791-1AEE130EB3C5}"/>
              </a:ext>
            </a:extLst>
          </p:cNvPr>
          <p:cNvSpPr txBox="1">
            <a:spLocks/>
          </p:cNvSpPr>
          <p:nvPr/>
        </p:nvSpPr>
        <p:spPr>
          <a:xfrm>
            <a:off x="933450" y="1405128"/>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Define: </a:t>
            </a:r>
            <a:r>
              <a:rPr lang="en-US" dirty="0"/>
              <a:t>what are customer expectations of the process?</a:t>
            </a:r>
          </a:p>
          <a:p>
            <a:r>
              <a:rPr lang="en-US" b="1" dirty="0"/>
              <a:t>Measure: </a:t>
            </a:r>
            <a:r>
              <a:rPr lang="en-US" dirty="0"/>
              <a:t>what is the frequency of defects?</a:t>
            </a:r>
          </a:p>
          <a:p>
            <a:r>
              <a:rPr lang="en-US" b="1" dirty="0" err="1"/>
              <a:t>Analyse</a:t>
            </a:r>
            <a:r>
              <a:rPr lang="en-US" b="1" dirty="0"/>
              <a:t>: </a:t>
            </a:r>
            <a:r>
              <a:rPr lang="en-US" dirty="0"/>
              <a:t>why, when, and where do defects occur?</a:t>
            </a:r>
          </a:p>
          <a:p>
            <a:r>
              <a:rPr lang="en-US" b="1" dirty="0"/>
              <a:t>Improve: </a:t>
            </a:r>
            <a:r>
              <a:rPr lang="en-US" dirty="0"/>
              <a:t>How can we fix the process?</a:t>
            </a:r>
          </a:p>
          <a:p>
            <a:r>
              <a:rPr lang="en-US" dirty="0"/>
              <a:t>Control:  how can we make the process stay fixed?</a:t>
            </a:r>
          </a:p>
        </p:txBody>
      </p:sp>
      <p:sp>
        <p:nvSpPr>
          <p:cNvPr id="3" name="Rectangle 2">
            <a:extLst>
              <a:ext uri="{FF2B5EF4-FFF2-40B4-BE49-F238E27FC236}">
                <a16:creationId xmlns:a16="http://schemas.microsoft.com/office/drawing/2014/main" id="{7EDF9155-4202-4EE1-BB6D-2B29A19E04F9}"/>
              </a:ext>
            </a:extLst>
          </p:cNvPr>
          <p:cNvSpPr/>
          <p:nvPr/>
        </p:nvSpPr>
        <p:spPr>
          <a:xfrm>
            <a:off x="0" y="-51602"/>
            <a:ext cx="214674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DMAIC</a:t>
            </a:r>
          </a:p>
        </p:txBody>
      </p:sp>
    </p:spTree>
    <p:extLst>
      <p:ext uri="{BB962C8B-B14F-4D97-AF65-F5344CB8AC3E}">
        <p14:creationId xmlns:p14="http://schemas.microsoft.com/office/powerpoint/2010/main" val="262114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0DD8A6F7-1426-483B-BD0D-5A2A26975766}"/>
              </a:ext>
            </a:extLst>
          </p:cNvPr>
          <p:cNvGraphicFramePr>
            <a:graphicFrameLocks/>
          </p:cNvGraphicFramePr>
          <p:nvPr>
            <p:extLst>
              <p:ext uri="{D42A27DB-BD31-4B8C-83A1-F6EECF244321}">
                <p14:modId xmlns:p14="http://schemas.microsoft.com/office/powerpoint/2010/main" val="781734186"/>
              </p:ext>
            </p:extLst>
          </p:nvPr>
        </p:nvGraphicFramePr>
        <p:xfrm>
          <a:off x="533400" y="955974"/>
          <a:ext cx="10325100" cy="3992561"/>
        </p:xfrm>
        <a:graphic>
          <a:graphicData uri="http://schemas.openxmlformats.org/drawingml/2006/table">
            <a:tbl>
              <a:tblPr firstRow="1" bandRow="1"/>
              <a:tblGrid>
                <a:gridCol w="1314538">
                  <a:extLst>
                    <a:ext uri="{9D8B030D-6E8A-4147-A177-3AD203B41FA5}">
                      <a16:colId xmlns:a16="http://schemas.microsoft.com/office/drawing/2014/main" val="20000"/>
                    </a:ext>
                  </a:extLst>
                </a:gridCol>
                <a:gridCol w="3848012">
                  <a:extLst>
                    <a:ext uri="{9D8B030D-6E8A-4147-A177-3AD203B41FA5}">
                      <a16:colId xmlns:a16="http://schemas.microsoft.com/office/drawing/2014/main" val="20001"/>
                    </a:ext>
                  </a:extLst>
                </a:gridCol>
                <a:gridCol w="2581275">
                  <a:extLst>
                    <a:ext uri="{9D8B030D-6E8A-4147-A177-3AD203B41FA5}">
                      <a16:colId xmlns:a16="http://schemas.microsoft.com/office/drawing/2014/main" val="20002"/>
                    </a:ext>
                  </a:extLst>
                </a:gridCol>
                <a:gridCol w="2581275">
                  <a:extLst>
                    <a:ext uri="{9D8B030D-6E8A-4147-A177-3AD203B41FA5}">
                      <a16:colId xmlns:a16="http://schemas.microsoft.com/office/drawing/2014/main" val="20003"/>
                    </a:ext>
                  </a:extLst>
                </a:gridCol>
              </a:tblGrid>
              <a:tr h="898326">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sz="2400" dirty="0"/>
                        <a:t>Step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sz="2400" dirty="0"/>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sz="2400" dirty="0"/>
                        <a:t>Focus tools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sz="2400" dirty="0"/>
                        <a:t>Deliverables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extLst>
                  <a:ext uri="{0D108BD9-81ED-4DB2-BD59-A6C34878D82A}">
                    <a16:rowId xmlns:a16="http://schemas.microsoft.com/office/drawing/2014/main" val="10000"/>
                  </a:ext>
                </a:extLst>
              </a:tr>
              <a:tr h="898326">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Identify project CTQ’s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Project CTQ</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extLst>
                  <a:ext uri="{0D108BD9-81ED-4DB2-BD59-A6C34878D82A}">
                    <a16:rowId xmlns:a16="http://schemas.microsoft.com/office/drawing/2014/main" val="10001"/>
                  </a:ext>
                </a:extLst>
              </a:tr>
              <a:tr h="898326">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B</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Develop team charter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Approved charter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extLst>
                  <a:ext uri="{0D108BD9-81ED-4DB2-BD59-A6C34878D82A}">
                    <a16:rowId xmlns:a16="http://schemas.microsoft.com/office/drawing/2014/main" val="10002"/>
                  </a:ext>
                </a:extLst>
              </a:tr>
              <a:tr h="1297583">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Define process map</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2400" dirty="0"/>
                        <a:t>High</a:t>
                      </a:r>
                      <a:r>
                        <a:rPr lang="en-US" sz="2400" baseline="0" dirty="0"/>
                        <a:t> level process map</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5C24A065-343C-49DD-8C43-6D294A8056BB}"/>
              </a:ext>
            </a:extLst>
          </p:cNvPr>
          <p:cNvSpPr txBox="1">
            <a:spLocks/>
          </p:cNvSpPr>
          <p:nvPr/>
        </p:nvSpPr>
        <p:spPr>
          <a:xfrm>
            <a:off x="0" y="-156865"/>
            <a:ext cx="75438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Define</a:t>
            </a:r>
          </a:p>
        </p:txBody>
      </p:sp>
      <p:sp>
        <p:nvSpPr>
          <p:cNvPr id="4" name="TextBox 3">
            <a:extLst>
              <a:ext uri="{FF2B5EF4-FFF2-40B4-BE49-F238E27FC236}">
                <a16:creationId xmlns:a16="http://schemas.microsoft.com/office/drawing/2014/main" id="{930CA67B-D8A7-45D4-954B-DBA93A0D57F8}"/>
              </a:ext>
            </a:extLst>
          </p:cNvPr>
          <p:cNvSpPr txBox="1"/>
          <p:nvPr/>
        </p:nvSpPr>
        <p:spPr>
          <a:xfrm>
            <a:off x="704850" y="5440361"/>
            <a:ext cx="6934200" cy="923330"/>
          </a:xfrm>
          <a:prstGeom prst="rect">
            <a:avLst/>
          </a:prstGeom>
          <a:noFill/>
        </p:spPr>
        <p:txBody>
          <a:bodyPr wrap="square" rtlCol="0">
            <a:spAutoFit/>
          </a:bodyPr>
          <a:lstStyle/>
          <a:p>
            <a:r>
              <a:rPr lang="en-US" dirty="0">
                <a:solidFill>
                  <a:prstClr val="black"/>
                </a:solidFill>
                <a:latin typeface="Lucida Sans Unicode"/>
              </a:rPr>
              <a:t>This phase defines the project. It identifies customer CTQs and tied them to business needs. Further, it defines a project charter and the business is bounded by the project.</a:t>
            </a:r>
          </a:p>
        </p:txBody>
      </p:sp>
    </p:spTree>
    <p:extLst>
      <p:ext uri="{BB962C8B-B14F-4D97-AF65-F5344CB8AC3E}">
        <p14:creationId xmlns:p14="http://schemas.microsoft.com/office/powerpoint/2010/main" val="3014327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640E968D-F9BE-41DD-B2E2-5319447F717F}"/>
              </a:ext>
            </a:extLst>
          </p:cNvPr>
          <p:cNvGraphicFramePr>
            <a:graphicFrameLocks/>
          </p:cNvGraphicFramePr>
          <p:nvPr>
            <p:extLst>
              <p:ext uri="{D42A27DB-BD31-4B8C-83A1-F6EECF244321}">
                <p14:modId xmlns:p14="http://schemas.microsoft.com/office/powerpoint/2010/main" val="2187210366"/>
              </p:ext>
            </p:extLst>
          </p:nvPr>
        </p:nvGraphicFramePr>
        <p:xfrm>
          <a:off x="762000" y="1447800"/>
          <a:ext cx="9734551" cy="3100047"/>
        </p:xfrm>
        <a:graphic>
          <a:graphicData uri="http://schemas.openxmlformats.org/drawingml/2006/table">
            <a:tbl>
              <a:tblPr firstRow="1" bandRow="1"/>
              <a:tblGrid>
                <a:gridCol w="1239352">
                  <a:extLst>
                    <a:ext uri="{9D8B030D-6E8A-4147-A177-3AD203B41FA5}">
                      <a16:colId xmlns:a16="http://schemas.microsoft.com/office/drawing/2014/main" val="20000"/>
                    </a:ext>
                  </a:extLst>
                </a:gridCol>
                <a:gridCol w="3627923">
                  <a:extLst>
                    <a:ext uri="{9D8B030D-6E8A-4147-A177-3AD203B41FA5}">
                      <a16:colId xmlns:a16="http://schemas.microsoft.com/office/drawing/2014/main" val="20001"/>
                    </a:ext>
                  </a:extLst>
                </a:gridCol>
                <a:gridCol w="2433638">
                  <a:extLst>
                    <a:ext uri="{9D8B030D-6E8A-4147-A177-3AD203B41FA5}">
                      <a16:colId xmlns:a16="http://schemas.microsoft.com/office/drawing/2014/main" val="20002"/>
                    </a:ext>
                  </a:extLst>
                </a:gridCol>
                <a:gridCol w="2433638">
                  <a:extLst>
                    <a:ext uri="{9D8B030D-6E8A-4147-A177-3AD203B41FA5}">
                      <a16:colId xmlns:a16="http://schemas.microsoft.com/office/drawing/2014/main" val="20003"/>
                    </a:ext>
                  </a:extLst>
                </a:gridCol>
              </a:tblGrid>
              <a:tr h="367513">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Step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Focus tools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Deliverables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extLst>
                  <a:ext uri="{0D108BD9-81ED-4DB2-BD59-A6C34878D82A}">
                    <a16:rowId xmlns:a16="http://schemas.microsoft.com/office/drawing/2014/main" val="10000"/>
                  </a:ext>
                </a:extLst>
              </a:tr>
              <a:tr h="634337">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Select CTQ characteristics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Customer, QFD,</a:t>
                      </a:r>
                      <a:r>
                        <a:rPr lang="en-US" baseline="0" dirty="0"/>
                        <a:t> FMEA,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Project 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extLst>
                  <a:ext uri="{0D108BD9-81ED-4DB2-BD59-A6C34878D82A}">
                    <a16:rowId xmlns:a16="http://schemas.microsoft.com/office/drawing/2014/main" val="10001"/>
                  </a:ext>
                </a:extLst>
              </a:tr>
              <a:tr h="906196">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Define performance standards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Performance</a:t>
                      </a:r>
                      <a:r>
                        <a:rPr lang="en-US" baseline="0" dirty="0"/>
                        <a:t> standard for project Y</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extLst>
                  <a:ext uri="{0D108BD9-81ED-4DB2-BD59-A6C34878D82A}">
                    <a16:rowId xmlns:a16="http://schemas.microsoft.com/office/drawing/2014/main" val="10002"/>
                  </a:ext>
                </a:extLst>
              </a:tr>
              <a:tr h="1178054">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Measurement system analysis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Continuous gage R&amp;R, test/retest,</a:t>
                      </a:r>
                      <a:r>
                        <a:rPr lang="en-US" baseline="0" dirty="0"/>
                        <a:t> attribute R&amp;R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Data collection plan &amp; MSA data for project 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FA74B21E-18CB-4AFD-AEE2-F27A7FB251CD}"/>
              </a:ext>
            </a:extLst>
          </p:cNvPr>
          <p:cNvSpPr txBox="1">
            <a:spLocks/>
          </p:cNvSpPr>
          <p:nvPr/>
        </p:nvSpPr>
        <p:spPr>
          <a:xfrm>
            <a:off x="0" y="-95429"/>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Measure</a:t>
            </a:r>
          </a:p>
        </p:txBody>
      </p:sp>
      <p:sp>
        <p:nvSpPr>
          <p:cNvPr id="4" name="TextBox 3">
            <a:extLst>
              <a:ext uri="{FF2B5EF4-FFF2-40B4-BE49-F238E27FC236}">
                <a16:creationId xmlns:a16="http://schemas.microsoft.com/office/drawing/2014/main" id="{40771407-9697-4863-A209-452CD046BFF5}"/>
              </a:ext>
            </a:extLst>
          </p:cNvPr>
          <p:cNvSpPr txBox="1"/>
          <p:nvPr/>
        </p:nvSpPr>
        <p:spPr>
          <a:xfrm>
            <a:off x="1390650" y="5181600"/>
            <a:ext cx="6934200" cy="1200329"/>
          </a:xfrm>
          <a:prstGeom prst="rect">
            <a:avLst/>
          </a:prstGeom>
          <a:noFill/>
        </p:spPr>
        <p:txBody>
          <a:bodyPr wrap="square" rtlCol="0">
            <a:spAutoFit/>
          </a:bodyPr>
          <a:lstStyle/>
          <a:p>
            <a:r>
              <a:rPr lang="en-US" dirty="0">
                <a:solidFill>
                  <a:prstClr val="black"/>
                </a:solidFill>
                <a:latin typeface="Lucida Sans Unicode"/>
              </a:rPr>
              <a:t>This phase is concerned with selecting one or more product characteristics, mapping the process, making sure the measurement system is valid, making the necessary measurements, and recording the result.</a:t>
            </a:r>
          </a:p>
        </p:txBody>
      </p:sp>
    </p:spTree>
    <p:extLst>
      <p:ext uri="{BB962C8B-B14F-4D97-AF65-F5344CB8AC3E}">
        <p14:creationId xmlns:p14="http://schemas.microsoft.com/office/powerpoint/2010/main" val="50543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45AF63E-AC1F-41C1-A799-20E2578444E0}"/>
              </a:ext>
            </a:extLst>
          </p:cNvPr>
          <p:cNvGraphicFramePr>
            <a:graphicFrameLocks/>
          </p:cNvGraphicFramePr>
          <p:nvPr/>
        </p:nvGraphicFramePr>
        <p:xfrm>
          <a:off x="762000" y="1219200"/>
          <a:ext cx="7772401" cy="3114040"/>
        </p:xfrm>
        <a:graphic>
          <a:graphicData uri="http://schemas.openxmlformats.org/drawingml/2006/table">
            <a:tbl>
              <a:tblPr firstRow="1" bandRow="1"/>
              <a:tblGrid>
                <a:gridCol w="728663">
                  <a:extLst>
                    <a:ext uri="{9D8B030D-6E8A-4147-A177-3AD203B41FA5}">
                      <a16:colId xmlns:a16="http://schemas.microsoft.com/office/drawing/2014/main" val="20000"/>
                    </a:ext>
                  </a:extLst>
                </a:gridCol>
                <a:gridCol w="2347913">
                  <a:extLst>
                    <a:ext uri="{9D8B030D-6E8A-4147-A177-3AD203B41FA5}">
                      <a16:colId xmlns:a16="http://schemas.microsoft.com/office/drawing/2014/main" val="20001"/>
                    </a:ext>
                  </a:extLst>
                </a:gridCol>
                <a:gridCol w="2914650">
                  <a:extLst>
                    <a:ext uri="{9D8B030D-6E8A-4147-A177-3AD203B41FA5}">
                      <a16:colId xmlns:a16="http://schemas.microsoft.com/office/drawing/2014/main" val="20002"/>
                    </a:ext>
                  </a:extLst>
                </a:gridCol>
                <a:gridCol w="1781175">
                  <a:extLst>
                    <a:ext uri="{9D8B030D-6E8A-4147-A177-3AD203B41FA5}">
                      <a16:colId xmlns:a16="http://schemas.microsoft.com/office/drawing/2014/main" val="20003"/>
                    </a:ext>
                  </a:extLst>
                </a:gridCol>
              </a:tblGrid>
              <a:tr h="370840">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Step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Focus tools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r>
                        <a:rPr lang="en-US" dirty="0"/>
                        <a:t>Deliverables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Establish process capabilities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Capability indices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Process capability for project 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Define performance objectives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Team, benchmarking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Improvement goal for project 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Identify variation sources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a:t>Process analysis, graphical analysis, hypothesis tests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dirty="0" err="1"/>
                        <a:t>Prioritised</a:t>
                      </a:r>
                      <a:r>
                        <a:rPr lang="en-US" dirty="0"/>
                        <a:t> list of all X’s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7C9F4053-79F1-4198-8A5E-CA47A34A3EEA}"/>
              </a:ext>
            </a:extLst>
          </p:cNvPr>
          <p:cNvSpPr txBox="1">
            <a:spLocks/>
          </p:cNvSpPr>
          <p:nvPr/>
        </p:nvSpPr>
        <p:spPr>
          <a:xfrm>
            <a:off x="457200" y="274638"/>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Analyse</a:t>
            </a:r>
            <a:endParaRPr kumimoji="0" lang="en-US" sz="41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endParaRPr>
          </a:p>
        </p:txBody>
      </p:sp>
      <p:sp>
        <p:nvSpPr>
          <p:cNvPr id="4" name="TextBox 3">
            <a:extLst>
              <a:ext uri="{FF2B5EF4-FFF2-40B4-BE49-F238E27FC236}">
                <a16:creationId xmlns:a16="http://schemas.microsoft.com/office/drawing/2014/main" id="{52AB3081-3150-47E3-8E07-C96149717E2A}"/>
              </a:ext>
            </a:extLst>
          </p:cNvPr>
          <p:cNvSpPr txBox="1"/>
          <p:nvPr/>
        </p:nvSpPr>
        <p:spPr>
          <a:xfrm>
            <a:off x="685800" y="4495800"/>
            <a:ext cx="8458200" cy="1754326"/>
          </a:xfrm>
          <a:prstGeom prst="rect">
            <a:avLst/>
          </a:prstGeom>
          <a:noFill/>
        </p:spPr>
        <p:txBody>
          <a:bodyPr wrap="square" rtlCol="0">
            <a:spAutoFit/>
          </a:bodyPr>
          <a:lstStyle/>
          <a:p>
            <a:r>
              <a:rPr lang="en-US" dirty="0">
                <a:solidFill>
                  <a:prstClr val="black"/>
                </a:solidFill>
                <a:latin typeface="Lucida Sans Unicode"/>
              </a:rPr>
              <a:t>This phase entails estimating the short and long term process capability and benchmarking the key product performance metrics. Following this, a gap analysis is often undertaken to identify the common factors of successful performance, i.e., what factors explain best-in-class performance. In some cases, it is necessary to redesign the product and/or process.</a:t>
            </a:r>
          </a:p>
        </p:txBody>
      </p:sp>
    </p:spTree>
    <p:extLst>
      <p:ext uri="{BB962C8B-B14F-4D97-AF65-F5344CB8AC3E}">
        <p14:creationId xmlns:p14="http://schemas.microsoft.com/office/powerpoint/2010/main" val="62090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9B892-450B-4BE7-BFA1-81393772FE57}"/>
              </a:ext>
            </a:extLst>
          </p:cNvPr>
          <p:cNvPicPr>
            <a:picLocks noChangeAspect="1"/>
          </p:cNvPicPr>
          <p:nvPr/>
        </p:nvPicPr>
        <p:blipFill>
          <a:blip r:embed="rId2"/>
          <a:stretch>
            <a:fillRect/>
          </a:stretch>
        </p:blipFill>
        <p:spPr>
          <a:xfrm>
            <a:off x="930372" y="238625"/>
            <a:ext cx="8199560" cy="6380749"/>
          </a:xfrm>
          <a:prstGeom prst="rect">
            <a:avLst/>
          </a:prstGeom>
        </p:spPr>
      </p:pic>
    </p:spTree>
    <p:extLst>
      <p:ext uri="{BB962C8B-B14F-4D97-AF65-F5344CB8AC3E}">
        <p14:creationId xmlns:p14="http://schemas.microsoft.com/office/powerpoint/2010/main" val="334686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DB01-93A7-4A5C-82C6-E8532B0881E8}"/>
              </a:ext>
            </a:extLst>
          </p:cNvPr>
          <p:cNvSpPr>
            <a:spLocks noGrp="1"/>
          </p:cNvSpPr>
          <p:nvPr>
            <p:ph type="title"/>
          </p:nvPr>
        </p:nvSpPr>
        <p:spPr/>
        <p:txBody>
          <a:bodyPr/>
          <a:lstStyle/>
          <a:p>
            <a:r>
              <a:rPr lang="en-GB" dirty="0"/>
              <a:t>Managing Change</a:t>
            </a:r>
            <a:endParaRPr lang="en-IN" dirty="0"/>
          </a:p>
        </p:txBody>
      </p:sp>
      <p:graphicFrame>
        <p:nvGraphicFramePr>
          <p:cNvPr id="4" name="Table 3">
            <a:extLst>
              <a:ext uri="{FF2B5EF4-FFF2-40B4-BE49-F238E27FC236}">
                <a16:creationId xmlns:a16="http://schemas.microsoft.com/office/drawing/2014/main" id="{20103F50-CFE9-4735-A675-23E818AB5CED}"/>
              </a:ext>
            </a:extLst>
          </p:cNvPr>
          <p:cNvGraphicFramePr>
            <a:graphicFrameLocks noGrp="1"/>
          </p:cNvGraphicFramePr>
          <p:nvPr>
            <p:extLst>
              <p:ext uri="{D42A27DB-BD31-4B8C-83A1-F6EECF244321}">
                <p14:modId xmlns:p14="http://schemas.microsoft.com/office/powerpoint/2010/main" val="1513855493"/>
              </p:ext>
            </p:extLst>
          </p:nvPr>
        </p:nvGraphicFramePr>
        <p:xfrm>
          <a:off x="1441156" y="1811020"/>
          <a:ext cx="8128000" cy="32359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48385382"/>
                    </a:ext>
                  </a:extLst>
                </a:gridCol>
                <a:gridCol w="4064000">
                  <a:extLst>
                    <a:ext uri="{9D8B030D-6E8A-4147-A177-3AD203B41FA5}">
                      <a16:colId xmlns:a16="http://schemas.microsoft.com/office/drawing/2014/main" val="972164347"/>
                    </a:ext>
                  </a:extLst>
                </a:gridCol>
              </a:tblGrid>
              <a:tr h="370840">
                <a:tc>
                  <a:txBody>
                    <a:bodyPr/>
                    <a:lstStyle/>
                    <a:p>
                      <a:r>
                        <a:rPr lang="en-GB" dirty="0"/>
                        <a:t>Drivers</a:t>
                      </a:r>
                      <a:endParaRPr lang="en-IN" dirty="0"/>
                    </a:p>
                  </a:txBody>
                  <a:tcPr/>
                </a:tc>
                <a:tc>
                  <a:txBody>
                    <a:bodyPr/>
                    <a:lstStyle/>
                    <a:p>
                      <a:r>
                        <a:rPr lang="en-GB" dirty="0"/>
                        <a:t>Resistances</a:t>
                      </a:r>
                      <a:endParaRPr lang="en-IN" dirty="0"/>
                    </a:p>
                  </a:txBody>
                  <a:tcPr/>
                </a:tc>
                <a:extLst>
                  <a:ext uri="{0D108BD9-81ED-4DB2-BD59-A6C34878D82A}">
                    <a16:rowId xmlns:a16="http://schemas.microsoft.com/office/drawing/2014/main" val="1115174145"/>
                  </a:ext>
                </a:extLst>
              </a:tr>
              <a:tr h="370840">
                <a:tc>
                  <a:txBody>
                    <a:bodyPr/>
                    <a:lstStyle/>
                    <a:p>
                      <a:r>
                        <a:rPr lang="en-GB" dirty="0"/>
                        <a:t>Nation Level Commitments</a:t>
                      </a:r>
                      <a:endParaRPr lang="en-IN" dirty="0"/>
                    </a:p>
                  </a:txBody>
                  <a:tcPr/>
                </a:tc>
                <a:tc>
                  <a:txBody>
                    <a:bodyPr/>
                    <a:lstStyle/>
                    <a:p>
                      <a:r>
                        <a:rPr lang="en-GB" dirty="0"/>
                        <a:t>Innate nature of ours to maintain status quo</a:t>
                      </a:r>
                      <a:endParaRPr lang="en-IN" dirty="0"/>
                    </a:p>
                  </a:txBody>
                  <a:tcPr/>
                </a:tc>
                <a:extLst>
                  <a:ext uri="{0D108BD9-81ED-4DB2-BD59-A6C34878D82A}">
                    <a16:rowId xmlns:a16="http://schemas.microsoft.com/office/drawing/2014/main" val="2745748550"/>
                  </a:ext>
                </a:extLst>
              </a:tr>
              <a:tr h="370840">
                <a:tc>
                  <a:txBody>
                    <a:bodyPr/>
                    <a:lstStyle/>
                    <a:p>
                      <a:r>
                        <a:rPr lang="en-GB" dirty="0"/>
                        <a:t>Availability of Technology</a:t>
                      </a:r>
                      <a:endParaRPr lang="en-IN" dirty="0"/>
                    </a:p>
                  </a:txBody>
                  <a:tcPr/>
                </a:tc>
                <a:tc>
                  <a:txBody>
                    <a:bodyPr/>
                    <a:lstStyle/>
                    <a:p>
                      <a:r>
                        <a:rPr lang="en-GB" dirty="0"/>
                        <a:t>Lack of motivation</a:t>
                      </a:r>
                      <a:endParaRPr lang="en-IN" dirty="0"/>
                    </a:p>
                  </a:txBody>
                  <a:tcPr/>
                </a:tc>
                <a:extLst>
                  <a:ext uri="{0D108BD9-81ED-4DB2-BD59-A6C34878D82A}">
                    <a16:rowId xmlns:a16="http://schemas.microsoft.com/office/drawing/2014/main" val="3001720053"/>
                  </a:ext>
                </a:extLst>
              </a:tr>
              <a:tr h="370840">
                <a:tc>
                  <a:txBody>
                    <a:bodyPr/>
                    <a:lstStyle/>
                    <a:p>
                      <a:r>
                        <a:rPr lang="en-GB" dirty="0"/>
                        <a:t>Technology validation</a:t>
                      </a:r>
                      <a:endParaRPr lang="en-IN" dirty="0"/>
                    </a:p>
                  </a:txBody>
                  <a:tcPr/>
                </a:tc>
                <a:tc>
                  <a:txBody>
                    <a:bodyPr/>
                    <a:lstStyle/>
                    <a:p>
                      <a:r>
                        <a:rPr lang="en-GB" dirty="0"/>
                        <a:t>Lack of Team synergy</a:t>
                      </a:r>
                      <a:endParaRPr lang="en-IN" dirty="0"/>
                    </a:p>
                  </a:txBody>
                  <a:tcPr/>
                </a:tc>
                <a:extLst>
                  <a:ext uri="{0D108BD9-81ED-4DB2-BD59-A6C34878D82A}">
                    <a16:rowId xmlns:a16="http://schemas.microsoft.com/office/drawing/2014/main" val="3715904256"/>
                  </a:ext>
                </a:extLst>
              </a:tr>
              <a:tr h="370840">
                <a:tc>
                  <a:txBody>
                    <a:bodyPr/>
                    <a:lstStyle/>
                    <a:p>
                      <a:r>
                        <a:rPr lang="en-GB" dirty="0"/>
                        <a:t>Resource availability</a:t>
                      </a:r>
                      <a:endParaRPr lang="en-IN" dirty="0"/>
                    </a:p>
                  </a:txBody>
                  <a:tcPr/>
                </a:tc>
                <a:tc>
                  <a:txBody>
                    <a:bodyPr/>
                    <a:lstStyle/>
                    <a:p>
                      <a:r>
                        <a:rPr lang="en-GB" dirty="0"/>
                        <a:t>Non-availability of authentic data</a:t>
                      </a:r>
                      <a:endParaRPr lang="en-IN" dirty="0"/>
                    </a:p>
                  </a:txBody>
                  <a:tcPr/>
                </a:tc>
                <a:extLst>
                  <a:ext uri="{0D108BD9-81ED-4DB2-BD59-A6C34878D82A}">
                    <a16:rowId xmlns:a16="http://schemas.microsoft.com/office/drawing/2014/main" val="217970870"/>
                  </a:ext>
                </a:extLst>
              </a:tr>
              <a:tr h="370840">
                <a:tc>
                  <a:txBody>
                    <a:bodyPr/>
                    <a:lstStyle/>
                    <a:p>
                      <a:r>
                        <a:rPr lang="en-GB" dirty="0"/>
                        <a:t>Managing Team effectiveness</a:t>
                      </a:r>
                      <a:endParaRPr lang="en-IN" dirty="0"/>
                    </a:p>
                  </a:txBody>
                  <a:tcPr/>
                </a:tc>
                <a:tc>
                  <a:txBody>
                    <a:bodyPr/>
                    <a:lstStyle/>
                    <a:p>
                      <a:r>
                        <a:rPr lang="en-GB" dirty="0"/>
                        <a:t>No scope of doing R&amp;D</a:t>
                      </a:r>
                      <a:endParaRPr lang="en-IN" dirty="0"/>
                    </a:p>
                  </a:txBody>
                  <a:tcPr/>
                </a:tc>
                <a:extLst>
                  <a:ext uri="{0D108BD9-81ED-4DB2-BD59-A6C34878D82A}">
                    <a16:rowId xmlns:a16="http://schemas.microsoft.com/office/drawing/2014/main" val="2908457732"/>
                  </a:ext>
                </a:extLst>
              </a:tr>
              <a:tr h="370840">
                <a:tc>
                  <a:txBody>
                    <a:bodyPr/>
                    <a:lstStyle/>
                    <a:p>
                      <a:r>
                        <a:rPr lang="en-GB" dirty="0"/>
                        <a:t>Clear benefits</a:t>
                      </a:r>
                      <a:endParaRPr lang="en-IN" dirty="0"/>
                    </a:p>
                  </a:txBody>
                  <a:tcPr/>
                </a:tc>
                <a:tc>
                  <a:txBody>
                    <a:bodyPr/>
                    <a:lstStyle/>
                    <a:p>
                      <a:r>
                        <a:rPr lang="en-GB" dirty="0"/>
                        <a:t>Lack of Innovative culture</a:t>
                      </a:r>
                      <a:endParaRPr lang="en-IN" dirty="0"/>
                    </a:p>
                  </a:txBody>
                  <a:tcPr/>
                </a:tc>
                <a:extLst>
                  <a:ext uri="{0D108BD9-81ED-4DB2-BD59-A6C34878D82A}">
                    <a16:rowId xmlns:a16="http://schemas.microsoft.com/office/drawing/2014/main" val="2877590817"/>
                  </a:ext>
                </a:extLst>
              </a:tr>
              <a:tr h="370840">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052816194"/>
                  </a:ext>
                </a:extLst>
              </a:tr>
            </a:tbl>
          </a:graphicData>
        </a:graphic>
      </p:graphicFrame>
    </p:spTree>
    <p:extLst>
      <p:ext uri="{BB962C8B-B14F-4D97-AF65-F5344CB8AC3E}">
        <p14:creationId xmlns:p14="http://schemas.microsoft.com/office/powerpoint/2010/main" val="260319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PMI lecture.png"/>
          <p:cNvPicPr>
            <a:picLocks noChangeAspect="1" noChangeArrowheads="1"/>
          </p:cNvPicPr>
          <p:nvPr/>
        </p:nvPicPr>
        <p:blipFill>
          <a:blip r:embed="rId2"/>
          <a:srcRect/>
          <a:stretch>
            <a:fillRect/>
          </a:stretch>
        </p:blipFill>
        <p:spPr bwMode="auto">
          <a:xfrm>
            <a:off x="1752600" y="762000"/>
            <a:ext cx="8658820" cy="5791200"/>
          </a:xfrm>
          <a:prstGeom prst="rect">
            <a:avLst/>
          </a:prstGeom>
          <a:noFill/>
          <a:ln>
            <a:solidFill>
              <a:srgbClr val="FF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82935-0621-43CC-A4B5-68220FD81D52}"/>
              </a:ext>
            </a:extLst>
          </p:cNvPr>
          <p:cNvSpPr>
            <a:spLocks noGrp="1"/>
          </p:cNvSpPr>
          <p:nvPr>
            <p:ph type="title"/>
          </p:nvPr>
        </p:nvSpPr>
        <p:spPr>
          <a:xfrm>
            <a:off x="677335" y="1171065"/>
            <a:ext cx="8832425" cy="2811190"/>
          </a:xfrm>
        </p:spPr>
        <p:txBody>
          <a:bodyPr>
            <a:normAutofit/>
          </a:bodyPr>
          <a:lstStyle/>
          <a:p>
            <a:r>
              <a:rPr lang="en-GB" b="1" dirty="0"/>
              <a:t>"Greening the Grid: Sustainable Pathways for Reliable Thermal Power"</a:t>
            </a:r>
            <a:endParaRPr lang="en-IN" dirty="0"/>
          </a:p>
        </p:txBody>
      </p:sp>
      <p:sp>
        <p:nvSpPr>
          <p:cNvPr id="5" name="Text Placeholder 4">
            <a:extLst>
              <a:ext uri="{FF2B5EF4-FFF2-40B4-BE49-F238E27FC236}">
                <a16:creationId xmlns:a16="http://schemas.microsoft.com/office/drawing/2014/main" id="{6DEC5314-E7F7-4512-9E3B-3343000D6D05}"/>
              </a:ext>
            </a:extLst>
          </p:cNvPr>
          <p:cNvSpPr>
            <a:spLocks noGrp="1"/>
          </p:cNvSpPr>
          <p:nvPr>
            <p:ph type="body" idx="1"/>
          </p:nvPr>
        </p:nvSpPr>
        <p:spPr/>
        <p:txBody>
          <a:bodyPr/>
          <a:lstStyle/>
          <a:p>
            <a:r>
              <a:rPr lang="en-GB" dirty="0"/>
              <a:t>"Principles, Technologies &amp; Implementation Strategies for a Resilient and Water-Conscious Thermal Power Sector"</a:t>
            </a:r>
            <a:endParaRPr lang="en-IN" dirty="0"/>
          </a:p>
        </p:txBody>
      </p:sp>
      <p:sp>
        <p:nvSpPr>
          <p:cNvPr id="2" name="Slide Number Placeholder 1">
            <a:extLst>
              <a:ext uri="{FF2B5EF4-FFF2-40B4-BE49-F238E27FC236}">
                <a16:creationId xmlns:a16="http://schemas.microsoft.com/office/drawing/2014/main" id="{9DC4ABE7-EA88-49E2-82B0-43DC711779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AD3EC-5270-4BD3-87B4-CD378DF6100B}" type="slidenum">
              <a:rPr kumimoji="0" lang="en-IN"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68F0FB08-4CE3-4BC2-816C-31EED2555A81}"/>
              </a:ext>
            </a:extLst>
          </p:cNvPr>
          <p:cNvSpPr/>
          <p:nvPr/>
        </p:nvSpPr>
        <p:spPr>
          <a:xfrm>
            <a:off x="4718502" y="5387852"/>
            <a:ext cx="495069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90C226"/>
                </a:solidFill>
                <a:effectLst>
                  <a:outerShdw blurRad="38100" dist="25400" dir="5400000" algn="ctr" rotWithShape="0">
                    <a:srgbClr val="6E747A">
                      <a:alpha val="43000"/>
                    </a:srgbClr>
                  </a:outerShdw>
                </a:effectLst>
                <a:uLnTx/>
                <a:uFillTx/>
                <a:latin typeface="Trebuchet MS" panose="020B0603020202020204"/>
                <a:ea typeface="+mn-ea"/>
                <a:cs typeface="+mn-cs"/>
              </a:rPr>
              <a:t>GK Nayak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90C226"/>
                </a:solidFill>
                <a:effectLst>
                  <a:outerShdw blurRad="38100" dist="25400" dir="5400000" algn="ctr" rotWithShape="0">
                    <a:srgbClr val="6E747A">
                      <a:alpha val="43000"/>
                    </a:srgbClr>
                  </a:outerShdw>
                </a:effectLst>
                <a:uLnTx/>
                <a:uFillTx/>
                <a:latin typeface="Trebuchet MS" panose="020B0603020202020204"/>
                <a:ea typeface="+mn-ea"/>
                <a:cs typeface="+mn-cs"/>
              </a:rPr>
              <a:t>Consultant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90C226"/>
                </a:solidFill>
                <a:effectLst>
                  <a:outerShdw blurRad="38100" dist="25400" dir="5400000" algn="ctr" rotWithShape="0">
                    <a:srgbClr val="6E747A">
                      <a:alpha val="43000"/>
                    </a:srgbClr>
                  </a:outerShdw>
                </a:effectLst>
                <a:uLnTx/>
                <a:uFillTx/>
                <a:latin typeface="Trebuchet MS" panose="020B0603020202020204"/>
                <a:ea typeface="+mn-ea"/>
                <a:cs typeface="+mn-cs"/>
              </a:rPr>
              <a:t>Ex-GM Chem-NTPC</a:t>
            </a:r>
          </a:p>
        </p:txBody>
      </p:sp>
    </p:spTree>
    <p:extLst>
      <p:ext uri="{BB962C8B-B14F-4D97-AF65-F5344CB8AC3E}">
        <p14:creationId xmlns:p14="http://schemas.microsoft.com/office/powerpoint/2010/main" val="6931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Constituents of waste water.png"/>
          <p:cNvPicPr>
            <a:picLocks noChangeAspect="1" noChangeArrowheads="1"/>
          </p:cNvPicPr>
          <p:nvPr/>
        </p:nvPicPr>
        <p:blipFill>
          <a:blip r:embed="rId2"/>
          <a:srcRect/>
          <a:stretch>
            <a:fillRect/>
          </a:stretch>
        </p:blipFill>
        <p:spPr bwMode="auto">
          <a:xfrm>
            <a:off x="1684132" y="990600"/>
            <a:ext cx="8907668" cy="5593625"/>
          </a:xfrm>
          <a:prstGeom prst="rect">
            <a:avLst/>
          </a:prstGeom>
          <a:noFill/>
          <a:ln>
            <a:solidFill>
              <a:schemeClr val="tx2">
                <a:lumMod val="75000"/>
              </a:schemeClr>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ADMIN\Desktop\Activated sludge process stages.jpg"/>
          <p:cNvPicPr>
            <a:picLocks noChangeAspect="1" noChangeArrowheads="1"/>
          </p:cNvPicPr>
          <p:nvPr/>
        </p:nvPicPr>
        <p:blipFill>
          <a:blip r:embed="rId2"/>
          <a:srcRect/>
          <a:stretch>
            <a:fillRect/>
          </a:stretch>
        </p:blipFill>
        <p:spPr bwMode="auto">
          <a:xfrm>
            <a:off x="2971801" y="304800"/>
            <a:ext cx="7172325" cy="6183630"/>
          </a:xfrm>
          <a:prstGeom prst="rect">
            <a:avLst/>
          </a:prstGeom>
          <a:noFill/>
        </p:spPr>
      </p:pic>
      <p:pic>
        <p:nvPicPr>
          <p:cNvPr id="4" name="Picture 3"/>
          <p:cNvPicPr>
            <a:picLocks noChangeAspect="1" noChangeArrowheads="1"/>
          </p:cNvPicPr>
          <p:nvPr/>
        </p:nvPicPr>
        <p:blipFill>
          <a:blip r:embed="rId3"/>
          <a:srcRect/>
          <a:stretch>
            <a:fillRect/>
          </a:stretch>
        </p:blipFill>
        <p:spPr bwMode="auto">
          <a:xfrm>
            <a:off x="1614054" y="3276600"/>
            <a:ext cx="3532910" cy="2590800"/>
          </a:xfrm>
          <a:prstGeom prst="rect">
            <a:avLst/>
          </a:prstGeom>
          <a:noFill/>
          <a:ln w="9525">
            <a:solidFill>
              <a:srgbClr val="00B0F0"/>
            </a:solidFill>
            <a:miter lim="800000"/>
            <a:headEnd/>
            <a:tailEnd/>
          </a:ln>
          <a:effectLst/>
        </p:spPr>
      </p:pic>
      <p:sp>
        <p:nvSpPr>
          <p:cNvPr id="5" name="Title 1"/>
          <p:cNvSpPr txBox="1">
            <a:spLocks/>
          </p:cNvSpPr>
          <p:nvPr/>
        </p:nvSpPr>
        <p:spPr>
          <a:xfrm>
            <a:off x="1828800" y="2133600"/>
            <a:ext cx="1447800" cy="609600"/>
          </a:xfrm>
          <a:prstGeom prst="rect">
            <a:avLst/>
          </a:prstGeom>
        </p:spPr>
        <p:txBody>
          <a:bodyPr vert="horz" lIns="91440" tIns="45720" rIns="91440" bIns="45720" rtlCol="0" anchor="ctr">
            <a:normAutofit fontScale="62500" lnSpcReduction="20000"/>
          </a:bodyPr>
          <a:lstStyle/>
          <a:p>
            <a:pPr algn="ctr">
              <a:spcBef>
                <a:spcPct val="0"/>
              </a:spcBef>
              <a:defRPr/>
            </a:pPr>
            <a:r>
              <a:rPr lang="en-US" sz="2400" dirty="0">
                <a:solidFill>
                  <a:prstClr val="black"/>
                </a:solidFill>
                <a:latin typeface="Calibri"/>
              </a:rPr>
              <a:t>Activated Sludge Process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Activated Sludge Control Factors and Calculations </a:t>
            </a:r>
            <a:br>
              <a:rPr lang="en-US" sz="2400" b="1" dirty="0"/>
            </a:br>
            <a:r>
              <a:rPr lang="en-US" sz="2400" b="1" dirty="0"/>
              <a:t>Control Factors Overview </a:t>
            </a:r>
            <a:br>
              <a:rPr lang="en-US" sz="2400" b="1" dirty="0"/>
            </a:br>
            <a:endParaRPr lang="en-US" sz="2400" dirty="0"/>
          </a:p>
        </p:txBody>
      </p:sp>
      <p:sp>
        <p:nvSpPr>
          <p:cNvPr id="3" name="Rectangle 2"/>
          <p:cNvSpPr/>
          <p:nvPr/>
        </p:nvSpPr>
        <p:spPr>
          <a:xfrm>
            <a:off x="2209800" y="1371601"/>
            <a:ext cx="7620000" cy="2585323"/>
          </a:xfrm>
          <a:prstGeom prst="rect">
            <a:avLst/>
          </a:prstGeom>
        </p:spPr>
        <p:txBody>
          <a:bodyPr wrap="square">
            <a:spAutoFit/>
          </a:bodyPr>
          <a:lstStyle/>
          <a:p>
            <a:r>
              <a:rPr lang="en-US" dirty="0">
                <a:solidFill>
                  <a:prstClr val="black"/>
                </a:solidFill>
                <a:latin typeface="Calibri"/>
              </a:rPr>
              <a:t>Proper operation of an activated sludge plant will require knowledge of biological and physical factors that influence the efficiency of the process. These factors include: </a:t>
            </a:r>
          </a:p>
          <a:p>
            <a:r>
              <a:rPr lang="en-US" dirty="0">
                <a:solidFill>
                  <a:prstClr val="black"/>
                </a:solidFill>
                <a:latin typeface="Calibri"/>
              </a:rPr>
              <a:t>• organic and hydraulic loading on the aeration tank </a:t>
            </a:r>
          </a:p>
          <a:p>
            <a:r>
              <a:rPr lang="en-US" dirty="0">
                <a:solidFill>
                  <a:prstClr val="black"/>
                </a:solidFill>
                <a:latin typeface="Calibri"/>
              </a:rPr>
              <a:t>• dissolved oxygen in the aeration tank </a:t>
            </a:r>
          </a:p>
          <a:p>
            <a:r>
              <a:rPr lang="en-US" dirty="0">
                <a:solidFill>
                  <a:prstClr val="black"/>
                </a:solidFill>
                <a:latin typeface="Calibri"/>
              </a:rPr>
              <a:t>• </a:t>
            </a:r>
            <a:r>
              <a:rPr lang="en-US" dirty="0" err="1">
                <a:solidFill>
                  <a:prstClr val="black"/>
                </a:solidFill>
                <a:latin typeface="Calibri"/>
              </a:rPr>
              <a:t>biosolids</a:t>
            </a:r>
            <a:r>
              <a:rPr lang="en-US" dirty="0">
                <a:solidFill>
                  <a:prstClr val="black"/>
                </a:solidFill>
                <a:latin typeface="Calibri"/>
              </a:rPr>
              <a:t> wasting rate </a:t>
            </a:r>
          </a:p>
          <a:p>
            <a:r>
              <a:rPr lang="en-US" dirty="0">
                <a:solidFill>
                  <a:prstClr val="black"/>
                </a:solidFill>
                <a:latin typeface="Calibri"/>
              </a:rPr>
              <a:t>• return activated sludge rate </a:t>
            </a:r>
          </a:p>
          <a:p>
            <a:r>
              <a:rPr lang="en-US" dirty="0">
                <a:solidFill>
                  <a:prstClr val="black"/>
                </a:solidFill>
                <a:latin typeface="Calibri"/>
              </a:rPr>
              <a:t>• clarifier loading </a:t>
            </a:r>
          </a:p>
          <a:p>
            <a:r>
              <a:rPr lang="en-US" dirty="0">
                <a:solidFill>
                  <a:prstClr val="black"/>
                </a:solidFill>
                <a:latin typeface="Calibri"/>
              </a:rPr>
              <a:t>• solids settling and compaction characteristics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FF54A-E8C1-4D50-BC15-793A9446DCCE}"/>
              </a:ext>
            </a:extLst>
          </p:cNvPr>
          <p:cNvPicPr>
            <a:picLocks noChangeAspect="1"/>
          </p:cNvPicPr>
          <p:nvPr/>
        </p:nvPicPr>
        <p:blipFill>
          <a:blip r:embed="rId2"/>
          <a:stretch>
            <a:fillRect/>
          </a:stretch>
        </p:blipFill>
        <p:spPr>
          <a:xfrm>
            <a:off x="971550" y="209549"/>
            <a:ext cx="9410700" cy="6130399"/>
          </a:xfrm>
          <a:prstGeom prst="rect">
            <a:avLst/>
          </a:prstGeom>
        </p:spPr>
      </p:pic>
    </p:spTree>
    <p:extLst>
      <p:ext uri="{BB962C8B-B14F-4D97-AF65-F5344CB8AC3E}">
        <p14:creationId xmlns:p14="http://schemas.microsoft.com/office/powerpoint/2010/main" val="2327456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9FCDE03-3A8E-4CB8-8C36-D746EF4BA89D}"/>
              </a:ext>
            </a:extLst>
          </p:cNvPr>
          <p:cNvGraphicFramePr>
            <a:graphicFrameLocks noGrp="1"/>
          </p:cNvGraphicFramePr>
          <p:nvPr>
            <p:extLst>
              <p:ext uri="{D42A27DB-BD31-4B8C-83A1-F6EECF244321}">
                <p14:modId xmlns:p14="http://schemas.microsoft.com/office/powerpoint/2010/main" val="1999869083"/>
              </p:ext>
            </p:extLst>
          </p:nvPr>
        </p:nvGraphicFramePr>
        <p:xfrm>
          <a:off x="554892" y="0"/>
          <a:ext cx="10361638" cy="6855433"/>
        </p:xfrm>
        <a:graphic>
          <a:graphicData uri="http://schemas.openxmlformats.org/drawingml/2006/table">
            <a:tbl>
              <a:tblPr firstRow="1" bandRow="1">
                <a:tableStyleId>{5C22544A-7EE6-4342-B048-85BDC9FD1C3A}</a:tableStyleId>
              </a:tblPr>
              <a:tblGrid>
                <a:gridCol w="2377198">
                  <a:extLst>
                    <a:ext uri="{9D8B030D-6E8A-4147-A177-3AD203B41FA5}">
                      <a16:colId xmlns:a16="http://schemas.microsoft.com/office/drawing/2014/main" val="1638913087"/>
                    </a:ext>
                  </a:extLst>
                </a:gridCol>
                <a:gridCol w="3467609">
                  <a:extLst>
                    <a:ext uri="{9D8B030D-6E8A-4147-A177-3AD203B41FA5}">
                      <a16:colId xmlns:a16="http://schemas.microsoft.com/office/drawing/2014/main" val="2609900917"/>
                    </a:ext>
                  </a:extLst>
                </a:gridCol>
                <a:gridCol w="2095438">
                  <a:extLst>
                    <a:ext uri="{9D8B030D-6E8A-4147-A177-3AD203B41FA5}">
                      <a16:colId xmlns:a16="http://schemas.microsoft.com/office/drawing/2014/main" val="2292280397"/>
                    </a:ext>
                  </a:extLst>
                </a:gridCol>
                <a:gridCol w="2421393">
                  <a:extLst>
                    <a:ext uri="{9D8B030D-6E8A-4147-A177-3AD203B41FA5}">
                      <a16:colId xmlns:a16="http://schemas.microsoft.com/office/drawing/2014/main" val="2433381261"/>
                    </a:ext>
                  </a:extLst>
                </a:gridCol>
              </a:tblGrid>
              <a:tr h="612916">
                <a:tc>
                  <a:txBody>
                    <a:bodyPr/>
                    <a:lstStyle/>
                    <a:p>
                      <a:r>
                        <a:rPr lang="en-GB" dirty="0"/>
                        <a:t>Project</a:t>
                      </a:r>
                      <a:endParaRPr lang="en-IN" dirty="0"/>
                    </a:p>
                  </a:txBody>
                  <a:tcPr/>
                </a:tc>
                <a:tc>
                  <a:txBody>
                    <a:bodyPr/>
                    <a:lstStyle/>
                    <a:p>
                      <a:r>
                        <a:rPr lang="en-GB" dirty="0"/>
                        <a:t>Objectives</a:t>
                      </a:r>
                      <a:endParaRPr lang="en-IN" dirty="0"/>
                    </a:p>
                  </a:txBody>
                  <a:tcPr/>
                </a:tc>
                <a:tc>
                  <a:txBody>
                    <a:bodyPr/>
                    <a:lstStyle/>
                    <a:p>
                      <a:r>
                        <a:rPr lang="en-GB" dirty="0"/>
                        <a:t>Associates</a:t>
                      </a:r>
                      <a:endParaRPr lang="en-IN" dirty="0"/>
                    </a:p>
                  </a:txBody>
                  <a:tcPr/>
                </a:tc>
                <a:tc>
                  <a:txBody>
                    <a:bodyPr/>
                    <a:lstStyle/>
                    <a:p>
                      <a:r>
                        <a:rPr lang="en-GB" dirty="0"/>
                        <a:t>Status</a:t>
                      </a:r>
                      <a:endParaRPr lang="en-IN" dirty="0"/>
                    </a:p>
                  </a:txBody>
                  <a:tcPr/>
                </a:tc>
                <a:extLst>
                  <a:ext uri="{0D108BD9-81ED-4DB2-BD59-A6C34878D82A}">
                    <a16:rowId xmlns:a16="http://schemas.microsoft.com/office/drawing/2014/main" val="2239594561"/>
                  </a:ext>
                </a:extLst>
              </a:tr>
              <a:tr h="419465">
                <a:tc>
                  <a:txBody>
                    <a:bodyPr/>
                    <a:lstStyle/>
                    <a:p>
                      <a:r>
                        <a:rPr lang="en-GB" dirty="0" err="1"/>
                        <a:t>ScaleBan</a:t>
                      </a:r>
                      <a:endParaRPr lang="en-IN" dirty="0"/>
                    </a:p>
                  </a:txBody>
                  <a:tcPr/>
                </a:tc>
                <a:tc>
                  <a:txBody>
                    <a:bodyPr/>
                    <a:lstStyle/>
                    <a:p>
                      <a:r>
                        <a:rPr lang="en-GB" dirty="0"/>
                        <a:t>For deposit free condenser</a:t>
                      </a:r>
                      <a:endParaRPr lang="en-IN" dirty="0"/>
                    </a:p>
                  </a:txBody>
                  <a:tcPr/>
                </a:tc>
                <a:tc>
                  <a:txBody>
                    <a:bodyPr/>
                    <a:lstStyle/>
                    <a:p>
                      <a:r>
                        <a:rPr lang="en-GB" dirty="0"/>
                        <a:t>Indian</a:t>
                      </a:r>
                      <a:endParaRPr lang="en-IN" dirty="0"/>
                    </a:p>
                  </a:txBody>
                  <a:tcPr/>
                </a:tc>
                <a:tc>
                  <a:txBody>
                    <a:bodyPr/>
                    <a:lstStyle/>
                    <a:p>
                      <a:r>
                        <a:rPr lang="en-GB" dirty="0"/>
                        <a:t>Success and installed</a:t>
                      </a:r>
                      <a:endParaRPr lang="en-IN" dirty="0"/>
                    </a:p>
                  </a:txBody>
                  <a:tcPr/>
                </a:tc>
                <a:extLst>
                  <a:ext uri="{0D108BD9-81ED-4DB2-BD59-A6C34878D82A}">
                    <a16:rowId xmlns:a16="http://schemas.microsoft.com/office/drawing/2014/main" val="3923861616"/>
                  </a:ext>
                </a:extLst>
              </a:tr>
              <a:tr h="724007">
                <a:tc>
                  <a:txBody>
                    <a:bodyPr/>
                    <a:lstStyle/>
                    <a:p>
                      <a:r>
                        <a:rPr lang="en-GB" dirty="0" err="1"/>
                        <a:t>CapDi</a:t>
                      </a:r>
                      <a:endParaRPr lang="en-IN" dirty="0"/>
                    </a:p>
                  </a:txBody>
                  <a:tcPr/>
                </a:tc>
                <a:tc>
                  <a:txBody>
                    <a:bodyPr/>
                    <a:lstStyle/>
                    <a:p>
                      <a:r>
                        <a:rPr lang="en-GB" dirty="0"/>
                        <a:t>To reduce TDS in CW</a:t>
                      </a:r>
                      <a:endParaRPr lang="en-IN" dirty="0"/>
                    </a:p>
                  </a:txBody>
                  <a:tcPr/>
                </a:tc>
                <a:tc>
                  <a:txBody>
                    <a:bodyPr/>
                    <a:lstStyle/>
                    <a:p>
                      <a:r>
                        <a:rPr lang="en-GB" dirty="0"/>
                        <a:t>Abroad</a:t>
                      </a:r>
                      <a:endParaRPr lang="en-IN" dirty="0"/>
                    </a:p>
                  </a:txBody>
                  <a:tcPr/>
                </a:tc>
                <a:tc>
                  <a:txBody>
                    <a:bodyPr/>
                    <a:lstStyle/>
                    <a:p>
                      <a:r>
                        <a:rPr lang="en-GB" dirty="0"/>
                        <a:t>Success but not adopted</a:t>
                      </a:r>
                      <a:endParaRPr lang="en-IN" dirty="0"/>
                    </a:p>
                  </a:txBody>
                  <a:tcPr/>
                </a:tc>
                <a:extLst>
                  <a:ext uri="{0D108BD9-81ED-4DB2-BD59-A6C34878D82A}">
                    <a16:rowId xmlns:a16="http://schemas.microsoft.com/office/drawing/2014/main" val="2625771237"/>
                  </a:ext>
                </a:extLst>
              </a:tr>
              <a:tr h="724007">
                <a:tc>
                  <a:txBody>
                    <a:bodyPr/>
                    <a:lstStyle/>
                    <a:p>
                      <a:r>
                        <a:rPr lang="en-GB" dirty="0"/>
                        <a:t>ATP  monitoring</a:t>
                      </a:r>
                      <a:endParaRPr lang="en-IN" dirty="0"/>
                    </a:p>
                  </a:txBody>
                  <a:tcPr/>
                </a:tc>
                <a:tc>
                  <a:txBody>
                    <a:bodyPr/>
                    <a:lstStyle/>
                    <a:p>
                      <a:r>
                        <a:rPr lang="en-GB" dirty="0"/>
                        <a:t>To test in situ bacteria population in CW </a:t>
                      </a:r>
                      <a:endParaRPr lang="en-IN" dirty="0"/>
                    </a:p>
                  </a:txBody>
                  <a:tcPr/>
                </a:tc>
                <a:tc>
                  <a:txBody>
                    <a:bodyPr/>
                    <a:lstStyle/>
                    <a:p>
                      <a:r>
                        <a:rPr lang="en-GB" dirty="0"/>
                        <a:t>Indian, with IIT D</a:t>
                      </a:r>
                      <a:endParaRPr lang="en-IN" dirty="0"/>
                    </a:p>
                  </a:txBody>
                  <a:tcPr/>
                </a:tc>
                <a:tc>
                  <a:txBody>
                    <a:bodyPr/>
                    <a:lstStyle/>
                    <a:p>
                      <a:r>
                        <a:rPr lang="en-GB" dirty="0"/>
                        <a:t>Success, not applied</a:t>
                      </a:r>
                      <a:endParaRPr lang="en-IN" dirty="0"/>
                    </a:p>
                  </a:txBody>
                  <a:tcPr/>
                </a:tc>
                <a:extLst>
                  <a:ext uri="{0D108BD9-81ED-4DB2-BD59-A6C34878D82A}">
                    <a16:rowId xmlns:a16="http://schemas.microsoft.com/office/drawing/2014/main" val="1226892672"/>
                  </a:ext>
                </a:extLst>
              </a:tr>
              <a:tr h="724007">
                <a:tc>
                  <a:txBody>
                    <a:bodyPr/>
                    <a:lstStyle/>
                    <a:p>
                      <a:r>
                        <a:rPr lang="en-GB" dirty="0"/>
                        <a:t>CT fills</a:t>
                      </a:r>
                      <a:endParaRPr lang="en-IN" dirty="0"/>
                    </a:p>
                  </a:txBody>
                  <a:tcPr/>
                </a:tc>
                <a:tc>
                  <a:txBody>
                    <a:bodyPr/>
                    <a:lstStyle/>
                    <a:p>
                      <a:r>
                        <a:rPr lang="en-GB" dirty="0"/>
                        <a:t>Low fouling fill, with better thermal efficiency</a:t>
                      </a:r>
                      <a:endParaRPr lang="en-IN" dirty="0"/>
                    </a:p>
                  </a:txBody>
                  <a:tcPr/>
                </a:tc>
                <a:tc>
                  <a:txBody>
                    <a:bodyPr/>
                    <a:lstStyle/>
                    <a:p>
                      <a:r>
                        <a:rPr lang="en-GB" dirty="0"/>
                        <a:t>Indian</a:t>
                      </a:r>
                      <a:endParaRPr lang="en-IN" dirty="0"/>
                    </a:p>
                  </a:txBody>
                  <a:tcPr/>
                </a:tc>
                <a:tc>
                  <a:txBody>
                    <a:bodyPr/>
                    <a:lstStyle/>
                    <a:p>
                      <a:r>
                        <a:rPr lang="en-GB" dirty="0"/>
                        <a:t>Success, not adopted</a:t>
                      </a:r>
                      <a:endParaRPr lang="en-IN" dirty="0"/>
                    </a:p>
                  </a:txBody>
                  <a:tcPr/>
                </a:tc>
                <a:extLst>
                  <a:ext uri="{0D108BD9-81ED-4DB2-BD59-A6C34878D82A}">
                    <a16:rowId xmlns:a16="http://schemas.microsoft.com/office/drawing/2014/main" val="3851936871"/>
                  </a:ext>
                </a:extLst>
              </a:tr>
              <a:tr h="724007">
                <a:tc>
                  <a:txBody>
                    <a:bodyPr/>
                    <a:lstStyle/>
                    <a:p>
                      <a:r>
                        <a:rPr lang="en-GB" dirty="0"/>
                        <a:t>AFM technology</a:t>
                      </a:r>
                      <a:endParaRPr lang="en-IN" dirty="0"/>
                    </a:p>
                  </a:txBody>
                  <a:tcPr/>
                </a:tc>
                <a:tc>
                  <a:txBody>
                    <a:bodyPr/>
                    <a:lstStyle/>
                    <a:p>
                      <a:r>
                        <a:rPr lang="en-GB" dirty="0"/>
                        <a:t>To reduce  COD, BOD from STP O/L</a:t>
                      </a:r>
                      <a:endParaRPr lang="en-IN" dirty="0"/>
                    </a:p>
                  </a:txBody>
                  <a:tcPr/>
                </a:tc>
                <a:tc>
                  <a:txBody>
                    <a:bodyPr/>
                    <a:lstStyle/>
                    <a:p>
                      <a:r>
                        <a:rPr lang="en-GB" dirty="0"/>
                        <a:t>Mix </a:t>
                      </a:r>
                      <a:endParaRPr lang="en-IN" dirty="0"/>
                    </a:p>
                  </a:txBody>
                  <a:tcPr/>
                </a:tc>
                <a:tc>
                  <a:txBody>
                    <a:bodyPr/>
                    <a:lstStyle/>
                    <a:p>
                      <a:r>
                        <a:rPr lang="en-GB" dirty="0"/>
                        <a:t>Success, not adopted</a:t>
                      </a:r>
                      <a:endParaRPr lang="en-IN" dirty="0"/>
                    </a:p>
                  </a:txBody>
                  <a:tcPr/>
                </a:tc>
                <a:extLst>
                  <a:ext uri="{0D108BD9-81ED-4DB2-BD59-A6C34878D82A}">
                    <a16:rowId xmlns:a16="http://schemas.microsoft.com/office/drawing/2014/main" val="2721370641"/>
                  </a:ext>
                </a:extLst>
              </a:tr>
              <a:tr h="724007">
                <a:tc>
                  <a:txBody>
                    <a:bodyPr/>
                    <a:lstStyle/>
                    <a:p>
                      <a:r>
                        <a:rPr lang="en-GB" dirty="0"/>
                        <a:t>UV disinfection in RO system</a:t>
                      </a:r>
                      <a:endParaRPr lang="en-IN" dirty="0"/>
                    </a:p>
                  </a:txBody>
                  <a:tcPr/>
                </a:tc>
                <a:tc>
                  <a:txBody>
                    <a:bodyPr/>
                    <a:lstStyle/>
                    <a:p>
                      <a:r>
                        <a:rPr lang="en-GB" dirty="0"/>
                        <a:t>For efficient bio-control</a:t>
                      </a:r>
                      <a:endParaRPr lang="en-IN" dirty="0"/>
                    </a:p>
                  </a:txBody>
                  <a:tcPr/>
                </a:tc>
                <a:tc>
                  <a:txBody>
                    <a:bodyPr/>
                    <a:lstStyle/>
                    <a:p>
                      <a:r>
                        <a:rPr lang="en-GB" dirty="0"/>
                        <a:t>Abroad</a:t>
                      </a:r>
                      <a:endParaRPr lang="en-IN" dirty="0"/>
                    </a:p>
                  </a:txBody>
                  <a:tcPr/>
                </a:tc>
                <a:tc>
                  <a:txBody>
                    <a:bodyPr/>
                    <a:lstStyle/>
                    <a:p>
                      <a:r>
                        <a:rPr lang="en-GB" dirty="0"/>
                        <a:t>Installed</a:t>
                      </a:r>
                      <a:endParaRPr lang="en-IN" dirty="0"/>
                    </a:p>
                  </a:txBody>
                  <a:tcPr/>
                </a:tc>
                <a:extLst>
                  <a:ext uri="{0D108BD9-81ED-4DB2-BD59-A6C34878D82A}">
                    <a16:rowId xmlns:a16="http://schemas.microsoft.com/office/drawing/2014/main" val="3736809819"/>
                  </a:ext>
                </a:extLst>
              </a:tr>
              <a:tr h="724007">
                <a:tc>
                  <a:txBody>
                    <a:bodyPr/>
                    <a:lstStyle/>
                    <a:p>
                      <a:r>
                        <a:rPr lang="en-GB" dirty="0"/>
                        <a:t>Colloidal silica mitigation</a:t>
                      </a:r>
                      <a:endParaRPr lang="en-IN" dirty="0"/>
                    </a:p>
                  </a:txBody>
                  <a:tcPr/>
                </a:tc>
                <a:tc>
                  <a:txBody>
                    <a:bodyPr/>
                    <a:lstStyle/>
                    <a:p>
                      <a:r>
                        <a:rPr lang="en-GB" dirty="0"/>
                        <a:t>Water  cons reduction, unit availability maintained</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In-house research (patented)</a:t>
                      </a:r>
                      <a:endParaRPr lang="en-IN" dirty="0"/>
                    </a:p>
                  </a:txBody>
                  <a:tcPr/>
                </a:tc>
                <a:tc>
                  <a:txBody>
                    <a:bodyPr/>
                    <a:lstStyle/>
                    <a:p>
                      <a:r>
                        <a:rPr lang="en-GB" dirty="0"/>
                        <a:t>Installed.</a:t>
                      </a:r>
                      <a:endParaRPr lang="en-IN" dirty="0"/>
                    </a:p>
                  </a:txBody>
                  <a:tcPr/>
                </a:tc>
                <a:extLst>
                  <a:ext uri="{0D108BD9-81ED-4DB2-BD59-A6C34878D82A}">
                    <a16:rowId xmlns:a16="http://schemas.microsoft.com/office/drawing/2014/main" val="4202754412"/>
                  </a:ext>
                </a:extLst>
              </a:tr>
              <a:tr h="419465">
                <a:tc>
                  <a:txBody>
                    <a:bodyPr/>
                    <a:lstStyle/>
                    <a:p>
                      <a:r>
                        <a:rPr lang="en-GB" dirty="0"/>
                        <a:t>UPS resin</a:t>
                      </a:r>
                      <a:endParaRPr lang="en-IN" dirty="0"/>
                    </a:p>
                  </a:txBody>
                  <a:tcPr/>
                </a:tc>
                <a:tc>
                  <a:txBody>
                    <a:bodyPr/>
                    <a:lstStyle/>
                    <a:p>
                      <a:r>
                        <a:rPr lang="en-GB" dirty="0"/>
                        <a:t>Water treatment, CPU</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abroad</a:t>
                      </a:r>
                      <a:endParaRPr lang="en-IN" dirty="0"/>
                    </a:p>
                  </a:txBody>
                  <a:tcPr/>
                </a:tc>
                <a:tc>
                  <a:txBody>
                    <a:bodyPr/>
                    <a:lstStyle/>
                    <a:p>
                      <a:r>
                        <a:rPr lang="en-GB" dirty="0"/>
                        <a:t>Installed</a:t>
                      </a:r>
                      <a:endParaRPr lang="en-IN" dirty="0"/>
                    </a:p>
                  </a:txBody>
                  <a:tcPr/>
                </a:tc>
                <a:extLst>
                  <a:ext uri="{0D108BD9-81ED-4DB2-BD59-A6C34878D82A}">
                    <a16:rowId xmlns:a16="http://schemas.microsoft.com/office/drawing/2014/main" val="3006110824"/>
                  </a:ext>
                </a:extLst>
              </a:tr>
              <a:tr h="419465">
                <a:tc>
                  <a:txBody>
                    <a:bodyPr/>
                    <a:lstStyle/>
                    <a:p>
                      <a:r>
                        <a:rPr lang="en-GB" dirty="0"/>
                        <a:t>Chemical cleaning </a:t>
                      </a:r>
                      <a:endParaRPr lang="en-IN" dirty="0"/>
                    </a:p>
                  </a:txBody>
                  <a:tcPr/>
                </a:tc>
                <a:tc>
                  <a:txBody>
                    <a:bodyPr/>
                    <a:lstStyle/>
                    <a:p>
                      <a:r>
                        <a:rPr lang="en-GB" dirty="0"/>
                        <a:t>With EPRI</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mix</a:t>
                      </a:r>
                      <a:endParaRPr lang="en-IN" dirty="0"/>
                    </a:p>
                  </a:txBody>
                  <a:tcPr/>
                </a:tc>
                <a:tc>
                  <a:txBody>
                    <a:bodyPr/>
                    <a:lstStyle/>
                    <a:p>
                      <a:r>
                        <a:rPr lang="en-GB" dirty="0"/>
                        <a:t>Installed</a:t>
                      </a:r>
                      <a:endParaRPr lang="en-IN" dirty="0"/>
                    </a:p>
                  </a:txBody>
                  <a:tcPr/>
                </a:tc>
                <a:extLst>
                  <a:ext uri="{0D108BD9-81ED-4DB2-BD59-A6C34878D82A}">
                    <a16:rowId xmlns:a16="http://schemas.microsoft.com/office/drawing/2014/main" val="495795641"/>
                  </a:ext>
                </a:extLst>
              </a:tr>
              <a:tr h="419465">
                <a:tc>
                  <a:txBody>
                    <a:bodyPr/>
                    <a:lstStyle/>
                    <a:p>
                      <a:r>
                        <a:rPr lang="en-GB" dirty="0"/>
                        <a:t>DGCC  study</a:t>
                      </a:r>
                      <a:endParaRPr lang="en-IN" dirty="0"/>
                    </a:p>
                  </a:txBody>
                  <a:tcPr/>
                </a:tc>
                <a:tc>
                  <a:txBody>
                    <a:bodyPr/>
                    <a:lstStyle/>
                    <a:p>
                      <a:r>
                        <a:rPr lang="en-GB" dirty="0"/>
                        <a:t>With EPRI</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Mix</a:t>
                      </a:r>
                      <a:endParaRPr lang="en-IN" dirty="0"/>
                    </a:p>
                  </a:txBody>
                  <a:tcPr/>
                </a:tc>
                <a:tc>
                  <a:txBody>
                    <a:bodyPr/>
                    <a:lstStyle/>
                    <a:p>
                      <a:r>
                        <a:rPr lang="en-GB" dirty="0"/>
                        <a:t>Installed across NTPC and other power plants</a:t>
                      </a:r>
                      <a:endParaRPr lang="en-IN" dirty="0"/>
                    </a:p>
                  </a:txBody>
                  <a:tcPr/>
                </a:tc>
                <a:extLst>
                  <a:ext uri="{0D108BD9-81ED-4DB2-BD59-A6C34878D82A}">
                    <a16:rowId xmlns:a16="http://schemas.microsoft.com/office/drawing/2014/main" val="3132916389"/>
                  </a:ext>
                </a:extLst>
              </a:tr>
            </a:tbl>
          </a:graphicData>
        </a:graphic>
      </p:graphicFrame>
    </p:spTree>
    <p:extLst>
      <p:ext uri="{BB962C8B-B14F-4D97-AF65-F5344CB8AC3E}">
        <p14:creationId xmlns:p14="http://schemas.microsoft.com/office/powerpoint/2010/main" val="1114893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B22-FF14-4FD9-B11A-F9C39AF884A7}"/>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122425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3"/>
          <p:cNvSpPr>
            <a:spLocks noChangeArrowheads="1"/>
          </p:cNvSpPr>
          <p:nvPr/>
        </p:nvSpPr>
        <p:spPr bwMode="auto">
          <a:xfrm>
            <a:off x="5281251" y="2133600"/>
            <a:ext cx="990600" cy="304800"/>
          </a:xfrm>
          <a:prstGeom prst="rect">
            <a:avLst/>
          </a:prstGeom>
          <a:solidFill>
            <a:srgbClr val="FFFFFF"/>
          </a:solidFill>
          <a:ln w="9360">
            <a:solidFill>
              <a:srgbClr val="FFFFFF"/>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Potable Water</a:t>
            </a:r>
          </a:p>
        </p:txBody>
      </p:sp>
      <p:sp>
        <p:nvSpPr>
          <p:cNvPr id="204" name="Rectangle 50"/>
          <p:cNvSpPr>
            <a:spLocks noChangeArrowheads="1"/>
          </p:cNvSpPr>
          <p:nvPr/>
        </p:nvSpPr>
        <p:spPr bwMode="auto">
          <a:xfrm>
            <a:off x="6043251" y="3581400"/>
            <a:ext cx="533400" cy="304800"/>
          </a:xfrm>
          <a:prstGeom prst="rect">
            <a:avLst/>
          </a:prstGeom>
          <a:solidFill>
            <a:srgbClr val="FFFFFF"/>
          </a:solidFill>
          <a:ln w="9360">
            <a:solidFill>
              <a:srgbClr val="FFFFFF"/>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itchFamily="34" charset="0"/>
                <a:ea typeface="+mn-ea"/>
                <a:cs typeface="+mn-cs"/>
              </a:rPr>
              <a:t>Hy</a:t>
            </a:r>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205" name="Rectangle 15"/>
          <p:cNvSpPr>
            <a:spLocks noChangeArrowheads="1"/>
          </p:cNvSpPr>
          <p:nvPr/>
        </p:nvSpPr>
        <p:spPr bwMode="auto">
          <a:xfrm>
            <a:off x="6348052" y="5943600"/>
            <a:ext cx="885825" cy="304800"/>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dirty="0" err="1">
                <a:ln>
                  <a:noFill/>
                </a:ln>
                <a:solidFill>
                  <a:srgbClr val="000000"/>
                </a:solidFill>
                <a:effectLst/>
                <a:uLnTx/>
                <a:uFillTx/>
                <a:latin typeface="Calibri" pitchFamily="34" charset="0"/>
                <a:ea typeface="+mn-ea"/>
                <a:cs typeface="+mn-cs"/>
              </a:rPr>
              <a:t>Regn</a:t>
            </a: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/Rinse</a:t>
            </a:r>
          </a:p>
        </p:txBody>
      </p:sp>
      <p:sp>
        <p:nvSpPr>
          <p:cNvPr id="206" name="Rectangle 27"/>
          <p:cNvSpPr>
            <a:spLocks noChangeArrowheads="1"/>
          </p:cNvSpPr>
          <p:nvPr/>
        </p:nvSpPr>
        <p:spPr bwMode="auto">
          <a:xfrm>
            <a:off x="9221426" y="857251"/>
            <a:ext cx="495300" cy="428625"/>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Service water</a:t>
            </a:r>
          </a:p>
        </p:txBody>
      </p:sp>
      <p:sp>
        <p:nvSpPr>
          <p:cNvPr id="207" name="Rectangle 27"/>
          <p:cNvSpPr>
            <a:spLocks noChangeArrowheads="1"/>
          </p:cNvSpPr>
          <p:nvPr/>
        </p:nvSpPr>
        <p:spPr bwMode="auto">
          <a:xfrm>
            <a:off x="9875476" y="936625"/>
            <a:ext cx="800100" cy="209550"/>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Area wash</a:t>
            </a:r>
          </a:p>
        </p:txBody>
      </p:sp>
      <p:sp>
        <p:nvSpPr>
          <p:cNvPr id="208" name="Rectangle 27"/>
          <p:cNvSpPr>
            <a:spLocks noChangeArrowheads="1"/>
          </p:cNvSpPr>
          <p:nvPr/>
        </p:nvSpPr>
        <p:spPr bwMode="auto">
          <a:xfrm>
            <a:off x="9919927" y="649288"/>
            <a:ext cx="842963" cy="304800"/>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Dust separation</a:t>
            </a:r>
          </a:p>
        </p:txBody>
      </p:sp>
      <p:sp>
        <p:nvSpPr>
          <p:cNvPr id="209" name="Rectangle 15"/>
          <p:cNvSpPr>
            <a:spLocks noChangeArrowheads="1"/>
          </p:cNvSpPr>
          <p:nvPr/>
        </p:nvSpPr>
        <p:spPr bwMode="auto">
          <a:xfrm>
            <a:off x="2461851" y="4648201"/>
            <a:ext cx="857250" cy="214313"/>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Effluent </a:t>
            </a:r>
          </a:p>
        </p:txBody>
      </p:sp>
      <p:cxnSp>
        <p:nvCxnSpPr>
          <p:cNvPr id="210" name="AutoShape 3"/>
          <p:cNvCxnSpPr>
            <a:cxnSpLocks noChangeShapeType="1"/>
          </p:cNvCxnSpPr>
          <p:nvPr/>
        </p:nvCxnSpPr>
        <p:spPr bwMode="auto">
          <a:xfrm>
            <a:off x="4627202" y="1447800"/>
            <a:ext cx="866775" cy="198438"/>
          </a:xfrm>
          <a:prstGeom prst="bentConnector3">
            <a:avLst>
              <a:gd name="adj1" fmla="val 50000"/>
            </a:avLst>
          </a:prstGeom>
          <a:noFill/>
          <a:ln w="9360">
            <a:solidFill>
              <a:srgbClr val="000000"/>
            </a:solidFill>
            <a:round/>
            <a:headEnd/>
            <a:tailEnd type="triangle" w="med" len="med"/>
          </a:ln>
        </p:spPr>
      </p:cxnSp>
      <p:cxnSp>
        <p:nvCxnSpPr>
          <p:cNvPr id="211" name="AutoShape 6"/>
          <p:cNvCxnSpPr>
            <a:cxnSpLocks noChangeShapeType="1"/>
          </p:cNvCxnSpPr>
          <p:nvPr/>
        </p:nvCxnSpPr>
        <p:spPr bwMode="auto">
          <a:xfrm>
            <a:off x="2304689" y="1438275"/>
            <a:ext cx="366712" cy="1588"/>
          </a:xfrm>
          <a:prstGeom prst="bentConnector2">
            <a:avLst/>
          </a:prstGeom>
          <a:noFill/>
          <a:ln w="9360">
            <a:solidFill>
              <a:srgbClr val="000000"/>
            </a:solidFill>
            <a:round/>
            <a:headEnd/>
            <a:tailEnd type="triangle" w="med" len="med"/>
          </a:ln>
        </p:spPr>
      </p:cxnSp>
      <p:sp>
        <p:nvSpPr>
          <p:cNvPr id="212" name="Rectangle 23"/>
          <p:cNvSpPr>
            <a:spLocks noChangeArrowheads="1"/>
          </p:cNvSpPr>
          <p:nvPr/>
        </p:nvSpPr>
        <p:spPr bwMode="auto">
          <a:xfrm>
            <a:off x="5967051" y="3352800"/>
            <a:ext cx="914400" cy="304800"/>
          </a:xfrm>
          <a:prstGeom prst="rect">
            <a:avLst/>
          </a:prstGeom>
          <a:solidFill>
            <a:srgbClr val="FFFFFF"/>
          </a:solidFill>
          <a:ln w="9360">
            <a:solidFill>
              <a:srgbClr val="FFFFFF"/>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Fire Water</a:t>
            </a:r>
          </a:p>
        </p:txBody>
      </p:sp>
      <p:sp>
        <p:nvSpPr>
          <p:cNvPr id="213" name="Rectangle 27"/>
          <p:cNvSpPr>
            <a:spLocks noChangeArrowheads="1"/>
          </p:cNvSpPr>
          <p:nvPr/>
        </p:nvSpPr>
        <p:spPr bwMode="auto">
          <a:xfrm>
            <a:off x="7729176" y="1285875"/>
            <a:ext cx="1133475" cy="238125"/>
          </a:xfrm>
          <a:prstGeom prst="rect">
            <a:avLst/>
          </a:prstGeom>
          <a:solidFill>
            <a:srgbClr val="FFFFFF"/>
          </a:solidFill>
          <a:ln w="9360">
            <a:solidFill>
              <a:srgbClr val="000000"/>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CW Forebay</a:t>
            </a:r>
          </a:p>
        </p:txBody>
      </p:sp>
      <p:cxnSp>
        <p:nvCxnSpPr>
          <p:cNvPr id="214" name="AutoShape 28"/>
          <p:cNvCxnSpPr>
            <a:cxnSpLocks noChangeShapeType="1"/>
          </p:cNvCxnSpPr>
          <p:nvPr/>
        </p:nvCxnSpPr>
        <p:spPr bwMode="auto">
          <a:xfrm rot="5400000">
            <a:off x="4914538" y="2500313"/>
            <a:ext cx="3962400" cy="2009774"/>
          </a:xfrm>
          <a:prstGeom prst="bentConnector3">
            <a:avLst>
              <a:gd name="adj1" fmla="val 59989"/>
            </a:avLst>
          </a:prstGeom>
          <a:noFill/>
          <a:ln w="9360">
            <a:solidFill>
              <a:srgbClr val="000000"/>
            </a:solidFill>
            <a:round/>
            <a:headEnd/>
            <a:tailEnd type="none" w="med" len="med"/>
          </a:ln>
        </p:spPr>
      </p:cxnSp>
      <p:sp>
        <p:nvSpPr>
          <p:cNvPr id="215" name="Rectangle 45"/>
          <p:cNvSpPr>
            <a:spLocks noChangeArrowheads="1"/>
          </p:cNvSpPr>
          <p:nvPr/>
        </p:nvSpPr>
        <p:spPr bwMode="auto">
          <a:xfrm>
            <a:off x="5662251" y="2590800"/>
            <a:ext cx="1371600" cy="381000"/>
          </a:xfrm>
          <a:prstGeom prst="rect">
            <a:avLst/>
          </a:prstGeom>
          <a:solidFill>
            <a:srgbClr val="FFFFFF"/>
          </a:solidFill>
          <a:ln w="9360">
            <a:solidFill>
              <a:srgbClr val="000000"/>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200" b="0" i="0" u="none" strike="noStrike" kern="1200" cap="none" spc="0" normalizeH="0" baseline="0" noProof="0">
                <a:ln>
                  <a:noFill/>
                </a:ln>
                <a:solidFill>
                  <a:srgbClr val="000000"/>
                </a:solidFill>
                <a:effectLst/>
                <a:uLnTx/>
                <a:uFillTx/>
                <a:latin typeface="Calibri" pitchFamily="34" charset="0"/>
                <a:ea typeface="+mn-ea"/>
                <a:cs typeface="+mn-cs"/>
              </a:rPr>
              <a:t>Fire Water Sump</a:t>
            </a:r>
          </a:p>
        </p:txBody>
      </p:sp>
      <p:cxnSp>
        <p:nvCxnSpPr>
          <p:cNvPr id="216" name="AutoShape 47"/>
          <p:cNvCxnSpPr>
            <a:cxnSpLocks noChangeShapeType="1"/>
          </p:cNvCxnSpPr>
          <p:nvPr/>
        </p:nvCxnSpPr>
        <p:spPr bwMode="auto">
          <a:xfrm rot="5400000">
            <a:off x="6044045" y="3199606"/>
            <a:ext cx="457200" cy="1588"/>
          </a:xfrm>
          <a:prstGeom prst="bentConnector3">
            <a:avLst>
              <a:gd name="adj1" fmla="val 50000"/>
            </a:avLst>
          </a:prstGeom>
          <a:noFill/>
          <a:ln w="9360">
            <a:solidFill>
              <a:srgbClr val="000000"/>
            </a:solidFill>
            <a:round/>
            <a:headEnd/>
            <a:tailEnd type="triangle" w="med" len="med"/>
          </a:ln>
        </p:spPr>
      </p:cxnSp>
      <p:cxnSp>
        <p:nvCxnSpPr>
          <p:cNvPr id="217" name="AutoShape 48"/>
          <p:cNvCxnSpPr>
            <a:cxnSpLocks noChangeShapeType="1"/>
          </p:cNvCxnSpPr>
          <p:nvPr/>
        </p:nvCxnSpPr>
        <p:spPr bwMode="auto">
          <a:xfrm rot="5400000">
            <a:off x="6425045" y="3199606"/>
            <a:ext cx="457200" cy="1588"/>
          </a:xfrm>
          <a:prstGeom prst="bentConnector3">
            <a:avLst>
              <a:gd name="adj1" fmla="val 50000"/>
            </a:avLst>
          </a:prstGeom>
          <a:noFill/>
          <a:ln w="9360">
            <a:solidFill>
              <a:srgbClr val="000000"/>
            </a:solidFill>
            <a:round/>
            <a:headEnd/>
            <a:tailEnd type="triangle" w="med" len="med"/>
          </a:ln>
        </p:spPr>
      </p:cxnSp>
      <p:sp>
        <p:nvSpPr>
          <p:cNvPr id="218" name="Rectangle 51"/>
          <p:cNvSpPr>
            <a:spLocks noChangeArrowheads="1"/>
          </p:cNvSpPr>
          <p:nvPr/>
        </p:nvSpPr>
        <p:spPr bwMode="auto">
          <a:xfrm>
            <a:off x="6424251" y="3581400"/>
            <a:ext cx="533400" cy="304800"/>
          </a:xfrm>
          <a:prstGeom prst="rect">
            <a:avLst/>
          </a:prstGeom>
          <a:solidFill>
            <a:srgbClr val="FFFFFF"/>
          </a:solidFill>
          <a:ln w="9360">
            <a:solidFill>
              <a:srgbClr val="FFFFFF"/>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Spray</a:t>
            </a:r>
          </a:p>
        </p:txBody>
      </p:sp>
      <p:sp>
        <p:nvSpPr>
          <p:cNvPr id="219" name="Rectangle 71"/>
          <p:cNvSpPr>
            <a:spLocks noChangeArrowheads="1"/>
          </p:cNvSpPr>
          <p:nvPr/>
        </p:nvSpPr>
        <p:spPr bwMode="auto">
          <a:xfrm>
            <a:off x="9816739" y="3051176"/>
            <a:ext cx="1270000" cy="449263"/>
          </a:xfrm>
          <a:prstGeom prst="rect">
            <a:avLst/>
          </a:prstGeom>
          <a:solidFill>
            <a:srgbClr val="FFFFFF"/>
          </a:solidFill>
          <a:ln w="9360">
            <a:solidFill>
              <a:srgbClr val="000000"/>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a:ln>
                  <a:noFill/>
                </a:ln>
                <a:solidFill>
                  <a:srgbClr val="000000"/>
                </a:solidFill>
                <a:effectLst/>
                <a:uLnTx/>
                <a:uFillTx/>
                <a:latin typeface="Calibri" pitchFamily="34" charset="0"/>
                <a:ea typeface="+mn-ea"/>
                <a:cs typeface="+mn-cs"/>
              </a:rPr>
              <a:t>Ash Slurry makeup /  HP / LP pumps</a:t>
            </a:r>
          </a:p>
        </p:txBody>
      </p:sp>
      <p:sp>
        <p:nvSpPr>
          <p:cNvPr id="220" name="Rectangle 96"/>
          <p:cNvSpPr>
            <a:spLocks noChangeArrowheads="1"/>
          </p:cNvSpPr>
          <p:nvPr/>
        </p:nvSpPr>
        <p:spPr bwMode="auto">
          <a:xfrm>
            <a:off x="7748227" y="4641850"/>
            <a:ext cx="904875" cy="367878"/>
          </a:xfrm>
          <a:prstGeom prst="rect">
            <a:avLst/>
          </a:prstGeom>
          <a:noFill/>
          <a:ln w="9525">
            <a:solidFill>
              <a:srgbClr val="000000"/>
            </a:solidFill>
            <a:round/>
            <a:headEnd/>
            <a:tailEnd/>
          </a:ln>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tab pos="723900" algn="l"/>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Sludge from  Clarifier</a:t>
            </a:r>
          </a:p>
        </p:txBody>
      </p:sp>
      <p:sp>
        <p:nvSpPr>
          <p:cNvPr id="221" name="Rectangle 97"/>
          <p:cNvSpPr>
            <a:spLocks noChangeArrowheads="1"/>
          </p:cNvSpPr>
          <p:nvPr/>
        </p:nvSpPr>
        <p:spPr bwMode="auto">
          <a:xfrm>
            <a:off x="8014926" y="5715000"/>
            <a:ext cx="1143000" cy="229378"/>
          </a:xfrm>
          <a:prstGeom prst="rect">
            <a:avLst/>
          </a:prstGeom>
          <a:noFill/>
          <a:ln w="9525">
            <a:noFill/>
            <a:round/>
            <a:headEnd/>
            <a:tailEnd/>
          </a:ln>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Ash Slurry Pumps</a:t>
            </a:r>
          </a:p>
        </p:txBody>
      </p:sp>
      <p:cxnSp>
        <p:nvCxnSpPr>
          <p:cNvPr id="222" name="AutoShape 22"/>
          <p:cNvCxnSpPr>
            <a:cxnSpLocks noChangeShapeType="1"/>
          </p:cNvCxnSpPr>
          <p:nvPr/>
        </p:nvCxnSpPr>
        <p:spPr bwMode="auto">
          <a:xfrm rot="10800000" flipV="1">
            <a:off x="3071451" y="1928812"/>
            <a:ext cx="3943350" cy="509588"/>
          </a:xfrm>
          <a:prstGeom prst="bentConnector3">
            <a:avLst>
              <a:gd name="adj1" fmla="val 50000"/>
            </a:avLst>
          </a:prstGeom>
          <a:noFill/>
          <a:ln w="9360">
            <a:solidFill>
              <a:srgbClr val="000000"/>
            </a:solidFill>
            <a:round/>
            <a:headEnd/>
            <a:tailEnd/>
          </a:ln>
        </p:spPr>
      </p:cxnSp>
      <p:sp>
        <p:nvSpPr>
          <p:cNvPr id="223" name="Rectangle 15"/>
          <p:cNvSpPr>
            <a:spLocks noChangeArrowheads="1"/>
          </p:cNvSpPr>
          <p:nvPr/>
        </p:nvSpPr>
        <p:spPr bwMode="auto">
          <a:xfrm>
            <a:off x="5205052" y="5181600"/>
            <a:ext cx="428625" cy="285750"/>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B/D</a:t>
            </a:r>
          </a:p>
        </p:txBody>
      </p:sp>
      <p:cxnSp>
        <p:nvCxnSpPr>
          <p:cNvPr id="224" name="Straight Arrow Connector 167"/>
          <p:cNvCxnSpPr>
            <a:cxnSpLocks noChangeShapeType="1"/>
          </p:cNvCxnSpPr>
          <p:nvPr/>
        </p:nvCxnSpPr>
        <p:spPr bwMode="auto">
          <a:xfrm>
            <a:off x="6871926" y="1422400"/>
            <a:ext cx="857250" cy="7938"/>
          </a:xfrm>
          <a:prstGeom prst="straightConnector1">
            <a:avLst/>
          </a:prstGeom>
          <a:noFill/>
          <a:ln w="12700" algn="ctr">
            <a:solidFill>
              <a:schemeClr val="tx1"/>
            </a:solidFill>
            <a:round/>
            <a:headEnd/>
            <a:tailEnd type="arrow" w="med" len="med"/>
          </a:ln>
        </p:spPr>
      </p:cxnSp>
      <p:cxnSp>
        <p:nvCxnSpPr>
          <p:cNvPr id="225" name="Straight Arrow Connector 174"/>
          <p:cNvCxnSpPr>
            <a:cxnSpLocks noChangeShapeType="1"/>
          </p:cNvCxnSpPr>
          <p:nvPr/>
        </p:nvCxnSpPr>
        <p:spPr bwMode="auto">
          <a:xfrm rot="10800000" flipH="1">
            <a:off x="8544833" y="1530666"/>
            <a:ext cx="182880" cy="2103120"/>
          </a:xfrm>
          <a:prstGeom prst="bentConnector2">
            <a:avLst/>
          </a:prstGeom>
          <a:noFill/>
          <a:ln w="12700" algn="ctr">
            <a:solidFill>
              <a:schemeClr val="tx1"/>
            </a:solidFill>
            <a:round/>
            <a:headEnd/>
            <a:tailEnd type="triangle" w="med" len="med"/>
          </a:ln>
        </p:spPr>
      </p:cxnSp>
      <p:sp>
        <p:nvSpPr>
          <p:cNvPr id="226" name="Rectangle 83"/>
          <p:cNvSpPr>
            <a:spLocks noChangeArrowheads="1"/>
          </p:cNvSpPr>
          <p:nvPr/>
        </p:nvSpPr>
        <p:spPr bwMode="auto">
          <a:xfrm>
            <a:off x="8086364" y="3786188"/>
            <a:ext cx="500062" cy="169862"/>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2700000"/>
          </a:gradFill>
          <a:ln w="9525">
            <a:solidFill>
              <a:srgbClr val="C00000"/>
            </a:solidFill>
            <a:round/>
            <a:headEnd/>
            <a:tailEnd/>
          </a:ln>
        </p:spPr>
        <p:txBody>
          <a:bodyPr lIns="4572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COC = 5</a:t>
            </a:r>
          </a:p>
        </p:txBody>
      </p:sp>
      <p:cxnSp>
        <p:nvCxnSpPr>
          <p:cNvPr id="227" name="Straight Arrow Connector 188"/>
          <p:cNvCxnSpPr>
            <a:cxnSpLocks noChangeShapeType="1"/>
          </p:cNvCxnSpPr>
          <p:nvPr/>
        </p:nvCxnSpPr>
        <p:spPr bwMode="auto">
          <a:xfrm rot="5400000">
            <a:off x="9765939" y="2749551"/>
            <a:ext cx="642938" cy="1587"/>
          </a:xfrm>
          <a:prstGeom prst="straightConnector1">
            <a:avLst/>
          </a:prstGeom>
          <a:noFill/>
          <a:ln w="12700" algn="ctr">
            <a:solidFill>
              <a:srgbClr val="C00000"/>
            </a:solidFill>
            <a:round/>
            <a:headEnd/>
            <a:tailEnd type="triangle" w="med" len="med"/>
          </a:ln>
        </p:spPr>
      </p:cxnSp>
      <p:sp>
        <p:nvSpPr>
          <p:cNvPr id="228" name="Freeform 190"/>
          <p:cNvSpPr>
            <a:spLocks noChangeArrowheads="1"/>
          </p:cNvSpPr>
          <p:nvPr/>
        </p:nvSpPr>
        <p:spPr bwMode="auto">
          <a:xfrm>
            <a:off x="9086489" y="3500439"/>
            <a:ext cx="1143000" cy="1214437"/>
          </a:xfrm>
          <a:custGeom>
            <a:avLst/>
            <a:gdLst>
              <a:gd name="T0" fmla="*/ 158993 w 802883"/>
              <a:gd name="T1" fmla="*/ 9218 h 2396599"/>
              <a:gd name="T2" fmla="*/ 158736 w 802883"/>
              <a:gd name="T3" fmla="*/ 9357 h 2396599"/>
              <a:gd name="T4" fmla="*/ 158993 w 802883"/>
              <a:gd name="T5" fmla="*/ 10378 h 2396599"/>
              <a:gd name="T6" fmla="*/ 13175806 w 802883"/>
              <a:gd name="T7" fmla="*/ 10419 h 2396599"/>
              <a:gd name="T8" fmla="*/ 13545856 w 802883"/>
              <a:gd name="T9" fmla="*/ 0 h 2396599"/>
              <a:gd name="T10" fmla="*/ 0 60000 65536"/>
              <a:gd name="T11" fmla="*/ 0 60000 65536"/>
              <a:gd name="T12" fmla="*/ 0 60000 65536"/>
              <a:gd name="T13" fmla="*/ 0 60000 65536"/>
              <a:gd name="T14" fmla="*/ 0 60000 65536"/>
              <a:gd name="T15" fmla="*/ 0 w 802883"/>
              <a:gd name="T16" fmla="*/ 0 h 2396599"/>
              <a:gd name="T17" fmla="*/ 802883 w 802883"/>
              <a:gd name="T18" fmla="*/ 2396599 h 2396599"/>
            </a:gdLst>
            <a:ahLst/>
            <a:cxnLst>
              <a:cxn ang="T10">
                <a:pos x="T0" y="T1"/>
              </a:cxn>
              <a:cxn ang="T11">
                <a:pos x="T2" y="T3"/>
              </a:cxn>
              <a:cxn ang="T12">
                <a:pos x="T4" y="T5"/>
              </a:cxn>
              <a:cxn ang="T13">
                <a:pos x="T6" y="T7"/>
              </a:cxn>
              <a:cxn ang="T14">
                <a:pos x="T8" y="T9"/>
              </a:cxn>
            </a:cxnLst>
            <a:rect l="T15" t="T16" r="T17" b="T18"/>
            <a:pathLst>
              <a:path w="802883" h="2396599">
                <a:moveTo>
                  <a:pt x="9424" y="2120374"/>
                </a:moveTo>
                <a:cubicBezTo>
                  <a:pt x="9419" y="2130998"/>
                  <a:pt x="0" y="2291981"/>
                  <a:pt x="9408" y="2152245"/>
                </a:cubicBezTo>
                <a:cubicBezTo>
                  <a:pt x="9413" y="2230521"/>
                  <a:pt x="9419" y="2308798"/>
                  <a:pt x="9424" y="2387074"/>
                </a:cubicBezTo>
                <a:lnTo>
                  <a:pt x="780949" y="2396599"/>
                </a:lnTo>
                <a:lnTo>
                  <a:pt x="802883" y="0"/>
                </a:lnTo>
              </a:path>
            </a:pathLst>
          </a:custGeom>
          <a:noFill/>
          <a:ln w="9525" algn="ctr">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Rectangle 83"/>
          <p:cNvSpPr>
            <a:spLocks noChangeArrowheads="1"/>
          </p:cNvSpPr>
          <p:nvPr/>
        </p:nvSpPr>
        <p:spPr bwMode="auto">
          <a:xfrm>
            <a:off x="9943739" y="3929063"/>
            <a:ext cx="214312" cy="169862"/>
          </a:xfrm>
          <a:prstGeom prst="rect">
            <a:avLst/>
          </a:prstGeom>
          <a:solidFill>
            <a:schemeClr val="accent1">
              <a:lumMod val="60000"/>
              <a:lumOff val="40000"/>
            </a:schemeClr>
          </a:solidFill>
          <a:ln w="9525">
            <a:solidFill>
              <a:srgbClr val="C00000"/>
            </a:solidFill>
            <a:round/>
            <a:headEnd/>
            <a:tailEnd/>
          </a:ln>
        </p:spPr>
        <p:txBody>
          <a:bodyPr lIns="4572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charset="0"/>
                <a:ea typeface="Microsoft YaHei" charset="-122"/>
                <a:cs typeface="+mn-cs"/>
              </a:rPr>
              <a:t>80</a:t>
            </a:r>
          </a:p>
        </p:txBody>
      </p:sp>
      <p:cxnSp>
        <p:nvCxnSpPr>
          <p:cNvPr id="230" name="Straight Arrow Connector 204"/>
          <p:cNvCxnSpPr>
            <a:cxnSpLocks noChangeShapeType="1"/>
          </p:cNvCxnSpPr>
          <p:nvPr/>
        </p:nvCxnSpPr>
        <p:spPr bwMode="auto">
          <a:xfrm rot="5400000">
            <a:off x="10015971" y="4144170"/>
            <a:ext cx="1285875" cy="1587"/>
          </a:xfrm>
          <a:prstGeom prst="straightConnector1">
            <a:avLst/>
          </a:prstGeom>
          <a:noFill/>
          <a:ln w="12700" algn="ctr">
            <a:solidFill>
              <a:schemeClr val="tx1"/>
            </a:solidFill>
            <a:round/>
            <a:headEnd/>
            <a:tailEnd/>
          </a:ln>
        </p:spPr>
      </p:cxnSp>
      <p:cxnSp>
        <p:nvCxnSpPr>
          <p:cNvPr id="231" name="Straight Arrow Connector 209"/>
          <p:cNvCxnSpPr>
            <a:cxnSpLocks noChangeShapeType="1"/>
          </p:cNvCxnSpPr>
          <p:nvPr/>
        </p:nvCxnSpPr>
        <p:spPr bwMode="auto">
          <a:xfrm>
            <a:off x="8659451" y="4994275"/>
            <a:ext cx="355600" cy="1588"/>
          </a:xfrm>
          <a:prstGeom prst="straightConnector1">
            <a:avLst/>
          </a:prstGeom>
          <a:noFill/>
          <a:ln w="12700" algn="ctr">
            <a:solidFill>
              <a:schemeClr val="tx1"/>
            </a:solidFill>
            <a:round/>
            <a:headEnd/>
            <a:tailEnd type="triangle" w="med" len="med"/>
          </a:ln>
        </p:spPr>
      </p:cxnSp>
      <p:sp>
        <p:nvSpPr>
          <p:cNvPr id="232" name="&quot;No&quot; Symbol 231"/>
          <p:cNvSpPr/>
          <p:nvPr/>
        </p:nvSpPr>
        <p:spPr bwMode="auto">
          <a:xfrm>
            <a:off x="9229365" y="5715001"/>
            <a:ext cx="142875" cy="142875"/>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cxnSp>
        <p:nvCxnSpPr>
          <p:cNvPr id="233" name="Straight Arrow Connector 232"/>
          <p:cNvCxnSpPr/>
          <p:nvPr/>
        </p:nvCxnSpPr>
        <p:spPr bwMode="auto">
          <a:xfrm rot="5400000">
            <a:off x="5228070" y="4215607"/>
            <a:ext cx="4430713" cy="0"/>
          </a:xfrm>
          <a:prstGeom prst="straightConnector1">
            <a:avLst/>
          </a:prstGeom>
          <a:solidFill>
            <a:srgbClr val="00B8FF"/>
          </a:solidFill>
          <a:ln w="31750" cap="flat" cmpd="thinThick" algn="ctr">
            <a:solidFill>
              <a:schemeClr val="accent2">
                <a:lumMod val="75000"/>
              </a:schemeClr>
            </a:solidFill>
            <a:prstDash val="sysDot"/>
            <a:round/>
            <a:headEnd type="none" w="med" len="med"/>
            <a:tailEnd type="none"/>
          </a:ln>
          <a:effectLst/>
        </p:spPr>
      </p:cxnSp>
      <p:sp>
        <p:nvSpPr>
          <p:cNvPr id="234" name="Freeform 225"/>
          <p:cNvSpPr>
            <a:spLocks noChangeArrowheads="1"/>
          </p:cNvSpPr>
          <p:nvPr/>
        </p:nvSpPr>
        <p:spPr bwMode="auto">
          <a:xfrm>
            <a:off x="9515114" y="1428751"/>
            <a:ext cx="1389062" cy="1082675"/>
          </a:xfrm>
          <a:custGeom>
            <a:avLst/>
            <a:gdLst>
              <a:gd name="T0" fmla="*/ 123881 w 1388744"/>
              <a:gd name="T1" fmla="*/ 444544 h 1082927"/>
              <a:gd name="T2" fmla="*/ 142941 w 1388744"/>
              <a:gd name="T3" fmla="*/ 349340 h 1082927"/>
              <a:gd name="T4" fmla="*/ 200117 w 1388744"/>
              <a:gd name="T5" fmla="*/ 301737 h 1082927"/>
              <a:gd name="T6" fmla="*/ 228704 w 1388744"/>
              <a:gd name="T7" fmla="*/ 273174 h 1082927"/>
              <a:gd name="T8" fmla="*/ 352587 w 1388744"/>
              <a:gd name="T9" fmla="*/ 187489 h 1082927"/>
              <a:gd name="T10" fmla="*/ 409763 w 1388744"/>
              <a:gd name="T11" fmla="*/ 168449 h 1082927"/>
              <a:gd name="T12" fmla="*/ 438350 w 1388744"/>
              <a:gd name="T13" fmla="*/ 149407 h 1082927"/>
              <a:gd name="T14" fmla="*/ 590820 w 1388744"/>
              <a:gd name="T15" fmla="*/ 111325 h 1082927"/>
              <a:gd name="T16" fmla="*/ 647996 w 1388744"/>
              <a:gd name="T17" fmla="*/ 73243 h 1082927"/>
              <a:gd name="T18" fmla="*/ 733761 w 1388744"/>
              <a:gd name="T19" fmla="*/ 44682 h 1082927"/>
              <a:gd name="T20" fmla="*/ 819526 w 1388744"/>
              <a:gd name="T21" fmla="*/ 25640 h 1082927"/>
              <a:gd name="T22" fmla="*/ 876702 w 1388744"/>
              <a:gd name="T23" fmla="*/ 54201 h 1082927"/>
              <a:gd name="T24" fmla="*/ 895760 w 1388744"/>
              <a:gd name="T25" fmla="*/ 111325 h 1082927"/>
              <a:gd name="T26" fmla="*/ 924348 w 1388744"/>
              <a:gd name="T27" fmla="*/ 158928 h 1082927"/>
              <a:gd name="T28" fmla="*/ 933878 w 1388744"/>
              <a:gd name="T29" fmla="*/ 197010 h 1082927"/>
              <a:gd name="T30" fmla="*/ 962465 w 1388744"/>
              <a:gd name="T31" fmla="*/ 206531 h 1082927"/>
              <a:gd name="T32" fmla="*/ 991054 w 1388744"/>
              <a:gd name="T33" fmla="*/ 187489 h 1082927"/>
              <a:gd name="T34" fmla="*/ 1019641 w 1388744"/>
              <a:gd name="T35" fmla="*/ 177970 h 1082927"/>
              <a:gd name="T36" fmla="*/ 1057759 w 1388744"/>
              <a:gd name="T37" fmla="*/ 158928 h 1082927"/>
              <a:gd name="T38" fmla="*/ 1114935 w 1388744"/>
              <a:gd name="T39" fmla="*/ 139886 h 1082927"/>
              <a:gd name="T40" fmla="*/ 1181642 w 1388744"/>
              <a:gd name="T41" fmla="*/ 254134 h 1082927"/>
              <a:gd name="T42" fmla="*/ 1219758 w 1388744"/>
              <a:gd name="T43" fmla="*/ 330298 h 1082927"/>
              <a:gd name="T44" fmla="*/ 1276934 w 1388744"/>
              <a:gd name="T45" fmla="*/ 435025 h 1082927"/>
              <a:gd name="T46" fmla="*/ 1286464 w 1388744"/>
              <a:gd name="T47" fmla="*/ 492147 h 1082927"/>
              <a:gd name="T48" fmla="*/ 1295994 w 1388744"/>
              <a:gd name="T49" fmla="*/ 520710 h 1082927"/>
              <a:gd name="T50" fmla="*/ 1305523 w 1388744"/>
              <a:gd name="T51" fmla="*/ 577832 h 1082927"/>
              <a:gd name="T52" fmla="*/ 1343641 w 1388744"/>
              <a:gd name="T53" fmla="*/ 587353 h 1082927"/>
              <a:gd name="T54" fmla="*/ 1362699 w 1388744"/>
              <a:gd name="T55" fmla="*/ 692080 h 1082927"/>
              <a:gd name="T56" fmla="*/ 1343641 w 1388744"/>
              <a:gd name="T57" fmla="*/ 815847 h 1082927"/>
              <a:gd name="T58" fmla="*/ 1305523 w 1388744"/>
              <a:gd name="T59" fmla="*/ 834888 h 1082927"/>
              <a:gd name="T60" fmla="*/ 1229287 w 1388744"/>
              <a:gd name="T61" fmla="*/ 853929 h 1082927"/>
              <a:gd name="T62" fmla="*/ 1257876 w 1388744"/>
              <a:gd name="T63" fmla="*/ 825368 h 1082927"/>
              <a:gd name="T64" fmla="*/ 1210229 w 1388744"/>
              <a:gd name="T65" fmla="*/ 844408 h 1082927"/>
              <a:gd name="T66" fmla="*/ 1153053 w 1388744"/>
              <a:gd name="T67" fmla="*/ 863450 h 1082927"/>
              <a:gd name="T68" fmla="*/ 1057759 w 1388744"/>
              <a:gd name="T69" fmla="*/ 920574 h 1082927"/>
              <a:gd name="T70" fmla="*/ 1029170 w 1388744"/>
              <a:gd name="T71" fmla="*/ 930093 h 1082927"/>
              <a:gd name="T72" fmla="*/ 971994 w 1388744"/>
              <a:gd name="T73" fmla="*/ 958656 h 1082927"/>
              <a:gd name="T74" fmla="*/ 752819 w 1388744"/>
              <a:gd name="T75" fmla="*/ 958656 h 1082927"/>
              <a:gd name="T76" fmla="*/ 695643 w 1388744"/>
              <a:gd name="T77" fmla="*/ 987217 h 1082927"/>
              <a:gd name="T78" fmla="*/ 552704 w 1388744"/>
              <a:gd name="T79" fmla="*/ 1034820 h 1082927"/>
              <a:gd name="T80" fmla="*/ 457410 w 1388744"/>
              <a:gd name="T81" fmla="*/ 1053862 h 1082927"/>
              <a:gd name="T82" fmla="*/ 371645 w 1388744"/>
              <a:gd name="T83" fmla="*/ 1063381 h 1082927"/>
              <a:gd name="T84" fmla="*/ 257293 w 1388744"/>
              <a:gd name="T85" fmla="*/ 1082423 h 1082927"/>
              <a:gd name="T86" fmla="*/ 238235 w 1388744"/>
              <a:gd name="T87" fmla="*/ 1034820 h 1082927"/>
              <a:gd name="T88" fmla="*/ 228704 w 1388744"/>
              <a:gd name="T89" fmla="*/ 939614 h 1082927"/>
              <a:gd name="T90" fmla="*/ 171528 w 1388744"/>
              <a:gd name="T91" fmla="*/ 930093 h 1082927"/>
              <a:gd name="T92" fmla="*/ 161999 w 1388744"/>
              <a:gd name="T93" fmla="*/ 872971 h 1082927"/>
              <a:gd name="T94" fmla="*/ 76234 w 1388744"/>
              <a:gd name="T95" fmla="*/ 882490 h 1082927"/>
              <a:gd name="T96" fmla="*/ 0 w 1388744"/>
              <a:gd name="T97" fmla="*/ 872971 h 1082927"/>
              <a:gd name="T98" fmla="*/ 9529 w 1388744"/>
              <a:gd name="T99" fmla="*/ 730162 h 1082927"/>
              <a:gd name="T100" fmla="*/ 28589 w 1388744"/>
              <a:gd name="T101" fmla="*/ 673038 h 1082927"/>
              <a:gd name="T102" fmla="*/ 57176 w 1388744"/>
              <a:gd name="T103" fmla="*/ 577832 h 1082927"/>
              <a:gd name="T104" fmla="*/ 76234 w 1388744"/>
              <a:gd name="T105" fmla="*/ 549271 h 1082927"/>
              <a:gd name="T106" fmla="*/ 95294 w 1388744"/>
              <a:gd name="T107" fmla="*/ 482628 h 1082927"/>
              <a:gd name="T108" fmla="*/ 133412 w 1388744"/>
              <a:gd name="T109" fmla="*/ 415983 h 1082927"/>
              <a:gd name="T110" fmla="*/ 142941 w 1388744"/>
              <a:gd name="T111" fmla="*/ 396943 h 10829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8744"/>
              <a:gd name="T169" fmla="*/ 0 h 1082927"/>
              <a:gd name="T170" fmla="*/ 1388744 w 1388744"/>
              <a:gd name="T171" fmla="*/ 1082927 h 10829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8744" h="1082927">
                <a:moveTo>
                  <a:pt x="123825" y="444752"/>
                </a:moveTo>
                <a:cubicBezTo>
                  <a:pt x="130175" y="413002"/>
                  <a:pt x="131252" y="379723"/>
                  <a:pt x="142875" y="349502"/>
                </a:cubicBezTo>
                <a:cubicBezTo>
                  <a:pt x="150751" y="329025"/>
                  <a:pt x="184712" y="314638"/>
                  <a:pt x="200025" y="301877"/>
                </a:cubicBezTo>
                <a:cubicBezTo>
                  <a:pt x="210373" y="293253"/>
                  <a:pt x="218463" y="282172"/>
                  <a:pt x="228600" y="273302"/>
                </a:cubicBezTo>
                <a:cubicBezTo>
                  <a:pt x="255632" y="249649"/>
                  <a:pt x="323786" y="197123"/>
                  <a:pt x="352425" y="187577"/>
                </a:cubicBezTo>
                <a:cubicBezTo>
                  <a:pt x="371475" y="181227"/>
                  <a:pt x="392867" y="179666"/>
                  <a:pt x="409575" y="168527"/>
                </a:cubicBezTo>
                <a:cubicBezTo>
                  <a:pt x="419100" y="162177"/>
                  <a:pt x="427234" y="152924"/>
                  <a:pt x="438150" y="149477"/>
                </a:cubicBezTo>
                <a:cubicBezTo>
                  <a:pt x="488083" y="133709"/>
                  <a:pt x="590550" y="111377"/>
                  <a:pt x="590550" y="111377"/>
                </a:cubicBezTo>
                <a:cubicBezTo>
                  <a:pt x="609600" y="98677"/>
                  <a:pt x="626953" y="82959"/>
                  <a:pt x="647700" y="73277"/>
                </a:cubicBezTo>
                <a:cubicBezTo>
                  <a:pt x="674995" y="60539"/>
                  <a:pt x="704321" y="52463"/>
                  <a:pt x="733425" y="44702"/>
                </a:cubicBezTo>
                <a:cubicBezTo>
                  <a:pt x="901059" y="0"/>
                  <a:pt x="719964" y="58714"/>
                  <a:pt x="819150" y="25652"/>
                </a:cubicBezTo>
                <a:cubicBezTo>
                  <a:pt x="838200" y="35177"/>
                  <a:pt x="862150" y="38308"/>
                  <a:pt x="876300" y="54227"/>
                </a:cubicBezTo>
                <a:cubicBezTo>
                  <a:pt x="889641" y="69235"/>
                  <a:pt x="885019" y="94158"/>
                  <a:pt x="895350" y="111377"/>
                </a:cubicBezTo>
                <a:lnTo>
                  <a:pt x="923925" y="159002"/>
                </a:lnTo>
                <a:cubicBezTo>
                  <a:pt x="927100" y="171702"/>
                  <a:pt x="925272" y="186880"/>
                  <a:pt x="933450" y="197102"/>
                </a:cubicBezTo>
                <a:cubicBezTo>
                  <a:pt x="939722" y="204942"/>
                  <a:pt x="952121" y="208278"/>
                  <a:pt x="962025" y="206627"/>
                </a:cubicBezTo>
                <a:cubicBezTo>
                  <a:pt x="973317" y="204745"/>
                  <a:pt x="980361" y="192697"/>
                  <a:pt x="990600" y="187577"/>
                </a:cubicBezTo>
                <a:cubicBezTo>
                  <a:pt x="999580" y="183087"/>
                  <a:pt x="1009947" y="182007"/>
                  <a:pt x="1019175" y="178052"/>
                </a:cubicBezTo>
                <a:cubicBezTo>
                  <a:pt x="1032226" y="172459"/>
                  <a:pt x="1044092" y="164275"/>
                  <a:pt x="1057275" y="159002"/>
                </a:cubicBezTo>
                <a:cubicBezTo>
                  <a:pt x="1075919" y="151544"/>
                  <a:pt x="1114425" y="139952"/>
                  <a:pt x="1114425" y="139952"/>
                </a:cubicBezTo>
                <a:cubicBezTo>
                  <a:pt x="1153883" y="278054"/>
                  <a:pt x="1103299" y="141873"/>
                  <a:pt x="1181100" y="254252"/>
                </a:cubicBezTo>
                <a:cubicBezTo>
                  <a:pt x="1197264" y="277601"/>
                  <a:pt x="1204891" y="305922"/>
                  <a:pt x="1219200" y="330452"/>
                </a:cubicBezTo>
                <a:cubicBezTo>
                  <a:pt x="1288796" y="449759"/>
                  <a:pt x="1201139" y="259734"/>
                  <a:pt x="1276350" y="435227"/>
                </a:cubicBezTo>
                <a:cubicBezTo>
                  <a:pt x="1279525" y="454277"/>
                  <a:pt x="1281685" y="473524"/>
                  <a:pt x="1285875" y="492377"/>
                </a:cubicBezTo>
                <a:cubicBezTo>
                  <a:pt x="1288053" y="502178"/>
                  <a:pt x="1293222" y="511151"/>
                  <a:pt x="1295400" y="520952"/>
                </a:cubicBezTo>
                <a:cubicBezTo>
                  <a:pt x="1299590" y="539805"/>
                  <a:pt x="1293700" y="562387"/>
                  <a:pt x="1304925" y="578102"/>
                </a:cubicBezTo>
                <a:cubicBezTo>
                  <a:pt x="1312534" y="588754"/>
                  <a:pt x="1330325" y="584452"/>
                  <a:pt x="1343025" y="587627"/>
                </a:cubicBezTo>
                <a:cubicBezTo>
                  <a:pt x="1349375" y="622552"/>
                  <a:pt x="1355113" y="657594"/>
                  <a:pt x="1362075" y="692402"/>
                </a:cubicBezTo>
                <a:cubicBezTo>
                  <a:pt x="1373253" y="748293"/>
                  <a:pt x="1388744" y="744382"/>
                  <a:pt x="1343025" y="816227"/>
                </a:cubicBezTo>
                <a:cubicBezTo>
                  <a:pt x="1335402" y="828206"/>
                  <a:pt x="1318395" y="830787"/>
                  <a:pt x="1304925" y="835277"/>
                </a:cubicBezTo>
                <a:cubicBezTo>
                  <a:pt x="1280087" y="843556"/>
                  <a:pt x="1228725" y="854327"/>
                  <a:pt x="1228725" y="854327"/>
                </a:cubicBezTo>
                <a:cubicBezTo>
                  <a:pt x="1238250" y="844802"/>
                  <a:pt x="1269348" y="831776"/>
                  <a:pt x="1257300" y="825752"/>
                </a:cubicBezTo>
                <a:cubicBezTo>
                  <a:pt x="1242007" y="818106"/>
                  <a:pt x="1225743" y="838959"/>
                  <a:pt x="1209675" y="844802"/>
                </a:cubicBezTo>
                <a:cubicBezTo>
                  <a:pt x="1190804" y="851664"/>
                  <a:pt x="1170486" y="854872"/>
                  <a:pt x="1152525" y="863852"/>
                </a:cubicBezTo>
                <a:cubicBezTo>
                  <a:pt x="1119407" y="880411"/>
                  <a:pt x="1092401" y="909293"/>
                  <a:pt x="1057275" y="921002"/>
                </a:cubicBezTo>
                <a:cubicBezTo>
                  <a:pt x="1047750" y="924177"/>
                  <a:pt x="1037680" y="926037"/>
                  <a:pt x="1028700" y="930527"/>
                </a:cubicBezTo>
                <a:cubicBezTo>
                  <a:pt x="954842" y="967456"/>
                  <a:pt x="1043374" y="935161"/>
                  <a:pt x="971550" y="959102"/>
                </a:cubicBezTo>
                <a:cubicBezTo>
                  <a:pt x="882939" y="944334"/>
                  <a:pt x="872446" y="938237"/>
                  <a:pt x="752475" y="959102"/>
                </a:cubicBezTo>
                <a:cubicBezTo>
                  <a:pt x="731491" y="962751"/>
                  <a:pt x="714901" y="979287"/>
                  <a:pt x="695325" y="987677"/>
                </a:cubicBezTo>
                <a:cubicBezTo>
                  <a:pt x="653001" y="1005816"/>
                  <a:pt x="597903" y="1024607"/>
                  <a:pt x="552450" y="1035302"/>
                </a:cubicBezTo>
                <a:cubicBezTo>
                  <a:pt x="520932" y="1042718"/>
                  <a:pt x="489183" y="1049302"/>
                  <a:pt x="457200" y="1054352"/>
                </a:cubicBezTo>
                <a:cubicBezTo>
                  <a:pt x="428801" y="1058836"/>
                  <a:pt x="400004" y="1060311"/>
                  <a:pt x="371475" y="1063877"/>
                </a:cubicBezTo>
                <a:cubicBezTo>
                  <a:pt x="308464" y="1071753"/>
                  <a:pt x="312615" y="1071839"/>
                  <a:pt x="257175" y="1082927"/>
                </a:cubicBezTo>
                <a:cubicBezTo>
                  <a:pt x="250825" y="1067052"/>
                  <a:pt x="241478" y="1052068"/>
                  <a:pt x="238125" y="1035302"/>
                </a:cubicBezTo>
                <a:cubicBezTo>
                  <a:pt x="231867" y="1004013"/>
                  <a:pt x="245731" y="966972"/>
                  <a:pt x="228600" y="940052"/>
                </a:cubicBezTo>
                <a:cubicBezTo>
                  <a:pt x="218231" y="923759"/>
                  <a:pt x="190500" y="933702"/>
                  <a:pt x="171450" y="930527"/>
                </a:cubicBezTo>
                <a:cubicBezTo>
                  <a:pt x="168275" y="911477"/>
                  <a:pt x="179199" y="882014"/>
                  <a:pt x="161925" y="873377"/>
                </a:cubicBezTo>
                <a:cubicBezTo>
                  <a:pt x="136209" y="860519"/>
                  <a:pt x="104951" y="882902"/>
                  <a:pt x="76200" y="882902"/>
                </a:cubicBezTo>
                <a:cubicBezTo>
                  <a:pt x="50602" y="882902"/>
                  <a:pt x="25400" y="876552"/>
                  <a:pt x="0" y="873377"/>
                </a:cubicBezTo>
                <a:cubicBezTo>
                  <a:pt x="3175" y="825752"/>
                  <a:pt x="2775" y="777753"/>
                  <a:pt x="9525" y="730502"/>
                </a:cubicBezTo>
                <a:cubicBezTo>
                  <a:pt x="12365" y="710623"/>
                  <a:pt x="23705" y="692833"/>
                  <a:pt x="28575" y="673352"/>
                </a:cubicBezTo>
                <a:cubicBezTo>
                  <a:pt x="33900" y="652054"/>
                  <a:pt x="47874" y="592016"/>
                  <a:pt x="57150" y="578102"/>
                </a:cubicBezTo>
                <a:cubicBezTo>
                  <a:pt x="63500" y="568577"/>
                  <a:pt x="71080" y="559766"/>
                  <a:pt x="76200" y="549527"/>
                </a:cubicBezTo>
                <a:cubicBezTo>
                  <a:pt x="87714" y="526500"/>
                  <a:pt x="86095" y="507267"/>
                  <a:pt x="95250" y="482852"/>
                </a:cubicBezTo>
                <a:cubicBezTo>
                  <a:pt x="108873" y="446524"/>
                  <a:pt x="114927" y="446882"/>
                  <a:pt x="133350" y="416177"/>
                </a:cubicBezTo>
                <a:cubicBezTo>
                  <a:pt x="137003" y="410089"/>
                  <a:pt x="139700" y="403477"/>
                  <a:pt x="142875" y="397127"/>
                </a:cubicBezTo>
              </a:path>
            </a:pathLst>
          </a:custGeom>
          <a:gradFill flip="none" rotWithShape="1">
            <a:gsLst>
              <a:gs pos="40000">
                <a:schemeClr val="accent3">
                  <a:lumMod val="85000"/>
                  <a:alpha val="65000"/>
                </a:schemeClr>
              </a:gs>
              <a:gs pos="50000">
                <a:schemeClr val="accent1">
                  <a:tint val="44500"/>
                  <a:satMod val="160000"/>
                </a:schemeClr>
              </a:gs>
              <a:gs pos="100000">
                <a:schemeClr val="accent1">
                  <a:tint val="23500"/>
                  <a:satMod val="160000"/>
                </a:schemeClr>
              </a:gs>
            </a:gsLst>
            <a:lin ang="5400000" scaled="1"/>
            <a:tileRect/>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723900" algn="l"/>
              </a:tabLst>
              <a:defRPr/>
            </a:pPr>
            <a:endParaRPr kumimoji="0" lang="en-US" sz="1800" b="0" i="0" u="none" strike="noStrike" kern="1200" cap="none" spc="0" normalizeH="0" baseline="0" noProof="0" dirty="0">
              <a:ln>
                <a:noFill/>
              </a:ln>
              <a:solidFill>
                <a:srgbClr val="000000"/>
              </a:solidFill>
              <a:effectLst/>
              <a:uLnTx/>
              <a:uFillTx/>
              <a:latin typeface="Calibri" charset="0"/>
              <a:ea typeface="Microsoft YaHei" charset="-122"/>
              <a:cs typeface="+mn-cs"/>
            </a:endParaRPr>
          </a:p>
        </p:txBody>
      </p:sp>
      <p:sp>
        <p:nvSpPr>
          <p:cNvPr id="235" name="Rectangle 77"/>
          <p:cNvSpPr>
            <a:spLocks noChangeArrowheads="1"/>
          </p:cNvSpPr>
          <p:nvPr/>
        </p:nvSpPr>
        <p:spPr bwMode="auto">
          <a:xfrm>
            <a:off x="9800864" y="2000250"/>
            <a:ext cx="785812" cy="306388"/>
          </a:xfrm>
          <a:prstGeom prst="rect">
            <a:avLst/>
          </a:prstGeom>
          <a:noFill/>
          <a:ln w="9525">
            <a:noFill/>
            <a:round/>
            <a:headEnd/>
            <a:tailEnd/>
          </a:ln>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tab pos="723900" algn="l"/>
              </a:tabLst>
              <a:defRPr/>
            </a:pPr>
            <a:r>
              <a:rPr kumimoji="0" lang="en-US" sz="1400" b="1" i="0" u="none" strike="noStrike" kern="1200" cap="none" spc="0" normalizeH="0" baseline="0" noProof="0">
                <a:ln>
                  <a:noFill/>
                </a:ln>
                <a:solidFill>
                  <a:srgbClr val="FF0000"/>
                </a:solidFill>
                <a:effectLst/>
                <a:uLnTx/>
                <a:uFillTx/>
                <a:latin typeface="Calibri" pitchFamily="34" charset="0"/>
                <a:ea typeface="+mn-ea"/>
                <a:cs typeface="+mn-cs"/>
              </a:rPr>
              <a:t>AWRS </a:t>
            </a:r>
          </a:p>
        </p:txBody>
      </p:sp>
      <p:cxnSp>
        <p:nvCxnSpPr>
          <p:cNvPr id="236" name="Straight Arrow Connector 235"/>
          <p:cNvCxnSpPr/>
          <p:nvPr/>
        </p:nvCxnSpPr>
        <p:spPr bwMode="auto">
          <a:xfrm>
            <a:off x="7443426" y="1998664"/>
            <a:ext cx="2357438" cy="1587"/>
          </a:xfrm>
          <a:prstGeom prst="straightConnector1">
            <a:avLst/>
          </a:prstGeom>
          <a:solidFill>
            <a:srgbClr val="00B8FF"/>
          </a:solidFill>
          <a:ln w="31750" cap="flat" cmpd="thinThick" algn="ctr">
            <a:solidFill>
              <a:schemeClr val="accent2">
                <a:lumMod val="75000"/>
              </a:schemeClr>
            </a:solidFill>
            <a:prstDash val="sysDot"/>
            <a:round/>
            <a:headEnd type="none" w="med" len="med"/>
            <a:tailEnd type="triangle"/>
          </a:ln>
          <a:effectLst/>
        </p:spPr>
      </p:cxnSp>
      <p:cxnSp>
        <p:nvCxnSpPr>
          <p:cNvPr id="237" name="Straight Arrow Connector 236"/>
          <p:cNvCxnSpPr/>
          <p:nvPr/>
        </p:nvCxnSpPr>
        <p:spPr bwMode="auto">
          <a:xfrm>
            <a:off x="7443427" y="6429375"/>
            <a:ext cx="1857375" cy="1588"/>
          </a:xfrm>
          <a:prstGeom prst="straightConnector1">
            <a:avLst/>
          </a:prstGeom>
          <a:solidFill>
            <a:srgbClr val="00B8FF"/>
          </a:solidFill>
          <a:ln w="31750" cap="flat" cmpd="thinThick" algn="ctr">
            <a:solidFill>
              <a:schemeClr val="accent2">
                <a:lumMod val="75000"/>
              </a:schemeClr>
            </a:solidFill>
            <a:prstDash val="sysDot"/>
            <a:round/>
            <a:headEnd type="triangle" w="med" len="med"/>
            <a:tailEnd type="none"/>
          </a:ln>
          <a:effectLst/>
        </p:spPr>
      </p:cxnSp>
      <p:cxnSp>
        <p:nvCxnSpPr>
          <p:cNvPr id="238" name="Straight Arrow Connector 237"/>
          <p:cNvCxnSpPr/>
          <p:nvPr/>
        </p:nvCxnSpPr>
        <p:spPr bwMode="auto">
          <a:xfrm rot="5400000" flipH="1" flipV="1">
            <a:off x="8835664" y="5965826"/>
            <a:ext cx="928688" cy="1587"/>
          </a:xfrm>
          <a:prstGeom prst="straightConnector1">
            <a:avLst/>
          </a:prstGeom>
          <a:solidFill>
            <a:srgbClr val="00B8FF"/>
          </a:solidFill>
          <a:ln w="31750" cap="flat" cmpd="thinThick" algn="ctr">
            <a:solidFill>
              <a:schemeClr val="accent2">
                <a:lumMod val="75000"/>
              </a:schemeClr>
            </a:solidFill>
            <a:prstDash val="sysDot"/>
            <a:round/>
            <a:headEnd type="triangle" w="med" len="med"/>
            <a:tailEnd type="none"/>
          </a:ln>
          <a:effectLst/>
        </p:spPr>
      </p:cxnSp>
      <p:cxnSp>
        <p:nvCxnSpPr>
          <p:cNvPr id="239" name="Straight Arrow Connector 235"/>
          <p:cNvCxnSpPr>
            <a:cxnSpLocks noChangeShapeType="1"/>
          </p:cNvCxnSpPr>
          <p:nvPr/>
        </p:nvCxnSpPr>
        <p:spPr bwMode="auto">
          <a:xfrm rot="5400000">
            <a:off x="10194564" y="4322763"/>
            <a:ext cx="1643063" cy="1588"/>
          </a:xfrm>
          <a:prstGeom prst="straightConnector1">
            <a:avLst/>
          </a:prstGeom>
          <a:noFill/>
          <a:ln w="12700" algn="ctr">
            <a:solidFill>
              <a:schemeClr val="tx1"/>
            </a:solidFill>
            <a:round/>
            <a:headEnd/>
            <a:tailEnd/>
          </a:ln>
        </p:spPr>
      </p:cxnSp>
      <p:cxnSp>
        <p:nvCxnSpPr>
          <p:cNvPr id="240" name="Straight Arrow Connector 237"/>
          <p:cNvCxnSpPr>
            <a:cxnSpLocks noChangeShapeType="1"/>
          </p:cNvCxnSpPr>
          <p:nvPr/>
        </p:nvCxnSpPr>
        <p:spPr bwMode="auto">
          <a:xfrm rot="5400000">
            <a:off x="10658908" y="5215732"/>
            <a:ext cx="142875" cy="1588"/>
          </a:xfrm>
          <a:prstGeom prst="straightConnector1">
            <a:avLst/>
          </a:prstGeom>
          <a:noFill/>
          <a:ln w="12700" algn="ctr">
            <a:solidFill>
              <a:schemeClr val="tx1"/>
            </a:solidFill>
            <a:round/>
            <a:headEnd/>
            <a:tailEnd/>
          </a:ln>
        </p:spPr>
      </p:cxnSp>
      <p:cxnSp>
        <p:nvCxnSpPr>
          <p:cNvPr id="241" name="Straight Arrow Connector 258"/>
          <p:cNvCxnSpPr>
            <a:cxnSpLocks noChangeShapeType="1"/>
          </p:cNvCxnSpPr>
          <p:nvPr/>
        </p:nvCxnSpPr>
        <p:spPr bwMode="auto">
          <a:xfrm>
            <a:off x="7719651" y="5486400"/>
            <a:ext cx="1309686" cy="1588"/>
          </a:xfrm>
          <a:prstGeom prst="straightConnector1">
            <a:avLst/>
          </a:prstGeom>
          <a:noFill/>
          <a:ln w="12700" algn="ctr">
            <a:solidFill>
              <a:schemeClr val="tx1"/>
            </a:solidFill>
            <a:round/>
            <a:headEnd/>
            <a:tailEnd type="triangle" w="med" len="med"/>
          </a:ln>
        </p:spPr>
      </p:cxnSp>
      <p:cxnSp>
        <p:nvCxnSpPr>
          <p:cNvPr id="242" name="AutoShape 25"/>
          <p:cNvCxnSpPr>
            <a:cxnSpLocks noChangeShapeType="1"/>
          </p:cNvCxnSpPr>
          <p:nvPr/>
        </p:nvCxnSpPr>
        <p:spPr bwMode="auto">
          <a:xfrm rot="5400000">
            <a:off x="6765564" y="1677988"/>
            <a:ext cx="500063" cy="1588"/>
          </a:xfrm>
          <a:prstGeom prst="straightConnector1">
            <a:avLst/>
          </a:prstGeom>
          <a:noFill/>
          <a:ln w="9360">
            <a:solidFill>
              <a:srgbClr val="000000"/>
            </a:solidFill>
            <a:round/>
            <a:headEnd/>
            <a:tailEnd/>
          </a:ln>
        </p:spPr>
      </p:cxnSp>
      <p:cxnSp>
        <p:nvCxnSpPr>
          <p:cNvPr id="243" name="Straight Arrow Connector 242"/>
          <p:cNvCxnSpPr/>
          <p:nvPr/>
        </p:nvCxnSpPr>
        <p:spPr bwMode="auto">
          <a:xfrm rot="5400000">
            <a:off x="7867620" y="4617376"/>
            <a:ext cx="214313" cy="1588"/>
          </a:xfrm>
          <a:prstGeom prst="straightConnector1">
            <a:avLst/>
          </a:prstGeom>
          <a:solidFill>
            <a:srgbClr val="00B8FF"/>
          </a:solidFill>
          <a:ln w="15875" cap="flat" cmpd="thinThick" algn="ctr">
            <a:solidFill>
              <a:schemeClr val="accent5">
                <a:lumMod val="50000"/>
              </a:schemeClr>
            </a:solidFill>
            <a:prstDash val="sysDot"/>
            <a:round/>
            <a:headEnd type="none" w="med" len="med"/>
            <a:tailEnd type="triangle"/>
          </a:ln>
          <a:effectLst/>
        </p:spPr>
      </p:cxnSp>
      <p:sp>
        <p:nvSpPr>
          <p:cNvPr id="244" name="AutoShape 44"/>
          <p:cNvSpPr>
            <a:spLocks noChangeArrowheads="1"/>
          </p:cNvSpPr>
          <p:nvPr/>
        </p:nvSpPr>
        <p:spPr bwMode="auto">
          <a:xfrm>
            <a:off x="7408502" y="1358900"/>
            <a:ext cx="85725" cy="128588"/>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Rectangle 87"/>
          <p:cNvSpPr>
            <a:spLocks noChangeArrowheads="1"/>
          </p:cNvSpPr>
          <p:nvPr/>
        </p:nvSpPr>
        <p:spPr bwMode="auto">
          <a:xfrm>
            <a:off x="9015067" y="4857760"/>
            <a:ext cx="714380" cy="785818"/>
          </a:xfrm>
          <a:prstGeom prst="rect">
            <a:avLst/>
          </a:prstGeom>
          <a:gradFill>
            <a:gsLst>
              <a:gs pos="49000">
                <a:schemeClr val="accent1">
                  <a:lumMod val="60000"/>
                  <a:lumOff val="40000"/>
                  <a:alpha val="25000"/>
                </a:schemeClr>
              </a:gs>
              <a:gs pos="17999">
                <a:srgbClr val="FEE7F2"/>
              </a:gs>
              <a:gs pos="36000">
                <a:srgbClr val="FAC77D"/>
              </a:gs>
              <a:gs pos="61000">
                <a:srgbClr val="FBA97D"/>
              </a:gs>
              <a:gs pos="82001">
                <a:srgbClr val="FBD49C"/>
              </a:gs>
              <a:gs pos="100000">
                <a:srgbClr val="FEE7F2"/>
              </a:gs>
            </a:gsLst>
            <a:lin ang="2700000" scaled="0"/>
          </a:gradFill>
          <a:ln w="9360">
            <a:solidFill>
              <a:srgbClr val="000000"/>
            </a:solidFill>
            <a:miter lim="800000"/>
            <a:headEnd/>
            <a:tailEnd/>
          </a:ln>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a:ln>
                  <a:noFill/>
                </a:ln>
                <a:solidFill>
                  <a:srgbClr val="000000"/>
                </a:solidFill>
                <a:effectLst/>
                <a:uLnTx/>
                <a:uFillTx/>
                <a:latin typeface="Calibri"/>
                <a:ea typeface="Microsoft YaHei" charset="-122"/>
                <a:cs typeface="+mn-cs"/>
              </a:rPr>
              <a:t>Ash Slurry Sump</a:t>
            </a:r>
          </a:p>
        </p:txBody>
      </p:sp>
      <p:sp>
        <p:nvSpPr>
          <p:cNvPr id="246" name="Rectangle 98"/>
          <p:cNvSpPr>
            <a:spLocks noChangeArrowheads="1"/>
          </p:cNvSpPr>
          <p:nvPr/>
        </p:nvSpPr>
        <p:spPr bwMode="auto">
          <a:xfrm>
            <a:off x="8710251" y="4214812"/>
            <a:ext cx="785812" cy="357188"/>
          </a:xfrm>
          <a:prstGeom prst="rect">
            <a:avLst/>
          </a:prstGeom>
          <a:solidFill>
            <a:srgbClr val="FFFFFF"/>
          </a:solidFill>
          <a:ln w="9360">
            <a:solidFill>
              <a:srgbClr val="000000"/>
            </a:solid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OWRP </a:t>
            </a:r>
          </a:p>
        </p:txBody>
      </p:sp>
      <p:cxnSp>
        <p:nvCxnSpPr>
          <p:cNvPr id="247" name="Straight Arrow Connector 246"/>
          <p:cNvCxnSpPr/>
          <p:nvPr/>
        </p:nvCxnSpPr>
        <p:spPr bwMode="auto">
          <a:xfrm rot="16200000" flipH="1">
            <a:off x="5678148" y="3055938"/>
            <a:ext cx="2852738" cy="26987"/>
          </a:xfrm>
          <a:prstGeom prst="straightConnector1">
            <a:avLst/>
          </a:prstGeom>
          <a:solidFill>
            <a:srgbClr val="00B8FF"/>
          </a:solidFill>
          <a:ln w="15875" cap="flat" cmpd="thinThick" algn="ctr">
            <a:solidFill>
              <a:schemeClr val="accent5">
                <a:lumMod val="50000"/>
              </a:schemeClr>
            </a:solidFill>
            <a:prstDash val="sysDot"/>
            <a:round/>
            <a:headEnd type="none" w="med" len="med"/>
            <a:tailEnd type="none"/>
          </a:ln>
          <a:effectLst/>
        </p:spPr>
      </p:cxnSp>
      <p:cxnSp>
        <p:nvCxnSpPr>
          <p:cNvPr id="248" name="Straight Arrow Connector 247"/>
          <p:cNvCxnSpPr/>
          <p:nvPr/>
        </p:nvCxnSpPr>
        <p:spPr bwMode="auto">
          <a:xfrm>
            <a:off x="6800490" y="1652589"/>
            <a:ext cx="357187" cy="1587"/>
          </a:xfrm>
          <a:prstGeom prst="straightConnector1">
            <a:avLst/>
          </a:prstGeom>
          <a:solidFill>
            <a:srgbClr val="00B8FF"/>
          </a:solidFill>
          <a:ln w="15875" cap="flat" cmpd="thinThick" algn="ctr">
            <a:solidFill>
              <a:schemeClr val="accent5">
                <a:lumMod val="50000"/>
              </a:schemeClr>
            </a:solidFill>
            <a:prstDash val="sysDot"/>
            <a:round/>
            <a:headEnd type="none" w="med" len="med"/>
            <a:tailEnd type="none"/>
          </a:ln>
          <a:effectLst/>
        </p:spPr>
      </p:cxnSp>
      <p:sp>
        <p:nvSpPr>
          <p:cNvPr id="249" name="&quot;No&quot; Symbol 248"/>
          <p:cNvSpPr/>
          <p:nvPr/>
        </p:nvSpPr>
        <p:spPr bwMode="auto">
          <a:xfrm>
            <a:off x="7836796" y="2295526"/>
            <a:ext cx="142875" cy="142875"/>
          </a:xfrm>
          <a:prstGeom prst="noSmoking">
            <a:avLst/>
          </a:prstGeom>
          <a:solidFill>
            <a:srgbClr val="00B8FF"/>
          </a:solidFill>
          <a:ln w="9525" cap="flat" cmpd="sng" algn="ctr">
            <a:solidFill>
              <a:schemeClr val="tx1"/>
            </a:solidFill>
            <a:prstDash val="solid"/>
            <a:round/>
            <a:headEnd type="none" w="med" len="me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cxnSp>
        <p:nvCxnSpPr>
          <p:cNvPr id="250" name="Straight Arrow Connector 183"/>
          <p:cNvCxnSpPr>
            <a:cxnSpLocks noChangeShapeType="1"/>
          </p:cNvCxnSpPr>
          <p:nvPr/>
        </p:nvCxnSpPr>
        <p:spPr bwMode="auto">
          <a:xfrm rot="5400000">
            <a:off x="9196820" y="1218406"/>
            <a:ext cx="914400" cy="1588"/>
          </a:xfrm>
          <a:prstGeom prst="straightConnector1">
            <a:avLst/>
          </a:prstGeom>
          <a:noFill/>
          <a:ln w="12700" algn="ctr">
            <a:solidFill>
              <a:schemeClr val="tx1"/>
            </a:solidFill>
            <a:round/>
            <a:headEnd/>
            <a:tailEnd/>
          </a:ln>
        </p:spPr>
      </p:cxnSp>
      <p:cxnSp>
        <p:nvCxnSpPr>
          <p:cNvPr id="251" name="Straight Arrow Connector 183"/>
          <p:cNvCxnSpPr>
            <a:cxnSpLocks noChangeShapeType="1"/>
          </p:cNvCxnSpPr>
          <p:nvPr/>
        </p:nvCxnSpPr>
        <p:spPr bwMode="auto">
          <a:xfrm>
            <a:off x="9653226" y="762000"/>
            <a:ext cx="285750" cy="1588"/>
          </a:xfrm>
          <a:prstGeom prst="straightConnector1">
            <a:avLst/>
          </a:prstGeom>
          <a:noFill/>
          <a:ln w="12700" algn="ctr">
            <a:solidFill>
              <a:schemeClr val="tx1"/>
            </a:solidFill>
            <a:round/>
            <a:headEnd/>
            <a:tailEnd type="triangle" w="med" len="med"/>
          </a:ln>
        </p:spPr>
      </p:cxnSp>
      <p:cxnSp>
        <p:nvCxnSpPr>
          <p:cNvPr id="252" name="Straight Arrow Connector 183"/>
          <p:cNvCxnSpPr>
            <a:cxnSpLocks noChangeShapeType="1"/>
          </p:cNvCxnSpPr>
          <p:nvPr/>
        </p:nvCxnSpPr>
        <p:spPr bwMode="auto">
          <a:xfrm>
            <a:off x="9653226" y="1042989"/>
            <a:ext cx="285750" cy="1587"/>
          </a:xfrm>
          <a:prstGeom prst="straightConnector1">
            <a:avLst/>
          </a:prstGeom>
          <a:noFill/>
          <a:ln w="12700" algn="ctr">
            <a:solidFill>
              <a:schemeClr val="tx1"/>
            </a:solidFill>
            <a:round/>
            <a:headEnd/>
            <a:tailEnd type="triangle" w="med" len="med"/>
          </a:ln>
        </p:spPr>
      </p:cxnSp>
      <p:sp>
        <p:nvSpPr>
          <p:cNvPr id="253" name="Freeform 177"/>
          <p:cNvSpPr>
            <a:spLocks noChangeArrowheads="1"/>
          </p:cNvSpPr>
          <p:nvPr/>
        </p:nvSpPr>
        <p:spPr bwMode="auto">
          <a:xfrm>
            <a:off x="4095390" y="633414"/>
            <a:ext cx="104775" cy="295275"/>
          </a:xfrm>
          <a:custGeom>
            <a:avLst/>
            <a:gdLst>
              <a:gd name="T0" fmla="*/ 30430 w 104118"/>
              <a:gd name="T1" fmla="*/ 18616 h 438207"/>
              <a:gd name="T2" fmla="*/ 91290 w 104118"/>
              <a:gd name="T3" fmla="*/ 18211 h 438207"/>
              <a:gd name="T4" fmla="*/ 91290 w 104118"/>
              <a:gd name="T5" fmla="*/ 15784 h 438207"/>
              <a:gd name="T6" fmla="*/ 60860 w 104118"/>
              <a:gd name="T7" fmla="*/ 14569 h 438207"/>
              <a:gd name="T8" fmla="*/ 10143 w 104118"/>
              <a:gd name="T9" fmla="*/ 12950 h 438207"/>
              <a:gd name="T10" fmla="*/ 0 w 104118"/>
              <a:gd name="T11" fmla="*/ 11736 h 438207"/>
              <a:gd name="T12" fmla="*/ 40573 w 104118"/>
              <a:gd name="T13" fmla="*/ 10117 h 438207"/>
              <a:gd name="T14" fmla="*/ 71003 w 104118"/>
              <a:gd name="T15" fmla="*/ 9308 h 438207"/>
              <a:gd name="T16" fmla="*/ 81147 w 104118"/>
              <a:gd name="T17" fmla="*/ 2428 h 438207"/>
              <a:gd name="T18" fmla="*/ 101433 w 104118"/>
              <a:gd name="T19" fmla="*/ 0 h 438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118"/>
              <a:gd name="T31" fmla="*/ 0 h 438207"/>
              <a:gd name="T32" fmla="*/ 104118 w 104118"/>
              <a:gd name="T33" fmla="*/ 438207 h 438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118" h="438207">
                <a:moveTo>
                  <a:pt x="28575" y="438150"/>
                </a:moveTo>
                <a:cubicBezTo>
                  <a:pt x="47625" y="434975"/>
                  <a:pt x="68957" y="438207"/>
                  <a:pt x="85725" y="428625"/>
                </a:cubicBezTo>
                <a:cubicBezTo>
                  <a:pt x="104118" y="418115"/>
                  <a:pt x="92732" y="381985"/>
                  <a:pt x="85725" y="371475"/>
                </a:cubicBezTo>
                <a:cubicBezTo>
                  <a:pt x="78253" y="360267"/>
                  <a:pt x="65774" y="353248"/>
                  <a:pt x="57150" y="342900"/>
                </a:cubicBezTo>
                <a:cubicBezTo>
                  <a:pt x="24009" y="303130"/>
                  <a:pt x="56435" y="320437"/>
                  <a:pt x="9525" y="304800"/>
                </a:cubicBezTo>
                <a:cubicBezTo>
                  <a:pt x="6350" y="295275"/>
                  <a:pt x="0" y="286265"/>
                  <a:pt x="0" y="276225"/>
                </a:cubicBezTo>
                <a:cubicBezTo>
                  <a:pt x="0" y="238125"/>
                  <a:pt x="12700" y="250825"/>
                  <a:pt x="38100" y="238125"/>
                </a:cubicBezTo>
                <a:cubicBezTo>
                  <a:pt x="48339" y="233005"/>
                  <a:pt x="57150" y="225425"/>
                  <a:pt x="66675" y="219075"/>
                </a:cubicBezTo>
                <a:cubicBezTo>
                  <a:pt x="69850" y="165100"/>
                  <a:pt x="71305" y="110996"/>
                  <a:pt x="76200" y="57150"/>
                </a:cubicBezTo>
                <a:cubicBezTo>
                  <a:pt x="80362" y="11365"/>
                  <a:pt x="76009" y="19241"/>
                  <a:pt x="95250" y="0"/>
                </a:cubicBezTo>
              </a:path>
            </a:pathLst>
          </a:custGeom>
          <a:solidFill>
            <a:srgbClr val="00B8FF"/>
          </a:solidFill>
          <a:ln w="9525" algn="ctr">
            <a:solidFill>
              <a:schemeClr val="tx1"/>
            </a:solidFill>
            <a:prstDash val="sys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178"/>
          <p:cNvSpPr>
            <a:spLocks noChangeArrowheads="1"/>
          </p:cNvSpPr>
          <p:nvPr/>
        </p:nvSpPr>
        <p:spPr bwMode="auto">
          <a:xfrm>
            <a:off x="4228740" y="633414"/>
            <a:ext cx="104775" cy="295275"/>
          </a:xfrm>
          <a:custGeom>
            <a:avLst/>
            <a:gdLst>
              <a:gd name="T0" fmla="*/ 30430 w 104118"/>
              <a:gd name="T1" fmla="*/ 18616 h 438207"/>
              <a:gd name="T2" fmla="*/ 91290 w 104118"/>
              <a:gd name="T3" fmla="*/ 18211 h 438207"/>
              <a:gd name="T4" fmla="*/ 91290 w 104118"/>
              <a:gd name="T5" fmla="*/ 15784 h 438207"/>
              <a:gd name="T6" fmla="*/ 60860 w 104118"/>
              <a:gd name="T7" fmla="*/ 14569 h 438207"/>
              <a:gd name="T8" fmla="*/ 10143 w 104118"/>
              <a:gd name="T9" fmla="*/ 12950 h 438207"/>
              <a:gd name="T10" fmla="*/ 0 w 104118"/>
              <a:gd name="T11" fmla="*/ 11736 h 438207"/>
              <a:gd name="T12" fmla="*/ 40573 w 104118"/>
              <a:gd name="T13" fmla="*/ 10117 h 438207"/>
              <a:gd name="T14" fmla="*/ 71003 w 104118"/>
              <a:gd name="T15" fmla="*/ 9308 h 438207"/>
              <a:gd name="T16" fmla="*/ 81147 w 104118"/>
              <a:gd name="T17" fmla="*/ 2428 h 438207"/>
              <a:gd name="T18" fmla="*/ 101433 w 104118"/>
              <a:gd name="T19" fmla="*/ 0 h 438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118"/>
              <a:gd name="T31" fmla="*/ 0 h 438207"/>
              <a:gd name="T32" fmla="*/ 104118 w 104118"/>
              <a:gd name="T33" fmla="*/ 438207 h 438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118" h="438207">
                <a:moveTo>
                  <a:pt x="28575" y="438150"/>
                </a:moveTo>
                <a:cubicBezTo>
                  <a:pt x="47625" y="434975"/>
                  <a:pt x="68957" y="438207"/>
                  <a:pt x="85725" y="428625"/>
                </a:cubicBezTo>
                <a:cubicBezTo>
                  <a:pt x="104118" y="418115"/>
                  <a:pt x="92732" y="381985"/>
                  <a:pt x="85725" y="371475"/>
                </a:cubicBezTo>
                <a:cubicBezTo>
                  <a:pt x="78253" y="360267"/>
                  <a:pt x="65774" y="353248"/>
                  <a:pt x="57150" y="342900"/>
                </a:cubicBezTo>
                <a:cubicBezTo>
                  <a:pt x="24009" y="303130"/>
                  <a:pt x="56435" y="320437"/>
                  <a:pt x="9525" y="304800"/>
                </a:cubicBezTo>
                <a:cubicBezTo>
                  <a:pt x="6350" y="295275"/>
                  <a:pt x="0" y="286265"/>
                  <a:pt x="0" y="276225"/>
                </a:cubicBezTo>
                <a:cubicBezTo>
                  <a:pt x="0" y="238125"/>
                  <a:pt x="12700" y="250825"/>
                  <a:pt x="38100" y="238125"/>
                </a:cubicBezTo>
                <a:cubicBezTo>
                  <a:pt x="48339" y="233005"/>
                  <a:pt x="57150" y="225425"/>
                  <a:pt x="66675" y="219075"/>
                </a:cubicBezTo>
                <a:cubicBezTo>
                  <a:pt x="69850" y="165100"/>
                  <a:pt x="71305" y="110996"/>
                  <a:pt x="76200" y="57150"/>
                </a:cubicBezTo>
                <a:cubicBezTo>
                  <a:pt x="80362" y="11365"/>
                  <a:pt x="76009" y="19241"/>
                  <a:pt x="95250" y="0"/>
                </a:cubicBezTo>
              </a:path>
            </a:pathLst>
          </a:custGeom>
          <a:solidFill>
            <a:srgbClr val="00B8FF"/>
          </a:solidFill>
          <a:ln w="9525" algn="ctr">
            <a:solidFill>
              <a:schemeClr val="tx1"/>
            </a:solidFill>
            <a:prstDash val="sys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179"/>
          <p:cNvSpPr>
            <a:spLocks noChangeArrowheads="1"/>
          </p:cNvSpPr>
          <p:nvPr/>
        </p:nvSpPr>
        <p:spPr bwMode="auto">
          <a:xfrm>
            <a:off x="4371615" y="776289"/>
            <a:ext cx="104775" cy="295275"/>
          </a:xfrm>
          <a:custGeom>
            <a:avLst/>
            <a:gdLst>
              <a:gd name="T0" fmla="*/ 30430 w 104118"/>
              <a:gd name="T1" fmla="*/ 18616 h 438207"/>
              <a:gd name="T2" fmla="*/ 91290 w 104118"/>
              <a:gd name="T3" fmla="*/ 18211 h 438207"/>
              <a:gd name="T4" fmla="*/ 91290 w 104118"/>
              <a:gd name="T5" fmla="*/ 15784 h 438207"/>
              <a:gd name="T6" fmla="*/ 60860 w 104118"/>
              <a:gd name="T7" fmla="*/ 14569 h 438207"/>
              <a:gd name="T8" fmla="*/ 10143 w 104118"/>
              <a:gd name="T9" fmla="*/ 12950 h 438207"/>
              <a:gd name="T10" fmla="*/ 0 w 104118"/>
              <a:gd name="T11" fmla="*/ 11736 h 438207"/>
              <a:gd name="T12" fmla="*/ 40573 w 104118"/>
              <a:gd name="T13" fmla="*/ 10117 h 438207"/>
              <a:gd name="T14" fmla="*/ 71003 w 104118"/>
              <a:gd name="T15" fmla="*/ 9308 h 438207"/>
              <a:gd name="T16" fmla="*/ 81147 w 104118"/>
              <a:gd name="T17" fmla="*/ 2428 h 438207"/>
              <a:gd name="T18" fmla="*/ 101433 w 104118"/>
              <a:gd name="T19" fmla="*/ 0 h 438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118"/>
              <a:gd name="T31" fmla="*/ 0 h 438207"/>
              <a:gd name="T32" fmla="*/ 104118 w 104118"/>
              <a:gd name="T33" fmla="*/ 438207 h 438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118" h="438207">
                <a:moveTo>
                  <a:pt x="28575" y="438150"/>
                </a:moveTo>
                <a:cubicBezTo>
                  <a:pt x="47625" y="434975"/>
                  <a:pt x="68957" y="438207"/>
                  <a:pt x="85725" y="428625"/>
                </a:cubicBezTo>
                <a:cubicBezTo>
                  <a:pt x="104118" y="418115"/>
                  <a:pt x="92732" y="381985"/>
                  <a:pt x="85725" y="371475"/>
                </a:cubicBezTo>
                <a:cubicBezTo>
                  <a:pt x="78253" y="360267"/>
                  <a:pt x="65774" y="353248"/>
                  <a:pt x="57150" y="342900"/>
                </a:cubicBezTo>
                <a:cubicBezTo>
                  <a:pt x="24009" y="303130"/>
                  <a:pt x="56435" y="320437"/>
                  <a:pt x="9525" y="304800"/>
                </a:cubicBezTo>
                <a:cubicBezTo>
                  <a:pt x="6350" y="295275"/>
                  <a:pt x="0" y="286265"/>
                  <a:pt x="0" y="276225"/>
                </a:cubicBezTo>
                <a:cubicBezTo>
                  <a:pt x="0" y="238125"/>
                  <a:pt x="12700" y="250825"/>
                  <a:pt x="38100" y="238125"/>
                </a:cubicBezTo>
                <a:cubicBezTo>
                  <a:pt x="48339" y="233005"/>
                  <a:pt x="57150" y="225425"/>
                  <a:pt x="66675" y="219075"/>
                </a:cubicBezTo>
                <a:cubicBezTo>
                  <a:pt x="69850" y="165100"/>
                  <a:pt x="71305" y="110996"/>
                  <a:pt x="76200" y="57150"/>
                </a:cubicBezTo>
                <a:cubicBezTo>
                  <a:pt x="80362" y="11365"/>
                  <a:pt x="76009" y="19241"/>
                  <a:pt x="95250" y="0"/>
                </a:cubicBezTo>
              </a:path>
            </a:pathLst>
          </a:custGeom>
          <a:solidFill>
            <a:srgbClr val="00B8FF"/>
          </a:solidFill>
          <a:ln w="9525" algn="ctr">
            <a:solidFill>
              <a:schemeClr val="tx1"/>
            </a:solidFill>
            <a:prstDash val="sys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6" name="Group 199"/>
          <p:cNvGrpSpPr>
            <a:grpSpLocks/>
          </p:cNvGrpSpPr>
          <p:nvPr/>
        </p:nvGrpSpPr>
        <p:grpSpPr bwMode="auto">
          <a:xfrm>
            <a:off x="10372364" y="4786313"/>
            <a:ext cx="571500" cy="285750"/>
            <a:chOff x="7858148" y="6286520"/>
            <a:chExt cx="571504" cy="285752"/>
          </a:xfrm>
        </p:grpSpPr>
        <p:sp>
          <p:nvSpPr>
            <p:cNvPr id="257" name="Rectangle 197"/>
            <p:cNvSpPr>
              <a:spLocks noChangeArrowheads="1"/>
            </p:cNvSpPr>
            <p:nvPr/>
          </p:nvSpPr>
          <p:spPr bwMode="auto">
            <a:xfrm>
              <a:off x="7929586" y="6286520"/>
              <a:ext cx="214314" cy="285752"/>
            </a:xfrm>
            <a:prstGeom prst="rect">
              <a:avLst/>
            </a:prstGeom>
            <a:noFill/>
            <a:ln w="9525" algn="ctr">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quot;No&quot; Symbol 257"/>
            <p:cNvSpPr/>
            <p:nvPr/>
          </p:nvSpPr>
          <p:spPr bwMode="auto">
            <a:xfrm>
              <a:off x="7858148" y="6357957"/>
              <a:ext cx="142876" cy="142876"/>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59" name="&quot;No&quot; Symbol 258"/>
            <p:cNvSpPr/>
            <p:nvPr/>
          </p:nvSpPr>
          <p:spPr bwMode="auto">
            <a:xfrm>
              <a:off x="8072461" y="6357957"/>
              <a:ext cx="142876" cy="142876"/>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60" name="&quot;No&quot; Symbol 259"/>
            <p:cNvSpPr/>
            <p:nvPr/>
          </p:nvSpPr>
          <p:spPr bwMode="auto">
            <a:xfrm>
              <a:off x="8286776" y="6357957"/>
              <a:ext cx="142876" cy="142876"/>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61" name="Rectangle 198"/>
            <p:cNvSpPr>
              <a:spLocks noChangeArrowheads="1"/>
            </p:cNvSpPr>
            <p:nvPr/>
          </p:nvSpPr>
          <p:spPr bwMode="auto">
            <a:xfrm>
              <a:off x="8143900" y="6286520"/>
              <a:ext cx="214314" cy="285752"/>
            </a:xfrm>
            <a:prstGeom prst="rect">
              <a:avLst/>
            </a:prstGeom>
            <a:noFill/>
            <a:ln w="9525" algn="ctr">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262" name="Straight Arrow Connector 198"/>
          <p:cNvCxnSpPr>
            <a:cxnSpLocks noChangeShapeType="1"/>
          </p:cNvCxnSpPr>
          <p:nvPr/>
        </p:nvCxnSpPr>
        <p:spPr bwMode="auto">
          <a:xfrm rot="10800000" flipV="1">
            <a:off x="9729427" y="5000625"/>
            <a:ext cx="500063" cy="0"/>
          </a:xfrm>
          <a:prstGeom prst="straightConnector1">
            <a:avLst/>
          </a:prstGeom>
          <a:noFill/>
          <a:ln w="12700" algn="ctr">
            <a:solidFill>
              <a:schemeClr val="tx1"/>
            </a:solidFill>
            <a:round/>
            <a:headEnd/>
            <a:tailEnd type="triangle" w="med" len="med"/>
          </a:ln>
        </p:spPr>
      </p:cxnSp>
      <p:cxnSp>
        <p:nvCxnSpPr>
          <p:cNvPr id="263" name="Straight Arrow Connector 198"/>
          <p:cNvCxnSpPr>
            <a:cxnSpLocks noChangeShapeType="1"/>
          </p:cNvCxnSpPr>
          <p:nvPr/>
        </p:nvCxnSpPr>
        <p:spPr bwMode="auto">
          <a:xfrm rot="5400000" flipH="1" flipV="1">
            <a:off x="10123127" y="5106989"/>
            <a:ext cx="214313" cy="1587"/>
          </a:xfrm>
          <a:prstGeom prst="straightConnector1">
            <a:avLst/>
          </a:prstGeom>
          <a:noFill/>
          <a:ln w="12700" algn="ctr">
            <a:solidFill>
              <a:schemeClr val="tx1"/>
            </a:solidFill>
            <a:round/>
            <a:headEnd/>
            <a:tailEnd/>
          </a:ln>
        </p:spPr>
      </p:cxnSp>
      <p:cxnSp>
        <p:nvCxnSpPr>
          <p:cNvPr id="264" name="Straight Arrow Connector 198"/>
          <p:cNvCxnSpPr>
            <a:cxnSpLocks noChangeShapeType="1"/>
          </p:cNvCxnSpPr>
          <p:nvPr/>
        </p:nvCxnSpPr>
        <p:spPr bwMode="auto">
          <a:xfrm rot="10800000">
            <a:off x="10229489" y="5214939"/>
            <a:ext cx="355600" cy="1587"/>
          </a:xfrm>
          <a:prstGeom prst="straightConnector1">
            <a:avLst/>
          </a:prstGeom>
          <a:noFill/>
          <a:ln w="12700" algn="ctr">
            <a:solidFill>
              <a:schemeClr val="tx1"/>
            </a:solidFill>
            <a:round/>
            <a:headEnd/>
            <a:tailEnd/>
          </a:ln>
        </p:spPr>
      </p:cxnSp>
      <p:cxnSp>
        <p:nvCxnSpPr>
          <p:cNvPr id="265" name="Straight Arrow Connector 198"/>
          <p:cNvCxnSpPr>
            <a:cxnSpLocks noChangeShapeType="1"/>
          </p:cNvCxnSpPr>
          <p:nvPr/>
        </p:nvCxnSpPr>
        <p:spPr bwMode="auto">
          <a:xfrm rot="16200000" flipH="1">
            <a:off x="10515239" y="5143501"/>
            <a:ext cx="142875" cy="0"/>
          </a:xfrm>
          <a:prstGeom prst="straightConnector1">
            <a:avLst/>
          </a:prstGeom>
          <a:noFill/>
          <a:ln w="12700" algn="ctr">
            <a:solidFill>
              <a:schemeClr val="tx1"/>
            </a:solidFill>
            <a:round/>
            <a:headEnd/>
            <a:tailEnd/>
          </a:ln>
        </p:spPr>
      </p:cxnSp>
      <p:sp>
        <p:nvSpPr>
          <p:cNvPr id="266" name="Rectangle 221"/>
          <p:cNvSpPr>
            <a:spLocks noChangeArrowheads="1"/>
          </p:cNvSpPr>
          <p:nvPr/>
        </p:nvSpPr>
        <p:spPr bwMode="auto">
          <a:xfrm>
            <a:off x="10348551" y="4597401"/>
            <a:ext cx="381000" cy="24622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itchFamily="34" charset="0"/>
                <a:ea typeface="+mn-ea"/>
                <a:cs typeface="+mn-cs"/>
              </a:rPr>
              <a:t>LP  </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nvGrpSpPr>
          <p:cNvPr id="267" name="Group 222"/>
          <p:cNvGrpSpPr>
            <a:grpSpLocks/>
          </p:cNvGrpSpPr>
          <p:nvPr/>
        </p:nvGrpSpPr>
        <p:grpSpPr bwMode="auto">
          <a:xfrm>
            <a:off x="10300926" y="5286375"/>
            <a:ext cx="571500" cy="285750"/>
            <a:chOff x="7858148" y="6286520"/>
            <a:chExt cx="571504" cy="285752"/>
          </a:xfrm>
        </p:grpSpPr>
        <p:sp>
          <p:nvSpPr>
            <p:cNvPr id="268" name="Rectangle 223"/>
            <p:cNvSpPr>
              <a:spLocks noChangeArrowheads="1"/>
            </p:cNvSpPr>
            <p:nvPr/>
          </p:nvSpPr>
          <p:spPr bwMode="auto">
            <a:xfrm>
              <a:off x="7929586" y="6286520"/>
              <a:ext cx="214314" cy="285752"/>
            </a:xfrm>
            <a:prstGeom prst="rect">
              <a:avLst/>
            </a:prstGeom>
            <a:noFill/>
            <a:ln w="9525" algn="ctr">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quot;No&quot; Symbol 268"/>
            <p:cNvSpPr/>
            <p:nvPr/>
          </p:nvSpPr>
          <p:spPr bwMode="auto">
            <a:xfrm>
              <a:off x="7858148" y="6357959"/>
              <a:ext cx="142876" cy="142876"/>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70" name="&quot;No&quot; Symbol 269"/>
            <p:cNvSpPr/>
            <p:nvPr/>
          </p:nvSpPr>
          <p:spPr bwMode="auto">
            <a:xfrm>
              <a:off x="8072463" y="6357959"/>
              <a:ext cx="142876" cy="142876"/>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71" name="&quot;No&quot; Symbol 270"/>
            <p:cNvSpPr/>
            <p:nvPr/>
          </p:nvSpPr>
          <p:spPr bwMode="auto">
            <a:xfrm>
              <a:off x="8286776" y="6357959"/>
              <a:ext cx="142876" cy="142876"/>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72" name="Rectangle 227"/>
            <p:cNvSpPr>
              <a:spLocks noChangeArrowheads="1"/>
            </p:cNvSpPr>
            <p:nvPr/>
          </p:nvSpPr>
          <p:spPr bwMode="auto">
            <a:xfrm>
              <a:off x="8143900" y="6286520"/>
              <a:ext cx="214314" cy="285752"/>
            </a:xfrm>
            <a:prstGeom prst="rect">
              <a:avLst/>
            </a:prstGeom>
            <a:noFill/>
            <a:ln w="9525" algn="ctr">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273" name="Straight Arrow Connector 198"/>
          <p:cNvCxnSpPr>
            <a:cxnSpLocks noChangeShapeType="1"/>
          </p:cNvCxnSpPr>
          <p:nvPr/>
        </p:nvCxnSpPr>
        <p:spPr bwMode="auto">
          <a:xfrm rot="10800000" flipV="1">
            <a:off x="9729427" y="5500688"/>
            <a:ext cx="500063" cy="0"/>
          </a:xfrm>
          <a:prstGeom prst="straightConnector1">
            <a:avLst/>
          </a:prstGeom>
          <a:noFill/>
          <a:ln w="12700" algn="ctr">
            <a:solidFill>
              <a:schemeClr val="tx1"/>
            </a:solidFill>
            <a:round/>
            <a:headEnd/>
            <a:tailEnd type="triangle" w="med" len="med"/>
          </a:ln>
        </p:spPr>
      </p:cxnSp>
      <p:cxnSp>
        <p:nvCxnSpPr>
          <p:cNvPr id="274" name="Straight Arrow Connector 198"/>
          <p:cNvCxnSpPr>
            <a:cxnSpLocks noChangeShapeType="1"/>
          </p:cNvCxnSpPr>
          <p:nvPr/>
        </p:nvCxnSpPr>
        <p:spPr bwMode="auto">
          <a:xfrm rot="5400000" flipH="1" flipV="1">
            <a:off x="10123127" y="5607051"/>
            <a:ext cx="214312" cy="1587"/>
          </a:xfrm>
          <a:prstGeom prst="straightConnector1">
            <a:avLst/>
          </a:prstGeom>
          <a:noFill/>
          <a:ln w="12700" algn="ctr">
            <a:solidFill>
              <a:schemeClr val="tx1"/>
            </a:solidFill>
            <a:round/>
            <a:headEnd/>
            <a:tailEnd/>
          </a:ln>
        </p:spPr>
      </p:cxnSp>
      <p:cxnSp>
        <p:nvCxnSpPr>
          <p:cNvPr id="275" name="Straight Arrow Connector 198"/>
          <p:cNvCxnSpPr>
            <a:cxnSpLocks noChangeShapeType="1"/>
          </p:cNvCxnSpPr>
          <p:nvPr/>
        </p:nvCxnSpPr>
        <p:spPr bwMode="auto">
          <a:xfrm rot="10800000">
            <a:off x="10229489" y="5715000"/>
            <a:ext cx="355600" cy="1588"/>
          </a:xfrm>
          <a:prstGeom prst="straightConnector1">
            <a:avLst/>
          </a:prstGeom>
          <a:noFill/>
          <a:ln w="12700" algn="ctr">
            <a:solidFill>
              <a:schemeClr val="tx1"/>
            </a:solidFill>
            <a:round/>
            <a:headEnd/>
            <a:tailEnd/>
          </a:ln>
        </p:spPr>
      </p:cxnSp>
      <p:cxnSp>
        <p:nvCxnSpPr>
          <p:cNvPr id="276" name="Straight Arrow Connector 198"/>
          <p:cNvCxnSpPr>
            <a:cxnSpLocks noChangeShapeType="1"/>
          </p:cNvCxnSpPr>
          <p:nvPr/>
        </p:nvCxnSpPr>
        <p:spPr bwMode="auto">
          <a:xfrm rot="16200000" flipH="1">
            <a:off x="10515239" y="5643563"/>
            <a:ext cx="142875" cy="0"/>
          </a:xfrm>
          <a:prstGeom prst="straightConnector1">
            <a:avLst/>
          </a:prstGeom>
          <a:noFill/>
          <a:ln w="12700" algn="ctr">
            <a:solidFill>
              <a:schemeClr val="tx1"/>
            </a:solidFill>
            <a:round/>
            <a:headEnd/>
            <a:tailEnd/>
          </a:ln>
        </p:spPr>
      </p:cxnSp>
      <p:cxnSp>
        <p:nvCxnSpPr>
          <p:cNvPr id="277" name="Straight Arrow Connector 198"/>
          <p:cNvCxnSpPr>
            <a:cxnSpLocks noChangeShapeType="1"/>
          </p:cNvCxnSpPr>
          <p:nvPr/>
        </p:nvCxnSpPr>
        <p:spPr bwMode="auto">
          <a:xfrm rot="10800000">
            <a:off x="10729551" y="5143500"/>
            <a:ext cx="285750" cy="1588"/>
          </a:xfrm>
          <a:prstGeom prst="straightConnector1">
            <a:avLst/>
          </a:prstGeom>
          <a:noFill/>
          <a:ln w="12700" algn="ctr">
            <a:solidFill>
              <a:schemeClr val="tx1"/>
            </a:solidFill>
            <a:round/>
            <a:headEnd/>
            <a:tailEnd/>
          </a:ln>
        </p:spPr>
      </p:cxnSp>
      <p:sp>
        <p:nvSpPr>
          <p:cNvPr id="278" name="Rectangle 246"/>
          <p:cNvSpPr>
            <a:spLocks noChangeArrowheads="1"/>
          </p:cNvSpPr>
          <p:nvPr/>
        </p:nvSpPr>
        <p:spPr bwMode="auto">
          <a:xfrm>
            <a:off x="10800990" y="5214939"/>
            <a:ext cx="428625" cy="24622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itchFamily="34" charset="0"/>
                <a:ea typeface="+mn-ea"/>
                <a:cs typeface="+mn-cs"/>
              </a:rPr>
              <a:t>HP  </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nvGrpSpPr>
          <p:cNvPr id="279" name="Group 262"/>
          <p:cNvGrpSpPr>
            <a:grpSpLocks/>
          </p:cNvGrpSpPr>
          <p:nvPr/>
        </p:nvGrpSpPr>
        <p:grpSpPr bwMode="auto">
          <a:xfrm>
            <a:off x="8014926" y="3098800"/>
            <a:ext cx="571500" cy="642938"/>
            <a:chOff x="5857884" y="3286124"/>
            <a:chExt cx="571504" cy="642941"/>
          </a:xfrm>
        </p:grpSpPr>
        <p:sp>
          <p:nvSpPr>
            <p:cNvPr id="280" name="Frame 279"/>
            <p:cNvSpPr/>
            <p:nvPr/>
          </p:nvSpPr>
          <p:spPr>
            <a:xfrm>
              <a:off x="5884872" y="3816351"/>
              <a:ext cx="534991" cy="112714"/>
            </a:xfrm>
            <a:prstGeom prst="frame">
              <a:avLst>
                <a:gd name="adj1" fmla="val 6077"/>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281" name="Trapezoid 280"/>
            <p:cNvSpPr/>
            <p:nvPr/>
          </p:nvSpPr>
          <p:spPr>
            <a:xfrm>
              <a:off x="5857884" y="3443288"/>
              <a:ext cx="571504" cy="414339"/>
            </a:xfrm>
            <a:prstGeom prst="trapezoid">
              <a:avLst>
                <a:gd name="adj" fmla="val 39391"/>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lumMod val="50000"/>
                    </a:srgbClr>
                  </a:solidFill>
                  <a:effectLst/>
                  <a:uLnTx/>
                  <a:uFillTx/>
                  <a:latin typeface="Calibri"/>
                  <a:ea typeface="+mn-ea"/>
                  <a:cs typeface="+mn-cs"/>
                </a:rPr>
                <a:t>CT</a:t>
              </a:r>
            </a:p>
          </p:txBody>
        </p:sp>
        <p:sp>
          <p:nvSpPr>
            <p:cNvPr id="282" name="Freeform 281"/>
            <p:cNvSpPr/>
            <p:nvPr/>
          </p:nvSpPr>
          <p:spPr>
            <a:xfrm>
              <a:off x="6000760" y="3286124"/>
              <a:ext cx="58738" cy="204789"/>
            </a:xfrm>
            <a:custGeom>
              <a:avLst/>
              <a:gdLst>
                <a:gd name="connsiteX0" fmla="*/ 183209 w 183209"/>
                <a:gd name="connsiteY0" fmla="*/ 542925 h 542925"/>
                <a:gd name="connsiteX1" fmla="*/ 173684 w 183209"/>
                <a:gd name="connsiteY1" fmla="*/ 495300 h 542925"/>
                <a:gd name="connsiteX2" fmla="*/ 126059 w 183209"/>
                <a:gd name="connsiteY2" fmla="*/ 438150 h 542925"/>
                <a:gd name="connsiteX3" fmla="*/ 87959 w 183209"/>
                <a:gd name="connsiteY3" fmla="*/ 381000 h 542925"/>
                <a:gd name="connsiteX4" fmla="*/ 126059 w 183209"/>
                <a:gd name="connsiteY4" fmla="*/ 323850 h 542925"/>
                <a:gd name="connsiteX5" fmla="*/ 135584 w 183209"/>
                <a:gd name="connsiteY5" fmla="*/ 295275 h 542925"/>
                <a:gd name="connsiteX6" fmla="*/ 154634 w 183209"/>
                <a:gd name="connsiteY6" fmla="*/ 266700 h 542925"/>
                <a:gd name="connsiteX7" fmla="*/ 107009 w 183209"/>
                <a:gd name="connsiteY7" fmla="*/ 219075 h 542925"/>
                <a:gd name="connsiteX8" fmla="*/ 59384 w 183209"/>
                <a:gd name="connsiteY8" fmla="*/ 161925 h 542925"/>
                <a:gd name="connsiteX9" fmla="*/ 30809 w 183209"/>
                <a:gd name="connsiteY9" fmla="*/ 142875 h 542925"/>
                <a:gd name="connsiteX10" fmla="*/ 21284 w 183209"/>
                <a:gd name="connsiteY10" fmla="*/ 114300 h 542925"/>
                <a:gd name="connsiteX11" fmla="*/ 2234 w 183209"/>
                <a:gd name="connsiteY11" fmla="*/ 85725 h 542925"/>
                <a:gd name="connsiteX12" fmla="*/ 11759 w 183209"/>
                <a:gd name="connsiteY12" fmla="*/ 19050 h 542925"/>
                <a:gd name="connsiteX13" fmla="*/ 40334 w 183209"/>
                <a:gd name="connsiteY13"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209" h="542925">
                  <a:moveTo>
                    <a:pt x="183209" y="542925"/>
                  </a:moveTo>
                  <a:cubicBezTo>
                    <a:pt x="180034" y="527050"/>
                    <a:pt x="179368" y="510459"/>
                    <a:pt x="173684" y="495300"/>
                  </a:cubicBezTo>
                  <a:cubicBezTo>
                    <a:pt x="163121" y="467132"/>
                    <a:pt x="143950" y="461152"/>
                    <a:pt x="126059" y="438150"/>
                  </a:cubicBezTo>
                  <a:cubicBezTo>
                    <a:pt x="112003" y="420078"/>
                    <a:pt x="87959" y="381000"/>
                    <a:pt x="87959" y="381000"/>
                  </a:cubicBezTo>
                  <a:cubicBezTo>
                    <a:pt x="109834" y="293500"/>
                    <a:pt x="78220" y="383649"/>
                    <a:pt x="126059" y="323850"/>
                  </a:cubicBezTo>
                  <a:cubicBezTo>
                    <a:pt x="132331" y="316010"/>
                    <a:pt x="131094" y="304255"/>
                    <a:pt x="135584" y="295275"/>
                  </a:cubicBezTo>
                  <a:cubicBezTo>
                    <a:pt x="140704" y="285036"/>
                    <a:pt x="148284" y="276225"/>
                    <a:pt x="154634" y="266700"/>
                  </a:cubicBezTo>
                  <a:cubicBezTo>
                    <a:pt x="137498" y="215292"/>
                    <a:pt x="158503" y="255856"/>
                    <a:pt x="107009" y="219075"/>
                  </a:cubicBezTo>
                  <a:cubicBezTo>
                    <a:pt x="52394" y="180065"/>
                    <a:pt x="101156" y="203697"/>
                    <a:pt x="59384" y="161925"/>
                  </a:cubicBezTo>
                  <a:cubicBezTo>
                    <a:pt x="51289" y="153830"/>
                    <a:pt x="40334" y="149225"/>
                    <a:pt x="30809" y="142875"/>
                  </a:cubicBezTo>
                  <a:cubicBezTo>
                    <a:pt x="27634" y="133350"/>
                    <a:pt x="25774" y="123280"/>
                    <a:pt x="21284" y="114300"/>
                  </a:cubicBezTo>
                  <a:cubicBezTo>
                    <a:pt x="16164" y="104061"/>
                    <a:pt x="3373" y="97116"/>
                    <a:pt x="2234" y="85725"/>
                  </a:cubicBezTo>
                  <a:cubicBezTo>
                    <a:pt x="0" y="63386"/>
                    <a:pt x="2641" y="39566"/>
                    <a:pt x="11759" y="19050"/>
                  </a:cubicBezTo>
                  <a:cubicBezTo>
                    <a:pt x="16408" y="8589"/>
                    <a:pt x="40334" y="0"/>
                    <a:pt x="40334" y="0"/>
                  </a:cubicBezTo>
                </a:path>
              </a:pathLst>
            </a:custGeom>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82"/>
            <p:cNvSpPr/>
            <p:nvPr/>
          </p:nvSpPr>
          <p:spPr>
            <a:xfrm flipV="1">
              <a:off x="6156336" y="3286124"/>
              <a:ext cx="58738" cy="204789"/>
            </a:xfrm>
            <a:custGeom>
              <a:avLst/>
              <a:gdLst>
                <a:gd name="connsiteX0" fmla="*/ 183209 w 183209"/>
                <a:gd name="connsiteY0" fmla="*/ 542925 h 542925"/>
                <a:gd name="connsiteX1" fmla="*/ 173684 w 183209"/>
                <a:gd name="connsiteY1" fmla="*/ 495300 h 542925"/>
                <a:gd name="connsiteX2" fmla="*/ 126059 w 183209"/>
                <a:gd name="connsiteY2" fmla="*/ 438150 h 542925"/>
                <a:gd name="connsiteX3" fmla="*/ 87959 w 183209"/>
                <a:gd name="connsiteY3" fmla="*/ 381000 h 542925"/>
                <a:gd name="connsiteX4" fmla="*/ 126059 w 183209"/>
                <a:gd name="connsiteY4" fmla="*/ 323850 h 542925"/>
                <a:gd name="connsiteX5" fmla="*/ 135584 w 183209"/>
                <a:gd name="connsiteY5" fmla="*/ 295275 h 542925"/>
                <a:gd name="connsiteX6" fmla="*/ 154634 w 183209"/>
                <a:gd name="connsiteY6" fmla="*/ 266700 h 542925"/>
                <a:gd name="connsiteX7" fmla="*/ 107009 w 183209"/>
                <a:gd name="connsiteY7" fmla="*/ 219075 h 542925"/>
                <a:gd name="connsiteX8" fmla="*/ 59384 w 183209"/>
                <a:gd name="connsiteY8" fmla="*/ 161925 h 542925"/>
                <a:gd name="connsiteX9" fmla="*/ 30809 w 183209"/>
                <a:gd name="connsiteY9" fmla="*/ 142875 h 542925"/>
                <a:gd name="connsiteX10" fmla="*/ 21284 w 183209"/>
                <a:gd name="connsiteY10" fmla="*/ 114300 h 542925"/>
                <a:gd name="connsiteX11" fmla="*/ 2234 w 183209"/>
                <a:gd name="connsiteY11" fmla="*/ 85725 h 542925"/>
                <a:gd name="connsiteX12" fmla="*/ 11759 w 183209"/>
                <a:gd name="connsiteY12" fmla="*/ 19050 h 542925"/>
                <a:gd name="connsiteX13" fmla="*/ 40334 w 183209"/>
                <a:gd name="connsiteY13"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209" h="542925">
                  <a:moveTo>
                    <a:pt x="183209" y="542925"/>
                  </a:moveTo>
                  <a:cubicBezTo>
                    <a:pt x="180034" y="527050"/>
                    <a:pt x="179368" y="510459"/>
                    <a:pt x="173684" y="495300"/>
                  </a:cubicBezTo>
                  <a:cubicBezTo>
                    <a:pt x="163121" y="467132"/>
                    <a:pt x="143950" y="461152"/>
                    <a:pt x="126059" y="438150"/>
                  </a:cubicBezTo>
                  <a:cubicBezTo>
                    <a:pt x="112003" y="420078"/>
                    <a:pt x="87959" y="381000"/>
                    <a:pt x="87959" y="381000"/>
                  </a:cubicBezTo>
                  <a:cubicBezTo>
                    <a:pt x="109834" y="293500"/>
                    <a:pt x="78220" y="383649"/>
                    <a:pt x="126059" y="323850"/>
                  </a:cubicBezTo>
                  <a:cubicBezTo>
                    <a:pt x="132331" y="316010"/>
                    <a:pt x="131094" y="304255"/>
                    <a:pt x="135584" y="295275"/>
                  </a:cubicBezTo>
                  <a:cubicBezTo>
                    <a:pt x="140704" y="285036"/>
                    <a:pt x="148284" y="276225"/>
                    <a:pt x="154634" y="266700"/>
                  </a:cubicBezTo>
                  <a:cubicBezTo>
                    <a:pt x="137498" y="215292"/>
                    <a:pt x="158503" y="255856"/>
                    <a:pt x="107009" y="219075"/>
                  </a:cubicBezTo>
                  <a:cubicBezTo>
                    <a:pt x="52394" y="180065"/>
                    <a:pt x="101156" y="203697"/>
                    <a:pt x="59384" y="161925"/>
                  </a:cubicBezTo>
                  <a:cubicBezTo>
                    <a:pt x="51289" y="153830"/>
                    <a:pt x="40334" y="149225"/>
                    <a:pt x="30809" y="142875"/>
                  </a:cubicBezTo>
                  <a:cubicBezTo>
                    <a:pt x="27634" y="133350"/>
                    <a:pt x="25774" y="123280"/>
                    <a:pt x="21284" y="114300"/>
                  </a:cubicBezTo>
                  <a:cubicBezTo>
                    <a:pt x="16164" y="104061"/>
                    <a:pt x="3373" y="97116"/>
                    <a:pt x="2234" y="85725"/>
                  </a:cubicBezTo>
                  <a:cubicBezTo>
                    <a:pt x="0" y="63386"/>
                    <a:pt x="2641" y="39566"/>
                    <a:pt x="11759" y="19050"/>
                  </a:cubicBezTo>
                  <a:cubicBezTo>
                    <a:pt x="16408" y="8589"/>
                    <a:pt x="40334" y="0"/>
                    <a:pt x="40334" y="0"/>
                  </a:cubicBezTo>
                </a:path>
              </a:pathLst>
            </a:custGeom>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83"/>
            <p:cNvSpPr/>
            <p:nvPr/>
          </p:nvSpPr>
          <p:spPr>
            <a:xfrm flipV="1">
              <a:off x="6227775" y="3286124"/>
              <a:ext cx="58737" cy="204789"/>
            </a:xfrm>
            <a:custGeom>
              <a:avLst/>
              <a:gdLst>
                <a:gd name="connsiteX0" fmla="*/ 183209 w 183209"/>
                <a:gd name="connsiteY0" fmla="*/ 542925 h 542925"/>
                <a:gd name="connsiteX1" fmla="*/ 173684 w 183209"/>
                <a:gd name="connsiteY1" fmla="*/ 495300 h 542925"/>
                <a:gd name="connsiteX2" fmla="*/ 126059 w 183209"/>
                <a:gd name="connsiteY2" fmla="*/ 438150 h 542925"/>
                <a:gd name="connsiteX3" fmla="*/ 87959 w 183209"/>
                <a:gd name="connsiteY3" fmla="*/ 381000 h 542925"/>
                <a:gd name="connsiteX4" fmla="*/ 126059 w 183209"/>
                <a:gd name="connsiteY4" fmla="*/ 323850 h 542925"/>
                <a:gd name="connsiteX5" fmla="*/ 135584 w 183209"/>
                <a:gd name="connsiteY5" fmla="*/ 295275 h 542925"/>
                <a:gd name="connsiteX6" fmla="*/ 154634 w 183209"/>
                <a:gd name="connsiteY6" fmla="*/ 266700 h 542925"/>
                <a:gd name="connsiteX7" fmla="*/ 107009 w 183209"/>
                <a:gd name="connsiteY7" fmla="*/ 219075 h 542925"/>
                <a:gd name="connsiteX8" fmla="*/ 59384 w 183209"/>
                <a:gd name="connsiteY8" fmla="*/ 161925 h 542925"/>
                <a:gd name="connsiteX9" fmla="*/ 30809 w 183209"/>
                <a:gd name="connsiteY9" fmla="*/ 142875 h 542925"/>
                <a:gd name="connsiteX10" fmla="*/ 21284 w 183209"/>
                <a:gd name="connsiteY10" fmla="*/ 114300 h 542925"/>
                <a:gd name="connsiteX11" fmla="*/ 2234 w 183209"/>
                <a:gd name="connsiteY11" fmla="*/ 85725 h 542925"/>
                <a:gd name="connsiteX12" fmla="*/ 11759 w 183209"/>
                <a:gd name="connsiteY12" fmla="*/ 19050 h 542925"/>
                <a:gd name="connsiteX13" fmla="*/ 40334 w 183209"/>
                <a:gd name="connsiteY13"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209" h="542925">
                  <a:moveTo>
                    <a:pt x="183209" y="542925"/>
                  </a:moveTo>
                  <a:cubicBezTo>
                    <a:pt x="180034" y="527050"/>
                    <a:pt x="179368" y="510459"/>
                    <a:pt x="173684" y="495300"/>
                  </a:cubicBezTo>
                  <a:cubicBezTo>
                    <a:pt x="163121" y="467132"/>
                    <a:pt x="143950" y="461152"/>
                    <a:pt x="126059" y="438150"/>
                  </a:cubicBezTo>
                  <a:cubicBezTo>
                    <a:pt x="112003" y="420078"/>
                    <a:pt x="87959" y="381000"/>
                    <a:pt x="87959" y="381000"/>
                  </a:cubicBezTo>
                  <a:cubicBezTo>
                    <a:pt x="109834" y="293500"/>
                    <a:pt x="78220" y="383649"/>
                    <a:pt x="126059" y="323850"/>
                  </a:cubicBezTo>
                  <a:cubicBezTo>
                    <a:pt x="132331" y="316010"/>
                    <a:pt x="131094" y="304255"/>
                    <a:pt x="135584" y="295275"/>
                  </a:cubicBezTo>
                  <a:cubicBezTo>
                    <a:pt x="140704" y="285036"/>
                    <a:pt x="148284" y="276225"/>
                    <a:pt x="154634" y="266700"/>
                  </a:cubicBezTo>
                  <a:cubicBezTo>
                    <a:pt x="137498" y="215292"/>
                    <a:pt x="158503" y="255856"/>
                    <a:pt x="107009" y="219075"/>
                  </a:cubicBezTo>
                  <a:cubicBezTo>
                    <a:pt x="52394" y="180065"/>
                    <a:pt x="101156" y="203697"/>
                    <a:pt x="59384" y="161925"/>
                  </a:cubicBezTo>
                  <a:cubicBezTo>
                    <a:pt x="51289" y="153830"/>
                    <a:pt x="40334" y="149225"/>
                    <a:pt x="30809" y="142875"/>
                  </a:cubicBezTo>
                  <a:cubicBezTo>
                    <a:pt x="27634" y="133350"/>
                    <a:pt x="25774" y="123280"/>
                    <a:pt x="21284" y="114300"/>
                  </a:cubicBezTo>
                  <a:cubicBezTo>
                    <a:pt x="16164" y="104061"/>
                    <a:pt x="3373" y="97116"/>
                    <a:pt x="2234" y="85725"/>
                  </a:cubicBezTo>
                  <a:cubicBezTo>
                    <a:pt x="0" y="63386"/>
                    <a:pt x="2641" y="39566"/>
                    <a:pt x="11759" y="19050"/>
                  </a:cubicBezTo>
                  <a:cubicBezTo>
                    <a:pt x="16408" y="8589"/>
                    <a:pt x="40334" y="0"/>
                    <a:pt x="40334" y="0"/>
                  </a:cubicBezTo>
                </a:path>
              </a:pathLst>
            </a:custGeom>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84"/>
            <p:cNvSpPr/>
            <p:nvPr/>
          </p:nvSpPr>
          <p:spPr>
            <a:xfrm>
              <a:off x="6072199" y="3286124"/>
              <a:ext cx="58737" cy="204789"/>
            </a:xfrm>
            <a:custGeom>
              <a:avLst/>
              <a:gdLst>
                <a:gd name="connsiteX0" fmla="*/ 183209 w 183209"/>
                <a:gd name="connsiteY0" fmla="*/ 542925 h 542925"/>
                <a:gd name="connsiteX1" fmla="*/ 173684 w 183209"/>
                <a:gd name="connsiteY1" fmla="*/ 495300 h 542925"/>
                <a:gd name="connsiteX2" fmla="*/ 126059 w 183209"/>
                <a:gd name="connsiteY2" fmla="*/ 438150 h 542925"/>
                <a:gd name="connsiteX3" fmla="*/ 87959 w 183209"/>
                <a:gd name="connsiteY3" fmla="*/ 381000 h 542925"/>
                <a:gd name="connsiteX4" fmla="*/ 126059 w 183209"/>
                <a:gd name="connsiteY4" fmla="*/ 323850 h 542925"/>
                <a:gd name="connsiteX5" fmla="*/ 135584 w 183209"/>
                <a:gd name="connsiteY5" fmla="*/ 295275 h 542925"/>
                <a:gd name="connsiteX6" fmla="*/ 154634 w 183209"/>
                <a:gd name="connsiteY6" fmla="*/ 266700 h 542925"/>
                <a:gd name="connsiteX7" fmla="*/ 107009 w 183209"/>
                <a:gd name="connsiteY7" fmla="*/ 219075 h 542925"/>
                <a:gd name="connsiteX8" fmla="*/ 59384 w 183209"/>
                <a:gd name="connsiteY8" fmla="*/ 161925 h 542925"/>
                <a:gd name="connsiteX9" fmla="*/ 30809 w 183209"/>
                <a:gd name="connsiteY9" fmla="*/ 142875 h 542925"/>
                <a:gd name="connsiteX10" fmla="*/ 21284 w 183209"/>
                <a:gd name="connsiteY10" fmla="*/ 114300 h 542925"/>
                <a:gd name="connsiteX11" fmla="*/ 2234 w 183209"/>
                <a:gd name="connsiteY11" fmla="*/ 85725 h 542925"/>
                <a:gd name="connsiteX12" fmla="*/ 11759 w 183209"/>
                <a:gd name="connsiteY12" fmla="*/ 19050 h 542925"/>
                <a:gd name="connsiteX13" fmla="*/ 40334 w 183209"/>
                <a:gd name="connsiteY13"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209" h="542925">
                  <a:moveTo>
                    <a:pt x="183209" y="542925"/>
                  </a:moveTo>
                  <a:cubicBezTo>
                    <a:pt x="180034" y="527050"/>
                    <a:pt x="179368" y="510459"/>
                    <a:pt x="173684" y="495300"/>
                  </a:cubicBezTo>
                  <a:cubicBezTo>
                    <a:pt x="163121" y="467132"/>
                    <a:pt x="143950" y="461152"/>
                    <a:pt x="126059" y="438150"/>
                  </a:cubicBezTo>
                  <a:cubicBezTo>
                    <a:pt x="112003" y="420078"/>
                    <a:pt x="87959" y="381000"/>
                    <a:pt x="87959" y="381000"/>
                  </a:cubicBezTo>
                  <a:cubicBezTo>
                    <a:pt x="109834" y="293500"/>
                    <a:pt x="78220" y="383649"/>
                    <a:pt x="126059" y="323850"/>
                  </a:cubicBezTo>
                  <a:cubicBezTo>
                    <a:pt x="132331" y="316010"/>
                    <a:pt x="131094" y="304255"/>
                    <a:pt x="135584" y="295275"/>
                  </a:cubicBezTo>
                  <a:cubicBezTo>
                    <a:pt x="140704" y="285036"/>
                    <a:pt x="148284" y="276225"/>
                    <a:pt x="154634" y="266700"/>
                  </a:cubicBezTo>
                  <a:cubicBezTo>
                    <a:pt x="137498" y="215292"/>
                    <a:pt x="158503" y="255856"/>
                    <a:pt x="107009" y="219075"/>
                  </a:cubicBezTo>
                  <a:cubicBezTo>
                    <a:pt x="52394" y="180065"/>
                    <a:pt x="101156" y="203697"/>
                    <a:pt x="59384" y="161925"/>
                  </a:cubicBezTo>
                  <a:cubicBezTo>
                    <a:pt x="51289" y="153830"/>
                    <a:pt x="40334" y="149225"/>
                    <a:pt x="30809" y="142875"/>
                  </a:cubicBezTo>
                  <a:cubicBezTo>
                    <a:pt x="27634" y="133350"/>
                    <a:pt x="25774" y="123280"/>
                    <a:pt x="21284" y="114300"/>
                  </a:cubicBezTo>
                  <a:cubicBezTo>
                    <a:pt x="16164" y="104061"/>
                    <a:pt x="3373" y="97116"/>
                    <a:pt x="2234" y="85725"/>
                  </a:cubicBezTo>
                  <a:cubicBezTo>
                    <a:pt x="0" y="63386"/>
                    <a:pt x="2641" y="39566"/>
                    <a:pt x="11759" y="19050"/>
                  </a:cubicBezTo>
                  <a:cubicBezTo>
                    <a:pt x="16408" y="8589"/>
                    <a:pt x="40334" y="0"/>
                    <a:pt x="40334" y="0"/>
                  </a:cubicBezTo>
                </a:path>
              </a:pathLst>
            </a:custGeom>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6" name="Can 267"/>
          <p:cNvSpPr>
            <a:spLocks noChangeArrowheads="1"/>
          </p:cNvSpPr>
          <p:nvPr/>
        </p:nvSpPr>
        <p:spPr bwMode="auto">
          <a:xfrm>
            <a:off x="5443176" y="1128714"/>
            <a:ext cx="1428750" cy="657225"/>
          </a:xfrm>
          <a:prstGeom prst="can">
            <a:avLst>
              <a:gd name="adj" fmla="val 50000"/>
            </a:avLst>
          </a:prstGeom>
          <a:solidFill>
            <a:srgbClr val="00B8FF"/>
          </a:solidFill>
          <a:ln w="9525" algn="ctr">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TextBox 277"/>
          <p:cNvSpPr txBox="1">
            <a:spLocks noChangeArrowheads="1"/>
          </p:cNvSpPr>
          <p:nvPr/>
        </p:nvSpPr>
        <p:spPr bwMode="auto">
          <a:xfrm>
            <a:off x="5800364" y="1500189"/>
            <a:ext cx="571500" cy="24622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CCF</a:t>
            </a:r>
          </a:p>
        </p:txBody>
      </p:sp>
      <p:sp>
        <p:nvSpPr>
          <p:cNvPr id="288" name="Freeform 287"/>
          <p:cNvSpPr/>
          <p:nvPr/>
        </p:nvSpPr>
        <p:spPr bwMode="auto">
          <a:xfrm>
            <a:off x="3157177" y="857251"/>
            <a:ext cx="1643063" cy="1058863"/>
          </a:xfrm>
          <a:custGeom>
            <a:avLst/>
            <a:gdLst>
              <a:gd name="connsiteX0" fmla="*/ 362250 w 1295700"/>
              <a:gd name="connsiteY0" fmla="*/ 750079 h 1058739"/>
              <a:gd name="connsiteX1" fmla="*/ 333675 w 1295700"/>
              <a:gd name="connsiteY1" fmla="*/ 778654 h 1058739"/>
              <a:gd name="connsiteX2" fmla="*/ 295575 w 1295700"/>
              <a:gd name="connsiteY2" fmla="*/ 759604 h 1058739"/>
              <a:gd name="connsiteX3" fmla="*/ 209850 w 1295700"/>
              <a:gd name="connsiteY3" fmla="*/ 750079 h 1058739"/>
              <a:gd name="connsiteX4" fmla="*/ 171750 w 1295700"/>
              <a:gd name="connsiteY4" fmla="*/ 731029 h 1058739"/>
              <a:gd name="connsiteX5" fmla="*/ 143175 w 1295700"/>
              <a:gd name="connsiteY5" fmla="*/ 673879 h 1058739"/>
              <a:gd name="connsiteX6" fmla="*/ 95550 w 1295700"/>
              <a:gd name="connsiteY6" fmla="*/ 607204 h 1058739"/>
              <a:gd name="connsiteX7" fmla="*/ 95550 w 1295700"/>
              <a:gd name="connsiteY7" fmla="*/ 502429 h 1058739"/>
              <a:gd name="connsiteX8" fmla="*/ 124125 w 1295700"/>
              <a:gd name="connsiteY8" fmla="*/ 492904 h 1058739"/>
              <a:gd name="connsiteX9" fmla="*/ 152700 w 1295700"/>
              <a:gd name="connsiteY9" fmla="*/ 521479 h 1058739"/>
              <a:gd name="connsiteX10" fmla="*/ 181275 w 1295700"/>
              <a:gd name="connsiteY10" fmla="*/ 511954 h 1058739"/>
              <a:gd name="connsiteX11" fmla="*/ 190800 w 1295700"/>
              <a:gd name="connsiteY11" fmla="*/ 483379 h 1058739"/>
              <a:gd name="connsiteX12" fmla="*/ 209850 w 1295700"/>
              <a:gd name="connsiteY12" fmla="*/ 445279 h 1058739"/>
              <a:gd name="connsiteX13" fmla="*/ 247950 w 1295700"/>
              <a:gd name="connsiteY13" fmla="*/ 407179 h 1058739"/>
              <a:gd name="connsiteX14" fmla="*/ 267000 w 1295700"/>
              <a:gd name="connsiteY14" fmla="*/ 350029 h 1058739"/>
              <a:gd name="connsiteX15" fmla="*/ 295575 w 1295700"/>
              <a:gd name="connsiteY15" fmla="*/ 340504 h 1058739"/>
              <a:gd name="connsiteX16" fmla="*/ 381300 w 1295700"/>
              <a:gd name="connsiteY16" fmla="*/ 292879 h 1058739"/>
              <a:gd name="connsiteX17" fmla="*/ 409875 w 1295700"/>
              <a:gd name="connsiteY17" fmla="*/ 264304 h 1058739"/>
              <a:gd name="connsiteX18" fmla="*/ 428925 w 1295700"/>
              <a:gd name="connsiteY18" fmla="*/ 235729 h 1058739"/>
              <a:gd name="connsiteX19" fmla="*/ 495600 w 1295700"/>
              <a:gd name="connsiteY19" fmla="*/ 169054 h 1058739"/>
              <a:gd name="connsiteX20" fmla="*/ 524175 w 1295700"/>
              <a:gd name="connsiteY20" fmla="*/ 140479 h 1058739"/>
              <a:gd name="connsiteX21" fmla="*/ 543225 w 1295700"/>
              <a:gd name="connsiteY21" fmla="*/ 111904 h 1058739"/>
              <a:gd name="connsiteX22" fmla="*/ 552750 w 1295700"/>
              <a:gd name="connsiteY22" fmla="*/ 140479 h 1058739"/>
              <a:gd name="connsiteX23" fmla="*/ 590850 w 1295700"/>
              <a:gd name="connsiteY23" fmla="*/ 121429 h 1058739"/>
              <a:gd name="connsiteX24" fmla="*/ 686100 w 1295700"/>
              <a:gd name="connsiteY24" fmla="*/ 64279 h 1058739"/>
              <a:gd name="connsiteX25" fmla="*/ 724200 w 1295700"/>
              <a:gd name="connsiteY25" fmla="*/ 54754 h 1058739"/>
              <a:gd name="connsiteX26" fmla="*/ 819450 w 1295700"/>
              <a:gd name="connsiteY26" fmla="*/ 35704 h 1058739"/>
              <a:gd name="connsiteX27" fmla="*/ 867075 w 1295700"/>
              <a:gd name="connsiteY27" fmla="*/ 7129 h 1058739"/>
              <a:gd name="connsiteX28" fmla="*/ 933750 w 1295700"/>
              <a:gd name="connsiteY28" fmla="*/ 92854 h 1058739"/>
              <a:gd name="connsiteX29" fmla="*/ 952800 w 1295700"/>
              <a:gd name="connsiteY29" fmla="*/ 140479 h 1058739"/>
              <a:gd name="connsiteX30" fmla="*/ 962325 w 1295700"/>
              <a:gd name="connsiteY30" fmla="*/ 188104 h 1058739"/>
              <a:gd name="connsiteX31" fmla="*/ 1009950 w 1295700"/>
              <a:gd name="connsiteY31" fmla="*/ 197629 h 1058739"/>
              <a:gd name="connsiteX32" fmla="*/ 1086150 w 1295700"/>
              <a:gd name="connsiteY32" fmla="*/ 226204 h 1058739"/>
              <a:gd name="connsiteX33" fmla="*/ 1114725 w 1295700"/>
              <a:gd name="connsiteY33" fmla="*/ 340504 h 1058739"/>
              <a:gd name="connsiteX34" fmla="*/ 1276650 w 1295700"/>
              <a:gd name="connsiteY34" fmla="*/ 378604 h 1058739"/>
              <a:gd name="connsiteX35" fmla="*/ 1295700 w 1295700"/>
              <a:gd name="connsiteY35" fmla="*/ 407179 h 1058739"/>
              <a:gd name="connsiteX36" fmla="*/ 1238550 w 1295700"/>
              <a:gd name="connsiteY36" fmla="*/ 473854 h 1058739"/>
              <a:gd name="connsiteX37" fmla="*/ 1086150 w 1295700"/>
              <a:gd name="connsiteY37" fmla="*/ 588154 h 1058739"/>
              <a:gd name="connsiteX38" fmla="*/ 1048050 w 1295700"/>
              <a:gd name="connsiteY38" fmla="*/ 607204 h 1058739"/>
              <a:gd name="connsiteX39" fmla="*/ 1086150 w 1295700"/>
              <a:gd name="connsiteY39" fmla="*/ 616729 h 1058739"/>
              <a:gd name="connsiteX40" fmla="*/ 1124250 w 1295700"/>
              <a:gd name="connsiteY40" fmla="*/ 654829 h 1058739"/>
              <a:gd name="connsiteX41" fmla="*/ 1114725 w 1295700"/>
              <a:gd name="connsiteY41" fmla="*/ 816754 h 1058739"/>
              <a:gd name="connsiteX42" fmla="*/ 1095675 w 1295700"/>
              <a:gd name="connsiteY42" fmla="*/ 845329 h 1058739"/>
              <a:gd name="connsiteX43" fmla="*/ 1057575 w 1295700"/>
              <a:gd name="connsiteY43" fmla="*/ 854854 h 1058739"/>
              <a:gd name="connsiteX44" fmla="*/ 848025 w 1295700"/>
              <a:gd name="connsiteY44" fmla="*/ 883429 h 1058739"/>
              <a:gd name="connsiteX45" fmla="*/ 809925 w 1295700"/>
              <a:gd name="connsiteY45" fmla="*/ 902479 h 1058739"/>
              <a:gd name="connsiteX46" fmla="*/ 800400 w 1295700"/>
              <a:gd name="connsiteY46" fmla="*/ 931054 h 1058739"/>
              <a:gd name="connsiteX47" fmla="*/ 771825 w 1295700"/>
              <a:gd name="connsiteY47" fmla="*/ 940579 h 1058739"/>
              <a:gd name="connsiteX48" fmla="*/ 743250 w 1295700"/>
              <a:gd name="connsiteY48" fmla="*/ 959629 h 1058739"/>
              <a:gd name="connsiteX49" fmla="*/ 705150 w 1295700"/>
              <a:gd name="connsiteY49" fmla="*/ 988204 h 1058739"/>
              <a:gd name="connsiteX50" fmla="*/ 533700 w 1295700"/>
              <a:gd name="connsiteY50" fmla="*/ 1016779 h 1058739"/>
              <a:gd name="connsiteX51" fmla="*/ 447975 w 1295700"/>
              <a:gd name="connsiteY51" fmla="*/ 1026304 h 1058739"/>
              <a:gd name="connsiteX52" fmla="*/ 419400 w 1295700"/>
              <a:gd name="connsiteY52" fmla="*/ 1035829 h 1058739"/>
              <a:gd name="connsiteX53" fmla="*/ 181275 w 1295700"/>
              <a:gd name="connsiteY53" fmla="*/ 1035829 h 1058739"/>
              <a:gd name="connsiteX54" fmla="*/ 133650 w 1295700"/>
              <a:gd name="connsiteY54" fmla="*/ 997729 h 1058739"/>
              <a:gd name="connsiteX55" fmla="*/ 95550 w 1295700"/>
              <a:gd name="connsiteY55" fmla="*/ 969154 h 1058739"/>
              <a:gd name="connsiteX56" fmla="*/ 57450 w 1295700"/>
              <a:gd name="connsiteY56" fmla="*/ 931054 h 1058739"/>
              <a:gd name="connsiteX57" fmla="*/ 300 w 1295700"/>
              <a:gd name="connsiteY57" fmla="*/ 873904 h 1058739"/>
              <a:gd name="connsiteX58" fmla="*/ 9825 w 1295700"/>
              <a:gd name="connsiteY58" fmla="*/ 788179 h 1058739"/>
              <a:gd name="connsiteX59" fmla="*/ 38400 w 1295700"/>
              <a:gd name="connsiteY59" fmla="*/ 769129 h 1058739"/>
              <a:gd name="connsiteX60" fmla="*/ 66975 w 1295700"/>
              <a:gd name="connsiteY60" fmla="*/ 759604 h 1058739"/>
              <a:gd name="connsiteX61" fmla="*/ 133650 w 1295700"/>
              <a:gd name="connsiteY61" fmla="*/ 740554 h 1058739"/>
              <a:gd name="connsiteX62" fmla="*/ 276525 w 1295700"/>
              <a:gd name="connsiteY62" fmla="*/ 750079 h 1058739"/>
              <a:gd name="connsiteX63" fmla="*/ 324150 w 1295700"/>
              <a:gd name="connsiteY63" fmla="*/ 769129 h 1058739"/>
              <a:gd name="connsiteX64" fmla="*/ 362250 w 1295700"/>
              <a:gd name="connsiteY64" fmla="*/ 750079 h 105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95700" h="1058739">
                <a:moveTo>
                  <a:pt x="362250" y="750079"/>
                </a:moveTo>
                <a:cubicBezTo>
                  <a:pt x="363837" y="751666"/>
                  <a:pt x="347010" y="776749"/>
                  <a:pt x="333675" y="778654"/>
                </a:cubicBezTo>
                <a:cubicBezTo>
                  <a:pt x="319619" y="780662"/>
                  <a:pt x="309410" y="762797"/>
                  <a:pt x="295575" y="759604"/>
                </a:cubicBezTo>
                <a:cubicBezTo>
                  <a:pt x="267560" y="753139"/>
                  <a:pt x="238425" y="753254"/>
                  <a:pt x="209850" y="750079"/>
                </a:cubicBezTo>
                <a:cubicBezTo>
                  <a:pt x="197150" y="743729"/>
                  <a:pt x="182658" y="740119"/>
                  <a:pt x="171750" y="731029"/>
                </a:cubicBezTo>
                <a:cubicBezTo>
                  <a:pt x="148352" y="711531"/>
                  <a:pt x="155249" y="698026"/>
                  <a:pt x="143175" y="673879"/>
                </a:cubicBezTo>
                <a:cubicBezTo>
                  <a:pt x="136211" y="659951"/>
                  <a:pt x="102022" y="615833"/>
                  <a:pt x="95550" y="607204"/>
                </a:cubicBezTo>
                <a:cubicBezTo>
                  <a:pt x="94762" y="600902"/>
                  <a:pt x="74015" y="523964"/>
                  <a:pt x="95550" y="502429"/>
                </a:cubicBezTo>
                <a:cubicBezTo>
                  <a:pt x="102650" y="495329"/>
                  <a:pt x="114600" y="496079"/>
                  <a:pt x="124125" y="492904"/>
                </a:cubicBezTo>
                <a:cubicBezTo>
                  <a:pt x="133650" y="502429"/>
                  <a:pt x="139921" y="517219"/>
                  <a:pt x="152700" y="521479"/>
                </a:cubicBezTo>
                <a:cubicBezTo>
                  <a:pt x="162225" y="524654"/>
                  <a:pt x="174175" y="519054"/>
                  <a:pt x="181275" y="511954"/>
                </a:cubicBezTo>
                <a:cubicBezTo>
                  <a:pt x="188375" y="504854"/>
                  <a:pt x="186845" y="492607"/>
                  <a:pt x="190800" y="483379"/>
                </a:cubicBezTo>
                <a:cubicBezTo>
                  <a:pt x="196393" y="470328"/>
                  <a:pt x="201331" y="456638"/>
                  <a:pt x="209850" y="445279"/>
                </a:cubicBezTo>
                <a:cubicBezTo>
                  <a:pt x="220626" y="430911"/>
                  <a:pt x="235250" y="419879"/>
                  <a:pt x="247950" y="407179"/>
                </a:cubicBezTo>
                <a:cubicBezTo>
                  <a:pt x="254300" y="388129"/>
                  <a:pt x="247950" y="356379"/>
                  <a:pt x="267000" y="350029"/>
                </a:cubicBezTo>
                <a:cubicBezTo>
                  <a:pt x="276525" y="346854"/>
                  <a:pt x="286798" y="345380"/>
                  <a:pt x="295575" y="340504"/>
                </a:cubicBezTo>
                <a:cubicBezTo>
                  <a:pt x="393831" y="285917"/>
                  <a:pt x="316642" y="314432"/>
                  <a:pt x="381300" y="292879"/>
                </a:cubicBezTo>
                <a:cubicBezTo>
                  <a:pt x="390825" y="283354"/>
                  <a:pt x="401251" y="274652"/>
                  <a:pt x="409875" y="264304"/>
                </a:cubicBezTo>
                <a:cubicBezTo>
                  <a:pt x="417204" y="255510"/>
                  <a:pt x="421267" y="244238"/>
                  <a:pt x="428925" y="235729"/>
                </a:cubicBezTo>
                <a:cubicBezTo>
                  <a:pt x="449951" y="212367"/>
                  <a:pt x="473375" y="191279"/>
                  <a:pt x="495600" y="169054"/>
                </a:cubicBezTo>
                <a:cubicBezTo>
                  <a:pt x="505125" y="159529"/>
                  <a:pt x="516703" y="151687"/>
                  <a:pt x="524175" y="140479"/>
                </a:cubicBezTo>
                <a:lnTo>
                  <a:pt x="543225" y="111904"/>
                </a:lnTo>
                <a:cubicBezTo>
                  <a:pt x="546400" y="121429"/>
                  <a:pt x="542905" y="138510"/>
                  <a:pt x="552750" y="140479"/>
                </a:cubicBezTo>
                <a:cubicBezTo>
                  <a:pt x="566673" y="143264"/>
                  <a:pt x="578674" y="128734"/>
                  <a:pt x="590850" y="121429"/>
                </a:cubicBezTo>
                <a:cubicBezTo>
                  <a:pt x="627774" y="99275"/>
                  <a:pt x="647393" y="78794"/>
                  <a:pt x="686100" y="64279"/>
                </a:cubicBezTo>
                <a:cubicBezTo>
                  <a:pt x="698357" y="59682"/>
                  <a:pt x="711400" y="57497"/>
                  <a:pt x="724200" y="54754"/>
                </a:cubicBezTo>
                <a:cubicBezTo>
                  <a:pt x="755860" y="47970"/>
                  <a:pt x="819450" y="35704"/>
                  <a:pt x="819450" y="35704"/>
                </a:cubicBezTo>
                <a:cubicBezTo>
                  <a:pt x="835325" y="26179"/>
                  <a:pt x="848638" y="8805"/>
                  <a:pt x="867075" y="7129"/>
                </a:cubicBezTo>
                <a:cubicBezTo>
                  <a:pt x="945498" y="0"/>
                  <a:pt x="921413" y="43507"/>
                  <a:pt x="933750" y="92854"/>
                </a:cubicBezTo>
                <a:cubicBezTo>
                  <a:pt x="937897" y="109441"/>
                  <a:pt x="947887" y="124102"/>
                  <a:pt x="952800" y="140479"/>
                </a:cubicBezTo>
                <a:cubicBezTo>
                  <a:pt x="957452" y="155986"/>
                  <a:pt x="950877" y="176656"/>
                  <a:pt x="962325" y="188104"/>
                </a:cubicBezTo>
                <a:cubicBezTo>
                  <a:pt x="973773" y="199552"/>
                  <a:pt x="994244" y="193702"/>
                  <a:pt x="1009950" y="197629"/>
                </a:cubicBezTo>
                <a:cubicBezTo>
                  <a:pt x="1029859" y="202606"/>
                  <a:pt x="1071583" y="220377"/>
                  <a:pt x="1086150" y="226204"/>
                </a:cubicBezTo>
                <a:cubicBezTo>
                  <a:pt x="1095675" y="264304"/>
                  <a:pt x="1090192" y="309837"/>
                  <a:pt x="1114725" y="340504"/>
                </a:cubicBezTo>
                <a:cubicBezTo>
                  <a:pt x="1135097" y="365969"/>
                  <a:pt x="1246739" y="374865"/>
                  <a:pt x="1276650" y="378604"/>
                </a:cubicBezTo>
                <a:cubicBezTo>
                  <a:pt x="1283000" y="388129"/>
                  <a:pt x="1295700" y="395731"/>
                  <a:pt x="1295700" y="407179"/>
                </a:cubicBezTo>
                <a:cubicBezTo>
                  <a:pt x="1295700" y="421628"/>
                  <a:pt x="1239226" y="473268"/>
                  <a:pt x="1238550" y="473854"/>
                </a:cubicBezTo>
                <a:cubicBezTo>
                  <a:pt x="1168065" y="534941"/>
                  <a:pt x="1152523" y="551280"/>
                  <a:pt x="1086150" y="588154"/>
                </a:cubicBezTo>
                <a:cubicBezTo>
                  <a:pt x="1073738" y="595050"/>
                  <a:pt x="1060750" y="600854"/>
                  <a:pt x="1048050" y="607204"/>
                </a:cubicBezTo>
                <a:cubicBezTo>
                  <a:pt x="1060750" y="610379"/>
                  <a:pt x="1073191" y="618580"/>
                  <a:pt x="1086150" y="616729"/>
                </a:cubicBezTo>
                <a:cubicBezTo>
                  <a:pt x="1134601" y="609807"/>
                  <a:pt x="1106421" y="547853"/>
                  <a:pt x="1124250" y="654829"/>
                </a:cubicBezTo>
                <a:cubicBezTo>
                  <a:pt x="1121075" y="708804"/>
                  <a:pt x="1122746" y="763284"/>
                  <a:pt x="1114725" y="816754"/>
                </a:cubicBezTo>
                <a:cubicBezTo>
                  <a:pt x="1113027" y="828075"/>
                  <a:pt x="1105200" y="838979"/>
                  <a:pt x="1095675" y="845329"/>
                </a:cubicBezTo>
                <a:cubicBezTo>
                  <a:pt x="1084783" y="852591"/>
                  <a:pt x="1070275" y="851679"/>
                  <a:pt x="1057575" y="854854"/>
                </a:cubicBezTo>
                <a:cubicBezTo>
                  <a:pt x="973447" y="910939"/>
                  <a:pt x="1068349" y="854691"/>
                  <a:pt x="848025" y="883429"/>
                </a:cubicBezTo>
                <a:cubicBezTo>
                  <a:pt x="833945" y="885265"/>
                  <a:pt x="822625" y="896129"/>
                  <a:pt x="809925" y="902479"/>
                </a:cubicBezTo>
                <a:cubicBezTo>
                  <a:pt x="806750" y="912004"/>
                  <a:pt x="807500" y="923954"/>
                  <a:pt x="800400" y="931054"/>
                </a:cubicBezTo>
                <a:cubicBezTo>
                  <a:pt x="793300" y="938154"/>
                  <a:pt x="780805" y="936089"/>
                  <a:pt x="771825" y="940579"/>
                </a:cubicBezTo>
                <a:cubicBezTo>
                  <a:pt x="761586" y="945699"/>
                  <a:pt x="752565" y="952975"/>
                  <a:pt x="743250" y="959629"/>
                </a:cubicBezTo>
                <a:cubicBezTo>
                  <a:pt x="730332" y="968856"/>
                  <a:pt x="719349" y="981104"/>
                  <a:pt x="705150" y="988204"/>
                </a:cubicBezTo>
                <a:cubicBezTo>
                  <a:pt x="648122" y="1016718"/>
                  <a:pt x="598722" y="1010586"/>
                  <a:pt x="533700" y="1016779"/>
                </a:cubicBezTo>
                <a:cubicBezTo>
                  <a:pt x="505079" y="1019505"/>
                  <a:pt x="476550" y="1023129"/>
                  <a:pt x="447975" y="1026304"/>
                </a:cubicBezTo>
                <a:cubicBezTo>
                  <a:pt x="438450" y="1029479"/>
                  <a:pt x="429140" y="1033394"/>
                  <a:pt x="419400" y="1035829"/>
                </a:cubicBezTo>
                <a:cubicBezTo>
                  <a:pt x="327759" y="1058739"/>
                  <a:pt x="315965" y="1042563"/>
                  <a:pt x="181275" y="1035829"/>
                </a:cubicBezTo>
                <a:cubicBezTo>
                  <a:pt x="125645" y="1017286"/>
                  <a:pt x="176734" y="1040813"/>
                  <a:pt x="133650" y="997729"/>
                </a:cubicBezTo>
                <a:cubicBezTo>
                  <a:pt x="122425" y="986504"/>
                  <a:pt x="107497" y="979608"/>
                  <a:pt x="95550" y="969154"/>
                </a:cubicBezTo>
                <a:cubicBezTo>
                  <a:pt x="82033" y="957327"/>
                  <a:pt x="70967" y="942881"/>
                  <a:pt x="57450" y="931054"/>
                </a:cubicBezTo>
                <a:cubicBezTo>
                  <a:pt x="740" y="881433"/>
                  <a:pt x="34972" y="925911"/>
                  <a:pt x="300" y="873904"/>
                </a:cubicBezTo>
                <a:cubicBezTo>
                  <a:pt x="3475" y="845329"/>
                  <a:pt x="0" y="815199"/>
                  <a:pt x="9825" y="788179"/>
                </a:cubicBezTo>
                <a:cubicBezTo>
                  <a:pt x="13737" y="777421"/>
                  <a:pt x="28161" y="774249"/>
                  <a:pt x="38400" y="769129"/>
                </a:cubicBezTo>
                <a:cubicBezTo>
                  <a:pt x="47380" y="764639"/>
                  <a:pt x="57358" y="762489"/>
                  <a:pt x="66975" y="759604"/>
                </a:cubicBezTo>
                <a:cubicBezTo>
                  <a:pt x="89115" y="752962"/>
                  <a:pt x="111425" y="746904"/>
                  <a:pt x="133650" y="740554"/>
                </a:cubicBezTo>
                <a:cubicBezTo>
                  <a:pt x="181275" y="743729"/>
                  <a:pt x="229322" y="742999"/>
                  <a:pt x="276525" y="750079"/>
                </a:cubicBezTo>
                <a:cubicBezTo>
                  <a:pt x="293434" y="752615"/>
                  <a:pt x="307930" y="763722"/>
                  <a:pt x="324150" y="769129"/>
                </a:cubicBezTo>
                <a:cubicBezTo>
                  <a:pt x="355035" y="779424"/>
                  <a:pt x="360663" y="748492"/>
                  <a:pt x="362250" y="750079"/>
                </a:cubicBezTo>
                <a:close/>
              </a:path>
            </a:pathLst>
          </a:cu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723900" algn="l"/>
              </a:tabLst>
              <a:defRPr/>
            </a:pPr>
            <a:endParaRPr kumimoji="0" lang="en-US" sz="1800" b="0" i="0" u="none" strike="noStrike" kern="1200" cap="none" spc="0" normalizeH="0" baseline="0" noProof="0" dirty="0">
              <a:ln>
                <a:noFill/>
              </a:ln>
              <a:solidFill>
                <a:srgbClr val="000000"/>
              </a:solidFill>
              <a:effectLst/>
              <a:uLnTx/>
              <a:uFillTx/>
              <a:latin typeface="Calibri" charset="0"/>
              <a:ea typeface="Microsoft YaHei" charset="-122"/>
              <a:cs typeface="+mn-cs"/>
            </a:endParaRPr>
          </a:p>
        </p:txBody>
      </p:sp>
      <p:sp>
        <p:nvSpPr>
          <p:cNvPr id="289" name="Rectangle 77"/>
          <p:cNvSpPr>
            <a:spLocks noChangeArrowheads="1"/>
          </p:cNvSpPr>
          <p:nvPr/>
        </p:nvSpPr>
        <p:spPr bwMode="auto">
          <a:xfrm>
            <a:off x="3514365" y="1285875"/>
            <a:ext cx="1000125" cy="306388"/>
          </a:xfrm>
          <a:prstGeom prst="rect">
            <a:avLst/>
          </a:prstGeom>
          <a:noFill/>
          <a:ln w="9525">
            <a:noFill/>
            <a:round/>
            <a:headEnd/>
            <a:tailEnd/>
          </a:ln>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tab pos="723900" algn="l"/>
              </a:tabLst>
              <a:defRPr/>
            </a:pPr>
            <a:r>
              <a:rPr kumimoji="0" lang="en-US" sz="1400" b="1" i="0" u="none" strike="noStrike" kern="1200" cap="none" spc="0" normalizeH="0" baseline="0" noProof="0">
                <a:ln>
                  <a:noFill/>
                </a:ln>
                <a:solidFill>
                  <a:srgbClr val="FF0000"/>
                </a:solidFill>
                <a:effectLst/>
                <a:uLnTx/>
                <a:uFillTx/>
                <a:latin typeface="Calibri" pitchFamily="34" charset="0"/>
                <a:ea typeface="+mn-ea"/>
                <a:cs typeface="+mn-cs"/>
              </a:rPr>
              <a:t>Reservoir</a:t>
            </a:r>
          </a:p>
        </p:txBody>
      </p:sp>
      <p:sp>
        <p:nvSpPr>
          <p:cNvPr id="290" name="&quot;No&quot; Symbol 289"/>
          <p:cNvSpPr/>
          <p:nvPr/>
        </p:nvSpPr>
        <p:spPr bwMode="auto">
          <a:xfrm>
            <a:off x="6195652" y="857251"/>
            <a:ext cx="142875" cy="142875"/>
          </a:xfrm>
          <a:prstGeom prst="noSmoking">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91" name="Rectangle 310"/>
          <p:cNvSpPr>
            <a:spLocks noChangeArrowheads="1"/>
          </p:cNvSpPr>
          <p:nvPr/>
        </p:nvSpPr>
        <p:spPr bwMode="auto">
          <a:xfrm>
            <a:off x="6338527" y="785814"/>
            <a:ext cx="785813" cy="24622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itchFamily="34" charset="0"/>
                <a:ea typeface="+mn-ea"/>
                <a:cs typeface="+mn-cs"/>
              </a:rPr>
              <a:t>Pump</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92" name="Rectangle 321"/>
          <p:cNvSpPr>
            <a:spLocks noChangeArrowheads="1"/>
          </p:cNvSpPr>
          <p:nvPr/>
        </p:nvSpPr>
        <p:spPr bwMode="auto">
          <a:xfrm>
            <a:off x="9853251" y="1524001"/>
            <a:ext cx="928688"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Occasional sprinkling  water requirement not  considered</a:t>
            </a: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Frame 292"/>
          <p:cNvSpPr/>
          <p:nvPr/>
        </p:nvSpPr>
        <p:spPr bwMode="auto">
          <a:xfrm>
            <a:off x="2157051" y="0"/>
            <a:ext cx="9144000" cy="6858000"/>
          </a:xfrm>
          <a:prstGeom prst="frame">
            <a:avLst>
              <a:gd name="adj1" fmla="val 1157"/>
            </a:avLst>
          </a:prstGeom>
          <a:solidFill>
            <a:srgbClr val="92D05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cxnSp>
        <p:nvCxnSpPr>
          <p:cNvPr id="294" name="Straight Arrow Connector 183"/>
          <p:cNvCxnSpPr>
            <a:cxnSpLocks noChangeShapeType="1"/>
          </p:cNvCxnSpPr>
          <p:nvPr/>
        </p:nvCxnSpPr>
        <p:spPr bwMode="auto">
          <a:xfrm>
            <a:off x="9319851" y="1676400"/>
            <a:ext cx="338138" cy="1588"/>
          </a:xfrm>
          <a:prstGeom prst="straightConnector1">
            <a:avLst/>
          </a:prstGeom>
          <a:noFill/>
          <a:ln w="12700" algn="ctr">
            <a:solidFill>
              <a:schemeClr val="tx1"/>
            </a:solidFill>
            <a:round/>
            <a:headEnd/>
            <a:tailEnd/>
          </a:ln>
        </p:spPr>
      </p:cxnSp>
      <p:sp>
        <p:nvSpPr>
          <p:cNvPr id="295" name="&quot;No&quot; Symbol 294"/>
          <p:cNvSpPr/>
          <p:nvPr/>
        </p:nvSpPr>
        <p:spPr bwMode="auto">
          <a:xfrm>
            <a:off x="9405577" y="1600201"/>
            <a:ext cx="142875" cy="142875"/>
          </a:xfrm>
          <a:prstGeom prst="noSmoking">
            <a:avLst/>
          </a:prstGeom>
          <a:solidFill>
            <a:srgbClr val="00B8FF"/>
          </a:solidFill>
          <a:ln w="9525" cap="flat" cmpd="sng" algn="ctr">
            <a:solidFill>
              <a:schemeClr val="tx1"/>
            </a:solidFill>
            <a:prstDash val="solid"/>
            <a:round/>
            <a:headEnd type="none" w="med" len="me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sp>
        <p:nvSpPr>
          <p:cNvPr id="296" name="Rectangle 27"/>
          <p:cNvSpPr>
            <a:spLocks noChangeArrowheads="1"/>
          </p:cNvSpPr>
          <p:nvPr/>
        </p:nvSpPr>
        <p:spPr bwMode="auto">
          <a:xfrm>
            <a:off x="9907226" y="1238250"/>
            <a:ext cx="800100" cy="209550"/>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800" b="0" i="0" u="none" strike="noStrike" kern="1200" cap="none" spc="0" normalizeH="0" baseline="0" noProof="0">
                <a:ln>
                  <a:noFill/>
                </a:ln>
                <a:solidFill>
                  <a:srgbClr val="000000"/>
                </a:solidFill>
                <a:effectLst/>
                <a:uLnTx/>
                <a:uFillTx/>
                <a:latin typeface="Calibri" pitchFamily="34" charset="0"/>
                <a:ea typeface="+mn-ea"/>
                <a:cs typeface="+mn-cs"/>
              </a:rPr>
              <a:t>Horticulture</a:t>
            </a:r>
          </a:p>
        </p:txBody>
      </p:sp>
      <p:cxnSp>
        <p:nvCxnSpPr>
          <p:cNvPr id="297" name="Straight Arrow Connector 183"/>
          <p:cNvCxnSpPr>
            <a:cxnSpLocks noChangeShapeType="1"/>
          </p:cNvCxnSpPr>
          <p:nvPr/>
        </p:nvCxnSpPr>
        <p:spPr bwMode="auto">
          <a:xfrm>
            <a:off x="9651639" y="1344614"/>
            <a:ext cx="285750" cy="1587"/>
          </a:xfrm>
          <a:prstGeom prst="straightConnector1">
            <a:avLst/>
          </a:prstGeom>
          <a:noFill/>
          <a:ln w="12700" algn="ctr">
            <a:solidFill>
              <a:schemeClr val="tx1"/>
            </a:solidFill>
            <a:round/>
            <a:headEnd/>
            <a:tailEnd type="triangle" w="med" len="med"/>
          </a:ln>
        </p:spPr>
      </p:cxnSp>
      <p:sp>
        <p:nvSpPr>
          <p:cNvPr id="298" name="Left Brace 175"/>
          <p:cNvSpPr>
            <a:spLocks/>
          </p:cNvSpPr>
          <p:nvPr/>
        </p:nvSpPr>
        <p:spPr bwMode="auto">
          <a:xfrm flipH="1">
            <a:off x="10691451" y="685800"/>
            <a:ext cx="152400" cy="762000"/>
          </a:xfrm>
          <a:prstGeom prst="leftBrace">
            <a:avLst>
              <a:gd name="adj1" fmla="val 27431"/>
              <a:gd name="adj2" fmla="val 57037"/>
            </a:avLst>
          </a:prstGeom>
          <a:noFill/>
          <a:ln w="9525" algn="ctr">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AutoShape 44"/>
          <p:cNvSpPr>
            <a:spLocks noChangeArrowheads="1"/>
          </p:cNvSpPr>
          <p:nvPr/>
        </p:nvSpPr>
        <p:spPr bwMode="auto">
          <a:xfrm>
            <a:off x="9700851" y="1287463"/>
            <a:ext cx="76200" cy="114300"/>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AutoShape 44"/>
          <p:cNvSpPr>
            <a:spLocks noChangeArrowheads="1"/>
          </p:cNvSpPr>
          <p:nvPr/>
        </p:nvSpPr>
        <p:spPr bwMode="auto">
          <a:xfrm>
            <a:off x="9700851" y="712788"/>
            <a:ext cx="76200" cy="114300"/>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AutoShape 44"/>
          <p:cNvSpPr>
            <a:spLocks noChangeArrowheads="1"/>
          </p:cNvSpPr>
          <p:nvPr/>
        </p:nvSpPr>
        <p:spPr bwMode="auto">
          <a:xfrm>
            <a:off x="9700851" y="990600"/>
            <a:ext cx="76200" cy="114300"/>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AutoShape 44"/>
          <p:cNvSpPr>
            <a:spLocks noChangeArrowheads="1"/>
          </p:cNvSpPr>
          <p:nvPr/>
        </p:nvSpPr>
        <p:spPr bwMode="auto">
          <a:xfrm>
            <a:off x="8557852" y="6372225"/>
            <a:ext cx="85725" cy="128588"/>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AutoShape 44"/>
          <p:cNvSpPr>
            <a:spLocks noChangeArrowheads="1"/>
          </p:cNvSpPr>
          <p:nvPr/>
        </p:nvSpPr>
        <p:spPr bwMode="auto">
          <a:xfrm>
            <a:off x="10158052" y="4267200"/>
            <a:ext cx="85725" cy="128588"/>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AutoShape 44"/>
          <p:cNvSpPr>
            <a:spLocks noChangeArrowheads="1"/>
          </p:cNvSpPr>
          <p:nvPr/>
        </p:nvSpPr>
        <p:spPr bwMode="auto">
          <a:xfrm>
            <a:off x="10177102" y="5029200"/>
            <a:ext cx="85725" cy="128588"/>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AutoShape 44"/>
          <p:cNvSpPr>
            <a:spLocks noChangeArrowheads="1"/>
          </p:cNvSpPr>
          <p:nvPr/>
        </p:nvSpPr>
        <p:spPr bwMode="auto">
          <a:xfrm>
            <a:off x="10310452" y="5638800"/>
            <a:ext cx="85725" cy="128588"/>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AutoShape 44"/>
          <p:cNvSpPr>
            <a:spLocks noChangeArrowheads="1"/>
          </p:cNvSpPr>
          <p:nvPr/>
        </p:nvSpPr>
        <p:spPr bwMode="auto">
          <a:xfrm>
            <a:off x="10043752" y="2667000"/>
            <a:ext cx="85725" cy="128588"/>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ame 306"/>
          <p:cNvSpPr/>
          <p:nvPr/>
        </p:nvSpPr>
        <p:spPr bwMode="auto">
          <a:xfrm>
            <a:off x="2656320" y="1329285"/>
            <a:ext cx="304800" cy="228600"/>
          </a:xfrm>
          <a:prstGeom prst="frame">
            <a:avLst>
              <a:gd name="adj1" fmla="val 14853"/>
            </a:avLst>
          </a:prstGeom>
          <a:solidFill>
            <a:srgbClr val="00B8FF"/>
          </a:solidFill>
          <a:ln w="9525" cap="flat" cmpd="sng" algn="ctr">
            <a:solidFill>
              <a:schemeClr val="tx1"/>
            </a:solidFill>
            <a:prstDash val="solid"/>
            <a:round/>
            <a:headEnd type="none" w="med" len="med"/>
            <a:tailEnd type="none" w="med" len="med"/>
          </a:ln>
          <a:effectLst/>
          <a:scene3d>
            <a:camera prst="orthographicFront"/>
            <a:lightRig rig="threePt" dir="t"/>
          </a:scene3d>
          <a:sp3d>
            <a:bevelB w="114300" prst="hardEdge"/>
          </a:sp3d>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cxnSp>
        <p:nvCxnSpPr>
          <p:cNvPr id="308" name="AutoShape 6"/>
          <p:cNvCxnSpPr>
            <a:cxnSpLocks noChangeShapeType="1"/>
          </p:cNvCxnSpPr>
          <p:nvPr/>
        </p:nvCxnSpPr>
        <p:spPr bwMode="auto">
          <a:xfrm>
            <a:off x="2919052" y="1438275"/>
            <a:ext cx="365125" cy="1588"/>
          </a:xfrm>
          <a:prstGeom prst="bentConnector2">
            <a:avLst/>
          </a:prstGeom>
          <a:noFill/>
          <a:ln w="9360">
            <a:solidFill>
              <a:srgbClr val="000000"/>
            </a:solidFill>
            <a:round/>
            <a:headEnd/>
            <a:tailEnd type="triangle" w="med" len="med"/>
          </a:ln>
        </p:spPr>
      </p:cxnSp>
      <p:grpSp>
        <p:nvGrpSpPr>
          <p:cNvPr id="309" name="Group 455"/>
          <p:cNvGrpSpPr>
            <a:grpSpLocks noChangeAspect="1"/>
          </p:cNvGrpSpPr>
          <p:nvPr/>
        </p:nvGrpSpPr>
        <p:grpSpPr bwMode="auto">
          <a:xfrm>
            <a:off x="4857389" y="1363663"/>
            <a:ext cx="157162" cy="157162"/>
            <a:chOff x="3383622" y="2052754"/>
            <a:chExt cx="182880" cy="182880"/>
          </a:xfrm>
        </p:grpSpPr>
        <p:sp>
          <p:nvSpPr>
            <p:cNvPr id="310" name="AutoShape 44"/>
            <p:cNvSpPr>
              <a:spLocks noChangeArrowheads="1"/>
            </p:cNvSpPr>
            <p:nvPr/>
          </p:nvSpPr>
          <p:spPr bwMode="auto">
            <a:xfrm>
              <a:off x="3422675" y="2088113"/>
              <a:ext cx="104775" cy="112162"/>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Donut 310"/>
            <p:cNvSpPr>
              <a:spLocks noChangeAspect="1"/>
            </p:cNvSpPr>
            <p:nvPr/>
          </p:nvSpPr>
          <p:spPr bwMode="auto">
            <a:xfrm>
              <a:off x="3383622" y="2052754"/>
              <a:ext cx="182880" cy="182880"/>
            </a:xfrm>
            <a:prstGeom prst="donut">
              <a:avLst>
                <a:gd name="adj" fmla="val 12229"/>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grpSp>
      <p:grpSp>
        <p:nvGrpSpPr>
          <p:cNvPr id="312" name="Group 458"/>
          <p:cNvGrpSpPr>
            <a:grpSpLocks noChangeAspect="1"/>
          </p:cNvGrpSpPr>
          <p:nvPr/>
        </p:nvGrpSpPr>
        <p:grpSpPr bwMode="auto">
          <a:xfrm>
            <a:off x="2376127" y="1363663"/>
            <a:ext cx="157163" cy="157162"/>
            <a:chOff x="3383622" y="2052754"/>
            <a:chExt cx="182880" cy="182880"/>
          </a:xfrm>
        </p:grpSpPr>
        <p:sp>
          <p:nvSpPr>
            <p:cNvPr id="313" name="AutoShape 44"/>
            <p:cNvSpPr>
              <a:spLocks noChangeArrowheads="1"/>
            </p:cNvSpPr>
            <p:nvPr/>
          </p:nvSpPr>
          <p:spPr bwMode="auto">
            <a:xfrm>
              <a:off x="3422675" y="2088113"/>
              <a:ext cx="104775" cy="112162"/>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Donut 313"/>
            <p:cNvSpPr>
              <a:spLocks noChangeAspect="1"/>
            </p:cNvSpPr>
            <p:nvPr/>
          </p:nvSpPr>
          <p:spPr bwMode="auto">
            <a:xfrm>
              <a:off x="3383622" y="2052754"/>
              <a:ext cx="182880" cy="182880"/>
            </a:xfrm>
            <a:prstGeom prst="donut">
              <a:avLst>
                <a:gd name="adj" fmla="val 12229"/>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grpSp>
      <p:grpSp>
        <p:nvGrpSpPr>
          <p:cNvPr id="315" name="Group 461"/>
          <p:cNvGrpSpPr>
            <a:grpSpLocks noChangeAspect="1"/>
          </p:cNvGrpSpPr>
          <p:nvPr/>
        </p:nvGrpSpPr>
        <p:grpSpPr bwMode="auto">
          <a:xfrm>
            <a:off x="3023827" y="1352551"/>
            <a:ext cx="157163" cy="157163"/>
            <a:chOff x="3383622" y="2052754"/>
            <a:chExt cx="182880" cy="182880"/>
          </a:xfrm>
        </p:grpSpPr>
        <p:sp>
          <p:nvSpPr>
            <p:cNvPr id="316" name="AutoShape 44"/>
            <p:cNvSpPr>
              <a:spLocks noChangeArrowheads="1"/>
            </p:cNvSpPr>
            <p:nvPr/>
          </p:nvSpPr>
          <p:spPr bwMode="auto">
            <a:xfrm>
              <a:off x="3422675" y="2088113"/>
              <a:ext cx="104775" cy="112162"/>
            </a:xfrm>
            <a:prstGeom prst="sun">
              <a:avLst>
                <a:gd name="adj" fmla="val 25000"/>
              </a:avLst>
            </a:prstGeom>
            <a:solidFill>
              <a:srgbClr val="FFFFFF"/>
            </a:solidFill>
            <a:ln w="936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Donut 316"/>
            <p:cNvSpPr>
              <a:spLocks noChangeAspect="1"/>
            </p:cNvSpPr>
            <p:nvPr/>
          </p:nvSpPr>
          <p:spPr bwMode="auto">
            <a:xfrm>
              <a:off x="3383622" y="2052754"/>
              <a:ext cx="182880" cy="182880"/>
            </a:xfrm>
            <a:prstGeom prst="donut">
              <a:avLst>
                <a:gd name="adj" fmla="val 12229"/>
              </a:avLst>
            </a:prstGeom>
            <a:solidFill>
              <a:srgbClr val="00B8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prstClr val="black"/>
                </a:solidFill>
                <a:effectLst/>
                <a:uLnTx/>
                <a:uFillTx/>
                <a:latin typeface="Calibri"/>
                <a:ea typeface="Microsoft YaHei" charset="-122"/>
                <a:cs typeface="+mn-cs"/>
              </a:endParaRPr>
            </a:p>
          </p:txBody>
        </p:sp>
      </p:grpSp>
      <p:cxnSp>
        <p:nvCxnSpPr>
          <p:cNvPr id="318" name="Straight Connector 490"/>
          <p:cNvCxnSpPr>
            <a:cxnSpLocks noChangeAspect="1"/>
          </p:cNvCxnSpPr>
          <p:nvPr/>
        </p:nvCxnSpPr>
        <p:spPr bwMode="auto">
          <a:xfrm>
            <a:off x="8571499" y="3713163"/>
            <a:ext cx="731520" cy="1132"/>
          </a:xfrm>
          <a:prstGeom prst="line">
            <a:avLst/>
          </a:prstGeom>
          <a:noFill/>
          <a:ln w="19050" algn="ctr">
            <a:solidFill>
              <a:schemeClr val="tx1"/>
            </a:solidFill>
            <a:prstDash val="sysDot"/>
            <a:round/>
            <a:headEnd/>
            <a:tailEnd/>
          </a:ln>
        </p:spPr>
      </p:cxnSp>
      <p:cxnSp>
        <p:nvCxnSpPr>
          <p:cNvPr id="319" name="Straight Connector 493"/>
          <p:cNvCxnSpPr>
            <a:cxnSpLocks noChangeAspect="1"/>
          </p:cNvCxnSpPr>
          <p:nvPr/>
        </p:nvCxnSpPr>
        <p:spPr bwMode="auto">
          <a:xfrm rot="5400000">
            <a:off x="8311922" y="2707447"/>
            <a:ext cx="2011680" cy="4178"/>
          </a:xfrm>
          <a:prstGeom prst="line">
            <a:avLst/>
          </a:prstGeom>
          <a:noFill/>
          <a:ln w="19050" algn="ctr">
            <a:solidFill>
              <a:schemeClr val="tx1"/>
            </a:solidFill>
            <a:prstDash val="sysDot"/>
            <a:round/>
            <a:headEnd/>
            <a:tailEnd/>
          </a:ln>
        </p:spPr>
      </p:cxnSp>
      <p:cxnSp>
        <p:nvCxnSpPr>
          <p:cNvPr id="320" name="AutoShape 25"/>
          <p:cNvCxnSpPr>
            <a:cxnSpLocks noChangeAspect="1" noChangeShapeType="1"/>
          </p:cNvCxnSpPr>
          <p:nvPr/>
        </p:nvCxnSpPr>
        <p:spPr bwMode="auto">
          <a:xfrm rot="5400000">
            <a:off x="5981339" y="2247900"/>
            <a:ext cx="639762" cy="1588"/>
          </a:xfrm>
          <a:prstGeom prst="straightConnector1">
            <a:avLst/>
          </a:prstGeom>
          <a:noFill/>
          <a:ln w="9360">
            <a:solidFill>
              <a:srgbClr val="000000"/>
            </a:solidFill>
            <a:round/>
            <a:headEnd/>
            <a:tailEnd type="triangle" w="med" len="med"/>
          </a:ln>
        </p:spPr>
      </p:cxnSp>
      <p:cxnSp>
        <p:nvCxnSpPr>
          <p:cNvPr id="321" name="AutoShape 25"/>
          <p:cNvCxnSpPr>
            <a:cxnSpLocks noChangeAspect="1" noChangeShapeType="1"/>
          </p:cNvCxnSpPr>
          <p:nvPr/>
        </p:nvCxnSpPr>
        <p:spPr bwMode="auto">
          <a:xfrm rot="5400000">
            <a:off x="2884616" y="2625238"/>
            <a:ext cx="373677" cy="4"/>
          </a:xfrm>
          <a:prstGeom prst="straightConnector1">
            <a:avLst/>
          </a:prstGeom>
          <a:noFill/>
          <a:ln w="9360">
            <a:solidFill>
              <a:srgbClr val="000000"/>
            </a:solidFill>
            <a:round/>
            <a:headEnd/>
            <a:tailEnd type="triangle" w="med" len="med"/>
          </a:ln>
        </p:spPr>
      </p:cxnSp>
      <p:graphicFrame>
        <p:nvGraphicFramePr>
          <p:cNvPr id="322" name="Table 321"/>
          <p:cNvGraphicFramePr>
            <a:graphicFrameLocks noGrp="1"/>
          </p:cNvGraphicFramePr>
          <p:nvPr>
            <p:extLst>
              <p:ext uri="{D42A27DB-BD31-4B8C-83A1-F6EECF244321}">
                <p14:modId xmlns:p14="http://schemas.microsoft.com/office/powerpoint/2010/main" val="174128197"/>
              </p:ext>
            </p:extLst>
          </p:nvPr>
        </p:nvGraphicFramePr>
        <p:xfrm>
          <a:off x="5357451" y="187656"/>
          <a:ext cx="4190998" cy="640216"/>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463768">
                  <a:extLst>
                    <a:ext uri="{9D8B030D-6E8A-4147-A177-3AD203B41FA5}">
                      <a16:colId xmlns:a16="http://schemas.microsoft.com/office/drawing/2014/main" val="20004"/>
                    </a:ext>
                  </a:extLst>
                </a:gridCol>
                <a:gridCol w="505810">
                  <a:extLst>
                    <a:ext uri="{9D8B030D-6E8A-4147-A177-3AD203B41FA5}">
                      <a16:colId xmlns:a16="http://schemas.microsoft.com/office/drawing/2014/main" val="20005"/>
                    </a:ext>
                  </a:extLst>
                </a:gridCol>
                <a:gridCol w="505810">
                  <a:extLst>
                    <a:ext uri="{9D8B030D-6E8A-4147-A177-3AD203B41FA5}">
                      <a16:colId xmlns:a16="http://schemas.microsoft.com/office/drawing/2014/main" val="20006"/>
                    </a:ext>
                  </a:extLst>
                </a:gridCol>
                <a:gridCol w="505810">
                  <a:extLst>
                    <a:ext uri="{9D8B030D-6E8A-4147-A177-3AD203B41FA5}">
                      <a16:colId xmlns:a16="http://schemas.microsoft.com/office/drawing/2014/main" val="20007"/>
                    </a:ext>
                  </a:extLst>
                </a:gridCol>
              </a:tblGrid>
              <a:tr h="218812">
                <a:tc>
                  <a:txBody>
                    <a:bodyPr/>
                    <a:lstStyle/>
                    <a:p>
                      <a:pPr algn="ctr"/>
                      <a:r>
                        <a:rPr lang="en-US" sz="1000" dirty="0"/>
                        <a:t>COC</a:t>
                      </a:r>
                    </a:p>
                  </a:txBody>
                  <a:tcPr marL="91445" marR="91445" marT="45754" marB="45754"/>
                </a:tc>
                <a:tc>
                  <a:txBody>
                    <a:bodyPr/>
                    <a:lstStyle/>
                    <a:p>
                      <a:pPr algn="ctr"/>
                      <a:r>
                        <a:rPr lang="en-US" sz="1000" dirty="0"/>
                        <a:t>3</a:t>
                      </a:r>
                    </a:p>
                  </a:txBody>
                  <a:tcPr marL="91445" marR="91445" marT="45754" marB="45754"/>
                </a:tc>
                <a:tc>
                  <a:txBody>
                    <a:bodyPr/>
                    <a:lstStyle/>
                    <a:p>
                      <a:pPr algn="ctr"/>
                      <a:r>
                        <a:rPr lang="en-US" sz="1000" dirty="0"/>
                        <a:t>5</a:t>
                      </a:r>
                    </a:p>
                  </a:txBody>
                  <a:tcPr marL="91445" marR="91445" marT="45754" marB="45754"/>
                </a:tc>
                <a:tc>
                  <a:txBody>
                    <a:bodyPr/>
                    <a:lstStyle/>
                    <a:p>
                      <a:pPr algn="ctr"/>
                      <a:r>
                        <a:rPr lang="en-US" sz="1000" dirty="0"/>
                        <a:t>6</a:t>
                      </a:r>
                    </a:p>
                  </a:txBody>
                  <a:tcPr marL="91445" marR="91445" marT="45754" marB="45754"/>
                </a:tc>
                <a:tc>
                  <a:txBody>
                    <a:bodyPr/>
                    <a:lstStyle/>
                    <a:p>
                      <a:pPr algn="ctr"/>
                      <a:r>
                        <a:rPr lang="en-US" sz="1000" dirty="0"/>
                        <a:t>7</a:t>
                      </a:r>
                    </a:p>
                  </a:txBody>
                  <a:tcPr marL="91445" marR="91445" marT="45754" marB="45754"/>
                </a:tc>
                <a:tc>
                  <a:txBody>
                    <a:bodyPr/>
                    <a:lstStyle/>
                    <a:p>
                      <a:pPr algn="ctr"/>
                      <a:r>
                        <a:rPr lang="en-US" sz="1000" dirty="0"/>
                        <a:t>8</a:t>
                      </a:r>
                    </a:p>
                  </a:txBody>
                  <a:tcPr marL="91445" marR="91445" marT="45754" marB="45754"/>
                </a:tc>
                <a:tc>
                  <a:txBody>
                    <a:bodyPr/>
                    <a:lstStyle/>
                    <a:p>
                      <a:pPr algn="ctr"/>
                      <a:r>
                        <a:rPr lang="en-US" sz="1000" dirty="0"/>
                        <a:t>9</a:t>
                      </a:r>
                    </a:p>
                  </a:txBody>
                  <a:tcPr marL="91445" marR="91445" marT="45754" marB="45754">
                    <a:solidFill>
                      <a:schemeClr val="accent1">
                        <a:alpha val="87000"/>
                      </a:schemeClr>
                    </a:solidFill>
                  </a:tcPr>
                </a:tc>
                <a:tc>
                  <a:txBody>
                    <a:bodyPr/>
                    <a:lstStyle/>
                    <a:p>
                      <a:pPr algn="ctr"/>
                      <a:r>
                        <a:rPr lang="en-US" sz="1000" dirty="0"/>
                        <a:t>10</a:t>
                      </a:r>
                    </a:p>
                  </a:txBody>
                  <a:tcPr marL="91445" marR="91445" marT="45754" marB="45754">
                    <a:solidFill>
                      <a:schemeClr val="accent1">
                        <a:alpha val="87000"/>
                      </a:schemeClr>
                    </a:solidFill>
                  </a:tcPr>
                </a:tc>
                <a:extLst>
                  <a:ext uri="{0D108BD9-81ED-4DB2-BD59-A6C34878D82A}">
                    <a16:rowId xmlns:a16="http://schemas.microsoft.com/office/drawing/2014/main" val="10000"/>
                  </a:ext>
                </a:extLst>
              </a:tr>
              <a:tr h="355532">
                <a:tc>
                  <a:txBody>
                    <a:bodyPr/>
                    <a:lstStyle/>
                    <a:p>
                      <a:pPr algn="ctr"/>
                      <a:r>
                        <a:rPr lang="en-US" sz="1000" dirty="0"/>
                        <a:t>BD M3/Hr</a:t>
                      </a:r>
                    </a:p>
                    <a:p>
                      <a:pPr algn="ctr"/>
                      <a:r>
                        <a:rPr lang="en-US" sz="1000" dirty="0"/>
                        <a:t>500 MW</a:t>
                      </a:r>
                    </a:p>
                  </a:txBody>
                  <a:tcPr marL="91445" marR="91445" marT="45754" marB="45754"/>
                </a:tc>
                <a:tc>
                  <a:txBody>
                    <a:bodyPr/>
                    <a:lstStyle/>
                    <a:p>
                      <a:pPr algn="ctr"/>
                      <a:r>
                        <a:rPr lang="en-US" sz="1000" dirty="0"/>
                        <a:t>480</a:t>
                      </a:r>
                    </a:p>
                  </a:txBody>
                  <a:tcPr marL="91445" marR="91445" marT="45754" marB="45754"/>
                </a:tc>
                <a:tc>
                  <a:txBody>
                    <a:bodyPr/>
                    <a:lstStyle/>
                    <a:p>
                      <a:pPr algn="ctr"/>
                      <a:r>
                        <a:rPr lang="en-US" sz="1000" dirty="0"/>
                        <a:t>225</a:t>
                      </a:r>
                    </a:p>
                  </a:txBody>
                  <a:tcPr marL="91445" marR="91445" marT="45754" marB="45754"/>
                </a:tc>
                <a:tc>
                  <a:txBody>
                    <a:bodyPr/>
                    <a:lstStyle/>
                    <a:p>
                      <a:pPr algn="ctr"/>
                      <a:r>
                        <a:rPr lang="en-US" sz="1000" dirty="0"/>
                        <a:t>174</a:t>
                      </a:r>
                    </a:p>
                  </a:txBody>
                  <a:tcPr marL="91445" marR="91445" marT="45754" marB="45754"/>
                </a:tc>
                <a:tc>
                  <a:txBody>
                    <a:bodyPr/>
                    <a:lstStyle/>
                    <a:p>
                      <a:pPr algn="ctr"/>
                      <a:r>
                        <a:rPr lang="en-US" sz="1000" dirty="0"/>
                        <a:t>140</a:t>
                      </a:r>
                    </a:p>
                  </a:txBody>
                  <a:tcPr marL="91445" marR="91445" marT="45754" marB="45754"/>
                </a:tc>
                <a:tc>
                  <a:txBody>
                    <a:bodyPr/>
                    <a:lstStyle/>
                    <a:p>
                      <a:pPr algn="ctr"/>
                      <a:r>
                        <a:rPr lang="en-US" sz="1000" dirty="0"/>
                        <a:t>116</a:t>
                      </a:r>
                    </a:p>
                  </a:txBody>
                  <a:tcPr marL="91445" marR="91445" marT="45754" marB="45754"/>
                </a:tc>
                <a:tc>
                  <a:txBody>
                    <a:bodyPr/>
                    <a:lstStyle/>
                    <a:p>
                      <a:pPr algn="ctr"/>
                      <a:r>
                        <a:rPr lang="en-US" sz="1000" dirty="0"/>
                        <a:t>97.5</a:t>
                      </a:r>
                    </a:p>
                  </a:txBody>
                  <a:tcPr marL="91445" marR="91445" marT="45754" marB="45754"/>
                </a:tc>
                <a:tc>
                  <a:txBody>
                    <a:bodyPr/>
                    <a:lstStyle/>
                    <a:p>
                      <a:pPr algn="ctr"/>
                      <a:r>
                        <a:rPr lang="en-US" sz="1000" dirty="0"/>
                        <a:t>83.3</a:t>
                      </a:r>
                    </a:p>
                  </a:txBody>
                  <a:tcPr marL="91445" marR="91445" marT="45754" marB="45754"/>
                </a:tc>
                <a:extLst>
                  <a:ext uri="{0D108BD9-81ED-4DB2-BD59-A6C34878D82A}">
                    <a16:rowId xmlns:a16="http://schemas.microsoft.com/office/drawing/2014/main" val="10001"/>
                  </a:ext>
                </a:extLst>
              </a:tr>
            </a:tbl>
          </a:graphicData>
        </a:graphic>
      </p:graphicFrame>
      <p:grpSp>
        <p:nvGrpSpPr>
          <p:cNvPr id="323" name="Group 322"/>
          <p:cNvGrpSpPr/>
          <p:nvPr/>
        </p:nvGrpSpPr>
        <p:grpSpPr>
          <a:xfrm>
            <a:off x="2919051" y="2819400"/>
            <a:ext cx="304800" cy="1066800"/>
            <a:chOff x="762000" y="2819400"/>
            <a:chExt cx="304800" cy="1066800"/>
          </a:xfrm>
        </p:grpSpPr>
        <p:sp>
          <p:nvSpPr>
            <p:cNvPr id="324" name="Rounded Rectangle 323"/>
            <p:cNvSpPr/>
            <p:nvPr/>
          </p:nvSpPr>
          <p:spPr>
            <a:xfrm>
              <a:off x="762000" y="2819400"/>
              <a:ext cx="304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762000" y="3200400"/>
              <a:ext cx="304800" cy="685800"/>
            </a:xfrm>
            <a:prstGeom prst="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6" name="Group 325"/>
          <p:cNvGrpSpPr/>
          <p:nvPr/>
        </p:nvGrpSpPr>
        <p:grpSpPr>
          <a:xfrm>
            <a:off x="3452451" y="2819400"/>
            <a:ext cx="304800" cy="1066800"/>
            <a:chOff x="762000" y="2819400"/>
            <a:chExt cx="304800" cy="1066800"/>
          </a:xfrm>
        </p:grpSpPr>
        <p:sp>
          <p:nvSpPr>
            <p:cNvPr id="327" name="Rounded Rectangle 326"/>
            <p:cNvSpPr/>
            <p:nvPr/>
          </p:nvSpPr>
          <p:spPr>
            <a:xfrm>
              <a:off x="762000" y="2819400"/>
              <a:ext cx="304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762000" y="3200400"/>
              <a:ext cx="304800" cy="685800"/>
            </a:xfrm>
            <a:prstGeom prst="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9" name="Group 328"/>
          <p:cNvGrpSpPr/>
          <p:nvPr/>
        </p:nvGrpSpPr>
        <p:grpSpPr>
          <a:xfrm>
            <a:off x="3985851" y="3048000"/>
            <a:ext cx="304800" cy="838200"/>
            <a:chOff x="762000" y="2819400"/>
            <a:chExt cx="304800" cy="1066800"/>
          </a:xfrm>
        </p:grpSpPr>
        <p:sp>
          <p:nvSpPr>
            <p:cNvPr id="330" name="Rounded Rectangle 329"/>
            <p:cNvSpPr/>
            <p:nvPr/>
          </p:nvSpPr>
          <p:spPr>
            <a:xfrm>
              <a:off x="762000" y="2819400"/>
              <a:ext cx="304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Rounded Rectangle 330"/>
            <p:cNvSpPr/>
            <p:nvPr/>
          </p:nvSpPr>
          <p:spPr>
            <a:xfrm>
              <a:off x="762000" y="3200400"/>
              <a:ext cx="304800" cy="685800"/>
            </a:xfrm>
            <a:prstGeom prst="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332" name="AutoShape 25"/>
          <p:cNvCxnSpPr>
            <a:cxnSpLocks noChangeAspect="1" noChangeShapeType="1"/>
          </p:cNvCxnSpPr>
          <p:nvPr/>
        </p:nvCxnSpPr>
        <p:spPr bwMode="auto">
          <a:xfrm rot="5400000">
            <a:off x="3494216" y="2701438"/>
            <a:ext cx="221275" cy="2"/>
          </a:xfrm>
          <a:prstGeom prst="straightConnector1">
            <a:avLst/>
          </a:prstGeom>
          <a:noFill/>
          <a:ln w="9360">
            <a:solidFill>
              <a:srgbClr val="000000"/>
            </a:solidFill>
            <a:round/>
            <a:headEnd/>
            <a:tailEnd type="triangle" w="med" len="med"/>
          </a:ln>
        </p:spPr>
      </p:cxnSp>
      <p:cxnSp>
        <p:nvCxnSpPr>
          <p:cNvPr id="333" name="AutoShape 25"/>
          <p:cNvCxnSpPr>
            <a:cxnSpLocks noChangeAspect="1" noChangeShapeType="1"/>
          </p:cNvCxnSpPr>
          <p:nvPr/>
        </p:nvCxnSpPr>
        <p:spPr bwMode="auto">
          <a:xfrm rot="5400000">
            <a:off x="2535214" y="3355638"/>
            <a:ext cx="1529687" cy="14"/>
          </a:xfrm>
          <a:prstGeom prst="straightConnector1">
            <a:avLst/>
          </a:prstGeom>
          <a:noFill/>
          <a:ln w="9360">
            <a:solidFill>
              <a:srgbClr val="000000"/>
            </a:solidFill>
            <a:round/>
            <a:headEnd/>
            <a:tailEnd type="none" w="med" len="med"/>
          </a:ln>
        </p:spPr>
      </p:cxnSp>
      <p:cxnSp>
        <p:nvCxnSpPr>
          <p:cNvPr id="334" name="AutoShape 25"/>
          <p:cNvCxnSpPr>
            <a:cxnSpLocks noChangeAspect="1" noChangeShapeType="1"/>
          </p:cNvCxnSpPr>
          <p:nvPr/>
        </p:nvCxnSpPr>
        <p:spPr bwMode="auto">
          <a:xfrm rot="5400000">
            <a:off x="2960815" y="3996837"/>
            <a:ext cx="221275" cy="2"/>
          </a:xfrm>
          <a:prstGeom prst="straightConnector1">
            <a:avLst/>
          </a:prstGeom>
          <a:noFill/>
          <a:ln w="9360">
            <a:solidFill>
              <a:srgbClr val="000000"/>
            </a:solidFill>
            <a:round/>
            <a:headEnd/>
            <a:tailEnd type="none" w="med" len="med"/>
          </a:ln>
        </p:spPr>
      </p:cxnSp>
      <p:cxnSp>
        <p:nvCxnSpPr>
          <p:cNvPr id="335" name="AutoShape 25"/>
          <p:cNvCxnSpPr>
            <a:cxnSpLocks noChangeAspect="1" noChangeShapeType="1"/>
          </p:cNvCxnSpPr>
          <p:nvPr/>
        </p:nvCxnSpPr>
        <p:spPr bwMode="auto">
          <a:xfrm>
            <a:off x="3071452" y="4114800"/>
            <a:ext cx="221275" cy="2"/>
          </a:xfrm>
          <a:prstGeom prst="straightConnector1">
            <a:avLst/>
          </a:prstGeom>
          <a:noFill/>
          <a:ln w="9360">
            <a:solidFill>
              <a:srgbClr val="000000"/>
            </a:solidFill>
            <a:round/>
            <a:headEnd/>
            <a:tailEnd type="none" w="med" len="med"/>
          </a:ln>
        </p:spPr>
      </p:cxnSp>
      <p:cxnSp>
        <p:nvCxnSpPr>
          <p:cNvPr id="336" name="AutoShape 25"/>
          <p:cNvCxnSpPr>
            <a:cxnSpLocks noChangeAspect="1" noChangeShapeType="1"/>
          </p:cNvCxnSpPr>
          <p:nvPr/>
        </p:nvCxnSpPr>
        <p:spPr bwMode="auto">
          <a:xfrm>
            <a:off x="3300051" y="2590800"/>
            <a:ext cx="304800" cy="2"/>
          </a:xfrm>
          <a:prstGeom prst="straightConnector1">
            <a:avLst/>
          </a:prstGeom>
          <a:noFill/>
          <a:ln w="9360">
            <a:solidFill>
              <a:srgbClr val="000000"/>
            </a:solidFill>
            <a:round/>
            <a:headEnd/>
            <a:tailEnd type="none" w="med" len="med"/>
          </a:ln>
        </p:spPr>
      </p:cxnSp>
      <p:cxnSp>
        <p:nvCxnSpPr>
          <p:cNvPr id="337" name="AutoShape 25"/>
          <p:cNvCxnSpPr>
            <a:cxnSpLocks noChangeAspect="1" noChangeShapeType="1"/>
          </p:cNvCxnSpPr>
          <p:nvPr/>
        </p:nvCxnSpPr>
        <p:spPr bwMode="auto">
          <a:xfrm rot="5400000">
            <a:off x="3909654" y="2819399"/>
            <a:ext cx="457198" cy="4"/>
          </a:xfrm>
          <a:prstGeom prst="straightConnector1">
            <a:avLst/>
          </a:prstGeom>
          <a:noFill/>
          <a:ln w="9360">
            <a:solidFill>
              <a:srgbClr val="000000"/>
            </a:solidFill>
            <a:round/>
            <a:headEnd/>
            <a:tailEnd type="triangle" w="med" len="med"/>
          </a:ln>
        </p:spPr>
      </p:cxnSp>
      <p:cxnSp>
        <p:nvCxnSpPr>
          <p:cNvPr id="338" name="AutoShape 25"/>
          <p:cNvCxnSpPr>
            <a:cxnSpLocks noChangeAspect="1" noChangeShapeType="1"/>
          </p:cNvCxnSpPr>
          <p:nvPr/>
        </p:nvCxnSpPr>
        <p:spPr bwMode="auto">
          <a:xfrm rot="5400000">
            <a:off x="3068615" y="3355639"/>
            <a:ext cx="1529687" cy="14"/>
          </a:xfrm>
          <a:prstGeom prst="straightConnector1">
            <a:avLst/>
          </a:prstGeom>
          <a:noFill/>
          <a:ln w="9360">
            <a:solidFill>
              <a:srgbClr val="000000"/>
            </a:solidFill>
            <a:round/>
            <a:headEnd/>
            <a:tailEnd type="none" w="med" len="med"/>
          </a:ln>
        </p:spPr>
      </p:cxnSp>
      <p:cxnSp>
        <p:nvCxnSpPr>
          <p:cNvPr id="339" name="AutoShape 25"/>
          <p:cNvCxnSpPr>
            <a:cxnSpLocks noChangeAspect="1" noChangeShapeType="1"/>
          </p:cNvCxnSpPr>
          <p:nvPr/>
        </p:nvCxnSpPr>
        <p:spPr bwMode="auto">
          <a:xfrm rot="5400000">
            <a:off x="3494216" y="3996838"/>
            <a:ext cx="221275" cy="2"/>
          </a:xfrm>
          <a:prstGeom prst="straightConnector1">
            <a:avLst/>
          </a:prstGeom>
          <a:noFill/>
          <a:ln w="9360">
            <a:solidFill>
              <a:srgbClr val="000000"/>
            </a:solidFill>
            <a:round/>
            <a:headEnd/>
            <a:tailEnd type="none" w="med" len="med"/>
          </a:ln>
        </p:spPr>
      </p:cxnSp>
      <p:cxnSp>
        <p:nvCxnSpPr>
          <p:cNvPr id="340" name="AutoShape 25"/>
          <p:cNvCxnSpPr>
            <a:cxnSpLocks noChangeAspect="1" noChangeShapeType="1"/>
          </p:cNvCxnSpPr>
          <p:nvPr/>
        </p:nvCxnSpPr>
        <p:spPr bwMode="auto">
          <a:xfrm>
            <a:off x="3604853" y="4114801"/>
            <a:ext cx="221275" cy="2"/>
          </a:xfrm>
          <a:prstGeom prst="straightConnector1">
            <a:avLst/>
          </a:prstGeom>
          <a:noFill/>
          <a:ln w="9360">
            <a:solidFill>
              <a:srgbClr val="000000"/>
            </a:solidFill>
            <a:round/>
            <a:headEnd/>
            <a:tailEnd type="none" w="med" len="med"/>
          </a:ln>
        </p:spPr>
      </p:cxnSp>
      <p:cxnSp>
        <p:nvCxnSpPr>
          <p:cNvPr id="341" name="AutoShape 25"/>
          <p:cNvCxnSpPr>
            <a:cxnSpLocks noChangeAspect="1" noChangeShapeType="1"/>
          </p:cNvCxnSpPr>
          <p:nvPr/>
        </p:nvCxnSpPr>
        <p:spPr bwMode="auto">
          <a:xfrm>
            <a:off x="3833452" y="2590801"/>
            <a:ext cx="304800" cy="2"/>
          </a:xfrm>
          <a:prstGeom prst="straightConnector1">
            <a:avLst/>
          </a:prstGeom>
          <a:noFill/>
          <a:ln w="9360">
            <a:solidFill>
              <a:srgbClr val="000000"/>
            </a:solidFill>
            <a:round/>
            <a:headEnd/>
            <a:tailEnd type="none" w="med" len="med"/>
          </a:ln>
        </p:spPr>
      </p:cxnSp>
      <p:cxnSp>
        <p:nvCxnSpPr>
          <p:cNvPr id="342" name="AutoShape 25"/>
          <p:cNvCxnSpPr>
            <a:cxnSpLocks noChangeAspect="1" noChangeShapeType="1"/>
          </p:cNvCxnSpPr>
          <p:nvPr/>
        </p:nvCxnSpPr>
        <p:spPr bwMode="auto">
          <a:xfrm rot="16200000" flipH="1">
            <a:off x="3792503" y="3546141"/>
            <a:ext cx="1148689" cy="11"/>
          </a:xfrm>
          <a:prstGeom prst="straightConnector1">
            <a:avLst/>
          </a:prstGeom>
          <a:noFill/>
          <a:ln w="9360">
            <a:solidFill>
              <a:srgbClr val="000000"/>
            </a:solidFill>
            <a:round/>
            <a:headEnd/>
            <a:tailEnd type="none" w="med" len="med"/>
          </a:ln>
        </p:spPr>
      </p:cxnSp>
      <p:cxnSp>
        <p:nvCxnSpPr>
          <p:cNvPr id="343" name="AutoShape 25"/>
          <p:cNvCxnSpPr>
            <a:cxnSpLocks noChangeAspect="1" noChangeShapeType="1"/>
          </p:cNvCxnSpPr>
          <p:nvPr/>
        </p:nvCxnSpPr>
        <p:spPr bwMode="auto">
          <a:xfrm rot="5400000">
            <a:off x="4027616" y="3996839"/>
            <a:ext cx="221275" cy="2"/>
          </a:xfrm>
          <a:prstGeom prst="straightConnector1">
            <a:avLst/>
          </a:prstGeom>
          <a:noFill/>
          <a:ln w="9360">
            <a:solidFill>
              <a:srgbClr val="000000"/>
            </a:solidFill>
            <a:round/>
            <a:headEnd/>
            <a:tailEnd type="none" w="med" len="med"/>
          </a:ln>
        </p:spPr>
      </p:cxnSp>
      <p:cxnSp>
        <p:nvCxnSpPr>
          <p:cNvPr id="344" name="AutoShape 25"/>
          <p:cNvCxnSpPr>
            <a:cxnSpLocks noChangeAspect="1" noChangeShapeType="1"/>
          </p:cNvCxnSpPr>
          <p:nvPr/>
        </p:nvCxnSpPr>
        <p:spPr bwMode="auto">
          <a:xfrm>
            <a:off x="4138253" y="4114802"/>
            <a:ext cx="221275" cy="2"/>
          </a:xfrm>
          <a:prstGeom prst="straightConnector1">
            <a:avLst/>
          </a:prstGeom>
          <a:noFill/>
          <a:ln w="9360">
            <a:solidFill>
              <a:srgbClr val="000000"/>
            </a:solidFill>
            <a:round/>
            <a:headEnd/>
            <a:tailEnd type="none" w="med" len="med"/>
          </a:ln>
        </p:spPr>
      </p:cxnSp>
      <p:sp>
        <p:nvSpPr>
          <p:cNvPr id="345" name="Flowchart: Magnetic Disk 344"/>
          <p:cNvSpPr/>
          <p:nvPr/>
        </p:nvSpPr>
        <p:spPr>
          <a:xfrm>
            <a:off x="4780835" y="3124200"/>
            <a:ext cx="381000" cy="762000"/>
          </a:xfrm>
          <a:prstGeom prst="flowChartMagneticDisk">
            <a:avLst/>
          </a:prstGeom>
          <a:blipFill>
            <a:blip r:embed="rId4" cstate="print"/>
            <a:tile tx="0" ty="0" sx="100000" sy="100000" flip="none" algn="tl"/>
          </a:blip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6" name="AutoShape 25"/>
          <p:cNvCxnSpPr>
            <a:cxnSpLocks noChangeAspect="1" noChangeShapeType="1"/>
          </p:cNvCxnSpPr>
          <p:nvPr/>
        </p:nvCxnSpPr>
        <p:spPr bwMode="auto">
          <a:xfrm>
            <a:off x="4366851" y="3352798"/>
            <a:ext cx="365760" cy="2"/>
          </a:xfrm>
          <a:prstGeom prst="straightConnector1">
            <a:avLst/>
          </a:prstGeom>
          <a:noFill/>
          <a:ln w="9360">
            <a:solidFill>
              <a:srgbClr val="000000"/>
            </a:solidFill>
            <a:round/>
            <a:headEnd/>
            <a:tailEnd type="triangle" w="med" len="med"/>
          </a:ln>
        </p:spPr>
      </p:cxnSp>
      <p:sp>
        <p:nvSpPr>
          <p:cNvPr id="347" name="Flowchart: Manual Operation 346"/>
          <p:cNvSpPr/>
          <p:nvPr/>
        </p:nvSpPr>
        <p:spPr>
          <a:xfrm rot="5400000" flipH="1">
            <a:off x="6043251" y="4572000"/>
            <a:ext cx="457200" cy="457200"/>
          </a:xfrm>
          <a:prstGeom prst="flowChartManualOperatio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8" name="AutoShape 25"/>
          <p:cNvCxnSpPr>
            <a:cxnSpLocks noChangeAspect="1" noChangeShapeType="1"/>
          </p:cNvCxnSpPr>
          <p:nvPr/>
        </p:nvCxnSpPr>
        <p:spPr bwMode="auto">
          <a:xfrm>
            <a:off x="4712595" y="4509435"/>
            <a:ext cx="1371600" cy="13"/>
          </a:xfrm>
          <a:prstGeom prst="straightConnector1">
            <a:avLst/>
          </a:prstGeom>
          <a:noFill/>
          <a:ln w="9360">
            <a:solidFill>
              <a:srgbClr val="000000"/>
            </a:solidFill>
            <a:round/>
            <a:headEnd/>
            <a:tailEnd type="none" w="med" len="med"/>
          </a:ln>
        </p:spPr>
      </p:cxnSp>
      <p:cxnSp>
        <p:nvCxnSpPr>
          <p:cNvPr id="349" name="AutoShape 25"/>
          <p:cNvCxnSpPr>
            <a:cxnSpLocks noChangeShapeType="1"/>
          </p:cNvCxnSpPr>
          <p:nvPr/>
        </p:nvCxnSpPr>
        <p:spPr bwMode="auto">
          <a:xfrm rot="5400000" flipH="1" flipV="1">
            <a:off x="6000715" y="4614536"/>
            <a:ext cx="182880" cy="0"/>
          </a:xfrm>
          <a:prstGeom prst="straightConnector1">
            <a:avLst/>
          </a:prstGeom>
          <a:noFill/>
          <a:ln w="9360">
            <a:solidFill>
              <a:srgbClr val="000000"/>
            </a:solidFill>
            <a:round/>
            <a:headEnd type="triangle"/>
            <a:tailEnd type="none" w="med" len="med"/>
          </a:ln>
        </p:spPr>
      </p:cxnSp>
      <p:cxnSp>
        <p:nvCxnSpPr>
          <p:cNvPr id="350" name="AutoShape 25"/>
          <p:cNvCxnSpPr>
            <a:cxnSpLocks noChangeShapeType="1"/>
          </p:cNvCxnSpPr>
          <p:nvPr/>
        </p:nvCxnSpPr>
        <p:spPr bwMode="auto">
          <a:xfrm rot="5400000" flipH="1" flipV="1">
            <a:off x="6261501" y="5155216"/>
            <a:ext cx="365760" cy="1588"/>
          </a:xfrm>
          <a:prstGeom prst="straightConnector1">
            <a:avLst/>
          </a:prstGeom>
          <a:noFill/>
          <a:ln w="9360">
            <a:solidFill>
              <a:srgbClr val="000000"/>
            </a:solidFill>
            <a:round/>
            <a:headEnd/>
            <a:tailEnd type="none" w="med" len="med"/>
          </a:ln>
        </p:spPr>
      </p:cxnSp>
      <p:cxnSp>
        <p:nvCxnSpPr>
          <p:cNvPr id="351" name="Straight Arrow Connector 154"/>
          <p:cNvCxnSpPr>
            <a:cxnSpLocks noChangeShapeType="1"/>
          </p:cNvCxnSpPr>
          <p:nvPr/>
        </p:nvCxnSpPr>
        <p:spPr bwMode="auto">
          <a:xfrm rot="16200000" flipH="1">
            <a:off x="4423209" y="5319500"/>
            <a:ext cx="652461" cy="3175"/>
          </a:xfrm>
          <a:prstGeom prst="straightConnector1">
            <a:avLst/>
          </a:prstGeom>
          <a:noFill/>
          <a:ln w="12700" algn="ctr">
            <a:solidFill>
              <a:schemeClr val="tx1"/>
            </a:solidFill>
            <a:round/>
            <a:headEnd/>
            <a:tailEnd/>
          </a:ln>
        </p:spPr>
      </p:cxnSp>
      <p:sp>
        <p:nvSpPr>
          <p:cNvPr id="352" name="Rounded Rectangle 351"/>
          <p:cNvSpPr/>
          <p:nvPr/>
        </p:nvSpPr>
        <p:spPr>
          <a:xfrm>
            <a:off x="3757251" y="4690056"/>
            <a:ext cx="1219200" cy="304800"/>
          </a:xfrm>
          <a:prstGeom prst="roundRect">
            <a:avLst/>
          </a:prstGeom>
          <a:blipFill>
            <a:blip r:embed="rId5" cstate="print"/>
            <a:tile tx="0" ty="0" sx="100000" sy="100000" flip="none" algn="tl"/>
          </a:blipFill>
          <a:ln>
            <a:gradFill>
              <a:gsLst>
                <a:gs pos="0">
                  <a:srgbClr val="FFF200"/>
                </a:gs>
                <a:gs pos="45000">
                  <a:srgbClr val="FF7A00"/>
                </a:gs>
                <a:gs pos="70000">
                  <a:srgbClr val="FF0300"/>
                </a:gs>
                <a:gs pos="100000">
                  <a:srgbClr val="4D0808"/>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53" name="AutoShape 25"/>
          <p:cNvCxnSpPr>
            <a:cxnSpLocks noChangeShapeType="1"/>
          </p:cNvCxnSpPr>
          <p:nvPr/>
        </p:nvCxnSpPr>
        <p:spPr bwMode="auto">
          <a:xfrm rot="5400000" flipH="1" flipV="1">
            <a:off x="4621171" y="4587240"/>
            <a:ext cx="182880" cy="0"/>
          </a:xfrm>
          <a:prstGeom prst="straightConnector1">
            <a:avLst/>
          </a:prstGeom>
          <a:noFill/>
          <a:ln w="9360">
            <a:solidFill>
              <a:srgbClr val="000000"/>
            </a:solidFill>
            <a:round/>
            <a:headEnd/>
            <a:tailEnd type="none" w="med" len="med"/>
          </a:ln>
        </p:spPr>
      </p:cxnSp>
      <p:cxnSp>
        <p:nvCxnSpPr>
          <p:cNvPr id="354" name="Straight Arrow Connector 154"/>
          <p:cNvCxnSpPr>
            <a:cxnSpLocks noChangeShapeType="1"/>
          </p:cNvCxnSpPr>
          <p:nvPr/>
        </p:nvCxnSpPr>
        <p:spPr bwMode="auto">
          <a:xfrm rot="16200000" flipH="1">
            <a:off x="3585009" y="5319500"/>
            <a:ext cx="652461" cy="3175"/>
          </a:xfrm>
          <a:prstGeom prst="straightConnector1">
            <a:avLst/>
          </a:prstGeom>
          <a:noFill/>
          <a:ln w="12700" algn="ctr">
            <a:solidFill>
              <a:schemeClr val="tx1"/>
            </a:solidFill>
            <a:round/>
            <a:headEnd/>
            <a:tailEnd/>
          </a:ln>
        </p:spPr>
      </p:cxnSp>
      <p:cxnSp>
        <p:nvCxnSpPr>
          <p:cNvPr id="355" name="Straight Arrow Connector 154"/>
          <p:cNvCxnSpPr>
            <a:cxnSpLocks noChangeShapeType="1"/>
          </p:cNvCxnSpPr>
          <p:nvPr/>
        </p:nvCxnSpPr>
        <p:spPr bwMode="auto">
          <a:xfrm>
            <a:off x="3909651" y="5659049"/>
            <a:ext cx="833922" cy="1"/>
          </a:xfrm>
          <a:prstGeom prst="straightConnector1">
            <a:avLst/>
          </a:prstGeom>
          <a:noFill/>
          <a:ln w="12700" algn="ctr">
            <a:solidFill>
              <a:schemeClr val="tx1"/>
            </a:solidFill>
            <a:round/>
            <a:headEnd/>
            <a:tailEnd/>
          </a:ln>
        </p:spPr>
      </p:cxnSp>
      <p:sp>
        <p:nvSpPr>
          <p:cNvPr id="356" name="Frame 355"/>
          <p:cNvSpPr/>
          <p:nvPr/>
        </p:nvSpPr>
        <p:spPr>
          <a:xfrm>
            <a:off x="6195651" y="5334000"/>
            <a:ext cx="457200" cy="228600"/>
          </a:xfrm>
          <a:prstGeom prst="frame">
            <a:avLst>
              <a:gd name="adj1" fmla="val 32090"/>
            </a:avLst>
          </a:prstGeom>
          <a:gradFill>
            <a:gsLst>
              <a:gs pos="69000">
                <a:srgbClr val="8488C4">
                  <a:alpha val="0"/>
                </a:srgbClr>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57" name="AutoShape 25"/>
          <p:cNvCxnSpPr>
            <a:cxnSpLocks noChangeAspect="1" noChangeShapeType="1"/>
          </p:cNvCxnSpPr>
          <p:nvPr/>
        </p:nvCxnSpPr>
        <p:spPr bwMode="auto">
          <a:xfrm rot="16200000" flipH="1">
            <a:off x="2906661" y="5574991"/>
            <a:ext cx="1396396" cy="15"/>
          </a:xfrm>
          <a:prstGeom prst="straightConnector1">
            <a:avLst/>
          </a:prstGeom>
          <a:noFill/>
          <a:ln w="9360">
            <a:solidFill>
              <a:srgbClr val="000000"/>
            </a:solidFill>
            <a:round/>
            <a:headEnd type="none"/>
            <a:tailEnd type="none" w="med" len="med"/>
          </a:ln>
        </p:spPr>
      </p:cxnSp>
      <p:cxnSp>
        <p:nvCxnSpPr>
          <p:cNvPr id="358" name="AutoShape 25"/>
          <p:cNvCxnSpPr>
            <a:cxnSpLocks noChangeAspect="1" noChangeShapeType="1"/>
          </p:cNvCxnSpPr>
          <p:nvPr/>
        </p:nvCxnSpPr>
        <p:spPr bwMode="auto">
          <a:xfrm>
            <a:off x="3604863" y="4866346"/>
            <a:ext cx="457200" cy="3"/>
          </a:xfrm>
          <a:prstGeom prst="straightConnector1">
            <a:avLst/>
          </a:prstGeom>
          <a:noFill/>
          <a:ln w="9360">
            <a:solidFill>
              <a:srgbClr val="000000"/>
            </a:solidFill>
            <a:round/>
            <a:headEnd type="none"/>
            <a:tailEnd type="triangle" w="med" len="med"/>
          </a:ln>
        </p:spPr>
      </p:cxnSp>
      <p:cxnSp>
        <p:nvCxnSpPr>
          <p:cNvPr id="359" name="AutoShape 25"/>
          <p:cNvCxnSpPr>
            <a:cxnSpLocks noChangeAspect="1" noChangeShapeType="1"/>
          </p:cNvCxnSpPr>
          <p:nvPr/>
        </p:nvCxnSpPr>
        <p:spPr bwMode="auto">
          <a:xfrm rot="5400000">
            <a:off x="4785951" y="4076701"/>
            <a:ext cx="381002" cy="3"/>
          </a:xfrm>
          <a:prstGeom prst="straightConnector1">
            <a:avLst/>
          </a:prstGeom>
          <a:noFill/>
          <a:ln w="9360">
            <a:solidFill>
              <a:srgbClr val="000000"/>
            </a:solidFill>
            <a:round/>
            <a:headEnd/>
            <a:tailEnd type="none" w="med" len="med"/>
          </a:ln>
        </p:spPr>
      </p:cxnSp>
      <p:cxnSp>
        <p:nvCxnSpPr>
          <p:cNvPr id="360" name="AutoShape 25"/>
          <p:cNvCxnSpPr>
            <a:cxnSpLocks noChangeAspect="1" noChangeShapeType="1"/>
          </p:cNvCxnSpPr>
          <p:nvPr/>
        </p:nvCxnSpPr>
        <p:spPr bwMode="auto">
          <a:xfrm>
            <a:off x="4998971" y="4272879"/>
            <a:ext cx="1920240" cy="20"/>
          </a:xfrm>
          <a:prstGeom prst="straightConnector1">
            <a:avLst/>
          </a:prstGeom>
          <a:noFill/>
          <a:ln w="9360">
            <a:solidFill>
              <a:srgbClr val="000000"/>
            </a:solidFill>
            <a:round/>
            <a:headEnd/>
            <a:tailEnd type="none" w="med" len="med"/>
          </a:ln>
        </p:spPr>
      </p:cxnSp>
      <p:cxnSp>
        <p:nvCxnSpPr>
          <p:cNvPr id="361" name="AutoShape 25"/>
          <p:cNvCxnSpPr>
            <a:cxnSpLocks noChangeAspect="1" noChangeShapeType="1"/>
          </p:cNvCxnSpPr>
          <p:nvPr/>
        </p:nvCxnSpPr>
        <p:spPr bwMode="auto">
          <a:xfrm rot="16200000" flipH="1">
            <a:off x="6195652" y="5720686"/>
            <a:ext cx="457200" cy="6"/>
          </a:xfrm>
          <a:prstGeom prst="straightConnector1">
            <a:avLst/>
          </a:prstGeom>
          <a:noFill/>
          <a:ln w="9360">
            <a:solidFill>
              <a:srgbClr val="000000"/>
            </a:solidFill>
            <a:round/>
            <a:headEnd/>
            <a:tailEnd type="none" w="med" len="med"/>
          </a:ln>
        </p:spPr>
      </p:cxnSp>
      <p:grpSp>
        <p:nvGrpSpPr>
          <p:cNvPr id="362" name="Group 361"/>
          <p:cNvGrpSpPr/>
          <p:nvPr/>
        </p:nvGrpSpPr>
        <p:grpSpPr>
          <a:xfrm>
            <a:off x="5967051" y="5867400"/>
            <a:ext cx="182880" cy="457200"/>
            <a:chOff x="762000" y="2819400"/>
            <a:chExt cx="304800" cy="1066800"/>
          </a:xfrm>
        </p:grpSpPr>
        <p:sp>
          <p:nvSpPr>
            <p:cNvPr id="363" name="Rounded Rectangle 362"/>
            <p:cNvSpPr/>
            <p:nvPr/>
          </p:nvSpPr>
          <p:spPr>
            <a:xfrm>
              <a:off x="762000" y="2819400"/>
              <a:ext cx="3048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4" name="Rounded Rectangle 363"/>
            <p:cNvSpPr/>
            <p:nvPr/>
          </p:nvSpPr>
          <p:spPr>
            <a:xfrm>
              <a:off x="762000" y="3200400"/>
              <a:ext cx="304800" cy="685800"/>
            </a:xfrm>
            <a:prstGeom prst="round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365" name="AutoShape 25"/>
          <p:cNvCxnSpPr>
            <a:cxnSpLocks noChangeAspect="1" noChangeShapeType="1"/>
          </p:cNvCxnSpPr>
          <p:nvPr/>
        </p:nvCxnSpPr>
        <p:spPr bwMode="auto">
          <a:xfrm>
            <a:off x="4900251" y="4953000"/>
            <a:ext cx="304800" cy="2"/>
          </a:xfrm>
          <a:prstGeom prst="straightConnector1">
            <a:avLst/>
          </a:prstGeom>
          <a:noFill/>
          <a:ln w="25400">
            <a:solidFill>
              <a:srgbClr val="000000"/>
            </a:solidFill>
            <a:prstDash val="sysDot"/>
            <a:round/>
            <a:headEnd type="none"/>
            <a:tailEnd type="none" w="med" len="med"/>
          </a:ln>
        </p:spPr>
      </p:cxnSp>
      <p:cxnSp>
        <p:nvCxnSpPr>
          <p:cNvPr id="366" name="AutoShape 25"/>
          <p:cNvCxnSpPr>
            <a:cxnSpLocks noChangeAspect="1" noChangeShapeType="1"/>
          </p:cNvCxnSpPr>
          <p:nvPr/>
        </p:nvCxnSpPr>
        <p:spPr bwMode="auto">
          <a:xfrm rot="5400000" flipV="1">
            <a:off x="4976453" y="5181600"/>
            <a:ext cx="457200" cy="3"/>
          </a:xfrm>
          <a:prstGeom prst="straightConnector1">
            <a:avLst/>
          </a:prstGeom>
          <a:noFill/>
          <a:ln w="25400">
            <a:solidFill>
              <a:srgbClr val="000000"/>
            </a:solidFill>
            <a:prstDash val="sysDot"/>
            <a:round/>
            <a:headEnd type="none"/>
            <a:tailEnd type="triangle" w="med" len="med"/>
          </a:ln>
        </p:spPr>
      </p:cxnSp>
      <p:sp>
        <p:nvSpPr>
          <p:cNvPr id="367" name="Flowchart: Alternate Process 366"/>
          <p:cNvSpPr/>
          <p:nvPr/>
        </p:nvSpPr>
        <p:spPr>
          <a:xfrm>
            <a:off x="2690451" y="2514600"/>
            <a:ext cx="2895600" cy="1676400"/>
          </a:xfrm>
          <a:prstGeom prst="flowChartAlternateProcess">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8" name="AutoShape 25"/>
          <p:cNvCxnSpPr>
            <a:cxnSpLocks noChangeAspect="1" noChangeShapeType="1"/>
          </p:cNvCxnSpPr>
          <p:nvPr/>
        </p:nvCxnSpPr>
        <p:spPr bwMode="auto">
          <a:xfrm rot="5400000" flipV="1">
            <a:off x="2690453" y="4419600"/>
            <a:ext cx="457200" cy="3"/>
          </a:xfrm>
          <a:prstGeom prst="straightConnector1">
            <a:avLst/>
          </a:prstGeom>
          <a:noFill/>
          <a:ln w="25400">
            <a:solidFill>
              <a:srgbClr val="000000"/>
            </a:solidFill>
            <a:prstDash val="sysDot"/>
            <a:round/>
            <a:headEnd type="none"/>
            <a:tailEnd type="triangle" w="med" len="med"/>
          </a:ln>
        </p:spPr>
      </p:cxnSp>
      <p:cxnSp>
        <p:nvCxnSpPr>
          <p:cNvPr id="369" name="Straight Arrow Connector 368"/>
          <p:cNvCxnSpPr/>
          <p:nvPr/>
        </p:nvCxnSpPr>
        <p:spPr bwMode="auto">
          <a:xfrm>
            <a:off x="7141891" y="4495800"/>
            <a:ext cx="822960" cy="1588"/>
          </a:xfrm>
          <a:prstGeom prst="straightConnector1">
            <a:avLst/>
          </a:prstGeom>
          <a:solidFill>
            <a:srgbClr val="00B8FF"/>
          </a:solidFill>
          <a:ln w="15875" cap="flat" cmpd="thinThick" algn="ctr">
            <a:solidFill>
              <a:schemeClr val="accent5">
                <a:lumMod val="50000"/>
              </a:schemeClr>
            </a:solidFill>
            <a:prstDash val="sysDot"/>
            <a:round/>
            <a:headEnd type="none" w="med" len="med"/>
            <a:tailEnd type="none"/>
          </a:ln>
          <a:effectLst/>
        </p:spPr>
      </p:cxnSp>
      <p:cxnSp>
        <p:nvCxnSpPr>
          <p:cNvPr id="370" name="AutoShape 25"/>
          <p:cNvCxnSpPr>
            <a:cxnSpLocks noChangeAspect="1" noChangeShapeType="1"/>
          </p:cNvCxnSpPr>
          <p:nvPr/>
        </p:nvCxnSpPr>
        <p:spPr bwMode="auto">
          <a:xfrm flipV="1">
            <a:off x="6146747" y="5943598"/>
            <a:ext cx="274320" cy="2"/>
          </a:xfrm>
          <a:prstGeom prst="straightConnector1">
            <a:avLst/>
          </a:prstGeom>
          <a:noFill/>
          <a:ln w="9360">
            <a:solidFill>
              <a:srgbClr val="000000"/>
            </a:solidFill>
            <a:round/>
            <a:headEnd/>
            <a:tailEnd type="none" w="med" len="med"/>
          </a:ln>
        </p:spPr>
      </p:cxnSp>
      <p:cxnSp>
        <p:nvCxnSpPr>
          <p:cNvPr id="371" name="AutoShape 25"/>
          <p:cNvCxnSpPr>
            <a:cxnSpLocks noChangeAspect="1" noChangeShapeType="1"/>
          </p:cNvCxnSpPr>
          <p:nvPr/>
        </p:nvCxnSpPr>
        <p:spPr bwMode="auto">
          <a:xfrm flipV="1">
            <a:off x="3604851" y="6262049"/>
            <a:ext cx="2331720" cy="17"/>
          </a:xfrm>
          <a:prstGeom prst="straightConnector1">
            <a:avLst/>
          </a:prstGeom>
          <a:noFill/>
          <a:ln w="9360">
            <a:solidFill>
              <a:srgbClr val="000000"/>
            </a:solidFill>
            <a:round/>
            <a:headEnd/>
            <a:tailEnd type="none" w="med" len="med"/>
          </a:ln>
        </p:spPr>
      </p:cxnSp>
      <p:cxnSp>
        <p:nvCxnSpPr>
          <p:cNvPr id="372" name="AutoShape 25"/>
          <p:cNvCxnSpPr>
            <a:cxnSpLocks noChangeAspect="1" noChangeShapeType="1"/>
          </p:cNvCxnSpPr>
          <p:nvPr/>
        </p:nvCxnSpPr>
        <p:spPr bwMode="auto">
          <a:xfrm>
            <a:off x="6195651" y="6248400"/>
            <a:ext cx="304800" cy="2"/>
          </a:xfrm>
          <a:prstGeom prst="straightConnector1">
            <a:avLst/>
          </a:prstGeom>
          <a:noFill/>
          <a:ln w="25400">
            <a:solidFill>
              <a:srgbClr val="000000"/>
            </a:solidFill>
            <a:prstDash val="sysDot"/>
            <a:round/>
            <a:headEnd type="none"/>
            <a:tailEnd type="none" w="med" len="med"/>
          </a:ln>
        </p:spPr>
      </p:cxnSp>
      <p:cxnSp>
        <p:nvCxnSpPr>
          <p:cNvPr id="373" name="AutoShape 25"/>
          <p:cNvCxnSpPr>
            <a:cxnSpLocks noChangeAspect="1" noChangeShapeType="1"/>
          </p:cNvCxnSpPr>
          <p:nvPr/>
        </p:nvCxnSpPr>
        <p:spPr bwMode="auto">
          <a:xfrm rot="16200000" flipH="1">
            <a:off x="6386153" y="6362700"/>
            <a:ext cx="228601" cy="3"/>
          </a:xfrm>
          <a:prstGeom prst="straightConnector1">
            <a:avLst/>
          </a:prstGeom>
          <a:noFill/>
          <a:ln w="25400">
            <a:solidFill>
              <a:srgbClr val="000000"/>
            </a:solidFill>
            <a:prstDash val="sysDot"/>
            <a:round/>
            <a:headEnd type="none"/>
            <a:tailEnd type="triangle" w="med" len="med"/>
          </a:ln>
        </p:spPr>
      </p:cxnSp>
      <p:sp>
        <p:nvSpPr>
          <p:cNvPr id="374" name="Flowchart: Alternate Process 373"/>
          <p:cNvSpPr/>
          <p:nvPr/>
        </p:nvSpPr>
        <p:spPr>
          <a:xfrm>
            <a:off x="3300051" y="4343400"/>
            <a:ext cx="3505200" cy="2133600"/>
          </a:xfrm>
          <a:prstGeom prst="flowChartAlternateProcess">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5" name="AutoShape 25"/>
          <p:cNvCxnSpPr>
            <a:cxnSpLocks noChangeAspect="1" noChangeShapeType="1"/>
          </p:cNvCxnSpPr>
          <p:nvPr/>
        </p:nvCxnSpPr>
        <p:spPr bwMode="auto">
          <a:xfrm rot="5400000">
            <a:off x="6295965" y="4907275"/>
            <a:ext cx="1280160" cy="13"/>
          </a:xfrm>
          <a:prstGeom prst="straightConnector1">
            <a:avLst/>
          </a:prstGeom>
          <a:noFill/>
          <a:ln w="9360">
            <a:solidFill>
              <a:srgbClr val="000000"/>
            </a:solidFill>
            <a:round/>
            <a:headEnd/>
            <a:tailEnd type="none" w="med" len="med"/>
          </a:ln>
        </p:spPr>
      </p:cxnSp>
      <p:cxnSp>
        <p:nvCxnSpPr>
          <p:cNvPr id="376" name="AutoShape 25"/>
          <p:cNvCxnSpPr>
            <a:cxnSpLocks noChangeAspect="1" noChangeShapeType="1"/>
          </p:cNvCxnSpPr>
          <p:nvPr/>
        </p:nvCxnSpPr>
        <p:spPr bwMode="auto">
          <a:xfrm>
            <a:off x="6652851" y="5548952"/>
            <a:ext cx="304800" cy="2"/>
          </a:xfrm>
          <a:prstGeom prst="straightConnector1">
            <a:avLst/>
          </a:prstGeom>
          <a:noFill/>
          <a:ln w="9360">
            <a:solidFill>
              <a:srgbClr val="000000"/>
            </a:solidFill>
            <a:round/>
            <a:headEnd type="triangle"/>
            <a:tailEnd type="none" w="med" len="med"/>
          </a:ln>
        </p:spPr>
      </p:cxnSp>
      <p:cxnSp>
        <p:nvCxnSpPr>
          <p:cNvPr id="377" name="AutoShape 25"/>
          <p:cNvCxnSpPr>
            <a:cxnSpLocks noChangeAspect="1" noChangeShapeType="1"/>
          </p:cNvCxnSpPr>
          <p:nvPr/>
        </p:nvCxnSpPr>
        <p:spPr bwMode="auto">
          <a:xfrm>
            <a:off x="5890851" y="5492088"/>
            <a:ext cx="304800" cy="2"/>
          </a:xfrm>
          <a:prstGeom prst="straightConnector1">
            <a:avLst/>
          </a:prstGeom>
          <a:noFill/>
          <a:ln w="9360">
            <a:solidFill>
              <a:srgbClr val="000000"/>
            </a:solidFill>
            <a:round/>
            <a:headEnd/>
            <a:tailEnd type="triangle" w="med" len="med"/>
          </a:ln>
        </p:spPr>
      </p:cxnSp>
      <p:cxnSp>
        <p:nvCxnSpPr>
          <p:cNvPr id="378" name="AutoShape 25"/>
          <p:cNvCxnSpPr>
            <a:cxnSpLocks noChangeAspect="1" noChangeShapeType="1"/>
          </p:cNvCxnSpPr>
          <p:nvPr/>
        </p:nvCxnSpPr>
        <p:spPr bwMode="auto">
          <a:xfrm>
            <a:off x="6644891" y="5478440"/>
            <a:ext cx="548640" cy="4"/>
          </a:xfrm>
          <a:prstGeom prst="straightConnector1">
            <a:avLst/>
          </a:prstGeom>
          <a:noFill/>
          <a:ln w="9360">
            <a:solidFill>
              <a:srgbClr val="000000"/>
            </a:solidFill>
            <a:round/>
            <a:headEnd/>
            <a:tailEnd type="none" w="med" len="med"/>
          </a:ln>
        </p:spPr>
      </p:cxnSp>
      <p:cxnSp>
        <p:nvCxnSpPr>
          <p:cNvPr id="379" name="AutoShape 28"/>
          <p:cNvCxnSpPr>
            <a:cxnSpLocks noChangeShapeType="1"/>
          </p:cNvCxnSpPr>
          <p:nvPr/>
        </p:nvCxnSpPr>
        <p:spPr bwMode="auto">
          <a:xfrm rot="5400000">
            <a:off x="7137347" y="3505200"/>
            <a:ext cx="2057400" cy="1905000"/>
          </a:xfrm>
          <a:prstGeom prst="bentConnector3">
            <a:avLst>
              <a:gd name="adj1" fmla="val 31426"/>
            </a:avLst>
          </a:prstGeom>
          <a:noFill/>
          <a:ln w="9360">
            <a:solidFill>
              <a:srgbClr val="000000"/>
            </a:solidFill>
            <a:round/>
            <a:headEnd/>
            <a:tailEnd type="none" w="med" len="med"/>
          </a:ln>
        </p:spPr>
      </p:cxnSp>
      <p:cxnSp>
        <p:nvCxnSpPr>
          <p:cNvPr id="380" name="AutoShape 25"/>
          <p:cNvCxnSpPr>
            <a:cxnSpLocks noChangeAspect="1" noChangeShapeType="1"/>
          </p:cNvCxnSpPr>
          <p:nvPr/>
        </p:nvCxnSpPr>
        <p:spPr bwMode="auto">
          <a:xfrm rot="10800000" flipV="1">
            <a:off x="8485515" y="3428999"/>
            <a:ext cx="640080" cy="4"/>
          </a:xfrm>
          <a:prstGeom prst="straightConnector1">
            <a:avLst/>
          </a:prstGeom>
          <a:noFill/>
          <a:ln w="9360">
            <a:solidFill>
              <a:srgbClr val="000000"/>
            </a:solidFill>
            <a:round/>
            <a:headEnd/>
            <a:tailEnd type="triangle" w="med" len="med"/>
          </a:ln>
        </p:spPr>
      </p:cxnSp>
      <p:cxnSp>
        <p:nvCxnSpPr>
          <p:cNvPr id="381" name="AutoShape 25"/>
          <p:cNvCxnSpPr>
            <a:cxnSpLocks noChangeAspect="1" noChangeShapeType="1"/>
          </p:cNvCxnSpPr>
          <p:nvPr/>
        </p:nvCxnSpPr>
        <p:spPr bwMode="auto">
          <a:xfrm rot="5400000">
            <a:off x="4023950" y="1943102"/>
            <a:ext cx="228602" cy="1"/>
          </a:xfrm>
          <a:prstGeom prst="straightConnector1">
            <a:avLst/>
          </a:prstGeom>
          <a:noFill/>
          <a:ln w="25400">
            <a:solidFill>
              <a:srgbClr val="000000"/>
            </a:solidFill>
            <a:prstDash val="sysDot"/>
            <a:round/>
            <a:headEnd type="none"/>
            <a:tailEnd type="triangle" w="med" len="med"/>
          </a:ln>
        </p:spPr>
      </p:cxnSp>
      <p:cxnSp>
        <p:nvCxnSpPr>
          <p:cNvPr id="382" name="AutoShape 25"/>
          <p:cNvCxnSpPr>
            <a:cxnSpLocks noChangeAspect="1" noChangeShapeType="1"/>
          </p:cNvCxnSpPr>
          <p:nvPr/>
        </p:nvCxnSpPr>
        <p:spPr bwMode="auto">
          <a:xfrm rot="5400000">
            <a:off x="3947750" y="1943103"/>
            <a:ext cx="228602" cy="1"/>
          </a:xfrm>
          <a:prstGeom prst="straightConnector1">
            <a:avLst/>
          </a:prstGeom>
          <a:noFill/>
          <a:ln w="25400">
            <a:solidFill>
              <a:srgbClr val="000000"/>
            </a:solidFill>
            <a:prstDash val="sysDot"/>
            <a:round/>
            <a:headEnd type="none"/>
            <a:tailEnd type="triangle" w="med" len="med"/>
          </a:ln>
        </p:spPr>
      </p:cxnSp>
      <p:cxnSp>
        <p:nvCxnSpPr>
          <p:cNvPr id="383" name="AutoShape 25"/>
          <p:cNvCxnSpPr>
            <a:cxnSpLocks noChangeAspect="1" noChangeShapeType="1"/>
          </p:cNvCxnSpPr>
          <p:nvPr/>
        </p:nvCxnSpPr>
        <p:spPr bwMode="auto">
          <a:xfrm rot="5400000">
            <a:off x="3719150" y="1943101"/>
            <a:ext cx="228602" cy="1"/>
          </a:xfrm>
          <a:prstGeom prst="straightConnector1">
            <a:avLst/>
          </a:prstGeom>
          <a:noFill/>
          <a:ln w="25400">
            <a:solidFill>
              <a:srgbClr val="000000"/>
            </a:solidFill>
            <a:prstDash val="sysDot"/>
            <a:round/>
            <a:headEnd type="none"/>
            <a:tailEnd type="triangle" w="med" len="med"/>
          </a:ln>
        </p:spPr>
      </p:cxnSp>
      <p:sp>
        <p:nvSpPr>
          <p:cNvPr id="384" name="Freeform 177"/>
          <p:cNvSpPr>
            <a:spLocks noChangeArrowheads="1"/>
          </p:cNvSpPr>
          <p:nvPr/>
        </p:nvSpPr>
        <p:spPr bwMode="auto">
          <a:xfrm>
            <a:off x="10634302" y="1524001"/>
            <a:ext cx="104775" cy="295275"/>
          </a:xfrm>
          <a:custGeom>
            <a:avLst/>
            <a:gdLst>
              <a:gd name="T0" fmla="*/ 30430 w 104118"/>
              <a:gd name="T1" fmla="*/ 18616 h 438207"/>
              <a:gd name="T2" fmla="*/ 91290 w 104118"/>
              <a:gd name="T3" fmla="*/ 18211 h 438207"/>
              <a:gd name="T4" fmla="*/ 91290 w 104118"/>
              <a:gd name="T5" fmla="*/ 15784 h 438207"/>
              <a:gd name="T6" fmla="*/ 60860 w 104118"/>
              <a:gd name="T7" fmla="*/ 14569 h 438207"/>
              <a:gd name="T8" fmla="*/ 10143 w 104118"/>
              <a:gd name="T9" fmla="*/ 12950 h 438207"/>
              <a:gd name="T10" fmla="*/ 0 w 104118"/>
              <a:gd name="T11" fmla="*/ 11736 h 438207"/>
              <a:gd name="T12" fmla="*/ 40573 w 104118"/>
              <a:gd name="T13" fmla="*/ 10117 h 438207"/>
              <a:gd name="T14" fmla="*/ 71003 w 104118"/>
              <a:gd name="T15" fmla="*/ 9308 h 438207"/>
              <a:gd name="T16" fmla="*/ 81147 w 104118"/>
              <a:gd name="T17" fmla="*/ 2428 h 438207"/>
              <a:gd name="T18" fmla="*/ 101433 w 104118"/>
              <a:gd name="T19" fmla="*/ 0 h 438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118"/>
              <a:gd name="T31" fmla="*/ 0 h 438207"/>
              <a:gd name="T32" fmla="*/ 104118 w 104118"/>
              <a:gd name="T33" fmla="*/ 438207 h 438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118" h="438207">
                <a:moveTo>
                  <a:pt x="28575" y="438150"/>
                </a:moveTo>
                <a:cubicBezTo>
                  <a:pt x="47625" y="434975"/>
                  <a:pt x="68957" y="438207"/>
                  <a:pt x="85725" y="428625"/>
                </a:cubicBezTo>
                <a:cubicBezTo>
                  <a:pt x="104118" y="418115"/>
                  <a:pt x="92732" y="381985"/>
                  <a:pt x="85725" y="371475"/>
                </a:cubicBezTo>
                <a:cubicBezTo>
                  <a:pt x="78253" y="360267"/>
                  <a:pt x="65774" y="353248"/>
                  <a:pt x="57150" y="342900"/>
                </a:cubicBezTo>
                <a:cubicBezTo>
                  <a:pt x="24009" y="303130"/>
                  <a:pt x="56435" y="320437"/>
                  <a:pt x="9525" y="304800"/>
                </a:cubicBezTo>
                <a:cubicBezTo>
                  <a:pt x="6350" y="295275"/>
                  <a:pt x="0" y="286265"/>
                  <a:pt x="0" y="276225"/>
                </a:cubicBezTo>
                <a:cubicBezTo>
                  <a:pt x="0" y="238125"/>
                  <a:pt x="12700" y="250825"/>
                  <a:pt x="38100" y="238125"/>
                </a:cubicBezTo>
                <a:cubicBezTo>
                  <a:pt x="48339" y="233005"/>
                  <a:pt x="57150" y="225425"/>
                  <a:pt x="66675" y="219075"/>
                </a:cubicBezTo>
                <a:cubicBezTo>
                  <a:pt x="69850" y="165100"/>
                  <a:pt x="71305" y="110996"/>
                  <a:pt x="76200" y="57150"/>
                </a:cubicBezTo>
                <a:cubicBezTo>
                  <a:pt x="80362" y="11365"/>
                  <a:pt x="76009" y="19241"/>
                  <a:pt x="95250" y="0"/>
                </a:cubicBezTo>
              </a:path>
            </a:pathLst>
          </a:custGeom>
          <a:solidFill>
            <a:srgbClr val="00B8FF"/>
          </a:solidFill>
          <a:ln w="9525" algn="ctr">
            <a:solidFill>
              <a:schemeClr val="tx1"/>
            </a:solidFill>
            <a:prstDash val="sys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5" name="Freeform 178"/>
          <p:cNvSpPr>
            <a:spLocks noChangeArrowheads="1"/>
          </p:cNvSpPr>
          <p:nvPr/>
        </p:nvSpPr>
        <p:spPr bwMode="auto">
          <a:xfrm>
            <a:off x="10739077" y="1676401"/>
            <a:ext cx="104775" cy="295275"/>
          </a:xfrm>
          <a:custGeom>
            <a:avLst/>
            <a:gdLst>
              <a:gd name="T0" fmla="*/ 30430 w 104118"/>
              <a:gd name="T1" fmla="*/ 18616 h 438207"/>
              <a:gd name="T2" fmla="*/ 91290 w 104118"/>
              <a:gd name="T3" fmla="*/ 18211 h 438207"/>
              <a:gd name="T4" fmla="*/ 91290 w 104118"/>
              <a:gd name="T5" fmla="*/ 15784 h 438207"/>
              <a:gd name="T6" fmla="*/ 60860 w 104118"/>
              <a:gd name="T7" fmla="*/ 14569 h 438207"/>
              <a:gd name="T8" fmla="*/ 10143 w 104118"/>
              <a:gd name="T9" fmla="*/ 12950 h 438207"/>
              <a:gd name="T10" fmla="*/ 0 w 104118"/>
              <a:gd name="T11" fmla="*/ 11736 h 438207"/>
              <a:gd name="T12" fmla="*/ 40573 w 104118"/>
              <a:gd name="T13" fmla="*/ 10117 h 438207"/>
              <a:gd name="T14" fmla="*/ 71003 w 104118"/>
              <a:gd name="T15" fmla="*/ 9308 h 438207"/>
              <a:gd name="T16" fmla="*/ 81147 w 104118"/>
              <a:gd name="T17" fmla="*/ 2428 h 438207"/>
              <a:gd name="T18" fmla="*/ 101433 w 104118"/>
              <a:gd name="T19" fmla="*/ 0 h 438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118"/>
              <a:gd name="T31" fmla="*/ 0 h 438207"/>
              <a:gd name="T32" fmla="*/ 104118 w 104118"/>
              <a:gd name="T33" fmla="*/ 438207 h 438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118" h="438207">
                <a:moveTo>
                  <a:pt x="28575" y="438150"/>
                </a:moveTo>
                <a:cubicBezTo>
                  <a:pt x="47625" y="434975"/>
                  <a:pt x="68957" y="438207"/>
                  <a:pt x="85725" y="428625"/>
                </a:cubicBezTo>
                <a:cubicBezTo>
                  <a:pt x="104118" y="418115"/>
                  <a:pt x="92732" y="381985"/>
                  <a:pt x="85725" y="371475"/>
                </a:cubicBezTo>
                <a:cubicBezTo>
                  <a:pt x="78253" y="360267"/>
                  <a:pt x="65774" y="353248"/>
                  <a:pt x="57150" y="342900"/>
                </a:cubicBezTo>
                <a:cubicBezTo>
                  <a:pt x="24009" y="303130"/>
                  <a:pt x="56435" y="320437"/>
                  <a:pt x="9525" y="304800"/>
                </a:cubicBezTo>
                <a:cubicBezTo>
                  <a:pt x="6350" y="295275"/>
                  <a:pt x="0" y="286265"/>
                  <a:pt x="0" y="276225"/>
                </a:cubicBezTo>
                <a:cubicBezTo>
                  <a:pt x="0" y="238125"/>
                  <a:pt x="12700" y="250825"/>
                  <a:pt x="38100" y="238125"/>
                </a:cubicBezTo>
                <a:cubicBezTo>
                  <a:pt x="48339" y="233005"/>
                  <a:pt x="57150" y="225425"/>
                  <a:pt x="66675" y="219075"/>
                </a:cubicBezTo>
                <a:cubicBezTo>
                  <a:pt x="69850" y="165100"/>
                  <a:pt x="71305" y="110996"/>
                  <a:pt x="76200" y="57150"/>
                </a:cubicBezTo>
                <a:cubicBezTo>
                  <a:pt x="80362" y="11365"/>
                  <a:pt x="76009" y="19241"/>
                  <a:pt x="95250" y="0"/>
                </a:cubicBezTo>
              </a:path>
            </a:pathLst>
          </a:custGeom>
          <a:solidFill>
            <a:srgbClr val="00B8FF"/>
          </a:solidFill>
          <a:ln w="9525" algn="ctr">
            <a:solidFill>
              <a:schemeClr val="tx1"/>
            </a:solidFill>
            <a:prstDash val="sys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TextBox 385"/>
          <p:cNvSpPr txBox="1"/>
          <p:nvPr/>
        </p:nvSpPr>
        <p:spPr>
          <a:xfrm>
            <a:off x="7262451" y="12192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83 %</a:t>
            </a:r>
          </a:p>
        </p:txBody>
      </p:sp>
      <p:sp>
        <p:nvSpPr>
          <p:cNvPr id="387" name="TextBox 386"/>
          <p:cNvSpPr txBox="1"/>
          <p:nvPr/>
        </p:nvSpPr>
        <p:spPr>
          <a:xfrm>
            <a:off x="4900251" y="25908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4 %</a:t>
            </a:r>
          </a:p>
        </p:txBody>
      </p:sp>
      <p:sp>
        <p:nvSpPr>
          <p:cNvPr id="388" name="TextBox 387"/>
          <p:cNvSpPr txBox="1"/>
          <p:nvPr/>
        </p:nvSpPr>
        <p:spPr>
          <a:xfrm>
            <a:off x="7491051" y="43434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3 %</a:t>
            </a:r>
          </a:p>
        </p:txBody>
      </p:sp>
      <p:sp>
        <p:nvSpPr>
          <p:cNvPr id="389" name="TextBox 388"/>
          <p:cNvSpPr txBox="1"/>
          <p:nvPr/>
        </p:nvSpPr>
        <p:spPr>
          <a:xfrm>
            <a:off x="9167451" y="13716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8 %</a:t>
            </a:r>
          </a:p>
        </p:txBody>
      </p:sp>
      <p:cxnSp>
        <p:nvCxnSpPr>
          <p:cNvPr id="390" name="AutoShape 25"/>
          <p:cNvCxnSpPr>
            <a:cxnSpLocks noChangeAspect="1" noChangeShapeType="1"/>
          </p:cNvCxnSpPr>
          <p:nvPr/>
        </p:nvCxnSpPr>
        <p:spPr bwMode="auto">
          <a:xfrm rot="5400000">
            <a:off x="5526337" y="2041821"/>
            <a:ext cx="274320" cy="681"/>
          </a:xfrm>
          <a:prstGeom prst="straightConnector1">
            <a:avLst/>
          </a:prstGeom>
          <a:noFill/>
          <a:ln w="9360">
            <a:solidFill>
              <a:srgbClr val="000000"/>
            </a:solidFill>
            <a:round/>
            <a:headEnd/>
            <a:tailEnd type="triangle" w="med" len="med"/>
          </a:ln>
        </p:spPr>
      </p:cxnSp>
      <p:sp>
        <p:nvSpPr>
          <p:cNvPr id="391" name="TextBox 390"/>
          <p:cNvSpPr txBox="1"/>
          <p:nvPr/>
        </p:nvSpPr>
        <p:spPr>
          <a:xfrm>
            <a:off x="5205051" y="20574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2 %</a:t>
            </a:r>
          </a:p>
        </p:txBody>
      </p:sp>
      <p:sp>
        <p:nvSpPr>
          <p:cNvPr id="392" name="TextBox 391"/>
          <p:cNvSpPr txBox="1"/>
          <p:nvPr/>
        </p:nvSpPr>
        <p:spPr>
          <a:xfrm>
            <a:off x="8024451" y="28956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63 %</a:t>
            </a:r>
          </a:p>
        </p:txBody>
      </p:sp>
      <p:sp>
        <p:nvSpPr>
          <p:cNvPr id="393" name="TextBox 392"/>
          <p:cNvSpPr txBox="1"/>
          <p:nvPr/>
        </p:nvSpPr>
        <p:spPr>
          <a:xfrm>
            <a:off x="8647699" y="3774744"/>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20 %</a:t>
            </a:r>
          </a:p>
        </p:txBody>
      </p:sp>
      <p:sp>
        <p:nvSpPr>
          <p:cNvPr id="394" name="TextBox 393"/>
          <p:cNvSpPr txBox="1"/>
          <p:nvPr/>
        </p:nvSpPr>
        <p:spPr>
          <a:xfrm>
            <a:off x="4976451" y="1219200"/>
            <a:ext cx="381000" cy="153888"/>
          </a:xfrm>
          <a:prstGeom prst="rect">
            <a:avLst/>
          </a:prstGeom>
          <a:gradFill>
            <a:gsLst>
              <a:gs pos="0">
                <a:srgbClr val="5E9EFF">
                  <a:alpha val="29000"/>
                </a:srgbClr>
              </a:gs>
              <a:gs pos="39999">
                <a:srgbClr val="85C2FF"/>
              </a:gs>
              <a:gs pos="70000">
                <a:srgbClr val="C4D6EB"/>
              </a:gs>
              <a:gs pos="100000">
                <a:srgbClr val="FFEBFA"/>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mn-cs"/>
              </a:rPr>
              <a:t>100 %</a:t>
            </a:r>
          </a:p>
        </p:txBody>
      </p:sp>
      <p:sp>
        <p:nvSpPr>
          <p:cNvPr id="395" name="TextBox 394"/>
          <p:cNvSpPr txBox="1"/>
          <p:nvPr/>
        </p:nvSpPr>
        <p:spPr>
          <a:xfrm>
            <a:off x="2919051" y="1143000"/>
            <a:ext cx="381000" cy="153888"/>
          </a:xfrm>
          <a:prstGeom prst="rect">
            <a:avLst/>
          </a:prstGeom>
          <a:gradFill>
            <a:gsLst>
              <a:gs pos="0">
                <a:srgbClr val="DDEBCF"/>
              </a:gs>
              <a:gs pos="50000">
                <a:srgbClr val="9CB86E"/>
              </a:gs>
              <a:gs pos="100000">
                <a:srgbClr val="156B13"/>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100 %</a:t>
            </a:r>
          </a:p>
        </p:txBody>
      </p:sp>
      <p:sp>
        <p:nvSpPr>
          <p:cNvPr id="396" name="TextBox 395"/>
          <p:cNvSpPr txBox="1"/>
          <p:nvPr/>
        </p:nvSpPr>
        <p:spPr>
          <a:xfrm>
            <a:off x="4366851" y="457200"/>
            <a:ext cx="381000" cy="152400"/>
          </a:xfrm>
          <a:prstGeom prst="rect">
            <a:avLst/>
          </a:prstGeom>
          <a:gradFill>
            <a:gsLst>
              <a:gs pos="0">
                <a:srgbClr val="DDEBCF"/>
              </a:gs>
              <a:gs pos="50000">
                <a:srgbClr val="9CB86E"/>
              </a:gs>
              <a:gs pos="100000">
                <a:srgbClr val="156B13"/>
              </a:gs>
            </a:gsLst>
            <a:lin ang="5400000" scaled="0"/>
          </a:gra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9.8  %</a:t>
            </a:r>
          </a:p>
        </p:txBody>
      </p:sp>
      <p:sp>
        <p:nvSpPr>
          <p:cNvPr id="398" name="TextBox 397"/>
          <p:cNvSpPr txBox="1"/>
          <p:nvPr/>
        </p:nvSpPr>
        <p:spPr>
          <a:xfrm>
            <a:off x="4366851" y="2667000"/>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DM Plant</a:t>
            </a:r>
          </a:p>
        </p:txBody>
      </p:sp>
      <p:sp>
        <p:nvSpPr>
          <p:cNvPr id="399" name="TextBox 398"/>
          <p:cNvSpPr txBox="1"/>
          <p:nvPr/>
        </p:nvSpPr>
        <p:spPr>
          <a:xfrm>
            <a:off x="4366851" y="5791200"/>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Units</a:t>
            </a:r>
          </a:p>
        </p:txBody>
      </p:sp>
      <p:sp>
        <p:nvSpPr>
          <p:cNvPr id="400" name="Rectangle 399"/>
          <p:cNvSpPr/>
          <p:nvPr/>
        </p:nvSpPr>
        <p:spPr>
          <a:xfrm>
            <a:off x="4214451" y="6157210"/>
            <a:ext cx="1143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Heaters</a:t>
            </a:r>
          </a:p>
        </p:txBody>
      </p:sp>
      <p:sp>
        <p:nvSpPr>
          <p:cNvPr id="401" name="Rectangle 15"/>
          <p:cNvSpPr>
            <a:spLocks noChangeArrowheads="1"/>
          </p:cNvSpPr>
          <p:nvPr/>
        </p:nvSpPr>
        <p:spPr bwMode="auto">
          <a:xfrm>
            <a:off x="5052651" y="5562600"/>
            <a:ext cx="1066800" cy="381000"/>
          </a:xfrm>
          <a:prstGeom prst="rect">
            <a:avLst/>
          </a:prstGeom>
          <a:solidFill>
            <a:srgbClr val="FFFFFF"/>
          </a:solidFill>
          <a:ln w="9360">
            <a:noFill/>
            <a:miter lim="800000"/>
            <a:headEnd/>
            <a:tailEnd/>
          </a:ln>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Cycle makeup</a:t>
            </a:r>
          </a:p>
        </p:txBody>
      </p:sp>
      <p:cxnSp>
        <p:nvCxnSpPr>
          <p:cNvPr id="402" name="Straight Arrow Connector 401"/>
          <p:cNvCxnSpPr/>
          <p:nvPr/>
        </p:nvCxnSpPr>
        <p:spPr>
          <a:xfrm flipV="1">
            <a:off x="5814651" y="5638800"/>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 y="0"/>
            <a:ext cx="1508760" cy="609600"/>
          </a:xfrm>
          <a:solidFill>
            <a:schemeClr val="accent2"/>
          </a:solidFill>
        </p:spPr>
        <p:txBody>
          <a:bodyPr>
            <a:normAutofit/>
          </a:bodyPr>
          <a:lstStyle/>
          <a:p>
            <a:r>
              <a:rPr lang="en-US" sz="3200" b="1" dirty="0">
                <a:solidFill>
                  <a:schemeClr val="bg1"/>
                </a:solidFill>
              </a:rPr>
              <a:t>WBD</a:t>
            </a:r>
          </a:p>
        </p:txBody>
      </p:sp>
      <p:sp>
        <p:nvSpPr>
          <p:cNvPr id="403" name="Slide Number Placeholder 201">
            <a:extLst>
              <a:ext uri="{FF2B5EF4-FFF2-40B4-BE49-F238E27FC236}">
                <a16:creationId xmlns:a16="http://schemas.microsoft.com/office/drawing/2014/main" id="{764A2597-5D5E-4EA5-A62F-2AE6FEBACCB7}"/>
              </a:ext>
            </a:extLst>
          </p:cNvPr>
          <p:cNvSpPr>
            <a:spLocks noGrp="1"/>
          </p:cNvSpPr>
          <p:nvPr>
            <p:ph type="sldNum" sz="quarter" idx="12"/>
          </p:nvPr>
        </p:nvSpPr>
        <p:spPr>
          <a:xfrm>
            <a:off x="8822010"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AD3EC-5270-4BD3-87B4-CD378DF6100B}"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97" name="Title 1"/>
          <p:cNvSpPr txBox="1">
            <a:spLocks/>
          </p:cNvSpPr>
          <p:nvPr/>
        </p:nvSpPr>
        <p:spPr>
          <a:xfrm>
            <a:off x="15240" y="6271510"/>
            <a:ext cx="1508760" cy="609600"/>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j-ea"/>
                <a:cs typeface="+mj-cs"/>
              </a:rPr>
              <a:t>ZLD</a:t>
            </a:r>
          </a:p>
        </p:txBody>
      </p:sp>
      <p:sp>
        <p:nvSpPr>
          <p:cNvPr id="3" name="TextBox 2">
            <a:extLst>
              <a:ext uri="{FF2B5EF4-FFF2-40B4-BE49-F238E27FC236}">
                <a16:creationId xmlns:a16="http://schemas.microsoft.com/office/drawing/2014/main" id="{FFCD7E9D-861C-4A7C-A01D-DF2A711BA133}"/>
              </a:ext>
            </a:extLst>
          </p:cNvPr>
          <p:cNvSpPr txBox="1"/>
          <p:nvPr/>
        </p:nvSpPr>
        <p:spPr>
          <a:xfrm>
            <a:off x="181673" y="1905298"/>
            <a:ext cx="1896331" cy="1015663"/>
          </a:xfrm>
          <a:prstGeom prst="rect">
            <a:avLst/>
          </a:prstGeom>
          <a:noFill/>
        </p:spPr>
        <p:txBody>
          <a:bodyPr wrap="square" rtlCol="0">
            <a:spAutoFit/>
          </a:bodyPr>
          <a:lstStyle/>
          <a:p>
            <a:r>
              <a:rPr lang="en-GB" sz="2000" dirty="0"/>
              <a:t>Online monitoring is highly advisable</a:t>
            </a:r>
            <a:endParaRPr lang="en-IN"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76401" y="1295400"/>
            <a:ext cx="8634173" cy="2667000"/>
          </a:xfrm>
          <a:prstGeom prst="rect">
            <a:avLst/>
          </a:prstGeom>
          <a:noFill/>
          <a:ln w="9525">
            <a:noFill/>
            <a:miter lim="800000"/>
            <a:headEnd/>
            <a:tailEnd/>
          </a:ln>
        </p:spPr>
      </p:pic>
      <p:pic>
        <p:nvPicPr>
          <p:cNvPr id="2052" name="Picture 4" descr="To which part of a water molecule would Li^+ be attracted? | Socratic"/>
          <p:cNvPicPr>
            <a:picLocks noChangeAspect="1" noChangeArrowheads="1"/>
          </p:cNvPicPr>
          <p:nvPr/>
        </p:nvPicPr>
        <p:blipFill>
          <a:blip r:embed="rId3" cstate="print"/>
          <a:srcRect/>
          <a:stretch>
            <a:fillRect/>
          </a:stretch>
        </p:blipFill>
        <p:spPr bwMode="auto">
          <a:xfrm>
            <a:off x="2057401" y="4114800"/>
            <a:ext cx="2162175" cy="2114550"/>
          </a:xfrm>
          <a:prstGeom prst="rect">
            <a:avLst/>
          </a:prstGeom>
          <a:noFill/>
        </p:spPr>
      </p:pic>
      <p:pic>
        <p:nvPicPr>
          <p:cNvPr id="2054" name="Picture 6" descr="The strong polar bond between water molecules creates water cohesion. |  U.S. Geological Survey"/>
          <p:cNvPicPr>
            <a:picLocks noChangeAspect="1" noChangeArrowheads="1"/>
          </p:cNvPicPr>
          <p:nvPr/>
        </p:nvPicPr>
        <p:blipFill>
          <a:blip r:embed="rId4" cstate="print"/>
          <a:srcRect/>
          <a:stretch>
            <a:fillRect/>
          </a:stretch>
        </p:blipFill>
        <p:spPr bwMode="auto">
          <a:xfrm>
            <a:off x="5867400" y="4114800"/>
            <a:ext cx="3810000" cy="2305050"/>
          </a:xfrm>
          <a:prstGeom prst="rect">
            <a:avLst/>
          </a:prstGeom>
          <a:noFill/>
        </p:spPr>
      </p:pic>
      <p:sp>
        <p:nvSpPr>
          <p:cNvPr id="2" name="Title 1"/>
          <p:cNvSpPr>
            <a:spLocks noGrp="1"/>
          </p:cNvSpPr>
          <p:nvPr>
            <p:ph type="title"/>
          </p:nvPr>
        </p:nvSpPr>
        <p:spPr>
          <a:xfrm>
            <a:off x="0" y="0"/>
            <a:ext cx="9144000" cy="762000"/>
          </a:xfrm>
          <a:solidFill>
            <a:srgbClr val="0070C0"/>
          </a:solidFill>
        </p:spPr>
        <p:txBody>
          <a:bodyPr>
            <a:normAutofit/>
          </a:bodyPr>
          <a:lstStyle/>
          <a:p>
            <a:r>
              <a:rPr lang="en-US" sz="3200" b="1" dirty="0">
                <a:solidFill>
                  <a:schemeClr val="bg1"/>
                </a:solidFill>
              </a:rPr>
              <a:t>Structure of water and its impact on its properties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78777" cy="640445"/>
          </a:xfrm>
          <a:solidFill>
            <a:schemeClr val="accent2"/>
          </a:solidFill>
        </p:spPr>
        <p:txBody>
          <a:bodyPr>
            <a:normAutofit/>
          </a:bodyPr>
          <a:lstStyle/>
          <a:p>
            <a:r>
              <a:rPr lang="en-IN" sz="2800" b="1" dirty="0">
                <a:solidFill>
                  <a:schemeClr val="bg1"/>
                </a:solidFill>
              </a:rPr>
              <a:t>Emerging contaminants</a:t>
            </a:r>
          </a:p>
        </p:txBody>
      </p:sp>
      <p:sp>
        <p:nvSpPr>
          <p:cNvPr id="3" name="Text Placeholder 2"/>
          <p:cNvSpPr>
            <a:spLocks noGrp="1"/>
          </p:cNvSpPr>
          <p:nvPr>
            <p:ph type="body" idx="1"/>
          </p:nvPr>
        </p:nvSpPr>
        <p:spPr>
          <a:xfrm>
            <a:off x="1752600" y="1017238"/>
            <a:ext cx="5939938" cy="5562600"/>
          </a:xfrm>
        </p:spPr>
        <p:txBody>
          <a:bodyPr>
            <a:noAutofit/>
          </a:bodyPr>
          <a:lstStyle/>
          <a:p>
            <a:r>
              <a:rPr lang="en-IN" sz="2400" b="1" dirty="0"/>
              <a:t>Silica of different forms</a:t>
            </a:r>
          </a:p>
          <a:p>
            <a:pPr lvl="1"/>
            <a:r>
              <a:rPr lang="en-IN" sz="1400" b="1" dirty="0"/>
              <a:t>Reactive silica </a:t>
            </a:r>
            <a:r>
              <a:rPr lang="en-IN" sz="1400" dirty="0"/>
              <a:t>is detectable and exchangeable reversibly by SBA resin</a:t>
            </a:r>
          </a:p>
          <a:p>
            <a:pPr lvl="2"/>
            <a:r>
              <a:rPr lang="en-IN" sz="1200" dirty="0"/>
              <a:t>There is a limit to it for steam, boiler. Can deposit in turbine causing efficiency loss, and corrosion, it can also form scale in boiler requiring early acid cleaning.</a:t>
            </a:r>
          </a:p>
          <a:p>
            <a:pPr lvl="1"/>
            <a:r>
              <a:rPr lang="en-IN" sz="1400" b="1" dirty="0"/>
              <a:t>Colloidal silica </a:t>
            </a:r>
            <a:r>
              <a:rPr lang="en-IN" sz="1400" dirty="0"/>
              <a:t>is not detectable and cannot be exchanged reversibly. Removal process is subjective, difficult and prone to slippage thru the value chain.</a:t>
            </a:r>
          </a:p>
          <a:p>
            <a:pPr lvl="2"/>
            <a:r>
              <a:rPr lang="en-IN" sz="1200" dirty="0"/>
              <a:t>This blocks resin pores and causes loss of exchange capacity, and slippage of colloidal silica to boiler.</a:t>
            </a:r>
          </a:p>
          <a:p>
            <a:pPr lvl="2"/>
            <a:r>
              <a:rPr lang="en-IN" sz="1200" dirty="0"/>
              <a:t>For RO system it fouls membranes causing quality and capacity loss, requiring early membrane change.</a:t>
            </a:r>
          </a:p>
          <a:p>
            <a:r>
              <a:rPr lang="en-IN" sz="2400" b="1" dirty="0"/>
              <a:t>Organics (NOM-Naturally Occurring Matter)</a:t>
            </a:r>
          </a:p>
          <a:p>
            <a:pPr lvl="1"/>
            <a:r>
              <a:rPr lang="en-IN" sz="2000" dirty="0"/>
              <a:t>Very complex to understand</a:t>
            </a:r>
          </a:p>
          <a:p>
            <a:pPr lvl="1"/>
            <a:r>
              <a:rPr lang="en-IN" sz="2000" dirty="0"/>
              <a:t>Many fragments are available</a:t>
            </a:r>
          </a:p>
          <a:p>
            <a:pPr lvl="1"/>
            <a:r>
              <a:rPr lang="en-IN" sz="2000" dirty="0"/>
              <a:t>Requires advanced technology to detect each fragments</a:t>
            </a:r>
          </a:p>
          <a:p>
            <a:pPr lvl="1"/>
            <a:r>
              <a:rPr lang="en-IN" sz="2000" dirty="0"/>
              <a:t>Removal requires customised approach</a:t>
            </a:r>
          </a:p>
        </p:txBody>
      </p:sp>
      <p:sp>
        <p:nvSpPr>
          <p:cNvPr id="6" name="Slide Number Placeholder 5"/>
          <p:cNvSpPr>
            <a:spLocks noGrp="1"/>
          </p:cNvSpPr>
          <p:nvPr>
            <p:ph type="sldNum" sz="quarter" idx="12"/>
          </p:nvPr>
        </p:nvSpPr>
        <p:spPr>
          <a:xfrm>
            <a:off x="10083176" y="6492877"/>
            <a:ext cx="5848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4BB3F-779D-4F4F-8A3A-F73CC1C8CC85}" type="slidenum">
              <a:rPr kumimoji="0" lang="en-US" altLang="en-US" sz="1200" b="0" i="0" u="none" strike="noStrike" kern="1200" cap="none" spc="0" normalizeH="0" baseline="0" noProof="0" smtClean="0">
                <a:ln>
                  <a:noFill/>
                </a:ln>
                <a:solidFill>
                  <a:srgbClr val="FF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2" descr="Image result for colloidal sil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111" y="3429000"/>
            <a:ext cx="2531477"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colloidal sil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7852" y="1044948"/>
            <a:ext cx="2529731" cy="136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464820"/>
            <a:ext cx="4419600" cy="6030686"/>
          </a:xfrm>
          <a:prstGeom prst="rect">
            <a:avLst/>
          </a:prstGeom>
        </p:spPr>
      </p:pic>
      <p:sp>
        <p:nvSpPr>
          <p:cNvPr id="2" name="Title 1"/>
          <p:cNvSpPr>
            <a:spLocks noGrp="1"/>
          </p:cNvSpPr>
          <p:nvPr>
            <p:ph type="title"/>
          </p:nvPr>
        </p:nvSpPr>
        <p:spPr>
          <a:xfrm>
            <a:off x="8872" y="0"/>
            <a:ext cx="4105928" cy="927036"/>
          </a:xfrm>
          <a:solidFill>
            <a:srgbClr val="C00000"/>
          </a:solidFill>
        </p:spPr>
        <p:txBody>
          <a:bodyPr>
            <a:normAutofit/>
          </a:bodyPr>
          <a:lstStyle/>
          <a:p>
            <a:pPr algn="l"/>
            <a:r>
              <a:rPr lang="en-US" sz="3600" b="1" dirty="0">
                <a:solidFill>
                  <a:schemeClr val="bg1"/>
                </a:solidFill>
              </a:rPr>
              <a:t>Colloids and layers</a:t>
            </a:r>
          </a:p>
        </p:txBody>
      </p:sp>
      <p:sp>
        <p:nvSpPr>
          <p:cNvPr id="4" name="Rectangle 3"/>
          <p:cNvSpPr/>
          <p:nvPr/>
        </p:nvSpPr>
        <p:spPr>
          <a:xfrm>
            <a:off x="457200" y="927036"/>
            <a:ext cx="6202949"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libri"/>
                <a:ea typeface="+mn-ea"/>
                <a:cs typeface="+mn-cs"/>
              </a:rPr>
              <a:t>Electrical Double Layer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The development of a net charge at the particle surface affects the distribution of ions in the surrounding interfacial region, resulting in an increased concentration of counter ions, ions of opposite charge to that of the particle, close to the surface. Thus an electrical double layer exists round each particle.</a:t>
            </a:r>
          </a:p>
        </p:txBody>
      </p:sp>
      <p:sp>
        <p:nvSpPr>
          <p:cNvPr id="6" name="Rectangle 5"/>
          <p:cNvSpPr/>
          <p:nvPr/>
        </p:nvSpPr>
        <p:spPr>
          <a:xfrm>
            <a:off x="457200" y="2910207"/>
            <a:ext cx="6757449"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libri"/>
                <a:ea typeface="+mn-ea"/>
                <a:cs typeface="+mn-cs"/>
              </a:rPr>
              <a:t>Zeta Potential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The liquid layer surrounding the particle exists as two parts; an inner region (Stern layer) where the ions are strongly bound and an outer (diffuse) region where they are less firmly associated.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Within the diffuse layer there is a notional boundary inside which the ions and particles form a stable entity. When a particle moves (e.g. due to gravity), ions within the boundary move with it.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Those ions beyond the boundary stay with the bulk dispersant. The potential at this boundary (surface of hydrodynamic shear) is the zeta potential.</a:t>
            </a:r>
          </a:p>
        </p:txBody>
      </p:sp>
    </p:spTree>
    <p:extLst>
      <p:ext uri="{BB962C8B-B14F-4D97-AF65-F5344CB8AC3E}">
        <p14:creationId xmlns:p14="http://schemas.microsoft.com/office/powerpoint/2010/main" val="38490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FC1D0-FA24-4A98-A671-64AB950B851E}"/>
              </a:ext>
            </a:extLst>
          </p:cNvPr>
          <p:cNvPicPr>
            <a:picLocks noChangeAspect="1"/>
          </p:cNvPicPr>
          <p:nvPr/>
        </p:nvPicPr>
        <p:blipFill>
          <a:blip r:embed="rId2"/>
          <a:stretch>
            <a:fillRect/>
          </a:stretch>
        </p:blipFill>
        <p:spPr>
          <a:xfrm>
            <a:off x="1344637" y="98474"/>
            <a:ext cx="6858000" cy="6858000"/>
          </a:xfrm>
          <a:prstGeom prst="rect">
            <a:avLst/>
          </a:prstGeom>
        </p:spPr>
      </p:pic>
    </p:spTree>
    <p:extLst>
      <p:ext uri="{BB962C8B-B14F-4D97-AF65-F5344CB8AC3E}">
        <p14:creationId xmlns:p14="http://schemas.microsoft.com/office/powerpoint/2010/main" val="1627977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12C7-4B67-440D-AE60-B34A3B95E5FD}"/>
              </a:ext>
            </a:extLst>
          </p:cNvPr>
          <p:cNvSpPr>
            <a:spLocks noGrp="1"/>
          </p:cNvSpPr>
          <p:nvPr>
            <p:ph type="title"/>
          </p:nvPr>
        </p:nvSpPr>
        <p:spPr>
          <a:xfrm>
            <a:off x="0" y="0"/>
            <a:ext cx="8153400" cy="600578"/>
          </a:xfrm>
          <a:solidFill>
            <a:schemeClr val="accent2"/>
          </a:solidFill>
        </p:spPr>
        <p:txBody>
          <a:bodyPr>
            <a:normAutofit fontScale="90000"/>
          </a:bodyPr>
          <a:lstStyle/>
          <a:p>
            <a:pPr algn="ctr"/>
            <a:r>
              <a:rPr lang="en-US" sz="3600" b="1" dirty="0">
                <a:solidFill>
                  <a:schemeClr val="bg1"/>
                </a:solidFill>
              </a:rPr>
              <a:t>Water quality and removal of its contaminants</a:t>
            </a:r>
            <a:endParaRPr lang="en-IN" sz="3600" b="1" dirty="0">
              <a:solidFill>
                <a:schemeClr val="bg1"/>
              </a:solidFill>
            </a:endParaRPr>
          </a:p>
        </p:txBody>
      </p:sp>
      <p:sp>
        <p:nvSpPr>
          <p:cNvPr id="3" name="Content Placeholder 2">
            <a:extLst>
              <a:ext uri="{FF2B5EF4-FFF2-40B4-BE49-F238E27FC236}">
                <a16:creationId xmlns:a16="http://schemas.microsoft.com/office/drawing/2014/main" id="{651776F2-4D7C-401D-A000-F91A769C76EC}"/>
              </a:ext>
            </a:extLst>
          </p:cNvPr>
          <p:cNvSpPr>
            <a:spLocks noGrp="1"/>
          </p:cNvSpPr>
          <p:nvPr>
            <p:ph idx="1"/>
          </p:nvPr>
        </p:nvSpPr>
        <p:spPr>
          <a:xfrm>
            <a:off x="1266971" y="1535944"/>
            <a:ext cx="2779249" cy="4351338"/>
          </a:xfrm>
        </p:spPr>
        <p:txBody>
          <a:bodyPr>
            <a:normAutofit fontScale="62500" lnSpcReduction="20000"/>
          </a:bodyPr>
          <a:lstStyle/>
          <a:p>
            <a:pPr marL="0" indent="0" algn="just">
              <a:buNone/>
            </a:pPr>
            <a:r>
              <a:rPr lang="en-US" b="1" dirty="0">
                <a:solidFill>
                  <a:srgbClr val="002060"/>
                </a:solidFill>
              </a:rPr>
              <a:t>Removal technology:</a:t>
            </a:r>
          </a:p>
          <a:p>
            <a:pPr algn="just"/>
            <a:r>
              <a:rPr lang="en-US" dirty="0">
                <a:solidFill>
                  <a:srgbClr val="002060"/>
                </a:solidFill>
              </a:rPr>
              <a:t>TSS: Screening and settling.</a:t>
            </a:r>
          </a:p>
          <a:p>
            <a:pPr algn="just"/>
            <a:endParaRPr lang="en-US" dirty="0">
              <a:solidFill>
                <a:srgbClr val="002060"/>
              </a:solidFill>
            </a:endParaRPr>
          </a:p>
          <a:p>
            <a:pPr algn="just"/>
            <a:endParaRPr lang="en-US" dirty="0">
              <a:solidFill>
                <a:srgbClr val="002060"/>
              </a:solidFill>
            </a:endParaRPr>
          </a:p>
          <a:p>
            <a:pPr algn="just"/>
            <a:r>
              <a:rPr lang="en-US" dirty="0">
                <a:solidFill>
                  <a:srgbClr val="002060"/>
                </a:solidFill>
              </a:rPr>
              <a:t>Colloids: Coagulation and flocculation, Sand Filtration, </a:t>
            </a:r>
            <a:r>
              <a:rPr lang="en-US" dirty="0" err="1">
                <a:solidFill>
                  <a:srgbClr val="002060"/>
                </a:solidFill>
              </a:rPr>
              <a:t>Ultrafiltration</a:t>
            </a:r>
            <a:r>
              <a:rPr lang="en-US" dirty="0">
                <a:solidFill>
                  <a:srgbClr val="002060"/>
                </a:solidFill>
              </a:rPr>
              <a:t>.</a:t>
            </a:r>
          </a:p>
          <a:p>
            <a:pPr algn="just"/>
            <a:r>
              <a:rPr lang="en-US" dirty="0">
                <a:solidFill>
                  <a:srgbClr val="002060"/>
                </a:solidFill>
              </a:rPr>
              <a:t>TDS: </a:t>
            </a:r>
            <a:r>
              <a:rPr lang="en-US" dirty="0" err="1">
                <a:solidFill>
                  <a:srgbClr val="002060"/>
                </a:solidFill>
              </a:rPr>
              <a:t>Demineralisation</a:t>
            </a:r>
            <a:r>
              <a:rPr lang="en-US" dirty="0">
                <a:solidFill>
                  <a:srgbClr val="002060"/>
                </a:solidFill>
              </a:rPr>
              <a:t>, distillation, membrane based system, RO.</a:t>
            </a:r>
          </a:p>
        </p:txBody>
      </p:sp>
      <p:pic>
        <p:nvPicPr>
          <p:cNvPr id="4098" name="Picture 2" descr="Colloidal State - Study Material for IIT JEE | askIITians">
            <a:extLst>
              <a:ext uri="{FF2B5EF4-FFF2-40B4-BE49-F238E27FC236}">
                <a16:creationId xmlns:a16="http://schemas.microsoft.com/office/drawing/2014/main" id="{C8993A23-191E-4D37-83B1-3F8C6092C2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210" y="1363614"/>
            <a:ext cx="5861231" cy="452366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0C95A1C-D4C3-4BD0-BC98-2ED826DE1C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AD3EC-5270-4BD3-87B4-CD378DF6100B}"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9880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5791200" cy="882649"/>
          </a:xfrm>
          <a:solidFill>
            <a:schemeClr val="accent2"/>
          </a:solidFill>
          <a:ln>
            <a:solidFill>
              <a:schemeClr val="accent1"/>
            </a:solidFill>
          </a:ln>
        </p:spPr>
        <p:txBody>
          <a:bodyPr>
            <a:noAutofit/>
          </a:bodyPr>
          <a:lstStyle/>
          <a:p>
            <a:r>
              <a:rPr lang="en-IN" sz="2800" b="1" dirty="0">
                <a:solidFill>
                  <a:schemeClr val="bg1"/>
                </a:solidFill>
              </a:rPr>
              <a:t>Factors affecting Zeta potential….: pH</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AD3EC-5270-4BD3-87B4-CD378DF6100B}"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p:cNvSpPr/>
          <p:nvPr/>
        </p:nvSpPr>
        <p:spPr>
          <a:xfrm>
            <a:off x="533400" y="1371600"/>
            <a:ext cx="6858000" cy="4893647"/>
          </a:xfrm>
          <a:prstGeom prst="rect">
            <a:avLst/>
          </a:prstGeom>
        </p:spPr>
        <p:txBody>
          <a:bodyPr wrap="square" numCol="1" spcCol="216000">
            <a:spAutoFit/>
          </a:bodyPr>
          <a:lstStyle/>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In aqueous media, the pH of the sample is one of the most important factors that affects its zeta potential.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Imagine a particle in suspension with a negative zeta potential. If more alkali is added to this suspension then the particles tend to acquire more negative charge.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If acid is added to this suspension then a point will be reached where the charge will be neutralized.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Further addition of acid may cause a build up of positive charge if the ions are specifically adsorbed. In this case a zeta potential versus pH curve will be positive at low pH and lower or negative at high </a:t>
            </a:r>
            <a:r>
              <a:rPr kumimoji="0" lang="en-IN" sz="1800" b="0" i="0" u="none" strike="noStrike" kern="1200" cap="none" spc="0" normalizeH="0" baseline="0" noProof="0" dirty="0" err="1">
                <a:ln>
                  <a:noFill/>
                </a:ln>
                <a:solidFill>
                  <a:prstClr val="black"/>
                </a:solidFill>
                <a:effectLst/>
                <a:uLnTx/>
                <a:uFillTx/>
                <a:latin typeface="Calibri"/>
                <a:ea typeface="+mn-ea"/>
                <a:cs typeface="+mn-cs"/>
              </a:rPr>
              <a:t>pH.</a:t>
            </a:r>
            <a:r>
              <a:rPr kumimoji="0" lang="en-IN"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1800"/>
              </a:spcAft>
              <a:buClrTx/>
              <a:buSzTx/>
              <a:buFont typeface="Arial"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The point where the plot passes through zero zeta potential is called the </a:t>
            </a:r>
            <a:r>
              <a:rPr kumimoji="0" lang="en-IN" sz="1800" b="0" i="0" u="none" strike="noStrike" kern="1200" cap="none" spc="0" normalizeH="0" baseline="0" noProof="0" dirty="0" err="1">
                <a:ln>
                  <a:noFill/>
                </a:ln>
                <a:solidFill>
                  <a:prstClr val="black"/>
                </a:solidFill>
                <a:effectLst/>
                <a:uLnTx/>
                <a:uFillTx/>
                <a:latin typeface="Calibri"/>
                <a:ea typeface="+mn-ea"/>
                <a:cs typeface="+mn-cs"/>
              </a:rPr>
              <a:t>isoelectric</a:t>
            </a:r>
            <a:r>
              <a:rPr kumimoji="0" lang="en-IN" sz="1800" b="0" i="0" u="none" strike="noStrike" kern="1200" cap="none" spc="0" normalizeH="0" baseline="0" noProof="0" dirty="0">
                <a:ln>
                  <a:noFill/>
                </a:ln>
                <a:solidFill>
                  <a:prstClr val="black"/>
                </a:solidFill>
                <a:effectLst/>
                <a:uLnTx/>
                <a:uFillTx/>
                <a:latin typeface="Calibri"/>
                <a:ea typeface="+mn-ea"/>
                <a:cs typeface="+mn-cs"/>
              </a:rPr>
              <a:t> point and is very important from a practical consideration. It is normally the point where aggregation is most likely and hence the colloidal system is least stable</a:t>
            </a:r>
          </a:p>
        </p:txBody>
      </p:sp>
      <p:pic>
        <p:nvPicPr>
          <p:cNvPr id="1026" name="Picture 2"/>
          <p:cNvPicPr>
            <a:picLocks noChangeAspect="1" noChangeArrowheads="1"/>
          </p:cNvPicPr>
          <p:nvPr/>
        </p:nvPicPr>
        <p:blipFill>
          <a:blip r:embed="rId2" cstate="print"/>
          <a:srcRect/>
          <a:stretch>
            <a:fillRect/>
          </a:stretch>
        </p:blipFill>
        <p:spPr bwMode="auto">
          <a:xfrm>
            <a:off x="8153400" y="1828800"/>
            <a:ext cx="3764096" cy="31242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61CD5-010C-456F-9FF1-7E736771E9D3}"/>
              </a:ext>
            </a:extLst>
          </p:cNvPr>
          <p:cNvSpPr>
            <a:spLocks noGrp="1"/>
          </p:cNvSpPr>
          <p:nvPr>
            <p:ph type="title"/>
          </p:nvPr>
        </p:nvSpPr>
        <p:spPr>
          <a:xfrm>
            <a:off x="42789" y="1"/>
            <a:ext cx="2962422" cy="6858000"/>
          </a:xfrm>
          <a:solidFill>
            <a:srgbClr val="00B0F0"/>
          </a:solidFill>
        </p:spPr>
        <p:txBody>
          <a:bodyPr>
            <a:normAutofit/>
          </a:bodyPr>
          <a:lstStyle/>
          <a:p>
            <a:r>
              <a:rPr lang="en-US" sz="3200" b="1" dirty="0">
                <a:solidFill>
                  <a:srgbClr val="FFFF00"/>
                </a:solidFill>
              </a:rPr>
              <a:t>Clarification process: Design, operational and maintenance issue</a:t>
            </a:r>
            <a:endParaRPr lang="en-IN" sz="3200" b="1" dirty="0">
              <a:solidFill>
                <a:srgbClr val="FFFF00"/>
              </a:solidFill>
            </a:endParaRPr>
          </a:p>
        </p:txBody>
      </p:sp>
      <p:pic>
        <p:nvPicPr>
          <p:cNvPr id="5" name="Picture 4">
            <a:extLst>
              <a:ext uri="{FF2B5EF4-FFF2-40B4-BE49-F238E27FC236}">
                <a16:creationId xmlns:a16="http://schemas.microsoft.com/office/drawing/2014/main" id="{A713DF7C-0278-4E2E-BB74-888B7EC774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704" y="136524"/>
            <a:ext cx="6509825" cy="6248400"/>
          </a:xfrm>
          <a:prstGeom prst="rect">
            <a:avLst/>
          </a:prstGeom>
        </p:spPr>
      </p:pic>
      <p:sp>
        <p:nvSpPr>
          <p:cNvPr id="6" name="Title 3">
            <a:extLst>
              <a:ext uri="{FF2B5EF4-FFF2-40B4-BE49-F238E27FC236}">
                <a16:creationId xmlns:a16="http://schemas.microsoft.com/office/drawing/2014/main" id="{1E6EB229-27E0-4DA6-A154-1B4675A0F845}"/>
              </a:ext>
            </a:extLst>
          </p:cNvPr>
          <p:cNvSpPr txBox="1">
            <a:spLocks/>
          </p:cNvSpPr>
          <p:nvPr/>
        </p:nvSpPr>
        <p:spPr>
          <a:xfrm>
            <a:off x="10555458" y="0"/>
            <a:ext cx="112542" cy="6922514"/>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4400" b="1" i="0" u="none" strike="noStrike" kern="1200" cap="none" spc="0" normalizeH="0" baseline="0" noProof="0" dirty="0">
              <a:ln>
                <a:noFill/>
              </a:ln>
              <a:solidFill>
                <a:srgbClr val="FFFF00"/>
              </a:solidFill>
              <a:effectLst/>
              <a:uLnTx/>
              <a:uFillTx/>
              <a:latin typeface="Calibri"/>
              <a:ea typeface="+mj-ea"/>
              <a:cs typeface="+mj-cs"/>
            </a:endParaRPr>
          </a:p>
        </p:txBody>
      </p:sp>
      <p:sp>
        <p:nvSpPr>
          <p:cNvPr id="2" name="Slide Number Placeholder 1">
            <a:extLst>
              <a:ext uri="{FF2B5EF4-FFF2-40B4-BE49-F238E27FC236}">
                <a16:creationId xmlns:a16="http://schemas.microsoft.com/office/drawing/2014/main" id="{2E69823B-23F4-49B4-A1C6-84F56C34BE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AD3EC-5270-4BD3-87B4-CD378DF6100B}" type="slidenum">
              <a:rPr kumimoji="0" lang="en-IN"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8836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B22-FF14-4FD9-B11A-F9C39AF884A7}"/>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1429087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verse osmosis, water, plant, facility, treatment, desalination, fil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3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34453" y="5322136"/>
            <a:ext cx="4864768" cy="1325563"/>
          </a:xfrm>
        </p:spPr>
        <p:txBody>
          <a:bodyPr/>
          <a:lstStyle/>
          <a:p>
            <a:r>
              <a:rPr lang="en-US" dirty="0">
                <a:solidFill>
                  <a:schemeClr val="bg1"/>
                </a:solidFill>
              </a:rPr>
              <a:t>Reverse Osmosis</a:t>
            </a:r>
          </a:p>
        </p:txBody>
      </p:sp>
      <p:sp>
        <p:nvSpPr>
          <p:cNvPr id="3" name="Slide Number Placeholder 2">
            <a:extLst>
              <a:ext uri="{FF2B5EF4-FFF2-40B4-BE49-F238E27FC236}">
                <a16:creationId xmlns:a16="http://schemas.microsoft.com/office/drawing/2014/main" id="{00B188C9-6828-472E-87F5-3EFB970642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69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RO</a:t>
            </a:r>
          </a:p>
        </p:txBody>
      </p:sp>
      <p:graphicFrame>
        <p:nvGraphicFramePr>
          <p:cNvPr id="4" name="Diagram 3"/>
          <p:cNvGraphicFramePr/>
          <p:nvPr/>
        </p:nvGraphicFramePr>
        <p:xfrm>
          <a:off x="660400" y="1690688"/>
          <a:ext cx="10464800" cy="4488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85F788F-7B2E-4012-BE80-1FC93F20FD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084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200900" cy="6865974"/>
          </a:xfrm>
          <a:prstGeom prst="rect">
            <a:avLst/>
          </a:prstGeom>
        </p:spPr>
      </p:pic>
      <p:sp>
        <p:nvSpPr>
          <p:cNvPr id="2" name="Slide Number Placeholder 1">
            <a:extLst>
              <a:ext uri="{FF2B5EF4-FFF2-40B4-BE49-F238E27FC236}">
                <a16:creationId xmlns:a16="http://schemas.microsoft.com/office/drawing/2014/main" id="{0602B6F1-7A30-4111-9E2C-CB6CE7B64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500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reverse osmosis exploded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2" y="0"/>
            <a:ext cx="6845301" cy="65115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400A989-2AE8-4988-9C30-02D24463D4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22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rchitecture of a thin film composite (TFC) reverse osmosis (RO)... |  Download Scientific Diagram">
            <a:extLst>
              <a:ext uri="{FF2B5EF4-FFF2-40B4-BE49-F238E27FC236}">
                <a16:creationId xmlns:a16="http://schemas.microsoft.com/office/drawing/2014/main" id="{B12F2E2F-BC9A-4282-881E-751F5AD0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63" y="105062"/>
            <a:ext cx="809625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yamide Membrane | SpringerLink">
            <a:extLst>
              <a:ext uri="{FF2B5EF4-FFF2-40B4-BE49-F238E27FC236}">
                <a16:creationId xmlns:a16="http://schemas.microsoft.com/office/drawing/2014/main" id="{5040D3A6-B082-404F-9896-96D6AA25E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74" y="3648362"/>
            <a:ext cx="10258562" cy="31448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A19CD5-3E4E-429E-83A1-27B664DAD843}"/>
              </a:ext>
            </a:extLst>
          </p:cNvPr>
          <p:cNvSpPr>
            <a:spLocks noGrp="1"/>
          </p:cNvSpPr>
          <p:nvPr>
            <p:ph type="title"/>
          </p:nvPr>
        </p:nvSpPr>
        <p:spPr>
          <a:xfrm>
            <a:off x="6207761" y="64800"/>
            <a:ext cx="5679440" cy="935354"/>
          </a:xfrm>
        </p:spPr>
        <p:txBody>
          <a:bodyPr>
            <a:normAutofit/>
          </a:bodyPr>
          <a:lstStyle/>
          <a:p>
            <a:r>
              <a:rPr lang="en-US" dirty="0"/>
              <a:t>RO Membrane structure</a:t>
            </a:r>
            <a:endParaRPr lang="en-IN" dirty="0"/>
          </a:p>
        </p:txBody>
      </p:sp>
      <p:pic>
        <p:nvPicPr>
          <p:cNvPr id="4" name="Picture 3">
            <a:extLst>
              <a:ext uri="{FF2B5EF4-FFF2-40B4-BE49-F238E27FC236}">
                <a16:creationId xmlns:a16="http://schemas.microsoft.com/office/drawing/2014/main" id="{8CBE817E-F86E-4E8D-B1FA-61A3A3A11E79}"/>
              </a:ext>
            </a:extLst>
          </p:cNvPr>
          <p:cNvPicPr>
            <a:picLocks noChangeAspect="1"/>
          </p:cNvPicPr>
          <p:nvPr/>
        </p:nvPicPr>
        <p:blipFill>
          <a:blip r:embed="rId4"/>
          <a:stretch>
            <a:fillRect/>
          </a:stretch>
        </p:blipFill>
        <p:spPr>
          <a:xfrm>
            <a:off x="0" y="64800"/>
            <a:ext cx="3930776" cy="3269236"/>
          </a:xfrm>
          <a:prstGeom prst="rect">
            <a:avLst/>
          </a:prstGeom>
        </p:spPr>
      </p:pic>
      <p:sp>
        <p:nvSpPr>
          <p:cNvPr id="3" name="Slide Number Placeholder 2">
            <a:extLst>
              <a:ext uri="{FF2B5EF4-FFF2-40B4-BE49-F238E27FC236}">
                <a16:creationId xmlns:a16="http://schemas.microsoft.com/office/drawing/2014/main" id="{ED9EA137-71F6-4812-91CC-402305E457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125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312053" y="623887"/>
            <a:ext cx="11460643" cy="4918784"/>
          </a:xfrm>
          <a:prstGeom prst="rect">
            <a:avLst/>
          </a:prstGeom>
        </p:spPr>
      </p:pic>
      <p:pic>
        <p:nvPicPr>
          <p:cNvPr id="2" name="Picture 1"/>
          <p:cNvPicPr>
            <a:picLocks noChangeAspect="1"/>
          </p:cNvPicPr>
          <p:nvPr/>
        </p:nvPicPr>
        <p:blipFill>
          <a:blip r:embed="rId3"/>
          <a:stretch>
            <a:fillRect/>
          </a:stretch>
        </p:blipFill>
        <p:spPr>
          <a:xfrm>
            <a:off x="3797181" y="4826123"/>
            <a:ext cx="4490385" cy="1764592"/>
          </a:xfrm>
          <a:prstGeom prst="rect">
            <a:avLst/>
          </a:prstGeom>
        </p:spPr>
      </p:pic>
    </p:spTree>
    <p:extLst>
      <p:ext uri="{BB962C8B-B14F-4D97-AF65-F5344CB8AC3E}">
        <p14:creationId xmlns:p14="http://schemas.microsoft.com/office/powerpoint/2010/main" val="151388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58764"/>
          </a:xfrm>
          <a:solidFill>
            <a:schemeClr val="accent2"/>
          </a:solidFill>
        </p:spPr>
        <p:txBody>
          <a:bodyPr>
            <a:normAutofit/>
          </a:bodyPr>
          <a:lstStyle/>
          <a:p>
            <a:pPr algn="ctr"/>
            <a:r>
              <a:rPr lang="en-IN" sz="3200" b="1" dirty="0">
                <a:solidFill>
                  <a:schemeClr val="bg1"/>
                </a:solidFill>
              </a:rPr>
              <a:t>Water Use in India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AD3EC-5270-4BD3-87B4-CD378DF6100B}" type="slidenum">
              <a:rPr kumimoji="0" lang="en-IN"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2052" name="Picture 4" descr="Ignoring the real cost of water will be disastrous - BusinessToday"/>
          <p:cNvPicPr>
            <a:picLocks noChangeAspect="1" noChangeArrowheads="1"/>
          </p:cNvPicPr>
          <p:nvPr/>
        </p:nvPicPr>
        <p:blipFill>
          <a:blip r:embed="rId2" cstate="print"/>
          <a:srcRect/>
          <a:stretch>
            <a:fillRect/>
          </a:stretch>
        </p:blipFill>
        <p:spPr bwMode="auto">
          <a:xfrm>
            <a:off x="7106694" y="858764"/>
            <a:ext cx="3561307" cy="4871746"/>
          </a:xfrm>
          <a:prstGeom prst="rect">
            <a:avLst/>
          </a:prstGeom>
          <a:noFill/>
        </p:spPr>
      </p:pic>
      <p:pic>
        <p:nvPicPr>
          <p:cNvPr id="3" name="Picture 2"/>
          <p:cNvPicPr>
            <a:picLocks noChangeAspect="1"/>
          </p:cNvPicPr>
          <p:nvPr/>
        </p:nvPicPr>
        <p:blipFill>
          <a:blip r:embed="rId3"/>
          <a:stretch>
            <a:fillRect/>
          </a:stretch>
        </p:blipFill>
        <p:spPr>
          <a:xfrm>
            <a:off x="1524000" y="1455555"/>
            <a:ext cx="5292156" cy="31798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95014" cy="680484"/>
          </a:xfrm>
          <a:solidFill>
            <a:srgbClr val="C00000"/>
          </a:solidFill>
        </p:spPr>
        <p:txBody>
          <a:bodyPr>
            <a:normAutofit/>
          </a:bodyPr>
          <a:lstStyle/>
          <a:p>
            <a:r>
              <a:rPr lang="en-US" sz="3600" b="1" dirty="0">
                <a:solidFill>
                  <a:schemeClr val="bg1"/>
                </a:solidFill>
              </a:rPr>
              <a:t>Stage and Pass</a:t>
            </a:r>
          </a:p>
        </p:txBody>
      </p:sp>
      <p:pic>
        <p:nvPicPr>
          <p:cNvPr id="3" name="Picture 2"/>
          <p:cNvPicPr>
            <a:picLocks noChangeAspect="1"/>
          </p:cNvPicPr>
          <p:nvPr/>
        </p:nvPicPr>
        <p:blipFill>
          <a:blip r:embed="rId2"/>
          <a:stretch>
            <a:fillRect/>
          </a:stretch>
        </p:blipFill>
        <p:spPr>
          <a:xfrm>
            <a:off x="620595" y="913319"/>
            <a:ext cx="8374549" cy="5808156"/>
          </a:xfrm>
          <a:prstGeom prst="rect">
            <a:avLst/>
          </a:prstGeom>
        </p:spPr>
      </p:pic>
      <p:sp>
        <p:nvSpPr>
          <p:cNvPr id="4" name="Slide Number Placeholder 3">
            <a:extLst>
              <a:ext uri="{FF2B5EF4-FFF2-40B4-BE49-F238E27FC236}">
                <a16:creationId xmlns:a16="http://schemas.microsoft.com/office/drawing/2014/main" id="{96CED87B-4DA0-4DF5-A206-93F65617E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578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3AB56-F9EC-4EB5-883B-53181B425B0E}"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187866" y="1283118"/>
            <a:ext cx="8537959" cy="4636419"/>
          </a:xfrm>
          <a:prstGeom prst="rect">
            <a:avLst/>
          </a:prstGeom>
          <a:ln>
            <a:solidFill>
              <a:srgbClr val="C00000"/>
            </a:solidFill>
          </a:ln>
          <a:effectLst>
            <a:glow rad="101600">
              <a:schemeClr val="accent5">
                <a:satMod val="175000"/>
                <a:alpha val="40000"/>
              </a:schemeClr>
            </a:glow>
          </a:effectLst>
          <a:scene3d>
            <a:camera prst="orthographicFront"/>
            <a:lightRig rig="threePt" dir="t"/>
          </a:scene3d>
          <a:sp3d>
            <a:bevelT w="152400" h="50800" prst="softRound"/>
          </a:sp3d>
        </p:spPr>
      </p:pic>
    </p:spTree>
    <p:extLst>
      <p:ext uri="{BB962C8B-B14F-4D97-AF65-F5344CB8AC3E}">
        <p14:creationId xmlns:p14="http://schemas.microsoft.com/office/powerpoint/2010/main" val="3161528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6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E493B-38DE-4A78-BB77-BFA19D33B410}"/>
              </a:ext>
            </a:extLst>
          </p:cNvPr>
          <p:cNvPicPr>
            <a:picLocks noChangeAspect="1"/>
          </p:cNvPicPr>
          <p:nvPr/>
        </p:nvPicPr>
        <p:blipFill>
          <a:blip r:embed="rId2"/>
          <a:stretch>
            <a:fillRect/>
          </a:stretch>
        </p:blipFill>
        <p:spPr>
          <a:xfrm>
            <a:off x="154744" y="2041360"/>
            <a:ext cx="6454140" cy="2775280"/>
          </a:xfrm>
          <a:prstGeom prst="rect">
            <a:avLst/>
          </a:prstGeom>
        </p:spPr>
      </p:pic>
      <p:pic>
        <p:nvPicPr>
          <p:cNvPr id="3" name="Picture 2">
            <a:extLst>
              <a:ext uri="{FF2B5EF4-FFF2-40B4-BE49-F238E27FC236}">
                <a16:creationId xmlns:a16="http://schemas.microsoft.com/office/drawing/2014/main" id="{B680154B-A9F0-4B9F-BA06-C9CF1A80EBEF}"/>
              </a:ext>
            </a:extLst>
          </p:cNvPr>
          <p:cNvPicPr>
            <a:picLocks noChangeAspect="1"/>
          </p:cNvPicPr>
          <p:nvPr/>
        </p:nvPicPr>
        <p:blipFill>
          <a:blip r:embed="rId3"/>
          <a:stretch>
            <a:fillRect/>
          </a:stretch>
        </p:blipFill>
        <p:spPr>
          <a:xfrm>
            <a:off x="6608884" y="1643062"/>
            <a:ext cx="5038725" cy="3571875"/>
          </a:xfrm>
          <a:prstGeom prst="rect">
            <a:avLst/>
          </a:prstGeom>
        </p:spPr>
      </p:pic>
      <p:sp>
        <p:nvSpPr>
          <p:cNvPr id="6" name="Title 5">
            <a:extLst>
              <a:ext uri="{FF2B5EF4-FFF2-40B4-BE49-F238E27FC236}">
                <a16:creationId xmlns:a16="http://schemas.microsoft.com/office/drawing/2014/main" id="{2C7958F5-9F90-4860-9E84-F2D30B58EBA7}"/>
              </a:ext>
            </a:extLst>
          </p:cNvPr>
          <p:cNvSpPr>
            <a:spLocks noGrp="1"/>
          </p:cNvSpPr>
          <p:nvPr>
            <p:ph type="title"/>
          </p:nvPr>
        </p:nvSpPr>
        <p:spPr>
          <a:xfrm>
            <a:off x="154744" y="0"/>
            <a:ext cx="5941256" cy="1325563"/>
          </a:xfrm>
          <a:solidFill>
            <a:srgbClr val="7030A0"/>
          </a:solidFill>
        </p:spPr>
        <p:txBody>
          <a:bodyPr/>
          <a:lstStyle/>
          <a:p>
            <a:r>
              <a:rPr lang="en-GB" b="1" dirty="0">
                <a:solidFill>
                  <a:srgbClr val="FFFF00"/>
                </a:solidFill>
              </a:rPr>
              <a:t>STP water reuse: new quality requirement</a:t>
            </a:r>
            <a:endParaRPr lang="en-IN" b="1" dirty="0">
              <a:solidFill>
                <a:srgbClr val="FFFF00"/>
              </a:solidFill>
            </a:endParaRPr>
          </a:p>
        </p:txBody>
      </p:sp>
    </p:spTree>
    <p:extLst>
      <p:ext uri="{BB962C8B-B14F-4D97-AF65-F5344CB8AC3E}">
        <p14:creationId xmlns:p14="http://schemas.microsoft.com/office/powerpoint/2010/main" val="3633517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482-FDE7-4F6D-86F3-B7F522182373}"/>
              </a:ext>
            </a:extLst>
          </p:cNvPr>
          <p:cNvSpPr>
            <a:spLocks noGrp="1"/>
          </p:cNvSpPr>
          <p:nvPr>
            <p:ph type="title"/>
          </p:nvPr>
        </p:nvSpPr>
        <p:spPr>
          <a:xfrm>
            <a:off x="0" y="0"/>
            <a:ext cx="6260123" cy="1083847"/>
          </a:xfrm>
          <a:solidFill>
            <a:srgbClr val="7030A0"/>
          </a:solidFill>
        </p:spPr>
        <p:txBody>
          <a:bodyPr>
            <a:normAutofit/>
          </a:bodyPr>
          <a:lstStyle/>
          <a:p>
            <a:r>
              <a:rPr lang="en-GB" sz="3200" b="1" dirty="0">
                <a:solidFill>
                  <a:srgbClr val="FFFF00"/>
                </a:solidFill>
              </a:rPr>
              <a:t>Recycling and Sewerage  water remediation: Some advance process</a:t>
            </a:r>
            <a:endParaRPr lang="en-IN" sz="3200" b="1" dirty="0">
              <a:solidFill>
                <a:srgbClr val="FFFF00"/>
              </a:solidFill>
            </a:endParaRPr>
          </a:p>
        </p:txBody>
      </p:sp>
      <p:sp>
        <p:nvSpPr>
          <p:cNvPr id="4" name="Rectangle 3">
            <a:extLst>
              <a:ext uri="{FF2B5EF4-FFF2-40B4-BE49-F238E27FC236}">
                <a16:creationId xmlns:a16="http://schemas.microsoft.com/office/drawing/2014/main" id="{A6E7A2F3-368C-45B9-9C2D-188B8CD36CEB}"/>
              </a:ext>
            </a:extLst>
          </p:cNvPr>
          <p:cNvSpPr/>
          <p:nvPr/>
        </p:nvSpPr>
        <p:spPr>
          <a:xfrm>
            <a:off x="243838" y="1152930"/>
            <a:ext cx="6424248" cy="1938992"/>
          </a:xfrm>
          <a:prstGeom prst="rect">
            <a:avLst/>
          </a:prstGeom>
          <a:ln>
            <a:solidFill>
              <a:srgbClr val="7030A0"/>
            </a:solidFill>
          </a:ln>
          <a:effectLst>
            <a:glow rad="139700">
              <a:schemeClr val="accent5">
                <a:satMod val="175000"/>
                <a:alpha val="40000"/>
              </a:schemeClr>
            </a:glow>
          </a:effectLst>
        </p:spPr>
        <p:txBody>
          <a:bodyPr wrap="square">
            <a:spAutoFit/>
          </a:bodyPr>
          <a:lstStyle/>
          <a:p>
            <a:r>
              <a:rPr lang="en-IN" sz="2400" dirty="0"/>
              <a:t>1	Bio-Remediation: from UK, &amp; 	USA</a:t>
            </a:r>
          </a:p>
          <a:p>
            <a:r>
              <a:rPr lang="en-IN" sz="2400" dirty="0"/>
              <a:t>2	Soil Bio-Technology (SBT): a 	patent 	from 	IIT (Bombay), Mumbai</a:t>
            </a:r>
          </a:p>
          <a:p>
            <a:r>
              <a:rPr lang="en-IN" sz="2400" dirty="0"/>
              <a:t>3	Activated Filter Media (AFM): 	Indigenous with the media 	imported. </a:t>
            </a:r>
          </a:p>
        </p:txBody>
      </p:sp>
      <p:pic>
        <p:nvPicPr>
          <p:cNvPr id="5" name="Picture 4">
            <a:extLst>
              <a:ext uri="{FF2B5EF4-FFF2-40B4-BE49-F238E27FC236}">
                <a16:creationId xmlns:a16="http://schemas.microsoft.com/office/drawing/2014/main" id="{66508DE6-85D4-4BE9-91F1-A74BE2D5F499}"/>
              </a:ext>
            </a:extLst>
          </p:cNvPr>
          <p:cNvPicPr>
            <a:picLocks noChangeAspect="1"/>
          </p:cNvPicPr>
          <p:nvPr/>
        </p:nvPicPr>
        <p:blipFill>
          <a:blip r:embed="rId2"/>
          <a:stretch>
            <a:fillRect/>
          </a:stretch>
        </p:blipFill>
        <p:spPr>
          <a:xfrm>
            <a:off x="7070916" y="0"/>
            <a:ext cx="5121084" cy="4261473"/>
          </a:xfrm>
          <a:prstGeom prst="rect">
            <a:avLst/>
          </a:prstGeom>
        </p:spPr>
      </p:pic>
      <p:sp>
        <p:nvSpPr>
          <p:cNvPr id="6" name="Rectangle 5">
            <a:extLst>
              <a:ext uri="{FF2B5EF4-FFF2-40B4-BE49-F238E27FC236}">
                <a16:creationId xmlns:a16="http://schemas.microsoft.com/office/drawing/2014/main" id="{E038687B-4AE7-4438-BEA6-6AD1922B105F}"/>
              </a:ext>
            </a:extLst>
          </p:cNvPr>
          <p:cNvSpPr/>
          <p:nvPr/>
        </p:nvSpPr>
        <p:spPr>
          <a:xfrm>
            <a:off x="243838" y="4261473"/>
            <a:ext cx="5537983" cy="2031325"/>
          </a:xfrm>
          <a:prstGeom prst="rect">
            <a:avLst/>
          </a:prstGeom>
          <a:ln>
            <a:solidFill>
              <a:srgbClr val="00B0F0"/>
            </a:solidFill>
          </a:ln>
          <a:effectLst>
            <a:glow rad="101600">
              <a:schemeClr val="accent6">
                <a:satMod val="175000"/>
                <a:alpha val="40000"/>
              </a:schemeClr>
            </a:glow>
          </a:effectLst>
        </p:spPr>
        <p:txBody>
          <a:bodyPr wrap="square">
            <a:spAutoFit/>
          </a:bodyPr>
          <a:lstStyle/>
          <a:p>
            <a:r>
              <a:rPr lang="en-GB" dirty="0"/>
              <a:t>The technologies at </a:t>
            </a:r>
            <a:r>
              <a:rPr lang="en-GB" dirty="0" err="1"/>
              <a:t>Sl</a:t>
            </a:r>
            <a:r>
              <a:rPr lang="en-GB" dirty="0"/>
              <a:t> no 1 &amp; 2 are enlisted at Ministry of drinking water and sanitation. The Bio-remediation was in the process of trial, while SBT was under active consideration. The AFM technology is easy to implement and can be used at short notice as a retrofit to the existing plant where the STP’s performance needs further augmentation.</a:t>
            </a:r>
            <a:endParaRPr lang="en-IN" dirty="0"/>
          </a:p>
        </p:txBody>
      </p:sp>
    </p:spTree>
    <p:extLst>
      <p:ext uri="{BB962C8B-B14F-4D97-AF65-F5344CB8AC3E}">
        <p14:creationId xmlns:p14="http://schemas.microsoft.com/office/powerpoint/2010/main" val="320052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429871-FF23-4C7C-828D-A41FC8F521F7}"/>
              </a:ext>
            </a:extLst>
          </p:cNvPr>
          <p:cNvPicPr>
            <a:picLocks noChangeAspect="1"/>
          </p:cNvPicPr>
          <p:nvPr/>
        </p:nvPicPr>
        <p:blipFill>
          <a:blip r:embed="rId2"/>
          <a:stretch>
            <a:fillRect/>
          </a:stretch>
        </p:blipFill>
        <p:spPr>
          <a:xfrm>
            <a:off x="728516" y="731300"/>
            <a:ext cx="9552281" cy="4755100"/>
          </a:xfrm>
          <a:prstGeom prst="rect">
            <a:avLst/>
          </a:prstGeom>
        </p:spPr>
      </p:pic>
    </p:spTree>
    <p:extLst>
      <p:ext uri="{BB962C8B-B14F-4D97-AF65-F5344CB8AC3E}">
        <p14:creationId xmlns:p14="http://schemas.microsoft.com/office/powerpoint/2010/main" val="3624190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CEE6-FF9F-4E90-9778-BA6968D2FAF1}"/>
              </a:ext>
            </a:extLst>
          </p:cNvPr>
          <p:cNvSpPr>
            <a:spLocks noGrp="1"/>
          </p:cNvSpPr>
          <p:nvPr>
            <p:ph type="title"/>
          </p:nvPr>
        </p:nvSpPr>
        <p:spPr>
          <a:xfrm>
            <a:off x="0" y="0"/>
            <a:ext cx="3775333" cy="1325563"/>
          </a:xfrm>
          <a:solidFill>
            <a:srgbClr val="7030A0"/>
          </a:solidFill>
        </p:spPr>
        <p:txBody>
          <a:bodyPr>
            <a:normAutofit/>
          </a:bodyPr>
          <a:lstStyle/>
          <a:p>
            <a:r>
              <a:rPr lang="en-GB" sz="3600" b="1" dirty="0">
                <a:solidFill>
                  <a:srgbClr val="FFFF00"/>
                </a:solidFill>
              </a:rPr>
              <a:t>Augmented treatment Process</a:t>
            </a:r>
            <a:endParaRPr lang="en-IN" sz="3600" b="1" dirty="0">
              <a:solidFill>
                <a:srgbClr val="FFFF00"/>
              </a:solidFill>
            </a:endParaRPr>
          </a:p>
        </p:txBody>
      </p:sp>
      <p:pic>
        <p:nvPicPr>
          <p:cNvPr id="4" name="Picture 3">
            <a:extLst>
              <a:ext uri="{FF2B5EF4-FFF2-40B4-BE49-F238E27FC236}">
                <a16:creationId xmlns:a16="http://schemas.microsoft.com/office/drawing/2014/main" id="{3A070FDE-C630-49D8-AE2B-34ED339B6992}"/>
              </a:ext>
            </a:extLst>
          </p:cNvPr>
          <p:cNvPicPr>
            <a:picLocks noChangeAspect="1"/>
          </p:cNvPicPr>
          <p:nvPr/>
        </p:nvPicPr>
        <p:blipFill>
          <a:blip r:embed="rId2"/>
          <a:stretch>
            <a:fillRect/>
          </a:stretch>
        </p:blipFill>
        <p:spPr>
          <a:xfrm>
            <a:off x="7005711" y="0"/>
            <a:ext cx="5186289" cy="6897892"/>
          </a:xfrm>
          <a:prstGeom prst="rect">
            <a:avLst/>
          </a:prstGeom>
        </p:spPr>
      </p:pic>
      <p:pic>
        <p:nvPicPr>
          <p:cNvPr id="3" name="Picture 2">
            <a:extLst>
              <a:ext uri="{FF2B5EF4-FFF2-40B4-BE49-F238E27FC236}">
                <a16:creationId xmlns:a16="http://schemas.microsoft.com/office/drawing/2014/main" id="{EE0F6FE4-5A4C-434C-A111-7034801D9362}"/>
              </a:ext>
            </a:extLst>
          </p:cNvPr>
          <p:cNvPicPr>
            <a:picLocks noChangeAspect="1"/>
          </p:cNvPicPr>
          <p:nvPr/>
        </p:nvPicPr>
        <p:blipFill>
          <a:blip r:embed="rId3"/>
          <a:stretch>
            <a:fillRect/>
          </a:stretch>
        </p:blipFill>
        <p:spPr>
          <a:xfrm>
            <a:off x="304298" y="1521876"/>
            <a:ext cx="5791702" cy="4328535"/>
          </a:xfrm>
          <a:prstGeom prst="rect">
            <a:avLst/>
          </a:prstGeom>
        </p:spPr>
      </p:pic>
      <p:sp>
        <p:nvSpPr>
          <p:cNvPr id="5" name="TextBox 4">
            <a:extLst>
              <a:ext uri="{FF2B5EF4-FFF2-40B4-BE49-F238E27FC236}">
                <a16:creationId xmlns:a16="http://schemas.microsoft.com/office/drawing/2014/main" id="{B8F4E7F6-62D5-455F-8BCD-487C21C4200F}"/>
              </a:ext>
            </a:extLst>
          </p:cNvPr>
          <p:cNvSpPr txBox="1"/>
          <p:nvPr/>
        </p:nvSpPr>
        <p:spPr>
          <a:xfrm>
            <a:off x="1367972" y="1521876"/>
            <a:ext cx="782971" cy="584775"/>
          </a:xfrm>
          <a:prstGeom prst="rect">
            <a:avLst/>
          </a:prstGeom>
          <a:noFill/>
        </p:spPr>
        <p:txBody>
          <a:bodyPr wrap="none" rtlCol="0">
            <a:spAutoFit/>
          </a:bodyPr>
          <a:lstStyle/>
          <a:p>
            <a:r>
              <a:rPr lang="en-GB" sz="3200" dirty="0"/>
              <a:t>STP</a:t>
            </a:r>
            <a:endParaRPr lang="en-IN" sz="3200" dirty="0"/>
          </a:p>
        </p:txBody>
      </p:sp>
      <p:sp>
        <p:nvSpPr>
          <p:cNvPr id="6" name="TextBox 5">
            <a:extLst>
              <a:ext uri="{FF2B5EF4-FFF2-40B4-BE49-F238E27FC236}">
                <a16:creationId xmlns:a16="http://schemas.microsoft.com/office/drawing/2014/main" id="{E30E310F-2926-4644-83DA-21F76DF69AF1}"/>
              </a:ext>
            </a:extLst>
          </p:cNvPr>
          <p:cNvSpPr txBox="1"/>
          <p:nvPr/>
        </p:nvSpPr>
        <p:spPr>
          <a:xfrm>
            <a:off x="10167797" y="4136123"/>
            <a:ext cx="1759008" cy="584775"/>
          </a:xfrm>
          <a:prstGeom prst="rect">
            <a:avLst/>
          </a:prstGeom>
          <a:noFill/>
        </p:spPr>
        <p:txBody>
          <a:bodyPr wrap="none" rtlCol="0">
            <a:spAutoFit/>
          </a:bodyPr>
          <a:lstStyle/>
          <a:p>
            <a:r>
              <a:rPr lang="en-GB" sz="3200" dirty="0"/>
              <a:t>AFM Trial</a:t>
            </a:r>
            <a:endParaRPr lang="en-IN" sz="3200" dirty="0"/>
          </a:p>
        </p:txBody>
      </p:sp>
    </p:spTree>
    <p:extLst>
      <p:ext uri="{BB962C8B-B14F-4D97-AF65-F5344CB8AC3E}">
        <p14:creationId xmlns:p14="http://schemas.microsoft.com/office/powerpoint/2010/main" val="3396993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8AA13-992F-47CE-A0A5-127F478EFDB1}"/>
              </a:ext>
            </a:extLst>
          </p:cNvPr>
          <p:cNvPicPr>
            <a:picLocks noChangeAspect="1"/>
          </p:cNvPicPr>
          <p:nvPr/>
        </p:nvPicPr>
        <p:blipFill>
          <a:blip r:embed="rId2"/>
          <a:stretch>
            <a:fillRect/>
          </a:stretch>
        </p:blipFill>
        <p:spPr>
          <a:xfrm>
            <a:off x="409355" y="96442"/>
            <a:ext cx="7327876" cy="6336666"/>
          </a:xfrm>
          <a:prstGeom prst="rect">
            <a:avLst/>
          </a:prstGeom>
        </p:spPr>
      </p:pic>
      <p:pic>
        <p:nvPicPr>
          <p:cNvPr id="3" name="Picture 2">
            <a:extLst>
              <a:ext uri="{FF2B5EF4-FFF2-40B4-BE49-F238E27FC236}">
                <a16:creationId xmlns:a16="http://schemas.microsoft.com/office/drawing/2014/main" id="{F46D9F2B-FB35-41AA-A265-B7C2B6F4ADC5}"/>
              </a:ext>
            </a:extLst>
          </p:cNvPr>
          <p:cNvPicPr>
            <a:picLocks noChangeAspect="1"/>
          </p:cNvPicPr>
          <p:nvPr/>
        </p:nvPicPr>
        <p:blipFill>
          <a:blip r:embed="rId3"/>
          <a:stretch>
            <a:fillRect/>
          </a:stretch>
        </p:blipFill>
        <p:spPr>
          <a:xfrm>
            <a:off x="5924769" y="639708"/>
            <a:ext cx="6278695" cy="724858"/>
          </a:xfrm>
          <a:prstGeom prst="rect">
            <a:avLst/>
          </a:prstGeom>
        </p:spPr>
      </p:pic>
    </p:spTree>
    <p:extLst>
      <p:ext uri="{BB962C8B-B14F-4D97-AF65-F5344CB8AC3E}">
        <p14:creationId xmlns:p14="http://schemas.microsoft.com/office/powerpoint/2010/main" val="2821096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37E4-5099-402F-B5B7-99F21D7342A0}"/>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783632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a:extLst>
              <a:ext uri="{FF2B5EF4-FFF2-40B4-BE49-F238E27FC236}">
                <a16:creationId xmlns:a16="http://schemas.microsoft.com/office/drawing/2014/main" id="{F9E23D6E-587C-481E-BF18-6007C61D19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4D95BF-92B5-4CAC-8332-2D31099AF69D}" type="slidenum">
              <a:rPr lang="en-US" altLang="en-US">
                <a:solidFill>
                  <a:srgbClr val="000000"/>
                </a:solidFill>
              </a:rPr>
              <a:pPr fontAlgn="base">
                <a:spcBef>
                  <a:spcPct val="0"/>
                </a:spcBef>
                <a:spcAft>
                  <a:spcPct val="0"/>
                </a:spcAft>
              </a:pPr>
              <a:t>49</a:t>
            </a:fld>
            <a:endParaRPr lang="en-US" altLang="en-US">
              <a:solidFill>
                <a:srgbClr val="000000"/>
              </a:solidFill>
            </a:endParaRPr>
          </a:p>
        </p:txBody>
      </p:sp>
      <p:sp>
        <p:nvSpPr>
          <p:cNvPr id="5" name="Right Arrow 4">
            <a:extLst>
              <a:ext uri="{FF2B5EF4-FFF2-40B4-BE49-F238E27FC236}">
                <a16:creationId xmlns:a16="http://schemas.microsoft.com/office/drawing/2014/main" id="{4226DFBF-5047-4098-B5BE-5536859E1949}"/>
              </a:ext>
            </a:extLst>
          </p:cNvPr>
          <p:cNvSpPr/>
          <p:nvPr/>
        </p:nvSpPr>
        <p:spPr>
          <a:xfrm>
            <a:off x="1792288" y="2836864"/>
            <a:ext cx="2493962" cy="2097087"/>
          </a:xfrm>
          <a:prstGeom prst="rightArrow">
            <a:avLst/>
          </a:prstGeom>
          <a:solidFill>
            <a:srgbClr val="FF0000"/>
          </a:solidFill>
          <a:ln w="12700" cap="flat" cmpd="sng" algn="ctr">
            <a:solidFill>
              <a:sysClr val="windowText" lastClr="000000"/>
            </a:solidFill>
            <a:prstDash val="solid"/>
            <a:miter lim="800000"/>
          </a:ln>
          <a:effectLst/>
        </p:spPr>
        <p:txBody>
          <a:bodyPr anchor="ctr"/>
          <a:lstStyle/>
          <a:p>
            <a:pPr>
              <a:defRPr/>
            </a:pPr>
            <a:endParaRPr lang="en-IN" kern="0">
              <a:solidFill>
                <a:sysClr val="window" lastClr="FFFFFF"/>
              </a:solidFill>
              <a:latin typeface="Calibri" panose="020F0502020204030204"/>
            </a:endParaRPr>
          </a:p>
        </p:txBody>
      </p:sp>
      <p:sp>
        <p:nvSpPr>
          <p:cNvPr id="6" name="Up Arrow 5">
            <a:extLst>
              <a:ext uri="{FF2B5EF4-FFF2-40B4-BE49-F238E27FC236}">
                <a16:creationId xmlns:a16="http://schemas.microsoft.com/office/drawing/2014/main" id="{008ECE5D-F5AC-43EE-BEEB-5F2274FB6D5C}"/>
              </a:ext>
            </a:extLst>
          </p:cNvPr>
          <p:cNvSpPr/>
          <p:nvPr/>
        </p:nvSpPr>
        <p:spPr>
          <a:xfrm>
            <a:off x="4794251" y="1230314"/>
            <a:ext cx="1273175" cy="1633537"/>
          </a:xfrm>
          <a:prstGeom prst="upArrow">
            <a:avLst/>
          </a:prstGeom>
          <a:solidFill>
            <a:srgbClr val="FFC000"/>
          </a:solidFill>
          <a:ln w="12700" cap="flat" cmpd="sng" algn="ctr">
            <a:solidFill>
              <a:sysClr val="windowText" lastClr="000000"/>
            </a:solidFill>
            <a:prstDash val="solid"/>
            <a:miter lim="800000"/>
          </a:ln>
          <a:effectLst/>
        </p:spPr>
        <p:txBody>
          <a:bodyPr anchor="ctr"/>
          <a:lstStyle/>
          <a:p>
            <a:pPr>
              <a:defRPr/>
            </a:pPr>
            <a:endParaRPr lang="en-IN" kern="0">
              <a:solidFill>
                <a:sysClr val="window" lastClr="FFFFFF"/>
              </a:solidFill>
              <a:latin typeface="Calibri" panose="020F0502020204030204"/>
            </a:endParaRPr>
          </a:p>
        </p:txBody>
      </p:sp>
      <p:sp>
        <p:nvSpPr>
          <p:cNvPr id="7" name="Right Arrow 6">
            <a:extLst>
              <a:ext uri="{FF2B5EF4-FFF2-40B4-BE49-F238E27FC236}">
                <a16:creationId xmlns:a16="http://schemas.microsoft.com/office/drawing/2014/main" id="{914BD745-C409-40D4-A1F6-9EE60BC43485}"/>
              </a:ext>
            </a:extLst>
          </p:cNvPr>
          <p:cNvSpPr/>
          <p:nvPr/>
        </p:nvSpPr>
        <p:spPr>
          <a:xfrm>
            <a:off x="7092951" y="3362325"/>
            <a:ext cx="1617663" cy="971550"/>
          </a:xfrm>
          <a:prstGeom prst="rightArrow">
            <a:avLst/>
          </a:prstGeom>
          <a:solidFill>
            <a:srgbClr val="00B050"/>
          </a:solidFill>
          <a:ln w="12700" cap="flat" cmpd="sng" algn="ctr">
            <a:solidFill>
              <a:sysClr val="windowText" lastClr="000000"/>
            </a:solidFill>
            <a:prstDash val="solid"/>
            <a:miter lim="800000"/>
          </a:ln>
          <a:effectLst/>
        </p:spPr>
        <p:txBody>
          <a:bodyPr anchor="ctr"/>
          <a:lstStyle/>
          <a:p>
            <a:pPr>
              <a:defRPr/>
            </a:pPr>
            <a:endParaRPr lang="en-IN" kern="0">
              <a:solidFill>
                <a:sysClr val="window" lastClr="FFFFFF"/>
              </a:solidFill>
              <a:latin typeface="Calibri" panose="020F0502020204030204"/>
            </a:endParaRPr>
          </a:p>
        </p:txBody>
      </p:sp>
      <p:sp>
        <p:nvSpPr>
          <p:cNvPr id="9" name="Bent Arrow 8">
            <a:extLst>
              <a:ext uri="{FF2B5EF4-FFF2-40B4-BE49-F238E27FC236}">
                <a16:creationId xmlns:a16="http://schemas.microsoft.com/office/drawing/2014/main" id="{051BA816-4EDC-42C6-B6E7-DFC181AFB363}"/>
              </a:ext>
            </a:extLst>
          </p:cNvPr>
          <p:cNvSpPr/>
          <p:nvPr/>
        </p:nvSpPr>
        <p:spPr>
          <a:xfrm flipV="1">
            <a:off x="5186364" y="4933950"/>
            <a:ext cx="2803525" cy="1301750"/>
          </a:xfrm>
          <a:prstGeom prst="bentArrow">
            <a:avLst/>
          </a:prstGeom>
          <a:solidFill>
            <a:srgbClr val="5F5F5F"/>
          </a:solidFill>
          <a:ln w="12700" cap="flat" cmpd="sng" algn="ctr">
            <a:solidFill>
              <a:sysClr val="windowText" lastClr="000000"/>
            </a:solidFill>
            <a:prstDash val="solid"/>
            <a:miter lim="800000"/>
          </a:ln>
          <a:effectLst/>
        </p:spPr>
        <p:txBody>
          <a:bodyPr anchor="ctr"/>
          <a:lstStyle/>
          <a:p>
            <a:pPr>
              <a:defRPr/>
            </a:pPr>
            <a:endParaRPr lang="en-IN" kern="0">
              <a:solidFill>
                <a:sysClr val="window" lastClr="FFFFFF"/>
              </a:solidFill>
              <a:latin typeface="Calibri" panose="020F0502020204030204"/>
            </a:endParaRPr>
          </a:p>
        </p:txBody>
      </p:sp>
      <p:sp>
        <p:nvSpPr>
          <p:cNvPr id="11" name="Text Box 2">
            <a:extLst>
              <a:ext uri="{FF2B5EF4-FFF2-40B4-BE49-F238E27FC236}">
                <a16:creationId xmlns:a16="http://schemas.microsoft.com/office/drawing/2014/main" id="{0FC089BE-CE0F-4580-AB0D-EEA4E15829D7}"/>
              </a:ext>
            </a:extLst>
          </p:cNvPr>
          <p:cNvSpPr txBox="1">
            <a:spLocks noChangeArrowheads="1"/>
          </p:cNvSpPr>
          <p:nvPr/>
        </p:nvSpPr>
        <p:spPr bwMode="auto">
          <a:xfrm>
            <a:off x="2020889" y="2638426"/>
            <a:ext cx="1387475" cy="525463"/>
          </a:xfrm>
          <a:prstGeom prst="rect">
            <a:avLst/>
          </a:prstGeom>
          <a:noFill/>
          <a:ln w="9525">
            <a:noFill/>
            <a:miter lim="800000"/>
            <a:headEnd/>
            <a:tailEnd/>
          </a:ln>
        </p:spPr>
        <p:txBody>
          <a:bodyPr/>
          <a:lstStyle/>
          <a:p>
            <a:pPr>
              <a:lnSpc>
                <a:spcPct val="107000"/>
              </a:lnSpc>
              <a:spcAft>
                <a:spcPts val="800"/>
              </a:spcAft>
              <a:defRPr/>
            </a:pPr>
            <a:r>
              <a:rPr lang="en-US" sz="1400" b="1"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rPr>
              <a:t>1 </a:t>
            </a:r>
            <a:r>
              <a:rPr lang="en-US" sz="1400" b="1" kern="0" dirty="0">
                <a:solidFill>
                  <a:srgbClr val="000000"/>
                </a:solidFill>
                <a:effectLst>
                  <a:outerShdw blurRad="38100" dist="19050" dir="2700000" algn="tl">
                    <a:sysClr val="windowText" lastClr="000000">
                      <a:alpha val="40000"/>
                    </a:sysClr>
                  </a:outerShdw>
                </a:effectLst>
                <a:latin typeface="Calibri" panose="020F0502020204030204" pitchFamily="34" charset="0"/>
                <a:ea typeface="Calibri" panose="020F0502020204030204" pitchFamily="34" charset="0"/>
                <a:cs typeface="Latha" panose="020B0604020202020204" pitchFamily="34" charset="0"/>
              </a:rPr>
              <a:t>MW</a:t>
            </a:r>
            <a:endParaRPr lang="en-IN" sz="1100"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endParaRPr>
          </a:p>
        </p:txBody>
      </p:sp>
      <p:sp>
        <p:nvSpPr>
          <p:cNvPr id="12" name="Text Box 2">
            <a:extLst>
              <a:ext uri="{FF2B5EF4-FFF2-40B4-BE49-F238E27FC236}">
                <a16:creationId xmlns:a16="http://schemas.microsoft.com/office/drawing/2014/main" id="{03D34C56-9351-40AE-8FD4-4BA5CC94638A}"/>
              </a:ext>
            </a:extLst>
          </p:cNvPr>
          <p:cNvSpPr txBox="1">
            <a:spLocks noChangeArrowheads="1"/>
          </p:cNvSpPr>
          <p:nvPr/>
        </p:nvSpPr>
        <p:spPr bwMode="auto">
          <a:xfrm>
            <a:off x="7499350" y="2836863"/>
            <a:ext cx="1385888" cy="525462"/>
          </a:xfrm>
          <a:prstGeom prst="rect">
            <a:avLst/>
          </a:prstGeom>
          <a:noFill/>
          <a:ln w="9525">
            <a:noFill/>
            <a:miter lim="800000"/>
            <a:headEnd/>
            <a:tailEnd/>
          </a:ln>
        </p:spPr>
        <p:txBody>
          <a:bodyPr/>
          <a:lstStyle/>
          <a:p>
            <a:pPr>
              <a:lnSpc>
                <a:spcPct val="107000"/>
              </a:lnSpc>
              <a:spcAft>
                <a:spcPts val="800"/>
              </a:spcAft>
              <a:defRPr/>
            </a:pPr>
            <a:r>
              <a:rPr lang="en-US" sz="1400" b="1"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rPr>
              <a:t>0.35 </a:t>
            </a:r>
            <a:r>
              <a:rPr lang="en-US" sz="1400" b="1" kern="0" dirty="0">
                <a:solidFill>
                  <a:srgbClr val="000000"/>
                </a:solidFill>
                <a:effectLst>
                  <a:outerShdw blurRad="38100" dist="19050" dir="2700000" algn="tl">
                    <a:sysClr val="windowText" lastClr="000000">
                      <a:alpha val="40000"/>
                    </a:sysClr>
                  </a:outerShdw>
                </a:effectLst>
                <a:latin typeface="Calibri" panose="020F0502020204030204" pitchFamily="34" charset="0"/>
                <a:ea typeface="Calibri" panose="020F0502020204030204" pitchFamily="34" charset="0"/>
                <a:cs typeface="Latha" panose="020B0604020202020204" pitchFamily="34" charset="0"/>
              </a:rPr>
              <a:t>MW</a:t>
            </a:r>
            <a:endParaRPr lang="en-IN" sz="1100"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endParaRPr>
          </a:p>
        </p:txBody>
      </p:sp>
      <p:sp>
        <p:nvSpPr>
          <p:cNvPr id="13" name="Text Box 2">
            <a:extLst>
              <a:ext uri="{FF2B5EF4-FFF2-40B4-BE49-F238E27FC236}">
                <a16:creationId xmlns:a16="http://schemas.microsoft.com/office/drawing/2014/main" id="{CE980BA5-6672-4ED7-A1E9-3E15B9ACA144}"/>
              </a:ext>
            </a:extLst>
          </p:cNvPr>
          <p:cNvSpPr txBox="1">
            <a:spLocks noChangeArrowheads="1"/>
          </p:cNvSpPr>
          <p:nvPr/>
        </p:nvSpPr>
        <p:spPr bwMode="auto">
          <a:xfrm>
            <a:off x="5172075" y="773114"/>
            <a:ext cx="895350" cy="293687"/>
          </a:xfrm>
          <a:prstGeom prst="rect">
            <a:avLst/>
          </a:prstGeom>
          <a:noFill/>
          <a:ln w="9525">
            <a:noFill/>
            <a:miter lim="800000"/>
            <a:headEnd/>
            <a:tailEnd/>
          </a:ln>
        </p:spPr>
        <p:txBody>
          <a:bodyPr/>
          <a:lstStyle/>
          <a:p>
            <a:pPr>
              <a:lnSpc>
                <a:spcPct val="107000"/>
              </a:lnSpc>
              <a:spcAft>
                <a:spcPts val="800"/>
              </a:spcAft>
              <a:defRPr/>
            </a:pPr>
            <a:r>
              <a:rPr lang="en-US" sz="1400" b="1"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rPr>
              <a:t>0.48 </a:t>
            </a:r>
            <a:r>
              <a:rPr lang="en-US" sz="1400" b="1" kern="0" dirty="0">
                <a:solidFill>
                  <a:srgbClr val="000000"/>
                </a:solidFill>
                <a:effectLst>
                  <a:outerShdw blurRad="38100" dist="19050" dir="2700000" algn="tl">
                    <a:sysClr val="windowText" lastClr="000000">
                      <a:alpha val="40000"/>
                    </a:sysClr>
                  </a:outerShdw>
                </a:effectLst>
                <a:latin typeface="Calibri" panose="020F0502020204030204" pitchFamily="34" charset="0"/>
                <a:ea typeface="Calibri" panose="020F0502020204030204" pitchFamily="34" charset="0"/>
                <a:cs typeface="Latha" panose="020B0604020202020204" pitchFamily="34" charset="0"/>
              </a:rPr>
              <a:t>MW</a:t>
            </a:r>
            <a:endParaRPr lang="en-IN" sz="1100"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endParaRPr>
          </a:p>
        </p:txBody>
      </p:sp>
      <p:sp>
        <p:nvSpPr>
          <p:cNvPr id="14" name="Text Box 2">
            <a:extLst>
              <a:ext uri="{FF2B5EF4-FFF2-40B4-BE49-F238E27FC236}">
                <a16:creationId xmlns:a16="http://schemas.microsoft.com/office/drawing/2014/main" id="{AFF288C7-B4AF-48A3-AB2E-50622F15EC3E}"/>
              </a:ext>
            </a:extLst>
          </p:cNvPr>
          <p:cNvSpPr txBox="1">
            <a:spLocks noChangeArrowheads="1"/>
          </p:cNvSpPr>
          <p:nvPr/>
        </p:nvSpPr>
        <p:spPr bwMode="auto">
          <a:xfrm>
            <a:off x="8031163" y="5030788"/>
            <a:ext cx="1638300" cy="525462"/>
          </a:xfrm>
          <a:prstGeom prst="rect">
            <a:avLst/>
          </a:prstGeom>
          <a:noFill/>
          <a:ln w="9525">
            <a:noFill/>
            <a:miter lim="800000"/>
            <a:headEnd/>
            <a:tailEnd/>
          </a:ln>
        </p:spPr>
        <p:txBody>
          <a:bodyPr/>
          <a:lstStyle/>
          <a:p>
            <a:pPr>
              <a:lnSpc>
                <a:spcPct val="107000"/>
              </a:lnSpc>
              <a:spcAft>
                <a:spcPts val="800"/>
              </a:spcAft>
              <a:defRPr/>
            </a:pPr>
            <a:r>
              <a:rPr lang="en-US" sz="1400" b="1"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rPr>
              <a:t>0.16 </a:t>
            </a:r>
            <a:r>
              <a:rPr lang="en-US" sz="1400" b="1" kern="0" dirty="0">
                <a:solidFill>
                  <a:srgbClr val="000000"/>
                </a:solidFill>
                <a:effectLst>
                  <a:outerShdw blurRad="38100" dist="19050" dir="2700000" algn="tl">
                    <a:sysClr val="windowText" lastClr="000000">
                      <a:alpha val="40000"/>
                    </a:sysClr>
                  </a:outerShdw>
                </a:effectLst>
                <a:latin typeface="Calibri" panose="020F0502020204030204" pitchFamily="34" charset="0"/>
                <a:ea typeface="Calibri" panose="020F0502020204030204" pitchFamily="34" charset="0"/>
                <a:cs typeface="Latha" panose="020B0604020202020204" pitchFamily="34" charset="0"/>
              </a:rPr>
              <a:t>MW</a:t>
            </a:r>
            <a:endParaRPr lang="en-IN" sz="1100" kern="0" dirty="0">
              <a:solidFill>
                <a:sysClr val="windowText" lastClr="000000"/>
              </a:solidFill>
              <a:latin typeface="Calibri" panose="020F0502020204030204" pitchFamily="34" charset="0"/>
              <a:ea typeface="Calibri" panose="020F0502020204030204" pitchFamily="34" charset="0"/>
              <a:cs typeface="Latha" panose="020B0604020202020204" pitchFamily="34" charset="0"/>
            </a:endParaRPr>
          </a:p>
        </p:txBody>
      </p:sp>
      <p:sp>
        <p:nvSpPr>
          <p:cNvPr id="15" name="Rounded Rectangle 14">
            <a:extLst>
              <a:ext uri="{FF2B5EF4-FFF2-40B4-BE49-F238E27FC236}">
                <a16:creationId xmlns:a16="http://schemas.microsoft.com/office/drawing/2014/main" id="{94C7AD7B-1EAC-4DD3-8DA1-03504E71D96C}"/>
              </a:ext>
            </a:extLst>
          </p:cNvPr>
          <p:cNvSpPr/>
          <p:nvPr/>
        </p:nvSpPr>
        <p:spPr>
          <a:xfrm>
            <a:off x="4286251" y="2913064"/>
            <a:ext cx="2786063" cy="2020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IN" sz="2400" dirty="0">
                <a:solidFill>
                  <a:srgbClr val="FF0000"/>
                </a:solidFill>
                <a:latin typeface="Arial"/>
              </a:rPr>
              <a:t>Thermodynamic System</a:t>
            </a:r>
          </a:p>
        </p:txBody>
      </p:sp>
      <p:sp>
        <p:nvSpPr>
          <p:cNvPr id="16" name="TextBox 15">
            <a:extLst>
              <a:ext uri="{FF2B5EF4-FFF2-40B4-BE49-F238E27FC236}">
                <a16:creationId xmlns:a16="http://schemas.microsoft.com/office/drawing/2014/main" id="{6A29BE30-6854-4280-8FB8-2A0AE7AA31E2}"/>
              </a:ext>
            </a:extLst>
          </p:cNvPr>
          <p:cNvSpPr txBox="1"/>
          <p:nvPr/>
        </p:nvSpPr>
        <p:spPr>
          <a:xfrm>
            <a:off x="6911976" y="236538"/>
            <a:ext cx="3597275" cy="830262"/>
          </a:xfrm>
          <a:prstGeom prst="rect">
            <a:avLst/>
          </a:prstGeom>
          <a:noFill/>
        </p:spPr>
        <p:txBody>
          <a:bodyPr>
            <a:spAutoFit/>
          </a:bodyPr>
          <a:lstStyle/>
          <a:p>
            <a:pPr eaLnBrk="0" fontAlgn="base" hangingPunct="0">
              <a:spcBef>
                <a:spcPct val="0"/>
              </a:spcBef>
              <a:spcAft>
                <a:spcPct val="0"/>
              </a:spcAft>
              <a:defRPr/>
            </a:pPr>
            <a:r>
              <a:rPr lang="en-IN" sz="2400" b="1" dirty="0">
                <a:solidFill>
                  <a:srgbClr val="CB0FA3"/>
                </a:solidFill>
                <a:latin typeface="Arial"/>
              </a:rPr>
              <a:t>Energy flow in a typical thermal power station</a:t>
            </a:r>
          </a:p>
        </p:txBody>
      </p:sp>
      <p:pic>
        <p:nvPicPr>
          <p:cNvPr id="6157" name="Picture 2" descr="http://www.hamon.com/medias/upload/images/NaturalDraft(5).jpg">
            <a:extLst>
              <a:ext uri="{FF2B5EF4-FFF2-40B4-BE49-F238E27FC236}">
                <a16:creationId xmlns:a16="http://schemas.microsoft.com/office/drawing/2014/main" id="{8678DA97-71E6-4DDA-B7A2-0ED5FB0D5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58" r="22705" b="-706"/>
          <a:stretch>
            <a:fillRect/>
          </a:stretch>
        </p:blipFill>
        <p:spPr bwMode="auto">
          <a:xfrm>
            <a:off x="3122613" y="47625"/>
            <a:ext cx="16764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6">
            <a:extLst>
              <a:ext uri="{FF2B5EF4-FFF2-40B4-BE49-F238E27FC236}">
                <a16:creationId xmlns:a16="http://schemas.microsoft.com/office/drawing/2014/main" id="{53771F1F-D00E-4578-9869-8D6CF9B40A34}"/>
              </a:ext>
            </a:extLst>
          </p:cNvPr>
          <p:cNvPicPr>
            <a:picLocks noChangeAspect="1"/>
          </p:cNvPicPr>
          <p:nvPr/>
        </p:nvPicPr>
        <p:blipFill>
          <a:blip r:embed="rId3">
            <a:extLst>
              <a:ext uri="{28A0092B-C50C-407E-A947-70E740481C1C}">
                <a14:useLocalDpi xmlns:a14="http://schemas.microsoft.com/office/drawing/2010/main" val="0"/>
              </a:ext>
            </a:extLst>
          </a:blip>
          <a:srcRect r="-9415" b="19258"/>
          <a:stretch>
            <a:fillRect/>
          </a:stretch>
        </p:blipFill>
        <p:spPr bwMode="auto">
          <a:xfrm>
            <a:off x="8031163" y="5292726"/>
            <a:ext cx="12573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7">
            <a:extLst>
              <a:ext uri="{FF2B5EF4-FFF2-40B4-BE49-F238E27FC236}">
                <a16:creationId xmlns:a16="http://schemas.microsoft.com/office/drawing/2014/main" id="{426BDD75-CC91-4820-8381-EE97406FC890}"/>
              </a:ext>
            </a:extLst>
          </p:cNvPr>
          <p:cNvPicPr>
            <a:picLocks noChangeAspect="1"/>
          </p:cNvPicPr>
          <p:nvPr/>
        </p:nvPicPr>
        <p:blipFill>
          <a:blip r:embed="rId4">
            <a:extLst>
              <a:ext uri="{28A0092B-C50C-407E-A947-70E740481C1C}">
                <a14:useLocalDpi xmlns:a14="http://schemas.microsoft.com/office/drawing/2010/main" val="0"/>
              </a:ext>
            </a:extLst>
          </a:blip>
          <a:srcRect l="24403" r="24892" b="9007"/>
          <a:stretch>
            <a:fillRect/>
          </a:stretch>
        </p:blipFill>
        <p:spPr bwMode="auto">
          <a:xfrm>
            <a:off x="8769350" y="3198814"/>
            <a:ext cx="13716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727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latin typeface="Calibri"/>
              </a:rPr>
              <a:t>10/2/2016</a:t>
            </a:r>
          </a:p>
        </p:txBody>
      </p:sp>
      <p:sp>
        <p:nvSpPr>
          <p:cNvPr id="3" name="Slide Number Placeholder 2"/>
          <p:cNvSpPr>
            <a:spLocks noGrp="1"/>
          </p:cNvSpPr>
          <p:nvPr>
            <p:ph type="sldNum" sz="quarter" idx="12"/>
          </p:nvPr>
        </p:nvSpPr>
        <p:spPr/>
        <p:txBody>
          <a:bodyPr/>
          <a:lstStyle/>
          <a:p>
            <a:fld id="{B6F15528-21DE-4FAA-801E-634DDDAF4B2B}" type="slidenum">
              <a:rPr lang="en-US">
                <a:solidFill>
                  <a:prstClr val="black">
                    <a:tint val="75000"/>
                  </a:prstClr>
                </a:solidFill>
                <a:latin typeface="Calibri"/>
              </a:rPr>
              <a:pPr/>
              <a:t>50</a:t>
            </a:fld>
            <a:endParaRPr lang="en-US">
              <a:solidFill>
                <a:prstClr val="black">
                  <a:tint val="75000"/>
                </a:prstClr>
              </a:solidFill>
              <a:latin typeface="Calibri"/>
            </a:endParaRPr>
          </a:p>
        </p:txBody>
      </p:sp>
      <p:grpSp>
        <p:nvGrpSpPr>
          <p:cNvPr id="66" name="Group 65"/>
          <p:cNvGrpSpPr/>
          <p:nvPr/>
        </p:nvGrpSpPr>
        <p:grpSpPr>
          <a:xfrm>
            <a:off x="1524000" y="609601"/>
            <a:ext cx="9372600" cy="5262265"/>
            <a:chOff x="0" y="381000"/>
            <a:chExt cx="9372600" cy="5262265"/>
          </a:xfrm>
        </p:grpSpPr>
        <p:pic>
          <p:nvPicPr>
            <p:cNvPr id="1026" name="Picture 2" descr="Image result for cooling tower steam condenser system"/>
            <p:cNvPicPr>
              <a:picLocks noChangeAspect="1" noChangeArrowheads="1"/>
            </p:cNvPicPr>
            <p:nvPr/>
          </p:nvPicPr>
          <p:blipFill>
            <a:blip r:embed="rId2"/>
            <a:srcRect/>
            <a:stretch>
              <a:fillRect/>
            </a:stretch>
          </p:blipFill>
          <p:spPr bwMode="auto">
            <a:xfrm>
              <a:off x="0" y="838200"/>
              <a:ext cx="8741196" cy="464820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pic>
        <p:sp>
          <p:nvSpPr>
            <p:cNvPr id="7" name="Isosceles Triangle 6"/>
            <p:cNvSpPr/>
            <p:nvPr/>
          </p:nvSpPr>
          <p:spPr>
            <a:xfrm>
              <a:off x="5715000" y="3352800"/>
              <a:ext cx="152400" cy="152400"/>
            </a:xfrm>
            <a:prstGeom prst="triangle">
              <a:avLst/>
            </a:prstGeom>
            <a:gradFill>
              <a:gsLst>
                <a:gs pos="0">
                  <a:srgbClr val="FF3399"/>
                </a:gs>
                <a:gs pos="25000">
                  <a:srgbClr val="FF6633"/>
                </a:gs>
                <a:gs pos="50000">
                  <a:srgbClr val="FFFF00"/>
                </a:gs>
                <a:gs pos="75000">
                  <a:srgbClr val="01A78F"/>
                </a:gs>
                <a:gs pos="100000">
                  <a:srgbClr val="3366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Isosceles Triangle 10"/>
            <p:cNvSpPr>
              <a:spLocks noChangeAspect="1"/>
            </p:cNvSpPr>
            <p:nvPr/>
          </p:nvSpPr>
          <p:spPr>
            <a:xfrm>
              <a:off x="6400800" y="609600"/>
              <a:ext cx="152401" cy="114300"/>
            </a:xfrm>
            <a:prstGeom prst="triangl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4" name="Group 13"/>
            <p:cNvGrpSpPr/>
            <p:nvPr/>
          </p:nvGrpSpPr>
          <p:grpSpPr>
            <a:xfrm>
              <a:off x="6400800" y="1295400"/>
              <a:ext cx="304800" cy="76200"/>
              <a:chOff x="5029200" y="5020016"/>
              <a:chExt cx="800100" cy="161584"/>
            </a:xfrm>
          </p:grpSpPr>
          <p:sp>
            <p:nvSpPr>
              <p:cNvPr id="15" name="Flowchart: Terminator 14"/>
              <p:cNvSpPr/>
              <p:nvPr/>
            </p:nvSpPr>
            <p:spPr>
              <a:xfrm>
                <a:off x="5029200" y="5029200"/>
                <a:ext cx="457200" cy="152400"/>
              </a:xfrm>
              <a:prstGeom prst="flowChartTerminator">
                <a:avLst/>
              </a:prstGeom>
              <a:gradFill>
                <a:gsLst>
                  <a:gs pos="0">
                    <a:srgbClr val="FF3399"/>
                  </a:gs>
                  <a:gs pos="25000">
                    <a:srgbClr val="FF6633"/>
                  </a:gs>
                  <a:gs pos="50000">
                    <a:srgbClr val="FFFF00"/>
                  </a:gs>
                  <a:gs pos="75000">
                    <a:srgbClr val="01A78F"/>
                  </a:gs>
                  <a:gs pos="100000">
                    <a:srgbClr val="3366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Freeform 15"/>
              <p:cNvSpPr/>
              <p:nvPr/>
            </p:nvSpPr>
            <p:spPr>
              <a:xfrm>
                <a:off x="5448300" y="5020016"/>
                <a:ext cx="381000" cy="110784"/>
              </a:xfrm>
              <a:custGeom>
                <a:avLst/>
                <a:gdLst>
                  <a:gd name="connsiteX0" fmla="*/ 0 w 381000"/>
                  <a:gd name="connsiteY0" fmla="*/ 98084 h 110784"/>
                  <a:gd name="connsiteX1" fmla="*/ 50800 w 381000"/>
                  <a:gd name="connsiteY1" fmla="*/ 72684 h 110784"/>
                  <a:gd name="connsiteX2" fmla="*/ 101600 w 381000"/>
                  <a:gd name="connsiteY2" fmla="*/ 98084 h 110784"/>
                  <a:gd name="connsiteX3" fmla="*/ 139700 w 381000"/>
                  <a:gd name="connsiteY3" fmla="*/ 110784 h 110784"/>
                  <a:gd name="connsiteX4" fmla="*/ 203200 w 381000"/>
                  <a:gd name="connsiteY4" fmla="*/ 98084 h 110784"/>
                  <a:gd name="connsiteX5" fmla="*/ 266700 w 381000"/>
                  <a:gd name="connsiteY5" fmla="*/ 34584 h 110784"/>
                  <a:gd name="connsiteX6" fmla="*/ 381000 w 381000"/>
                  <a:gd name="connsiteY6" fmla="*/ 59984 h 11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110784">
                    <a:moveTo>
                      <a:pt x="0" y="98084"/>
                    </a:moveTo>
                    <a:cubicBezTo>
                      <a:pt x="16933" y="89617"/>
                      <a:pt x="31868" y="72684"/>
                      <a:pt x="50800" y="72684"/>
                    </a:cubicBezTo>
                    <a:cubicBezTo>
                      <a:pt x="69732" y="72684"/>
                      <a:pt x="84199" y="90626"/>
                      <a:pt x="101600" y="98084"/>
                    </a:cubicBezTo>
                    <a:cubicBezTo>
                      <a:pt x="113905" y="103357"/>
                      <a:pt x="127000" y="106551"/>
                      <a:pt x="139700" y="110784"/>
                    </a:cubicBezTo>
                    <a:cubicBezTo>
                      <a:pt x="160867" y="106551"/>
                      <a:pt x="185635" y="110631"/>
                      <a:pt x="203200" y="98084"/>
                    </a:cubicBezTo>
                    <a:cubicBezTo>
                      <a:pt x="340517" y="0"/>
                      <a:pt x="135735" y="78239"/>
                      <a:pt x="266700" y="34584"/>
                    </a:cubicBezTo>
                    <a:cubicBezTo>
                      <a:pt x="354948" y="64000"/>
                      <a:pt x="316126" y="59984"/>
                      <a:pt x="381000" y="59984"/>
                    </a:cubicBezTo>
                  </a:path>
                </a:pathLst>
              </a:cu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
          <p:nvSpPr>
            <p:cNvPr id="23" name="Quad Arrow Callout 22"/>
            <p:cNvSpPr/>
            <p:nvPr/>
          </p:nvSpPr>
          <p:spPr>
            <a:xfrm>
              <a:off x="6400800" y="914400"/>
              <a:ext cx="152400" cy="160020"/>
            </a:xfrm>
            <a:prstGeom prst="quadArrowCallout">
              <a:avLst>
                <a:gd name="adj1" fmla="val 100000"/>
                <a:gd name="adj2" fmla="val 26667"/>
                <a:gd name="adj3" fmla="val 23333"/>
                <a:gd name="adj4" fmla="val 73697"/>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Isosceles Triangle 23"/>
            <p:cNvSpPr>
              <a:spLocks noChangeAspect="1"/>
            </p:cNvSpPr>
            <p:nvPr/>
          </p:nvSpPr>
          <p:spPr>
            <a:xfrm>
              <a:off x="7467600" y="3733800"/>
              <a:ext cx="152401" cy="114300"/>
            </a:xfrm>
            <a:prstGeom prst="triangl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5" name="Group 24"/>
            <p:cNvGrpSpPr/>
            <p:nvPr/>
          </p:nvGrpSpPr>
          <p:grpSpPr>
            <a:xfrm>
              <a:off x="7620000" y="3886200"/>
              <a:ext cx="304800" cy="76200"/>
              <a:chOff x="5029200" y="5020016"/>
              <a:chExt cx="800100" cy="161584"/>
            </a:xfrm>
          </p:grpSpPr>
          <p:sp>
            <p:nvSpPr>
              <p:cNvPr id="26" name="Flowchart: Terminator 25"/>
              <p:cNvSpPr/>
              <p:nvPr/>
            </p:nvSpPr>
            <p:spPr>
              <a:xfrm>
                <a:off x="5029200" y="5029200"/>
                <a:ext cx="457200" cy="152400"/>
              </a:xfrm>
              <a:prstGeom prst="flowChartTerminator">
                <a:avLst/>
              </a:prstGeom>
              <a:gradFill>
                <a:gsLst>
                  <a:gs pos="0">
                    <a:srgbClr val="FF3399"/>
                  </a:gs>
                  <a:gs pos="25000">
                    <a:srgbClr val="FF6633"/>
                  </a:gs>
                  <a:gs pos="50000">
                    <a:srgbClr val="FFFF00"/>
                  </a:gs>
                  <a:gs pos="75000">
                    <a:srgbClr val="01A78F"/>
                  </a:gs>
                  <a:gs pos="100000">
                    <a:srgbClr val="3366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Freeform 26"/>
              <p:cNvSpPr/>
              <p:nvPr/>
            </p:nvSpPr>
            <p:spPr>
              <a:xfrm>
                <a:off x="5448300" y="5020016"/>
                <a:ext cx="381000" cy="110784"/>
              </a:xfrm>
              <a:custGeom>
                <a:avLst/>
                <a:gdLst>
                  <a:gd name="connsiteX0" fmla="*/ 0 w 381000"/>
                  <a:gd name="connsiteY0" fmla="*/ 98084 h 110784"/>
                  <a:gd name="connsiteX1" fmla="*/ 50800 w 381000"/>
                  <a:gd name="connsiteY1" fmla="*/ 72684 h 110784"/>
                  <a:gd name="connsiteX2" fmla="*/ 101600 w 381000"/>
                  <a:gd name="connsiteY2" fmla="*/ 98084 h 110784"/>
                  <a:gd name="connsiteX3" fmla="*/ 139700 w 381000"/>
                  <a:gd name="connsiteY3" fmla="*/ 110784 h 110784"/>
                  <a:gd name="connsiteX4" fmla="*/ 203200 w 381000"/>
                  <a:gd name="connsiteY4" fmla="*/ 98084 h 110784"/>
                  <a:gd name="connsiteX5" fmla="*/ 266700 w 381000"/>
                  <a:gd name="connsiteY5" fmla="*/ 34584 h 110784"/>
                  <a:gd name="connsiteX6" fmla="*/ 381000 w 381000"/>
                  <a:gd name="connsiteY6" fmla="*/ 59984 h 11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110784">
                    <a:moveTo>
                      <a:pt x="0" y="98084"/>
                    </a:moveTo>
                    <a:cubicBezTo>
                      <a:pt x="16933" y="89617"/>
                      <a:pt x="31868" y="72684"/>
                      <a:pt x="50800" y="72684"/>
                    </a:cubicBezTo>
                    <a:cubicBezTo>
                      <a:pt x="69732" y="72684"/>
                      <a:pt x="84199" y="90626"/>
                      <a:pt x="101600" y="98084"/>
                    </a:cubicBezTo>
                    <a:cubicBezTo>
                      <a:pt x="113905" y="103357"/>
                      <a:pt x="127000" y="106551"/>
                      <a:pt x="139700" y="110784"/>
                    </a:cubicBezTo>
                    <a:cubicBezTo>
                      <a:pt x="160867" y="106551"/>
                      <a:pt x="185635" y="110631"/>
                      <a:pt x="203200" y="98084"/>
                    </a:cubicBezTo>
                    <a:cubicBezTo>
                      <a:pt x="340517" y="0"/>
                      <a:pt x="135735" y="78239"/>
                      <a:pt x="266700" y="34584"/>
                    </a:cubicBezTo>
                    <a:cubicBezTo>
                      <a:pt x="354948" y="64000"/>
                      <a:pt x="316126" y="59984"/>
                      <a:pt x="381000" y="59984"/>
                    </a:cubicBezTo>
                  </a:path>
                </a:pathLst>
              </a:cu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
          <p:nvSpPr>
            <p:cNvPr id="28" name="Quad Arrow Callout 27"/>
            <p:cNvSpPr/>
            <p:nvPr/>
          </p:nvSpPr>
          <p:spPr>
            <a:xfrm>
              <a:off x="7848600" y="3657600"/>
              <a:ext cx="152400" cy="160020"/>
            </a:xfrm>
            <a:prstGeom prst="quadArrowCallout">
              <a:avLst>
                <a:gd name="adj1" fmla="val 100000"/>
                <a:gd name="adj2" fmla="val 26667"/>
                <a:gd name="adj3" fmla="val 23333"/>
                <a:gd name="adj4" fmla="val 53334"/>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9" name="Isosceles Triangle 28"/>
            <p:cNvSpPr>
              <a:spLocks noChangeAspect="1"/>
            </p:cNvSpPr>
            <p:nvPr/>
          </p:nvSpPr>
          <p:spPr>
            <a:xfrm>
              <a:off x="6096000" y="3810000"/>
              <a:ext cx="152401" cy="114300"/>
            </a:xfrm>
            <a:prstGeom prst="triangl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Quad Arrow Callout 30"/>
            <p:cNvSpPr/>
            <p:nvPr/>
          </p:nvSpPr>
          <p:spPr>
            <a:xfrm>
              <a:off x="6324600" y="4114800"/>
              <a:ext cx="152400" cy="160020"/>
            </a:xfrm>
            <a:prstGeom prst="quadArrowCallout">
              <a:avLst>
                <a:gd name="adj1" fmla="val 100000"/>
                <a:gd name="adj2" fmla="val 26667"/>
                <a:gd name="adj3" fmla="val 23333"/>
                <a:gd name="adj4" fmla="val 53334"/>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2" name="Isosceles Triangle 31"/>
            <p:cNvSpPr>
              <a:spLocks noChangeAspect="1"/>
            </p:cNvSpPr>
            <p:nvPr/>
          </p:nvSpPr>
          <p:spPr>
            <a:xfrm>
              <a:off x="5867400" y="5029200"/>
              <a:ext cx="152401" cy="114300"/>
            </a:xfrm>
            <a:prstGeom prst="triangl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Quad Arrow Callout 32"/>
            <p:cNvSpPr/>
            <p:nvPr/>
          </p:nvSpPr>
          <p:spPr>
            <a:xfrm>
              <a:off x="6019800" y="5029200"/>
              <a:ext cx="152400" cy="160020"/>
            </a:xfrm>
            <a:prstGeom prst="quadArrowCallout">
              <a:avLst>
                <a:gd name="adj1" fmla="val 100000"/>
                <a:gd name="adj2" fmla="val 26667"/>
                <a:gd name="adj3" fmla="val 23333"/>
                <a:gd name="adj4" fmla="val 73697"/>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nvGrpSpPr>
            <p:cNvPr id="34" name="Group 33"/>
            <p:cNvGrpSpPr/>
            <p:nvPr/>
          </p:nvGrpSpPr>
          <p:grpSpPr>
            <a:xfrm>
              <a:off x="6629400" y="3886200"/>
              <a:ext cx="304800" cy="76200"/>
              <a:chOff x="5029200" y="5020016"/>
              <a:chExt cx="800100" cy="161584"/>
            </a:xfrm>
          </p:grpSpPr>
          <p:sp>
            <p:nvSpPr>
              <p:cNvPr id="35" name="Flowchart: Terminator 34"/>
              <p:cNvSpPr/>
              <p:nvPr/>
            </p:nvSpPr>
            <p:spPr>
              <a:xfrm>
                <a:off x="5029200" y="5029200"/>
                <a:ext cx="457200" cy="152400"/>
              </a:xfrm>
              <a:prstGeom prst="flowChartTerminator">
                <a:avLst/>
              </a:prstGeom>
              <a:gradFill>
                <a:gsLst>
                  <a:gs pos="0">
                    <a:srgbClr val="FF3399"/>
                  </a:gs>
                  <a:gs pos="25000">
                    <a:srgbClr val="FF6633"/>
                  </a:gs>
                  <a:gs pos="50000">
                    <a:srgbClr val="FFFF00"/>
                  </a:gs>
                  <a:gs pos="75000">
                    <a:srgbClr val="01A78F"/>
                  </a:gs>
                  <a:gs pos="100000">
                    <a:srgbClr val="3366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Freeform 35"/>
              <p:cNvSpPr/>
              <p:nvPr/>
            </p:nvSpPr>
            <p:spPr>
              <a:xfrm>
                <a:off x="5448300" y="5020016"/>
                <a:ext cx="381000" cy="110784"/>
              </a:xfrm>
              <a:custGeom>
                <a:avLst/>
                <a:gdLst>
                  <a:gd name="connsiteX0" fmla="*/ 0 w 381000"/>
                  <a:gd name="connsiteY0" fmla="*/ 98084 h 110784"/>
                  <a:gd name="connsiteX1" fmla="*/ 50800 w 381000"/>
                  <a:gd name="connsiteY1" fmla="*/ 72684 h 110784"/>
                  <a:gd name="connsiteX2" fmla="*/ 101600 w 381000"/>
                  <a:gd name="connsiteY2" fmla="*/ 98084 h 110784"/>
                  <a:gd name="connsiteX3" fmla="*/ 139700 w 381000"/>
                  <a:gd name="connsiteY3" fmla="*/ 110784 h 110784"/>
                  <a:gd name="connsiteX4" fmla="*/ 203200 w 381000"/>
                  <a:gd name="connsiteY4" fmla="*/ 98084 h 110784"/>
                  <a:gd name="connsiteX5" fmla="*/ 266700 w 381000"/>
                  <a:gd name="connsiteY5" fmla="*/ 34584 h 110784"/>
                  <a:gd name="connsiteX6" fmla="*/ 381000 w 381000"/>
                  <a:gd name="connsiteY6" fmla="*/ 59984 h 11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110784">
                    <a:moveTo>
                      <a:pt x="0" y="98084"/>
                    </a:moveTo>
                    <a:cubicBezTo>
                      <a:pt x="16933" y="89617"/>
                      <a:pt x="31868" y="72684"/>
                      <a:pt x="50800" y="72684"/>
                    </a:cubicBezTo>
                    <a:cubicBezTo>
                      <a:pt x="69732" y="72684"/>
                      <a:pt x="84199" y="90626"/>
                      <a:pt x="101600" y="98084"/>
                    </a:cubicBezTo>
                    <a:cubicBezTo>
                      <a:pt x="113905" y="103357"/>
                      <a:pt x="127000" y="106551"/>
                      <a:pt x="139700" y="110784"/>
                    </a:cubicBezTo>
                    <a:cubicBezTo>
                      <a:pt x="160867" y="106551"/>
                      <a:pt x="185635" y="110631"/>
                      <a:pt x="203200" y="98084"/>
                    </a:cubicBezTo>
                    <a:cubicBezTo>
                      <a:pt x="340517" y="0"/>
                      <a:pt x="135735" y="78239"/>
                      <a:pt x="266700" y="34584"/>
                    </a:cubicBezTo>
                    <a:cubicBezTo>
                      <a:pt x="354948" y="64000"/>
                      <a:pt x="316126" y="59984"/>
                      <a:pt x="381000" y="59984"/>
                    </a:cubicBezTo>
                  </a:path>
                </a:pathLst>
              </a:cu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
          <p:nvSpPr>
            <p:cNvPr id="37" name="TextBox 36"/>
            <p:cNvSpPr txBox="1"/>
            <p:nvPr/>
          </p:nvSpPr>
          <p:spPr>
            <a:xfrm>
              <a:off x="6781800" y="457200"/>
              <a:ext cx="1066800" cy="369332"/>
            </a:xfrm>
            <a:prstGeom prst="rect">
              <a:avLst/>
            </a:prstGeom>
            <a:noFill/>
          </p:spPr>
          <p:txBody>
            <a:bodyPr wrap="square" rtlCol="0">
              <a:spAutoFit/>
            </a:bodyPr>
            <a:lstStyle/>
            <a:p>
              <a:r>
                <a:rPr lang="en-US" dirty="0">
                  <a:solidFill>
                    <a:prstClr val="black"/>
                  </a:solidFill>
                  <a:latin typeface="Calibri"/>
                </a:rPr>
                <a:t>corrosion</a:t>
              </a:r>
            </a:p>
          </p:txBody>
        </p:sp>
        <p:sp>
          <p:nvSpPr>
            <p:cNvPr id="38" name="TextBox 37"/>
            <p:cNvSpPr txBox="1"/>
            <p:nvPr/>
          </p:nvSpPr>
          <p:spPr>
            <a:xfrm>
              <a:off x="6781800" y="838200"/>
              <a:ext cx="1600200" cy="369332"/>
            </a:xfrm>
            <a:prstGeom prst="rect">
              <a:avLst/>
            </a:prstGeom>
            <a:noFill/>
          </p:spPr>
          <p:txBody>
            <a:bodyPr wrap="square" rtlCol="0">
              <a:spAutoFit/>
            </a:bodyPr>
            <a:lstStyle/>
            <a:p>
              <a:r>
                <a:rPr lang="en-US" dirty="0">
                  <a:solidFill>
                    <a:prstClr val="black"/>
                  </a:solidFill>
                  <a:latin typeface="Calibri"/>
                </a:rPr>
                <a:t>Scaling/Fouling</a:t>
              </a:r>
            </a:p>
          </p:txBody>
        </p:sp>
        <p:sp>
          <p:nvSpPr>
            <p:cNvPr id="39" name="TextBox 38"/>
            <p:cNvSpPr txBox="1"/>
            <p:nvPr/>
          </p:nvSpPr>
          <p:spPr>
            <a:xfrm>
              <a:off x="6781800" y="1143000"/>
              <a:ext cx="1600200" cy="369332"/>
            </a:xfrm>
            <a:prstGeom prst="rect">
              <a:avLst/>
            </a:prstGeom>
            <a:noFill/>
          </p:spPr>
          <p:txBody>
            <a:bodyPr wrap="square" rtlCol="0">
              <a:spAutoFit/>
            </a:bodyPr>
            <a:lstStyle/>
            <a:p>
              <a:r>
                <a:rPr lang="en-US" dirty="0">
                  <a:solidFill>
                    <a:prstClr val="black"/>
                  </a:solidFill>
                  <a:latin typeface="Calibri"/>
                </a:rPr>
                <a:t>MIC/</a:t>
              </a:r>
              <a:r>
                <a:rPr lang="en-US" dirty="0" err="1">
                  <a:solidFill>
                    <a:prstClr val="black"/>
                  </a:solidFill>
                  <a:latin typeface="Calibri"/>
                </a:rPr>
                <a:t>Biofouling</a:t>
              </a:r>
              <a:endParaRPr lang="en-US" dirty="0">
                <a:solidFill>
                  <a:prstClr val="black"/>
                </a:solidFill>
                <a:latin typeface="Calibri"/>
              </a:endParaRPr>
            </a:p>
          </p:txBody>
        </p:sp>
        <p:sp>
          <p:nvSpPr>
            <p:cNvPr id="40" name="Lightning Bolt 39"/>
            <p:cNvSpPr/>
            <p:nvPr/>
          </p:nvSpPr>
          <p:spPr>
            <a:xfrm flipH="1">
              <a:off x="4572000" y="4267200"/>
              <a:ext cx="228600" cy="152400"/>
            </a:xfrm>
            <a:prstGeom prst="lightningBolt">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Lightning Bolt 42"/>
            <p:cNvSpPr/>
            <p:nvPr/>
          </p:nvSpPr>
          <p:spPr>
            <a:xfrm flipH="1">
              <a:off x="3505200" y="609600"/>
              <a:ext cx="228600" cy="152400"/>
            </a:xfrm>
            <a:prstGeom prst="lightningBolt">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TextBox 43"/>
            <p:cNvSpPr txBox="1"/>
            <p:nvPr/>
          </p:nvSpPr>
          <p:spPr>
            <a:xfrm>
              <a:off x="3733800" y="381000"/>
              <a:ext cx="1828800" cy="646331"/>
            </a:xfrm>
            <a:prstGeom prst="rect">
              <a:avLst/>
            </a:prstGeom>
            <a:noFill/>
          </p:spPr>
          <p:txBody>
            <a:bodyPr wrap="square" rtlCol="0">
              <a:spAutoFit/>
            </a:bodyPr>
            <a:lstStyle/>
            <a:p>
              <a:r>
                <a:rPr lang="en-US" dirty="0">
                  <a:solidFill>
                    <a:prstClr val="black"/>
                  </a:solidFill>
                  <a:latin typeface="Calibri"/>
                </a:rPr>
                <a:t>System contamination</a:t>
              </a:r>
            </a:p>
          </p:txBody>
        </p:sp>
        <p:sp>
          <p:nvSpPr>
            <p:cNvPr id="45" name="TextBox 44"/>
            <p:cNvSpPr txBox="1"/>
            <p:nvPr/>
          </p:nvSpPr>
          <p:spPr>
            <a:xfrm>
              <a:off x="990600" y="5181600"/>
              <a:ext cx="2057400" cy="461665"/>
            </a:xfrm>
            <a:prstGeom prst="rect">
              <a:avLst/>
            </a:prstGeom>
            <a:noFill/>
          </p:spPr>
          <p:txBody>
            <a:bodyPr wrap="square" rtlCol="0">
              <a:spAutoFit/>
            </a:bodyPr>
            <a:lstStyle/>
            <a:p>
              <a:pPr>
                <a:buFont typeface="Arial" pitchFamily="34" charset="0"/>
                <a:buChar char="•"/>
              </a:pPr>
              <a:r>
                <a:rPr lang="en-US" sz="1200" dirty="0">
                  <a:solidFill>
                    <a:prstClr val="black"/>
                  </a:solidFill>
                  <a:latin typeface="Calibri"/>
                </a:rPr>
                <a:t>  BTL</a:t>
              </a:r>
            </a:p>
            <a:p>
              <a:pPr>
                <a:buFont typeface="Arial" pitchFamily="34" charset="0"/>
                <a:buChar char="•"/>
              </a:pPr>
              <a:r>
                <a:rPr lang="en-US" sz="1200" dirty="0">
                  <a:solidFill>
                    <a:prstClr val="black"/>
                  </a:solidFill>
                  <a:latin typeface="Calibri"/>
                </a:rPr>
                <a:t>  Deposit Build up</a:t>
              </a:r>
            </a:p>
          </p:txBody>
        </p:sp>
        <p:sp>
          <p:nvSpPr>
            <p:cNvPr id="46" name="TextBox 45"/>
            <p:cNvSpPr txBox="1"/>
            <p:nvPr/>
          </p:nvSpPr>
          <p:spPr>
            <a:xfrm>
              <a:off x="3505200" y="2133600"/>
              <a:ext cx="1143000" cy="276999"/>
            </a:xfrm>
            <a:prstGeom prst="rect">
              <a:avLst/>
            </a:prstGeom>
            <a:noFill/>
          </p:spPr>
          <p:txBody>
            <a:bodyPr wrap="square" rtlCol="0">
              <a:spAutoFit/>
            </a:bodyPr>
            <a:lstStyle/>
            <a:p>
              <a:r>
                <a:rPr lang="en-US" sz="1200" dirty="0">
                  <a:solidFill>
                    <a:prstClr val="black"/>
                  </a:solidFill>
                  <a:latin typeface="Calibri"/>
                </a:rPr>
                <a:t>Deposit</a:t>
              </a:r>
            </a:p>
          </p:txBody>
        </p:sp>
        <p:cxnSp>
          <p:nvCxnSpPr>
            <p:cNvPr id="48" name="Straight Arrow Connector 47"/>
            <p:cNvCxnSpPr>
              <a:stCxn id="46" idx="2"/>
            </p:cNvCxnSpPr>
            <p:nvPr/>
          </p:nvCxnSpPr>
          <p:spPr>
            <a:xfrm rot="16200000" flipH="1">
              <a:off x="3891350" y="2595948"/>
              <a:ext cx="485000" cy="1143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1752600" y="4724400"/>
              <a:ext cx="762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Isosceles Triangle 50"/>
            <p:cNvSpPr>
              <a:spLocks noChangeAspect="1"/>
            </p:cNvSpPr>
            <p:nvPr/>
          </p:nvSpPr>
          <p:spPr>
            <a:xfrm>
              <a:off x="5257800" y="4076700"/>
              <a:ext cx="152401" cy="114300"/>
            </a:xfrm>
            <a:prstGeom prst="triangl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52" name="Group 51"/>
            <p:cNvGrpSpPr/>
            <p:nvPr/>
          </p:nvGrpSpPr>
          <p:grpSpPr>
            <a:xfrm>
              <a:off x="5257800" y="4572000"/>
              <a:ext cx="304800" cy="76200"/>
              <a:chOff x="5029200" y="5020016"/>
              <a:chExt cx="800100" cy="161584"/>
            </a:xfrm>
          </p:grpSpPr>
          <p:sp>
            <p:nvSpPr>
              <p:cNvPr id="53" name="Flowchart: Terminator 52"/>
              <p:cNvSpPr/>
              <p:nvPr/>
            </p:nvSpPr>
            <p:spPr>
              <a:xfrm>
                <a:off x="5029200" y="5029200"/>
                <a:ext cx="457200" cy="152400"/>
              </a:xfrm>
              <a:prstGeom prst="flowChartTerminator">
                <a:avLst/>
              </a:prstGeom>
              <a:gradFill>
                <a:gsLst>
                  <a:gs pos="0">
                    <a:srgbClr val="FF3399"/>
                  </a:gs>
                  <a:gs pos="25000">
                    <a:srgbClr val="FF6633"/>
                  </a:gs>
                  <a:gs pos="50000">
                    <a:srgbClr val="FFFF00"/>
                  </a:gs>
                  <a:gs pos="75000">
                    <a:srgbClr val="01A78F"/>
                  </a:gs>
                  <a:gs pos="100000">
                    <a:srgbClr val="3366F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Freeform 53"/>
              <p:cNvSpPr/>
              <p:nvPr/>
            </p:nvSpPr>
            <p:spPr>
              <a:xfrm>
                <a:off x="5448300" y="5020016"/>
                <a:ext cx="381000" cy="110784"/>
              </a:xfrm>
              <a:custGeom>
                <a:avLst/>
                <a:gdLst>
                  <a:gd name="connsiteX0" fmla="*/ 0 w 381000"/>
                  <a:gd name="connsiteY0" fmla="*/ 98084 h 110784"/>
                  <a:gd name="connsiteX1" fmla="*/ 50800 w 381000"/>
                  <a:gd name="connsiteY1" fmla="*/ 72684 h 110784"/>
                  <a:gd name="connsiteX2" fmla="*/ 101600 w 381000"/>
                  <a:gd name="connsiteY2" fmla="*/ 98084 h 110784"/>
                  <a:gd name="connsiteX3" fmla="*/ 139700 w 381000"/>
                  <a:gd name="connsiteY3" fmla="*/ 110784 h 110784"/>
                  <a:gd name="connsiteX4" fmla="*/ 203200 w 381000"/>
                  <a:gd name="connsiteY4" fmla="*/ 98084 h 110784"/>
                  <a:gd name="connsiteX5" fmla="*/ 266700 w 381000"/>
                  <a:gd name="connsiteY5" fmla="*/ 34584 h 110784"/>
                  <a:gd name="connsiteX6" fmla="*/ 381000 w 381000"/>
                  <a:gd name="connsiteY6" fmla="*/ 59984 h 11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110784">
                    <a:moveTo>
                      <a:pt x="0" y="98084"/>
                    </a:moveTo>
                    <a:cubicBezTo>
                      <a:pt x="16933" y="89617"/>
                      <a:pt x="31868" y="72684"/>
                      <a:pt x="50800" y="72684"/>
                    </a:cubicBezTo>
                    <a:cubicBezTo>
                      <a:pt x="69732" y="72684"/>
                      <a:pt x="84199" y="90626"/>
                      <a:pt x="101600" y="98084"/>
                    </a:cubicBezTo>
                    <a:cubicBezTo>
                      <a:pt x="113905" y="103357"/>
                      <a:pt x="127000" y="106551"/>
                      <a:pt x="139700" y="110784"/>
                    </a:cubicBezTo>
                    <a:cubicBezTo>
                      <a:pt x="160867" y="106551"/>
                      <a:pt x="185635" y="110631"/>
                      <a:pt x="203200" y="98084"/>
                    </a:cubicBezTo>
                    <a:cubicBezTo>
                      <a:pt x="340517" y="0"/>
                      <a:pt x="135735" y="78239"/>
                      <a:pt x="266700" y="34584"/>
                    </a:cubicBezTo>
                    <a:cubicBezTo>
                      <a:pt x="354948" y="64000"/>
                      <a:pt x="316126" y="59984"/>
                      <a:pt x="381000" y="59984"/>
                    </a:cubicBezTo>
                  </a:path>
                </a:pathLst>
              </a:cu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
          <p:nvSpPr>
            <p:cNvPr id="55" name="Quad Arrow Callout 54"/>
            <p:cNvSpPr/>
            <p:nvPr/>
          </p:nvSpPr>
          <p:spPr>
            <a:xfrm>
              <a:off x="5257800" y="4335780"/>
              <a:ext cx="152400" cy="160020"/>
            </a:xfrm>
            <a:prstGeom prst="quadArrowCallout">
              <a:avLst>
                <a:gd name="adj1" fmla="val 100000"/>
                <a:gd name="adj2" fmla="val 26667"/>
                <a:gd name="adj3" fmla="val 23333"/>
                <a:gd name="adj4" fmla="val 73697"/>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6" name="Left Brace 55"/>
            <p:cNvSpPr/>
            <p:nvPr/>
          </p:nvSpPr>
          <p:spPr>
            <a:xfrm>
              <a:off x="4876800" y="4038600"/>
              <a:ext cx="381000" cy="685800"/>
            </a:xfrm>
            <a:prstGeom prst="leftBrace">
              <a:avLst>
                <a:gd name="adj1" fmla="val 36666"/>
                <a:gd name="adj2" fmla="val 5370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57" name="TextBox 56"/>
            <p:cNvSpPr txBox="1"/>
            <p:nvPr/>
          </p:nvSpPr>
          <p:spPr>
            <a:xfrm>
              <a:off x="3886200" y="4038600"/>
              <a:ext cx="1143000" cy="276999"/>
            </a:xfrm>
            <a:prstGeom prst="rect">
              <a:avLst/>
            </a:prstGeom>
            <a:noFill/>
          </p:spPr>
          <p:txBody>
            <a:bodyPr wrap="square" rtlCol="0">
              <a:spAutoFit/>
            </a:bodyPr>
            <a:lstStyle/>
            <a:p>
              <a:r>
                <a:rPr lang="en-US" sz="1200" dirty="0" err="1">
                  <a:solidFill>
                    <a:prstClr val="black"/>
                  </a:solidFill>
                  <a:latin typeface="Calibri"/>
                </a:rPr>
                <a:t>Vac</a:t>
              </a:r>
              <a:r>
                <a:rPr lang="en-US" sz="1200" dirty="0">
                  <a:solidFill>
                    <a:prstClr val="black"/>
                  </a:solidFill>
                  <a:latin typeface="Calibri"/>
                </a:rPr>
                <a:t> Loss</a:t>
              </a:r>
            </a:p>
          </p:txBody>
        </p:sp>
        <p:sp>
          <p:nvSpPr>
            <p:cNvPr id="58" name="TextBox 57"/>
            <p:cNvSpPr txBox="1"/>
            <p:nvPr/>
          </p:nvSpPr>
          <p:spPr>
            <a:xfrm>
              <a:off x="7315200" y="4953000"/>
              <a:ext cx="1371600" cy="276999"/>
            </a:xfrm>
            <a:prstGeom prst="rect">
              <a:avLst/>
            </a:prstGeom>
            <a:noFill/>
          </p:spPr>
          <p:txBody>
            <a:bodyPr wrap="square" rtlCol="0">
              <a:spAutoFit/>
            </a:bodyPr>
            <a:lstStyle/>
            <a:p>
              <a:r>
                <a:rPr lang="en-US" sz="1200" dirty="0">
                  <a:solidFill>
                    <a:prstClr val="black"/>
                  </a:solidFill>
                  <a:latin typeface="Calibri"/>
                </a:rPr>
                <a:t>Cooling cap Loss</a:t>
              </a:r>
            </a:p>
          </p:txBody>
        </p:sp>
        <p:sp>
          <p:nvSpPr>
            <p:cNvPr id="60" name="TextBox 59"/>
            <p:cNvSpPr txBox="1"/>
            <p:nvPr/>
          </p:nvSpPr>
          <p:spPr>
            <a:xfrm>
              <a:off x="685800" y="838200"/>
              <a:ext cx="2286000" cy="1754326"/>
            </a:xfrm>
            <a:prstGeom prst="rect">
              <a:avLst/>
            </a:prstGeom>
            <a:noFill/>
          </p:spPr>
          <p:txBody>
            <a:bodyPr wrap="square" rtlCol="0" anchor="ctr">
              <a:spAutoFit/>
            </a:bodyPr>
            <a:lstStyle/>
            <a:p>
              <a:r>
                <a:rPr lang="en-US" b="1" dirty="0">
                  <a:solidFill>
                    <a:prstClr val="black"/>
                  </a:solidFill>
                  <a:latin typeface="Calibri"/>
                </a:rPr>
                <a:t>Correction:</a:t>
              </a:r>
            </a:p>
            <a:p>
              <a:pPr>
                <a:buFont typeface="Arial" pitchFamily="34" charset="0"/>
                <a:buChar char="•"/>
              </a:pPr>
              <a:r>
                <a:rPr lang="en-US" dirty="0">
                  <a:solidFill>
                    <a:prstClr val="black"/>
                  </a:solidFill>
                  <a:latin typeface="Calibri"/>
                </a:rPr>
                <a:t>  Mechanical cleaning</a:t>
              </a:r>
            </a:p>
            <a:p>
              <a:pPr>
                <a:buFont typeface="Arial" pitchFamily="34" charset="0"/>
                <a:buChar char="•"/>
              </a:pPr>
              <a:r>
                <a:rPr lang="en-US" dirty="0">
                  <a:solidFill>
                    <a:prstClr val="black"/>
                  </a:solidFill>
                  <a:latin typeface="Calibri"/>
                </a:rPr>
                <a:t>  Water jet cleaning</a:t>
              </a:r>
            </a:p>
            <a:p>
              <a:pPr>
                <a:buFont typeface="Arial" pitchFamily="34" charset="0"/>
                <a:buChar char="•"/>
              </a:pPr>
              <a:r>
                <a:rPr lang="en-US" dirty="0">
                  <a:solidFill>
                    <a:prstClr val="black"/>
                  </a:solidFill>
                  <a:latin typeface="Calibri"/>
                </a:rPr>
                <a:t>  Chemical cleaning</a:t>
              </a:r>
            </a:p>
            <a:p>
              <a:pPr>
                <a:buFont typeface="Arial" pitchFamily="34" charset="0"/>
                <a:buChar char="•"/>
              </a:pPr>
              <a:r>
                <a:rPr lang="en-US" dirty="0">
                  <a:solidFill>
                    <a:prstClr val="black"/>
                  </a:solidFill>
                  <a:latin typeface="Calibri"/>
                </a:rPr>
                <a:t>  Tube replacement</a:t>
              </a:r>
            </a:p>
            <a:p>
              <a:pPr>
                <a:buFont typeface="Arial" pitchFamily="34" charset="0"/>
                <a:buChar char="•"/>
              </a:pPr>
              <a:r>
                <a:rPr lang="en-US" dirty="0">
                  <a:solidFill>
                    <a:prstClr val="black"/>
                  </a:solidFill>
                  <a:latin typeface="Calibri"/>
                </a:rPr>
                <a:t>  Fills replacement</a:t>
              </a:r>
            </a:p>
          </p:txBody>
        </p:sp>
        <p:sp>
          <p:nvSpPr>
            <p:cNvPr id="61" name="TextBox 60"/>
            <p:cNvSpPr txBox="1"/>
            <p:nvPr/>
          </p:nvSpPr>
          <p:spPr>
            <a:xfrm>
              <a:off x="7772400" y="4114800"/>
              <a:ext cx="1600200" cy="276999"/>
            </a:xfrm>
            <a:prstGeom prst="rect">
              <a:avLst/>
            </a:prstGeom>
            <a:noFill/>
          </p:spPr>
          <p:txBody>
            <a:bodyPr wrap="square" rtlCol="0">
              <a:spAutoFit/>
            </a:bodyPr>
            <a:lstStyle/>
            <a:p>
              <a:r>
                <a:rPr lang="en-US" sz="1200" dirty="0">
                  <a:solidFill>
                    <a:prstClr val="black"/>
                  </a:solidFill>
                  <a:latin typeface="Calibri"/>
                </a:rPr>
                <a:t>Structural corrosion</a:t>
              </a:r>
            </a:p>
          </p:txBody>
        </p:sp>
        <p:sp>
          <p:nvSpPr>
            <p:cNvPr id="62" name="TextBox 61"/>
            <p:cNvSpPr txBox="1"/>
            <p:nvPr/>
          </p:nvSpPr>
          <p:spPr>
            <a:xfrm>
              <a:off x="7924800" y="3810000"/>
              <a:ext cx="1371600" cy="276999"/>
            </a:xfrm>
            <a:prstGeom prst="rect">
              <a:avLst/>
            </a:prstGeom>
            <a:noFill/>
          </p:spPr>
          <p:txBody>
            <a:bodyPr wrap="square" rtlCol="0">
              <a:spAutoFit/>
            </a:bodyPr>
            <a:lstStyle/>
            <a:p>
              <a:r>
                <a:rPr lang="en-US" sz="1200" dirty="0">
                  <a:solidFill>
                    <a:prstClr val="black"/>
                  </a:solidFill>
                  <a:latin typeface="Calibri"/>
                </a:rPr>
                <a:t>Fills weight gain</a:t>
              </a:r>
            </a:p>
          </p:txBody>
        </p:sp>
        <p:sp>
          <p:nvSpPr>
            <p:cNvPr id="63" name="TextBox 62"/>
            <p:cNvSpPr txBox="1"/>
            <p:nvPr/>
          </p:nvSpPr>
          <p:spPr>
            <a:xfrm>
              <a:off x="7772400" y="4343400"/>
              <a:ext cx="1600200" cy="276999"/>
            </a:xfrm>
            <a:prstGeom prst="rect">
              <a:avLst/>
            </a:prstGeom>
            <a:noFill/>
          </p:spPr>
          <p:txBody>
            <a:bodyPr wrap="square" rtlCol="0">
              <a:spAutoFit/>
            </a:bodyPr>
            <a:lstStyle/>
            <a:p>
              <a:r>
                <a:rPr lang="en-US" sz="1200" dirty="0">
                  <a:solidFill>
                    <a:prstClr val="black"/>
                  </a:solidFill>
                  <a:latin typeface="Calibri"/>
                </a:rPr>
                <a:t>White Rust</a:t>
              </a:r>
            </a:p>
          </p:txBody>
        </p:sp>
        <p:sp>
          <p:nvSpPr>
            <p:cNvPr id="64" name="TextBox 63"/>
            <p:cNvSpPr txBox="1"/>
            <p:nvPr/>
          </p:nvSpPr>
          <p:spPr>
            <a:xfrm>
              <a:off x="6858000" y="3505200"/>
              <a:ext cx="1371600" cy="276999"/>
            </a:xfrm>
            <a:prstGeom prst="rect">
              <a:avLst/>
            </a:prstGeom>
            <a:noFill/>
          </p:spPr>
          <p:txBody>
            <a:bodyPr wrap="square" rtlCol="0">
              <a:spAutoFit/>
            </a:bodyPr>
            <a:lstStyle/>
            <a:p>
              <a:r>
                <a:rPr lang="en-US" sz="1200" dirty="0" err="1">
                  <a:solidFill>
                    <a:prstClr val="black"/>
                  </a:solidFill>
                  <a:latin typeface="Calibri"/>
                </a:rPr>
                <a:t>legionella</a:t>
              </a:r>
              <a:endParaRPr lang="en-US" sz="1200" dirty="0">
                <a:solidFill>
                  <a:prstClr val="black"/>
                </a:solidFill>
                <a:latin typeface="Calibri"/>
              </a:endParaRPr>
            </a:p>
          </p:txBody>
        </p:sp>
      </p:grpSp>
      <p:pic>
        <p:nvPicPr>
          <p:cNvPr id="1028" name="Picture 4" descr="Image result for legionella"/>
          <p:cNvPicPr>
            <a:picLocks noChangeAspect="1" noChangeArrowheads="1"/>
          </p:cNvPicPr>
          <p:nvPr/>
        </p:nvPicPr>
        <p:blipFill>
          <a:blip r:embed="rId3" cstate="print"/>
          <a:srcRect/>
          <a:stretch>
            <a:fillRect/>
          </a:stretch>
        </p:blipFill>
        <p:spPr bwMode="auto">
          <a:xfrm>
            <a:off x="7924800" y="5562600"/>
            <a:ext cx="1319420" cy="990600"/>
          </a:xfrm>
          <a:prstGeom prst="rect">
            <a:avLst/>
          </a:prstGeom>
          <a:noFill/>
        </p:spPr>
      </p:pic>
    </p:spTree>
    <p:extLst>
      <p:ext uri="{BB962C8B-B14F-4D97-AF65-F5344CB8AC3E}">
        <p14:creationId xmlns:p14="http://schemas.microsoft.com/office/powerpoint/2010/main" val="2398491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cstate="print"/>
          <a:srcRect/>
          <a:stretch>
            <a:fillRect/>
          </a:stretch>
        </p:blipFill>
        <p:spPr bwMode="auto">
          <a:xfrm>
            <a:off x="1443037" y="-28575"/>
            <a:ext cx="9305926" cy="691515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10/2/2016</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descr="netra - LOGO"/>
          <p:cNvPicPr>
            <a:picLocks noChangeAspect="1" noChangeArrowheads="1"/>
          </p:cNvPicPr>
          <p:nvPr/>
        </p:nvPicPr>
        <p:blipFill>
          <a:blip r:embed="rId3" cstate="print"/>
          <a:srcRect/>
          <a:stretch>
            <a:fillRect/>
          </a:stretch>
        </p:blipFill>
        <p:spPr bwMode="auto">
          <a:xfrm>
            <a:off x="1524000" y="0"/>
            <a:ext cx="1257300" cy="571500"/>
          </a:xfrm>
          <a:prstGeom prst="rect">
            <a:avLst/>
          </a:prstGeom>
          <a:noFill/>
          <a:ln w="9525">
            <a:noFill/>
            <a:miter lim="800000"/>
            <a:headEnd/>
            <a:tailEnd/>
          </a:ln>
        </p:spPr>
      </p:pic>
    </p:spTree>
    <p:extLst>
      <p:ext uri="{BB962C8B-B14F-4D97-AF65-F5344CB8AC3E}">
        <p14:creationId xmlns:p14="http://schemas.microsoft.com/office/powerpoint/2010/main" val="3194164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t>Scale ban for CW inlet Pipe</a:t>
            </a:r>
          </a:p>
        </p:txBody>
      </p:sp>
      <p:pic>
        <p:nvPicPr>
          <p:cNvPr id="10243" name="Picture 2" descr="C:\Users\Administrator\Desktop\Camera\IMG_20150317_100722416.jpg"/>
          <p:cNvPicPr>
            <a:picLocks noGrp="1" noChangeAspect="1" noChangeArrowheads="1"/>
          </p:cNvPicPr>
          <p:nvPr>
            <p:ph idx="1"/>
          </p:nvPr>
        </p:nvPicPr>
        <p:blipFill>
          <a:blip r:embed="rId2"/>
          <a:srcRect/>
          <a:stretch>
            <a:fillRect/>
          </a:stretch>
        </p:blipFill>
        <p:spPr>
          <a:xfrm>
            <a:off x="2478089" y="2095501"/>
            <a:ext cx="7235825" cy="4068763"/>
          </a:xfrm>
          <a:noFill/>
        </p:spPr>
      </p:pic>
      <p:cxnSp>
        <p:nvCxnSpPr>
          <p:cNvPr id="5" name="Straight Arrow Connector 4"/>
          <p:cNvCxnSpPr/>
          <p:nvPr/>
        </p:nvCxnSpPr>
        <p:spPr>
          <a:xfrm flipV="1">
            <a:off x="3505200" y="4191000"/>
            <a:ext cx="1905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2971800" y="3733800"/>
            <a:ext cx="11430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Metal  Core</a:t>
            </a:r>
          </a:p>
        </p:txBody>
      </p:sp>
    </p:spTree>
    <p:extLst>
      <p:ext uri="{BB962C8B-B14F-4D97-AF65-F5344CB8AC3E}">
        <p14:creationId xmlns:p14="http://schemas.microsoft.com/office/powerpoint/2010/main" val="2069086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8240" y="213360"/>
            <a:ext cx="9135838" cy="6096001"/>
          </a:xfrm>
          <a:prstGeom prst="rect">
            <a:avLst/>
          </a:prstGeom>
        </p:spPr>
      </p:pic>
    </p:spTree>
    <p:extLst>
      <p:ext uri="{BB962C8B-B14F-4D97-AF65-F5344CB8AC3E}">
        <p14:creationId xmlns:p14="http://schemas.microsoft.com/office/powerpoint/2010/main" val="4285343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netra - LOGO"/>
          <p:cNvPicPr>
            <a:picLocks noChangeAspect="1" noChangeArrowheads="1"/>
          </p:cNvPicPr>
          <p:nvPr/>
        </p:nvPicPr>
        <p:blipFill>
          <a:blip r:embed="rId3" cstate="print"/>
          <a:srcRect/>
          <a:stretch>
            <a:fillRect/>
          </a:stretch>
        </p:blipFill>
        <p:spPr bwMode="auto">
          <a:xfrm>
            <a:off x="1524000" y="0"/>
            <a:ext cx="1257300" cy="571500"/>
          </a:xfrm>
          <a:prstGeom prst="rect">
            <a:avLst/>
          </a:prstGeom>
          <a:noFill/>
          <a:ln w="9525">
            <a:noFill/>
            <a:miter lim="800000"/>
            <a:headEnd/>
            <a:tailEnd/>
          </a:ln>
        </p:spPr>
      </p:pic>
      <p:sp>
        <p:nvSpPr>
          <p:cNvPr id="15363" name="Rectangle 3"/>
          <p:cNvSpPr>
            <a:spLocks noChangeArrowheads="1"/>
          </p:cNvSpPr>
          <p:nvPr/>
        </p:nvSpPr>
        <p:spPr bwMode="auto">
          <a:xfrm>
            <a:off x="3048000" y="228600"/>
            <a:ext cx="6781800" cy="838200"/>
          </a:xfrm>
          <a:prstGeom prst="rect">
            <a:avLst/>
          </a:prstGeom>
          <a:noFill/>
          <a:ln w="9525">
            <a:noFill/>
            <a:miter lim="800000"/>
            <a:headEnd/>
            <a:tailEnd/>
          </a:ln>
        </p:spPr>
        <p:txBody>
          <a:bodyPr anchor="ctr"/>
          <a:lstStyle/>
          <a:p>
            <a:pPr eaLnBrk="0" hangingPunct="0"/>
            <a:r>
              <a:rPr lang="en-US" sz="2800" dirty="0">
                <a:solidFill>
                  <a:srgbClr val="FF0000"/>
                </a:solidFill>
                <a:latin typeface="Tahoma" pitchFamily="34" charset="0"/>
              </a:rPr>
              <a:t>CT Types: Natural Draft Cooling Tower</a:t>
            </a:r>
          </a:p>
        </p:txBody>
      </p:sp>
      <p:grpSp>
        <p:nvGrpSpPr>
          <p:cNvPr id="2" name="Group 4"/>
          <p:cNvGrpSpPr>
            <a:grpSpLocks/>
          </p:cNvGrpSpPr>
          <p:nvPr/>
        </p:nvGrpSpPr>
        <p:grpSpPr bwMode="auto">
          <a:xfrm>
            <a:off x="2438400" y="1600201"/>
            <a:ext cx="7924800" cy="5668963"/>
            <a:chOff x="576" y="624"/>
            <a:chExt cx="4992" cy="3571"/>
          </a:xfrm>
        </p:grpSpPr>
        <p:sp>
          <p:nvSpPr>
            <p:cNvPr id="15369" name="Rectangle 5"/>
            <p:cNvSpPr>
              <a:spLocks noChangeArrowheads="1"/>
            </p:cNvSpPr>
            <p:nvPr/>
          </p:nvSpPr>
          <p:spPr bwMode="auto">
            <a:xfrm>
              <a:off x="4512" y="2304"/>
              <a:ext cx="1056" cy="528"/>
            </a:xfrm>
            <a:prstGeom prst="rect">
              <a:avLst/>
            </a:prstGeom>
            <a:noFill/>
            <a:ln w="28575">
              <a:solidFill>
                <a:srgbClr val="0000FF"/>
              </a:solidFill>
              <a:miter lim="800000"/>
              <a:headEnd/>
              <a:tailEnd/>
            </a:ln>
          </p:spPr>
          <p:txBody>
            <a:bodyPr wrap="none" anchor="ctr"/>
            <a:lstStyle/>
            <a:p>
              <a:endParaRPr lang="en-IN">
                <a:solidFill>
                  <a:prstClr val="black"/>
                </a:solidFill>
                <a:latin typeface="Calibri"/>
              </a:endParaRPr>
            </a:p>
          </p:txBody>
        </p:sp>
        <p:sp>
          <p:nvSpPr>
            <p:cNvPr id="15370" name="Line 6"/>
            <p:cNvSpPr>
              <a:spLocks noChangeShapeType="1"/>
            </p:cNvSpPr>
            <p:nvPr/>
          </p:nvSpPr>
          <p:spPr bwMode="auto">
            <a:xfrm flipH="1">
              <a:off x="3120" y="2304"/>
              <a:ext cx="1392" cy="0"/>
            </a:xfrm>
            <a:prstGeom prst="line">
              <a:avLst/>
            </a:prstGeom>
            <a:noFill/>
            <a:ln w="38100">
              <a:solidFill>
                <a:srgbClr val="0000FF"/>
              </a:solidFill>
              <a:round/>
              <a:headEnd/>
              <a:tailEnd type="triangle" w="med" len="med"/>
            </a:ln>
          </p:spPr>
          <p:txBody>
            <a:bodyPr/>
            <a:lstStyle/>
            <a:p>
              <a:endParaRPr lang="en-US">
                <a:solidFill>
                  <a:prstClr val="black"/>
                </a:solidFill>
                <a:latin typeface="Calibri"/>
              </a:endParaRPr>
            </a:p>
          </p:txBody>
        </p:sp>
        <p:sp>
          <p:nvSpPr>
            <p:cNvPr id="15371" name="Line 7"/>
            <p:cNvSpPr>
              <a:spLocks noChangeShapeType="1"/>
            </p:cNvSpPr>
            <p:nvPr/>
          </p:nvSpPr>
          <p:spPr bwMode="auto">
            <a:xfrm flipH="1" flipV="1">
              <a:off x="2208" y="864"/>
              <a:ext cx="48"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72" name="Line 8"/>
            <p:cNvSpPr>
              <a:spLocks noChangeShapeType="1"/>
            </p:cNvSpPr>
            <p:nvPr/>
          </p:nvSpPr>
          <p:spPr bwMode="auto">
            <a:xfrm flipV="1">
              <a:off x="2784" y="864"/>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73" name="Line 9"/>
            <p:cNvSpPr>
              <a:spLocks noChangeShapeType="1"/>
            </p:cNvSpPr>
            <p:nvPr/>
          </p:nvSpPr>
          <p:spPr bwMode="auto">
            <a:xfrm flipV="1">
              <a:off x="3072" y="864"/>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74" name="Line 10"/>
            <p:cNvSpPr>
              <a:spLocks noChangeShapeType="1"/>
            </p:cNvSpPr>
            <p:nvPr/>
          </p:nvSpPr>
          <p:spPr bwMode="auto">
            <a:xfrm flipV="1">
              <a:off x="3264" y="864"/>
              <a:ext cx="48"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75" name="Line 11"/>
            <p:cNvSpPr>
              <a:spLocks noChangeShapeType="1"/>
            </p:cNvSpPr>
            <p:nvPr/>
          </p:nvSpPr>
          <p:spPr bwMode="auto">
            <a:xfrm flipV="1">
              <a:off x="2496" y="864"/>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76" name="Line 12"/>
            <p:cNvSpPr>
              <a:spLocks noChangeShapeType="1"/>
            </p:cNvSpPr>
            <p:nvPr/>
          </p:nvSpPr>
          <p:spPr bwMode="auto">
            <a:xfrm>
              <a:off x="2256" y="2304"/>
              <a:ext cx="864" cy="0"/>
            </a:xfrm>
            <a:prstGeom prst="line">
              <a:avLst/>
            </a:prstGeom>
            <a:noFill/>
            <a:ln w="9525">
              <a:solidFill>
                <a:srgbClr val="0000FF"/>
              </a:solidFill>
              <a:round/>
              <a:headEnd/>
              <a:tailEnd/>
            </a:ln>
          </p:spPr>
          <p:txBody>
            <a:bodyPr/>
            <a:lstStyle/>
            <a:p>
              <a:endParaRPr lang="en-US">
                <a:solidFill>
                  <a:prstClr val="black"/>
                </a:solidFill>
                <a:latin typeface="Calibri"/>
              </a:endParaRPr>
            </a:p>
          </p:txBody>
        </p:sp>
        <p:grpSp>
          <p:nvGrpSpPr>
            <p:cNvPr id="3" name="Group 13"/>
            <p:cNvGrpSpPr>
              <a:grpSpLocks/>
            </p:cNvGrpSpPr>
            <p:nvPr/>
          </p:nvGrpSpPr>
          <p:grpSpPr bwMode="auto">
            <a:xfrm>
              <a:off x="2400" y="2304"/>
              <a:ext cx="192" cy="192"/>
              <a:chOff x="2304" y="2304"/>
              <a:chExt cx="192" cy="192"/>
            </a:xfrm>
          </p:grpSpPr>
          <p:sp>
            <p:nvSpPr>
              <p:cNvPr id="15471" name="Line 14"/>
              <p:cNvSpPr>
                <a:spLocks noChangeShapeType="1"/>
              </p:cNvSpPr>
              <p:nvPr/>
            </p:nvSpPr>
            <p:spPr bwMode="auto">
              <a:xfrm flipH="1">
                <a:off x="2304"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72" name="Line 15"/>
              <p:cNvSpPr>
                <a:spLocks noChangeShapeType="1"/>
              </p:cNvSpPr>
              <p:nvPr/>
            </p:nvSpPr>
            <p:spPr bwMode="auto">
              <a:xfrm>
                <a:off x="2400" y="2352"/>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73" name="Line 16"/>
              <p:cNvSpPr>
                <a:spLocks noChangeShapeType="1"/>
              </p:cNvSpPr>
              <p:nvPr/>
            </p:nvSpPr>
            <p:spPr bwMode="auto">
              <a:xfrm>
                <a:off x="2400"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grpSp>
        <p:grpSp>
          <p:nvGrpSpPr>
            <p:cNvPr id="4" name="Group 17"/>
            <p:cNvGrpSpPr>
              <a:grpSpLocks/>
            </p:cNvGrpSpPr>
            <p:nvPr/>
          </p:nvGrpSpPr>
          <p:grpSpPr bwMode="auto">
            <a:xfrm>
              <a:off x="2784" y="2304"/>
              <a:ext cx="192" cy="192"/>
              <a:chOff x="2304" y="2304"/>
              <a:chExt cx="192" cy="192"/>
            </a:xfrm>
          </p:grpSpPr>
          <p:sp>
            <p:nvSpPr>
              <p:cNvPr id="15468" name="Line 18"/>
              <p:cNvSpPr>
                <a:spLocks noChangeShapeType="1"/>
              </p:cNvSpPr>
              <p:nvPr/>
            </p:nvSpPr>
            <p:spPr bwMode="auto">
              <a:xfrm flipH="1">
                <a:off x="2304"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69" name="Line 19"/>
              <p:cNvSpPr>
                <a:spLocks noChangeShapeType="1"/>
              </p:cNvSpPr>
              <p:nvPr/>
            </p:nvSpPr>
            <p:spPr bwMode="auto">
              <a:xfrm>
                <a:off x="2400" y="2352"/>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70" name="Line 20"/>
              <p:cNvSpPr>
                <a:spLocks noChangeShapeType="1"/>
              </p:cNvSpPr>
              <p:nvPr/>
            </p:nvSpPr>
            <p:spPr bwMode="auto">
              <a:xfrm>
                <a:off x="2400"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grpSp>
        <p:grpSp>
          <p:nvGrpSpPr>
            <p:cNvPr id="5" name="Group 21"/>
            <p:cNvGrpSpPr>
              <a:grpSpLocks/>
            </p:cNvGrpSpPr>
            <p:nvPr/>
          </p:nvGrpSpPr>
          <p:grpSpPr bwMode="auto">
            <a:xfrm>
              <a:off x="2976" y="2304"/>
              <a:ext cx="192" cy="192"/>
              <a:chOff x="2304" y="2304"/>
              <a:chExt cx="192" cy="192"/>
            </a:xfrm>
          </p:grpSpPr>
          <p:sp>
            <p:nvSpPr>
              <p:cNvPr id="15465" name="Line 22"/>
              <p:cNvSpPr>
                <a:spLocks noChangeShapeType="1"/>
              </p:cNvSpPr>
              <p:nvPr/>
            </p:nvSpPr>
            <p:spPr bwMode="auto">
              <a:xfrm flipH="1">
                <a:off x="2304"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66" name="Line 23"/>
              <p:cNvSpPr>
                <a:spLocks noChangeShapeType="1"/>
              </p:cNvSpPr>
              <p:nvPr/>
            </p:nvSpPr>
            <p:spPr bwMode="auto">
              <a:xfrm>
                <a:off x="2400" y="2352"/>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67" name="Line 24"/>
              <p:cNvSpPr>
                <a:spLocks noChangeShapeType="1"/>
              </p:cNvSpPr>
              <p:nvPr/>
            </p:nvSpPr>
            <p:spPr bwMode="auto">
              <a:xfrm>
                <a:off x="2400"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grpSp>
        <p:grpSp>
          <p:nvGrpSpPr>
            <p:cNvPr id="6" name="Group 25"/>
            <p:cNvGrpSpPr>
              <a:grpSpLocks/>
            </p:cNvGrpSpPr>
            <p:nvPr/>
          </p:nvGrpSpPr>
          <p:grpSpPr bwMode="auto">
            <a:xfrm>
              <a:off x="2592" y="2304"/>
              <a:ext cx="192" cy="192"/>
              <a:chOff x="2304" y="2304"/>
              <a:chExt cx="192" cy="192"/>
            </a:xfrm>
          </p:grpSpPr>
          <p:sp>
            <p:nvSpPr>
              <p:cNvPr id="15462" name="Line 26"/>
              <p:cNvSpPr>
                <a:spLocks noChangeShapeType="1"/>
              </p:cNvSpPr>
              <p:nvPr/>
            </p:nvSpPr>
            <p:spPr bwMode="auto">
              <a:xfrm flipH="1">
                <a:off x="2304"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63" name="Line 27"/>
              <p:cNvSpPr>
                <a:spLocks noChangeShapeType="1"/>
              </p:cNvSpPr>
              <p:nvPr/>
            </p:nvSpPr>
            <p:spPr bwMode="auto">
              <a:xfrm>
                <a:off x="2400" y="2352"/>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64" name="Line 28"/>
              <p:cNvSpPr>
                <a:spLocks noChangeShapeType="1"/>
              </p:cNvSpPr>
              <p:nvPr/>
            </p:nvSpPr>
            <p:spPr bwMode="auto">
              <a:xfrm>
                <a:off x="2400"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grpSp>
        <p:sp>
          <p:nvSpPr>
            <p:cNvPr id="15381" name="Line 29"/>
            <p:cNvSpPr>
              <a:spLocks noChangeShapeType="1"/>
            </p:cNvSpPr>
            <p:nvPr/>
          </p:nvSpPr>
          <p:spPr bwMode="auto">
            <a:xfrm flipV="1">
              <a:off x="2496" y="1632"/>
              <a:ext cx="0" cy="43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82" name="Line 30"/>
            <p:cNvSpPr>
              <a:spLocks noChangeShapeType="1"/>
            </p:cNvSpPr>
            <p:nvPr/>
          </p:nvSpPr>
          <p:spPr bwMode="auto">
            <a:xfrm flipV="1">
              <a:off x="2736" y="1296"/>
              <a:ext cx="0" cy="768"/>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83" name="Line 31"/>
            <p:cNvSpPr>
              <a:spLocks noChangeShapeType="1"/>
            </p:cNvSpPr>
            <p:nvPr/>
          </p:nvSpPr>
          <p:spPr bwMode="auto">
            <a:xfrm flipV="1">
              <a:off x="2976" y="1632"/>
              <a:ext cx="0" cy="38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384" name="Text Box 32"/>
            <p:cNvSpPr txBox="1">
              <a:spLocks noChangeArrowheads="1"/>
            </p:cNvSpPr>
            <p:nvPr/>
          </p:nvSpPr>
          <p:spPr bwMode="auto">
            <a:xfrm>
              <a:off x="4560" y="2448"/>
              <a:ext cx="960" cy="231"/>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Condenser</a:t>
              </a:r>
            </a:p>
          </p:txBody>
        </p:sp>
        <p:sp>
          <p:nvSpPr>
            <p:cNvPr id="15385" name="Text Box 33"/>
            <p:cNvSpPr txBox="1">
              <a:spLocks noChangeArrowheads="1"/>
            </p:cNvSpPr>
            <p:nvPr/>
          </p:nvSpPr>
          <p:spPr bwMode="auto">
            <a:xfrm>
              <a:off x="576" y="2985"/>
              <a:ext cx="1104" cy="231"/>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CW  Make up</a:t>
              </a:r>
            </a:p>
          </p:txBody>
        </p:sp>
        <p:sp>
          <p:nvSpPr>
            <p:cNvPr id="15386" name="Text Box 34"/>
            <p:cNvSpPr txBox="1">
              <a:spLocks noChangeArrowheads="1"/>
            </p:cNvSpPr>
            <p:nvPr/>
          </p:nvSpPr>
          <p:spPr bwMode="auto">
            <a:xfrm>
              <a:off x="1776" y="624"/>
              <a:ext cx="1968" cy="231"/>
            </a:xfrm>
            <a:prstGeom prst="rect">
              <a:avLst/>
            </a:prstGeom>
            <a:noFill/>
            <a:ln w="9525">
              <a:noFill/>
              <a:miter lim="800000"/>
              <a:headEnd/>
              <a:tailEnd/>
            </a:ln>
          </p:spPr>
          <p:txBody>
            <a:bodyPr>
              <a:spAutoFit/>
            </a:bodyPr>
            <a:lstStyle/>
            <a:p>
              <a:pPr algn="ctr">
                <a:spcBef>
                  <a:spcPct val="50000"/>
                </a:spcBef>
              </a:pPr>
              <a:r>
                <a:rPr lang="en-US" b="1">
                  <a:solidFill>
                    <a:srgbClr val="008000"/>
                  </a:solidFill>
                  <a:latin typeface="Arial" charset="0"/>
                </a:rPr>
                <a:t>Evaporation and drift</a:t>
              </a:r>
            </a:p>
          </p:txBody>
        </p:sp>
        <p:sp>
          <p:nvSpPr>
            <p:cNvPr id="15387" name="Text Box 35"/>
            <p:cNvSpPr txBox="1">
              <a:spLocks noChangeArrowheads="1"/>
            </p:cNvSpPr>
            <p:nvPr/>
          </p:nvSpPr>
          <p:spPr bwMode="auto">
            <a:xfrm>
              <a:off x="3408" y="2688"/>
              <a:ext cx="1440" cy="233"/>
            </a:xfrm>
            <a:prstGeom prst="rect">
              <a:avLst/>
            </a:prstGeom>
            <a:noFill/>
            <a:ln w="9525">
              <a:noFill/>
              <a:miter lim="800000"/>
              <a:headEnd/>
              <a:tailEnd/>
            </a:ln>
          </p:spPr>
          <p:txBody>
            <a:bodyPr>
              <a:spAutoFit/>
            </a:bodyPr>
            <a:lstStyle/>
            <a:p>
              <a:pPr algn="ctr">
                <a:spcBef>
                  <a:spcPct val="50000"/>
                </a:spcBef>
              </a:pPr>
              <a:r>
                <a:rPr lang="en-US" b="1">
                  <a:solidFill>
                    <a:srgbClr val="008000"/>
                  </a:solidFill>
                  <a:latin typeface="Arial" charset="0"/>
                </a:rPr>
                <a:t>Blow Down </a:t>
              </a:r>
            </a:p>
          </p:txBody>
        </p:sp>
        <p:sp>
          <p:nvSpPr>
            <p:cNvPr id="15388" name="Line 36"/>
            <p:cNvSpPr>
              <a:spLocks noChangeShapeType="1"/>
            </p:cNvSpPr>
            <p:nvPr/>
          </p:nvSpPr>
          <p:spPr bwMode="auto">
            <a:xfrm>
              <a:off x="1824" y="2976"/>
              <a:ext cx="0" cy="480"/>
            </a:xfrm>
            <a:prstGeom prst="line">
              <a:avLst/>
            </a:prstGeom>
            <a:noFill/>
            <a:ln w="38100">
              <a:solidFill>
                <a:schemeClr val="tx1"/>
              </a:solidFill>
              <a:round/>
              <a:headEnd/>
              <a:tailEnd/>
            </a:ln>
          </p:spPr>
          <p:txBody>
            <a:bodyPr/>
            <a:lstStyle/>
            <a:p>
              <a:endParaRPr lang="en-US">
                <a:solidFill>
                  <a:prstClr val="black"/>
                </a:solidFill>
                <a:latin typeface="Calibri"/>
              </a:endParaRPr>
            </a:p>
          </p:txBody>
        </p:sp>
        <p:sp>
          <p:nvSpPr>
            <p:cNvPr id="15389" name="Line 37"/>
            <p:cNvSpPr>
              <a:spLocks noChangeShapeType="1"/>
            </p:cNvSpPr>
            <p:nvPr/>
          </p:nvSpPr>
          <p:spPr bwMode="auto">
            <a:xfrm>
              <a:off x="1824" y="3456"/>
              <a:ext cx="1536" cy="0"/>
            </a:xfrm>
            <a:prstGeom prst="line">
              <a:avLst/>
            </a:prstGeom>
            <a:noFill/>
            <a:ln w="38100">
              <a:solidFill>
                <a:schemeClr val="tx1"/>
              </a:solidFill>
              <a:round/>
              <a:headEnd/>
              <a:tailEnd/>
            </a:ln>
          </p:spPr>
          <p:txBody>
            <a:bodyPr/>
            <a:lstStyle/>
            <a:p>
              <a:endParaRPr lang="en-US">
                <a:solidFill>
                  <a:prstClr val="black"/>
                </a:solidFill>
                <a:latin typeface="Calibri"/>
              </a:endParaRPr>
            </a:p>
          </p:txBody>
        </p:sp>
        <p:sp>
          <p:nvSpPr>
            <p:cNvPr id="15390" name="Line 38"/>
            <p:cNvSpPr>
              <a:spLocks noChangeShapeType="1"/>
            </p:cNvSpPr>
            <p:nvPr/>
          </p:nvSpPr>
          <p:spPr bwMode="auto">
            <a:xfrm>
              <a:off x="3360" y="3456"/>
              <a:ext cx="240" cy="0"/>
            </a:xfrm>
            <a:prstGeom prst="line">
              <a:avLst/>
            </a:prstGeom>
            <a:noFill/>
            <a:ln w="38100">
              <a:solidFill>
                <a:schemeClr val="tx1"/>
              </a:solidFill>
              <a:round/>
              <a:headEnd/>
              <a:tailEnd/>
            </a:ln>
          </p:spPr>
          <p:txBody>
            <a:bodyPr/>
            <a:lstStyle/>
            <a:p>
              <a:endParaRPr lang="en-US">
                <a:solidFill>
                  <a:prstClr val="black"/>
                </a:solidFill>
                <a:latin typeface="Calibri"/>
              </a:endParaRPr>
            </a:p>
          </p:txBody>
        </p:sp>
        <p:sp>
          <p:nvSpPr>
            <p:cNvPr id="15391" name="Line 39"/>
            <p:cNvSpPr>
              <a:spLocks noChangeShapeType="1"/>
            </p:cNvSpPr>
            <p:nvPr/>
          </p:nvSpPr>
          <p:spPr bwMode="auto">
            <a:xfrm flipV="1">
              <a:off x="3591" y="2937"/>
              <a:ext cx="0" cy="528"/>
            </a:xfrm>
            <a:prstGeom prst="line">
              <a:avLst/>
            </a:prstGeom>
            <a:noFill/>
            <a:ln w="38100">
              <a:solidFill>
                <a:schemeClr val="tx1"/>
              </a:solidFill>
              <a:round/>
              <a:headEnd/>
              <a:tailEnd/>
            </a:ln>
          </p:spPr>
          <p:txBody>
            <a:bodyPr/>
            <a:lstStyle/>
            <a:p>
              <a:endParaRPr lang="en-US">
                <a:solidFill>
                  <a:prstClr val="black"/>
                </a:solidFill>
                <a:latin typeface="Calibri"/>
              </a:endParaRPr>
            </a:p>
          </p:txBody>
        </p:sp>
        <p:sp>
          <p:nvSpPr>
            <p:cNvPr id="15392" name="Line 40"/>
            <p:cNvSpPr>
              <a:spLocks noChangeShapeType="1"/>
            </p:cNvSpPr>
            <p:nvPr/>
          </p:nvSpPr>
          <p:spPr bwMode="auto">
            <a:xfrm>
              <a:off x="1976" y="2832"/>
              <a:ext cx="0" cy="624"/>
            </a:xfrm>
            <a:prstGeom prst="line">
              <a:avLst/>
            </a:prstGeom>
            <a:noFill/>
            <a:ln w="38100">
              <a:solidFill>
                <a:schemeClr val="tx1"/>
              </a:solidFill>
              <a:round/>
              <a:headEnd/>
              <a:tailEnd/>
            </a:ln>
          </p:spPr>
          <p:txBody>
            <a:bodyPr/>
            <a:lstStyle/>
            <a:p>
              <a:endParaRPr lang="en-US">
                <a:solidFill>
                  <a:prstClr val="black"/>
                </a:solidFill>
                <a:latin typeface="Calibri"/>
              </a:endParaRPr>
            </a:p>
          </p:txBody>
        </p:sp>
        <p:sp>
          <p:nvSpPr>
            <p:cNvPr id="15393" name="Line 41"/>
            <p:cNvSpPr>
              <a:spLocks noChangeShapeType="1"/>
            </p:cNvSpPr>
            <p:nvPr/>
          </p:nvSpPr>
          <p:spPr bwMode="auto">
            <a:xfrm>
              <a:off x="3400" y="2832"/>
              <a:ext cx="0" cy="624"/>
            </a:xfrm>
            <a:prstGeom prst="line">
              <a:avLst/>
            </a:prstGeom>
            <a:noFill/>
            <a:ln w="38100">
              <a:solidFill>
                <a:schemeClr val="tx1"/>
              </a:solidFill>
              <a:round/>
              <a:headEnd/>
              <a:tailEnd/>
            </a:ln>
          </p:spPr>
          <p:txBody>
            <a:bodyPr/>
            <a:lstStyle/>
            <a:p>
              <a:endParaRPr lang="en-US">
                <a:solidFill>
                  <a:prstClr val="black"/>
                </a:solidFill>
                <a:latin typeface="Calibri"/>
              </a:endParaRPr>
            </a:p>
          </p:txBody>
        </p:sp>
        <p:sp>
          <p:nvSpPr>
            <p:cNvPr id="15394" name="Line 42"/>
            <p:cNvSpPr>
              <a:spLocks noChangeShapeType="1"/>
            </p:cNvSpPr>
            <p:nvPr/>
          </p:nvSpPr>
          <p:spPr bwMode="auto">
            <a:xfrm>
              <a:off x="4424" y="3344"/>
              <a:ext cx="192" cy="0"/>
            </a:xfrm>
            <a:prstGeom prst="line">
              <a:avLst/>
            </a:prstGeom>
            <a:noFill/>
            <a:ln w="38100">
              <a:solidFill>
                <a:srgbClr val="0000FF"/>
              </a:solidFill>
              <a:round/>
              <a:headEnd/>
              <a:tailEnd/>
            </a:ln>
          </p:spPr>
          <p:txBody>
            <a:bodyPr/>
            <a:lstStyle/>
            <a:p>
              <a:endParaRPr lang="en-US">
                <a:solidFill>
                  <a:prstClr val="black"/>
                </a:solidFill>
                <a:latin typeface="Calibri"/>
              </a:endParaRPr>
            </a:p>
          </p:txBody>
        </p:sp>
        <p:sp>
          <p:nvSpPr>
            <p:cNvPr id="15395" name="Line 43"/>
            <p:cNvSpPr>
              <a:spLocks noChangeShapeType="1"/>
            </p:cNvSpPr>
            <p:nvPr/>
          </p:nvSpPr>
          <p:spPr bwMode="auto">
            <a:xfrm flipV="1">
              <a:off x="4608" y="2832"/>
              <a:ext cx="0" cy="528"/>
            </a:xfrm>
            <a:prstGeom prst="line">
              <a:avLst/>
            </a:prstGeom>
            <a:noFill/>
            <a:ln w="38100">
              <a:solidFill>
                <a:srgbClr val="0000FF"/>
              </a:solidFill>
              <a:round/>
              <a:headEnd/>
              <a:tailEnd type="triangle" w="med" len="med"/>
            </a:ln>
          </p:spPr>
          <p:txBody>
            <a:bodyPr/>
            <a:lstStyle/>
            <a:p>
              <a:endParaRPr lang="en-US">
                <a:solidFill>
                  <a:prstClr val="black"/>
                </a:solidFill>
                <a:latin typeface="Calibri"/>
              </a:endParaRPr>
            </a:p>
          </p:txBody>
        </p:sp>
        <p:sp>
          <p:nvSpPr>
            <p:cNvPr id="15396" name="Line 44"/>
            <p:cNvSpPr>
              <a:spLocks noChangeShapeType="1"/>
            </p:cNvSpPr>
            <p:nvPr/>
          </p:nvSpPr>
          <p:spPr bwMode="auto">
            <a:xfrm>
              <a:off x="816" y="2928"/>
              <a:ext cx="1056" cy="0"/>
            </a:xfrm>
            <a:prstGeom prst="line">
              <a:avLst/>
            </a:prstGeom>
            <a:noFill/>
            <a:ln w="28575">
              <a:solidFill>
                <a:srgbClr val="0000FF"/>
              </a:solidFill>
              <a:round/>
              <a:headEnd/>
              <a:tailEnd/>
            </a:ln>
          </p:spPr>
          <p:txBody>
            <a:bodyPr/>
            <a:lstStyle/>
            <a:p>
              <a:endParaRPr lang="en-US">
                <a:solidFill>
                  <a:prstClr val="black"/>
                </a:solidFill>
                <a:latin typeface="Calibri"/>
              </a:endParaRPr>
            </a:p>
          </p:txBody>
        </p:sp>
        <p:sp>
          <p:nvSpPr>
            <p:cNvPr id="15397" name="Line 45"/>
            <p:cNvSpPr>
              <a:spLocks noChangeShapeType="1"/>
            </p:cNvSpPr>
            <p:nvPr/>
          </p:nvSpPr>
          <p:spPr bwMode="auto">
            <a:xfrm>
              <a:off x="1872" y="2928"/>
              <a:ext cx="0" cy="240"/>
            </a:xfrm>
            <a:prstGeom prst="line">
              <a:avLst/>
            </a:prstGeom>
            <a:noFill/>
            <a:ln w="28575">
              <a:solidFill>
                <a:srgbClr val="0000FF"/>
              </a:solidFill>
              <a:round/>
              <a:headEnd/>
              <a:tailEnd type="triangle" w="med" len="med"/>
            </a:ln>
          </p:spPr>
          <p:txBody>
            <a:bodyPr/>
            <a:lstStyle/>
            <a:p>
              <a:endParaRPr lang="en-US">
                <a:solidFill>
                  <a:prstClr val="black"/>
                </a:solidFill>
                <a:latin typeface="Calibri"/>
              </a:endParaRPr>
            </a:p>
          </p:txBody>
        </p:sp>
        <p:sp>
          <p:nvSpPr>
            <p:cNvPr id="15398" name="Line 46"/>
            <p:cNvSpPr>
              <a:spLocks noChangeShapeType="1"/>
            </p:cNvSpPr>
            <p:nvPr/>
          </p:nvSpPr>
          <p:spPr bwMode="auto">
            <a:xfrm>
              <a:off x="2304"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399" name="Line 47"/>
            <p:cNvSpPr>
              <a:spLocks noChangeShapeType="1"/>
            </p:cNvSpPr>
            <p:nvPr/>
          </p:nvSpPr>
          <p:spPr bwMode="auto">
            <a:xfrm>
              <a:off x="2400"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0" name="Line 48"/>
            <p:cNvSpPr>
              <a:spLocks noChangeShapeType="1"/>
            </p:cNvSpPr>
            <p:nvPr/>
          </p:nvSpPr>
          <p:spPr bwMode="auto">
            <a:xfrm>
              <a:off x="2496"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1" name="Line 49"/>
            <p:cNvSpPr>
              <a:spLocks noChangeShapeType="1"/>
            </p:cNvSpPr>
            <p:nvPr/>
          </p:nvSpPr>
          <p:spPr bwMode="auto">
            <a:xfrm>
              <a:off x="2592"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2" name="Line 50"/>
            <p:cNvSpPr>
              <a:spLocks noChangeShapeType="1"/>
            </p:cNvSpPr>
            <p:nvPr/>
          </p:nvSpPr>
          <p:spPr bwMode="auto">
            <a:xfrm>
              <a:off x="2244" y="2508"/>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3" name="Line 51"/>
            <p:cNvSpPr>
              <a:spLocks noChangeShapeType="1"/>
            </p:cNvSpPr>
            <p:nvPr/>
          </p:nvSpPr>
          <p:spPr bwMode="auto">
            <a:xfrm>
              <a:off x="3150" y="2487"/>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4" name="Line 52"/>
            <p:cNvSpPr>
              <a:spLocks noChangeShapeType="1"/>
            </p:cNvSpPr>
            <p:nvPr/>
          </p:nvSpPr>
          <p:spPr bwMode="auto">
            <a:xfrm>
              <a:off x="2784"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5" name="Line 53"/>
            <p:cNvSpPr>
              <a:spLocks noChangeShapeType="1"/>
            </p:cNvSpPr>
            <p:nvPr/>
          </p:nvSpPr>
          <p:spPr bwMode="auto">
            <a:xfrm>
              <a:off x="2688"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6" name="Line 54"/>
            <p:cNvSpPr>
              <a:spLocks noChangeShapeType="1"/>
            </p:cNvSpPr>
            <p:nvPr/>
          </p:nvSpPr>
          <p:spPr bwMode="auto">
            <a:xfrm>
              <a:off x="2880"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7" name="Line 55"/>
            <p:cNvSpPr>
              <a:spLocks noChangeShapeType="1"/>
            </p:cNvSpPr>
            <p:nvPr/>
          </p:nvSpPr>
          <p:spPr bwMode="auto">
            <a:xfrm>
              <a:off x="2976"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8" name="Line 56"/>
            <p:cNvSpPr>
              <a:spLocks noChangeShapeType="1"/>
            </p:cNvSpPr>
            <p:nvPr/>
          </p:nvSpPr>
          <p:spPr bwMode="auto">
            <a:xfrm>
              <a:off x="3072"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09" name="Line 57"/>
            <p:cNvSpPr>
              <a:spLocks noChangeShapeType="1"/>
            </p:cNvSpPr>
            <p:nvPr/>
          </p:nvSpPr>
          <p:spPr bwMode="auto">
            <a:xfrm>
              <a:off x="1872" y="3168"/>
              <a:ext cx="1680" cy="0"/>
            </a:xfrm>
            <a:prstGeom prst="line">
              <a:avLst/>
            </a:prstGeom>
            <a:noFill/>
            <a:ln w="28575">
              <a:solidFill>
                <a:srgbClr val="0000FF"/>
              </a:solidFill>
              <a:prstDash val="dashDot"/>
              <a:round/>
              <a:headEnd/>
              <a:tailEnd/>
            </a:ln>
          </p:spPr>
          <p:txBody>
            <a:bodyPr/>
            <a:lstStyle/>
            <a:p>
              <a:endParaRPr lang="en-US">
                <a:solidFill>
                  <a:prstClr val="black"/>
                </a:solidFill>
                <a:latin typeface="Calibri"/>
              </a:endParaRPr>
            </a:p>
          </p:txBody>
        </p:sp>
        <p:sp>
          <p:nvSpPr>
            <p:cNvPr id="15410" name="Line 58"/>
            <p:cNvSpPr>
              <a:spLocks noChangeShapeType="1"/>
            </p:cNvSpPr>
            <p:nvPr/>
          </p:nvSpPr>
          <p:spPr bwMode="auto">
            <a:xfrm>
              <a:off x="1914" y="3264"/>
              <a:ext cx="1680" cy="0"/>
            </a:xfrm>
            <a:prstGeom prst="line">
              <a:avLst/>
            </a:prstGeom>
            <a:noFill/>
            <a:ln w="28575">
              <a:solidFill>
                <a:srgbClr val="0000FF"/>
              </a:solidFill>
              <a:prstDash val="dashDot"/>
              <a:round/>
              <a:headEnd/>
              <a:tailEnd/>
            </a:ln>
          </p:spPr>
          <p:txBody>
            <a:bodyPr/>
            <a:lstStyle/>
            <a:p>
              <a:endParaRPr lang="en-US">
                <a:solidFill>
                  <a:prstClr val="black"/>
                </a:solidFill>
                <a:latin typeface="Calibri"/>
              </a:endParaRPr>
            </a:p>
          </p:txBody>
        </p:sp>
        <p:sp>
          <p:nvSpPr>
            <p:cNvPr id="15411" name="Line 59"/>
            <p:cNvSpPr>
              <a:spLocks noChangeShapeType="1"/>
            </p:cNvSpPr>
            <p:nvPr/>
          </p:nvSpPr>
          <p:spPr bwMode="auto">
            <a:xfrm>
              <a:off x="1872" y="3360"/>
              <a:ext cx="1680" cy="0"/>
            </a:xfrm>
            <a:prstGeom prst="line">
              <a:avLst/>
            </a:prstGeom>
            <a:noFill/>
            <a:ln w="28575">
              <a:solidFill>
                <a:srgbClr val="0000FF"/>
              </a:solidFill>
              <a:prstDash val="dashDot"/>
              <a:round/>
              <a:headEnd/>
              <a:tailEnd/>
            </a:ln>
          </p:spPr>
          <p:txBody>
            <a:bodyPr/>
            <a:lstStyle/>
            <a:p>
              <a:endParaRPr lang="en-US">
                <a:solidFill>
                  <a:prstClr val="black"/>
                </a:solidFill>
                <a:latin typeface="Calibri"/>
              </a:endParaRPr>
            </a:p>
          </p:txBody>
        </p:sp>
        <p:sp>
          <p:nvSpPr>
            <p:cNvPr id="15412" name="Line 60"/>
            <p:cNvSpPr>
              <a:spLocks noChangeShapeType="1"/>
            </p:cNvSpPr>
            <p:nvPr/>
          </p:nvSpPr>
          <p:spPr bwMode="auto">
            <a:xfrm>
              <a:off x="1872" y="3072"/>
              <a:ext cx="1680" cy="0"/>
            </a:xfrm>
            <a:prstGeom prst="line">
              <a:avLst/>
            </a:prstGeom>
            <a:noFill/>
            <a:ln w="28575">
              <a:solidFill>
                <a:srgbClr val="0000FF"/>
              </a:solidFill>
              <a:prstDash val="dashDot"/>
              <a:round/>
              <a:headEnd/>
              <a:tailEnd/>
            </a:ln>
          </p:spPr>
          <p:txBody>
            <a:bodyPr/>
            <a:lstStyle/>
            <a:p>
              <a:endParaRPr lang="en-US">
                <a:solidFill>
                  <a:prstClr val="black"/>
                </a:solidFill>
                <a:latin typeface="Calibri"/>
              </a:endParaRPr>
            </a:p>
          </p:txBody>
        </p:sp>
        <p:sp>
          <p:nvSpPr>
            <p:cNvPr id="15413" name="Text Box 61"/>
            <p:cNvSpPr txBox="1">
              <a:spLocks noChangeArrowheads="1"/>
            </p:cNvSpPr>
            <p:nvPr/>
          </p:nvSpPr>
          <p:spPr bwMode="auto">
            <a:xfrm>
              <a:off x="2400" y="1104"/>
              <a:ext cx="864" cy="404"/>
            </a:xfrm>
            <a:prstGeom prst="rect">
              <a:avLst/>
            </a:prstGeom>
            <a:noFill/>
            <a:ln w="9525">
              <a:noFill/>
              <a:miter lim="800000"/>
              <a:headEnd/>
              <a:tailEnd/>
            </a:ln>
          </p:spPr>
          <p:txBody>
            <a:bodyPr>
              <a:spAutoFit/>
            </a:bodyPr>
            <a:lstStyle/>
            <a:p>
              <a:pPr>
                <a:spcBef>
                  <a:spcPct val="50000"/>
                </a:spcBef>
              </a:pPr>
              <a:r>
                <a:rPr lang="en-US" b="1">
                  <a:solidFill>
                    <a:prstClr val="black"/>
                  </a:solidFill>
                  <a:latin typeface="Arial" charset="0"/>
                </a:rPr>
                <a:t>Air + water vapour</a:t>
              </a:r>
            </a:p>
          </p:txBody>
        </p:sp>
        <p:sp>
          <p:nvSpPr>
            <p:cNvPr id="15414" name="Text Box 62"/>
            <p:cNvSpPr txBox="1">
              <a:spLocks noChangeArrowheads="1"/>
            </p:cNvSpPr>
            <p:nvPr/>
          </p:nvSpPr>
          <p:spPr bwMode="auto">
            <a:xfrm>
              <a:off x="2448" y="2592"/>
              <a:ext cx="528" cy="231"/>
            </a:xfrm>
            <a:prstGeom prst="rect">
              <a:avLst/>
            </a:prstGeom>
            <a:noFill/>
            <a:ln w="9525">
              <a:noFill/>
              <a:miter lim="800000"/>
              <a:headEnd/>
              <a:tailEnd/>
            </a:ln>
          </p:spPr>
          <p:txBody>
            <a:bodyPr>
              <a:spAutoFit/>
            </a:bodyPr>
            <a:lstStyle/>
            <a:p>
              <a:pPr>
                <a:spcBef>
                  <a:spcPct val="50000"/>
                </a:spcBef>
              </a:pPr>
              <a:r>
                <a:rPr lang="en-US" b="1">
                  <a:solidFill>
                    <a:prstClr val="black"/>
                  </a:solidFill>
                  <a:latin typeface="Arial" charset="0"/>
                </a:rPr>
                <a:t>Water</a:t>
              </a:r>
            </a:p>
          </p:txBody>
        </p:sp>
        <p:sp>
          <p:nvSpPr>
            <p:cNvPr id="15415" name="Freeform 63"/>
            <p:cNvSpPr>
              <a:spLocks/>
            </p:cNvSpPr>
            <p:nvPr/>
          </p:nvSpPr>
          <p:spPr bwMode="auto">
            <a:xfrm>
              <a:off x="3344" y="2632"/>
              <a:ext cx="304" cy="312"/>
            </a:xfrm>
            <a:custGeom>
              <a:avLst/>
              <a:gdLst>
                <a:gd name="T0" fmla="*/ 0 w 304"/>
                <a:gd name="T1" fmla="*/ 312 h 312"/>
                <a:gd name="T2" fmla="*/ 128 w 304"/>
                <a:gd name="T3" fmla="*/ 288 h 312"/>
                <a:gd name="T4" fmla="*/ 176 w 304"/>
                <a:gd name="T5" fmla="*/ 264 h 312"/>
                <a:gd name="T6" fmla="*/ 264 w 304"/>
                <a:gd name="T7" fmla="*/ 120 h 312"/>
                <a:gd name="T8" fmla="*/ 288 w 304"/>
                <a:gd name="T9" fmla="*/ 48 h 312"/>
                <a:gd name="T10" fmla="*/ 304 w 304"/>
                <a:gd name="T11" fmla="*/ 0 h 312"/>
                <a:gd name="T12" fmla="*/ 0 60000 65536"/>
                <a:gd name="T13" fmla="*/ 0 60000 65536"/>
                <a:gd name="T14" fmla="*/ 0 60000 65536"/>
                <a:gd name="T15" fmla="*/ 0 60000 65536"/>
                <a:gd name="T16" fmla="*/ 0 60000 65536"/>
                <a:gd name="T17" fmla="*/ 0 60000 65536"/>
                <a:gd name="T18" fmla="*/ 0 w 304"/>
                <a:gd name="T19" fmla="*/ 0 h 312"/>
                <a:gd name="T20" fmla="*/ 304 w 304"/>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304" h="312">
                  <a:moveTo>
                    <a:pt x="0" y="312"/>
                  </a:moveTo>
                  <a:cubicBezTo>
                    <a:pt x="97" y="302"/>
                    <a:pt x="55" y="312"/>
                    <a:pt x="128" y="288"/>
                  </a:cubicBezTo>
                  <a:cubicBezTo>
                    <a:pt x="145" y="282"/>
                    <a:pt x="159" y="270"/>
                    <a:pt x="176" y="264"/>
                  </a:cubicBezTo>
                  <a:cubicBezTo>
                    <a:pt x="207" y="217"/>
                    <a:pt x="241" y="171"/>
                    <a:pt x="264" y="120"/>
                  </a:cubicBezTo>
                  <a:cubicBezTo>
                    <a:pt x="264" y="120"/>
                    <a:pt x="284" y="60"/>
                    <a:pt x="288" y="48"/>
                  </a:cubicBezTo>
                  <a:cubicBezTo>
                    <a:pt x="293" y="32"/>
                    <a:pt x="304" y="0"/>
                    <a:pt x="304" y="0"/>
                  </a:cubicBezTo>
                </a:path>
              </a:pathLst>
            </a:custGeom>
            <a:noFill/>
            <a:ln w="9525">
              <a:solidFill>
                <a:schemeClr val="tx1"/>
              </a:solidFill>
              <a:round/>
              <a:headEnd/>
              <a:tailEnd/>
            </a:ln>
          </p:spPr>
          <p:txBody>
            <a:bodyPr/>
            <a:lstStyle/>
            <a:p>
              <a:endParaRPr lang="en-US">
                <a:solidFill>
                  <a:prstClr val="black"/>
                </a:solidFill>
                <a:latin typeface="Calibri"/>
              </a:endParaRPr>
            </a:p>
          </p:txBody>
        </p:sp>
        <p:sp>
          <p:nvSpPr>
            <p:cNvPr id="15416" name="Line 64"/>
            <p:cNvSpPr>
              <a:spLocks noChangeShapeType="1"/>
            </p:cNvSpPr>
            <p:nvPr/>
          </p:nvSpPr>
          <p:spPr bwMode="auto">
            <a:xfrm flipH="1">
              <a:off x="3312" y="2936"/>
              <a:ext cx="48" cy="0"/>
            </a:xfrm>
            <a:prstGeom prst="line">
              <a:avLst/>
            </a:prstGeom>
            <a:noFill/>
            <a:ln w="9525">
              <a:solidFill>
                <a:schemeClr val="tx1"/>
              </a:solidFill>
              <a:round/>
              <a:headEnd/>
              <a:tailEnd type="triangle" w="med" len="med"/>
            </a:ln>
          </p:spPr>
          <p:txBody>
            <a:bodyPr/>
            <a:lstStyle/>
            <a:p>
              <a:endParaRPr lang="en-US">
                <a:solidFill>
                  <a:prstClr val="black"/>
                </a:solidFill>
                <a:latin typeface="Calibri"/>
              </a:endParaRPr>
            </a:p>
          </p:txBody>
        </p:sp>
        <p:sp>
          <p:nvSpPr>
            <p:cNvPr id="15417" name="Freeform 65"/>
            <p:cNvSpPr>
              <a:spLocks/>
            </p:cNvSpPr>
            <p:nvPr/>
          </p:nvSpPr>
          <p:spPr bwMode="auto">
            <a:xfrm>
              <a:off x="1585" y="2700"/>
              <a:ext cx="471" cy="206"/>
            </a:xfrm>
            <a:custGeom>
              <a:avLst/>
              <a:gdLst>
                <a:gd name="T0" fmla="*/ 15 w 471"/>
                <a:gd name="T1" fmla="*/ 12 h 206"/>
                <a:gd name="T2" fmla="*/ 55 w 471"/>
                <a:gd name="T3" fmla="*/ 44 h 206"/>
                <a:gd name="T4" fmla="*/ 95 w 471"/>
                <a:gd name="T5" fmla="*/ 76 h 206"/>
                <a:gd name="T6" fmla="*/ 135 w 471"/>
                <a:gd name="T7" fmla="*/ 108 h 206"/>
                <a:gd name="T8" fmla="*/ 311 w 471"/>
                <a:gd name="T9" fmla="*/ 204 h 206"/>
                <a:gd name="T10" fmla="*/ 471 w 471"/>
                <a:gd name="T11" fmla="*/ 204 h 206"/>
                <a:gd name="T12" fmla="*/ 0 60000 65536"/>
                <a:gd name="T13" fmla="*/ 0 60000 65536"/>
                <a:gd name="T14" fmla="*/ 0 60000 65536"/>
                <a:gd name="T15" fmla="*/ 0 60000 65536"/>
                <a:gd name="T16" fmla="*/ 0 60000 65536"/>
                <a:gd name="T17" fmla="*/ 0 60000 65536"/>
                <a:gd name="T18" fmla="*/ 0 w 471"/>
                <a:gd name="T19" fmla="*/ 0 h 206"/>
                <a:gd name="T20" fmla="*/ 471 w 471"/>
                <a:gd name="T21" fmla="*/ 206 h 206"/>
              </a:gdLst>
              <a:ahLst/>
              <a:cxnLst>
                <a:cxn ang="T12">
                  <a:pos x="T0" y="T1"/>
                </a:cxn>
                <a:cxn ang="T13">
                  <a:pos x="T2" y="T3"/>
                </a:cxn>
                <a:cxn ang="T14">
                  <a:pos x="T4" y="T5"/>
                </a:cxn>
                <a:cxn ang="T15">
                  <a:pos x="T6" y="T7"/>
                </a:cxn>
                <a:cxn ang="T16">
                  <a:pos x="T8" y="T9"/>
                </a:cxn>
                <a:cxn ang="T17">
                  <a:pos x="T10" y="T11"/>
                </a:cxn>
              </a:cxnLst>
              <a:rect l="T18" t="T19" r="T20" b="T21"/>
              <a:pathLst>
                <a:path w="471" h="206">
                  <a:moveTo>
                    <a:pt x="15" y="12"/>
                  </a:moveTo>
                  <a:cubicBezTo>
                    <a:pt x="61" y="81"/>
                    <a:pt x="0" y="0"/>
                    <a:pt x="55" y="44"/>
                  </a:cubicBezTo>
                  <a:cubicBezTo>
                    <a:pt x="107" y="85"/>
                    <a:pt x="35" y="56"/>
                    <a:pt x="95" y="76"/>
                  </a:cubicBezTo>
                  <a:cubicBezTo>
                    <a:pt x="131" y="130"/>
                    <a:pt x="89" y="77"/>
                    <a:pt x="135" y="108"/>
                  </a:cubicBezTo>
                  <a:cubicBezTo>
                    <a:pt x="187" y="143"/>
                    <a:pt x="243" y="201"/>
                    <a:pt x="311" y="204"/>
                  </a:cubicBezTo>
                  <a:cubicBezTo>
                    <a:pt x="364" y="206"/>
                    <a:pt x="418" y="204"/>
                    <a:pt x="471" y="204"/>
                  </a:cubicBezTo>
                </a:path>
              </a:pathLst>
            </a:custGeom>
            <a:noFill/>
            <a:ln w="9525">
              <a:solidFill>
                <a:schemeClr val="tx1"/>
              </a:solidFill>
              <a:round/>
              <a:headEnd/>
              <a:tailEnd/>
            </a:ln>
          </p:spPr>
          <p:txBody>
            <a:bodyPr/>
            <a:lstStyle/>
            <a:p>
              <a:endParaRPr lang="en-US">
                <a:solidFill>
                  <a:prstClr val="black"/>
                </a:solidFill>
                <a:latin typeface="Calibri"/>
              </a:endParaRPr>
            </a:p>
          </p:txBody>
        </p:sp>
        <p:sp>
          <p:nvSpPr>
            <p:cNvPr id="15418" name="Line 66"/>
            <p:cNvSpPr>
              <a:spLocks noChangeShapeType="1"/>
            </p:cNvSpPr>
            <p:nvPr/>
          </p:nvSpPr>
          <p:spPr bwMode="auto">
            <a:xfrm>
              <a:off x="2064" y="2896"/>
              <a:ext cx="48" cy="0"/>
            </a:xfrm>
            <a:prstGeom prst="line">
              <a:avLst/>
            </a:prstGeom>
            <a:noFill/>
            <a:ln w="9525">
              <a:solidFill>
                <a:schemeClr val="tx1"/>
              </a:solidFill>
              <a:round/>
              <a:headEnd/>
              <a:tailEnd type="triangle" w="med" len="med"/>
            </a:ln>
          </p:spPr>
          <p:txBody>
            <a:bodyPr/>
            <a:lstStyle/>
            <a:p>
              <a:endParaRPr lang="en-US">
                <a:solidFill>
                  <a:prstClr val="black"/>
                </a:solidFill>
                <a:latin typeface="Calibri"/>
              </a:endParaRPr>
            </a:p>
          </p:txBody>
        </p:sp>
        <p:sp>
          <p:nvSpPr>
            <p:cNvPr id="15419" name="Text Box 67"/>
            <p:cNvSpPr txBox="1">
              <a:spLocks noChangeArrowheads="1"/>
            </p:cNvSpPr>
            <p:nvPr/>
          </p:nvSpPr>
          <p:spPr bwMode="auto">
            <a:xfrm>
              <a:off x="1344" y="2592"/>
              <a:ext cx="384" cy="231"/>
            </a:xfrm>
            <a:prstGeom prst="rect">
              <a:avLst/>
            </a:prstGeom>
            <a:noFill/>
            <a:ln w="9525">
              <a:noFill/>
              <a:miter lim="800000"/>
              <a:headEnd/>
              <a:tailEnd/>
            </a:ln>
          </p:spPr>
          <p:txBody>
            <a:bodyPr>
              <a:spAutoFit/>
            </a:bodyPr>
            <a:lstStyle/>
            <a:p>
              <a:pPr algn="ctr">
                <a:spcBef>
                  <a:spcPct val="50000"/>
                </a:spcBef>
              </a:pPr>
              <a:r>
                <a:rPr lang="en-US">
                  <a:solidFill>
                    <a:prstClr val="black"/>
                  </a:solidFill>
                  <a:latin typeface="Arial" charset="0"/>
                </a:rPr>
                <a:t>Air</a:t>
              </a:r>
            </a:p>
          </p:txBody>
        </p:sp>
        <p:sp>
          <p:nvSpPr>
            <p:cNvPr id="15420" name="Text Box 68"/>
            <p:cNvSpPr txBox="1">
              <a:spLocks noChangeArrowheads="1"/>
            </p:cNvSpPr>
            <p:nvPr/>
          </p:nvSpPr>
          <p:spPr bwMode="auto">
            <a:xfrm>
              <a:off x="3504" y="2505"/>
              <a:ext cx="384" cy="231"/>
            </a:xfrm>
            <a:prstGeom prst="rect">
              <a:avLst/>
            </a:prstGeom>
            <a:noFill/>
            <a:ln w="9525">
              <a:noFill/>
              <a:miter lim="800000"/>
              <a:headEnd/>
              <a:tailEnd/>
            </a:ln>
          </p:spPr>
          <p:txBody>
            <a:bodyPr>
              <a:spAutoFit/>
            </a:bodyPr>
            <a:lstStyle/>
            <a:p>
              <a:pPr algn="ctr">
                <a:spcBef>
                  <a:spcPct val="50000"/>
                </a:spcBef>
              </a:pPr>
              <a:r>
                <a:rPr lang="en-US">
                  <a:solidFill>
                    <a:prstClr val="black"/>
                  </a:solidFill>
                  <a:latin typeface="Arial" charset="0"/>
                </a:rPr>
                <a:t>Air</a:t>
              </a:r>
            </a:p>
          </p:txBody>
        </p:sp>
        <p:sp>
          <p:nvSpPr>
            <p:cNvPr id="15421" name="Text Box 69"/>
            <p:cNvSpPr txBox="1">
              <a:spLocks noChangeArrowheads="1"/>
            </p:cNvSpPr>
            <p:nvPr/>
          </p:nvSpPr>
          <p:spPr bwMode="auto">
            <a:xfrm>
              <a:off x="1824" y="3945"/>
              <a:ext cx="2160" cy="250"/>
            </a:xfrm>
            <a:prstGeom prst="rect">
              <a:avLst/>
            </a:prstGeom>
            <a:noFill/>
            <a:ln w="9525">
              <a:noFill/>
              <a:miter lim="800000"/>
              <a:headEnd/>
              <a:tailEnd/>
            </a:ln>
          </p:spPr>
          <p:txBody>
            <a:bodyPr>
              <a:spAutoFit/>
            </a:bodyPr>
            <a:lstStyle/>
            <a:p>
              <a:pPr>
                <a:spcBef>
                  <a:spcPct val="50000"/>
                </a:spcBef>
              </a:pPr>
              <a:endParaRPr lang="en-IN" sz="2000">
                <a:solidFill>
                  <a:srgbClr val="0000FF"/>
                </a:solidFill>
                <a:latin typeface="Arial" charset="0"/>
              </a:endParaRPr>
            </a:p>
          </p:txBody>
        </p:sp>
        <p:sp>
          <p:nvSpPr>
            <p:cNvPr id="15422" name="Text Box 70"/>
            <p:cNvSpPr txBox="1">
              <a:spLocks noChangeArrowheads="1"/>
            </p:cNvSpPr>
            <p:nvPr/>
          </p:nvSpPr>
          <p:spPr bwMode="auto">
            <a:xfrm>
              <a:off x="2160" y="3456"/>
              <a:ext cx="864" cy="231"/>
            </a:xfrm>
            <a:prstGeom prst="rect">
              <a:avLst/>
            </a:prstGeom>
            <a:noFill/>
            <a:ln w="9525">
              <a:noFill/>
              <a:miter lim="800000"/>
              <a:headEnd/>
              <a:tailEnd/>
            </a:ln>
          </p:spPr>
          <p:txBody>
            <a:bodyPr>
              <a:spAutoFit/>
            </a:bodyPr>
            <a:lstStyle/>
            <a:p>
              <a:pPr>
                <a:spcBef>
                  <a:spcPct val="50000"/>
                </a:spcBef>
              </a:pPr>
              <a:r>
                <a:rPr lang="en-US" b="1" dirty="0">
                  <a:solidFill>
                    <a:prstClr val="black"/>
                  </a:solidFill>
                  <a:latin typeface="Arial" charset="0"/>
                </a:rPr>
                <a:t>CT Basin</a:t>
              </a:r>
            </a:p>
          </p:txBody>
        </p:sp>
        <p:grpSp>
          <p:nvGrpSpPr>
            <p:cNvPr id="7" name="Group 71"/>
            <p:cNvGrpSpPr>
              <a:grpSpLocks/>
            </p:cNvGrpSpPr>
            <p:nvPr/>
          </p:nvGrpSpPr>
          <p:grpSpPr bwMode="auto">
            <a:xfrm>
              <a:off x="2160" y="2496"/>
              <a:ext cx="1104" cy="48"/>
              <a:chOff x="480" y="1776"/>
              <a:chExt cx="1392" cy="96"/>
            </a:xfrm>
          </p:grpSpPr>
          <p:sp>
            <p:nvSpPr>
              <p:cNvPr id="15448" name="Rectangle 72"/>
              <p:cNvSpPr>
                <a:spLocks noChangeArrowheads="1"/>
              </p:cNvSpPr>
              <p:nvPr/>
            </p:nvSpPr>
            <p:spPr bwMode="auto">
              <a:xfrm>
                <a:off x="480" y="1776"/>
                <a:ext cx="1392" cy="96"/>
              </a:xfrm>
              <a:prstGeom prst="rect">
                <a:avLst/>
              </a:prstGeom>
              <a:noFill/>
              <a:ln w="25400">
                <a:solidFill>
                  <a:srgbClr val="FF9900"/>
                </a:solidFill>
                <a:prstDash val="dash"/>
                <a:miter lim="800000"/>
                <a:headEnd/>
                <a:tailEnd/>
              </a:ln>
            </p:spPr>
            <p:txBody>
              <a:bodyPr wrap="none" anchor="ctr"/>
              <a:lstStyle/>
              <a:p>
                <a:endParaRPr lang="en-IN">
                  <a:solidFill>
                    <a:prstClr val="black"/>
                  </a:solidFill>
                  <a:latin typeface="Calibri"/>
                </a:endParaRPr>
              </a:p>
            </p:txBody>
          </p:sp>
          <p:sp>
            <p:nvSpPr>
              <p:cNvPr id="15449" name="Line 73"/>
              <p:cNvSpPr>
                <a:spLocks noChangeShapeType="1"/>
              </p:cNvSpPr>
              <p:nvPr/>
            </p:nvSpPr>
            <p:spPr bwMode="auto">
              <a:xfrm flipH="1">
                <a:off x="576"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0" name="Line 74"/>
              <p:cNvSpPr>
                <a:spLocks noChangeShapeType="1"/>
              </p:cNvSpPr>
              <p:nvPr/>
            </p:nvSpPr>
            <p:spPr bwMode="auto">
              <a:xfrm flipH="1">
                <a:off x="672"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1" name="Line 75"/>
              <p:cNvSpPr>
                <a:spLocks noChangeShapeType="1"/>
              </p:cNvSpPr>
              <p:nvPr/>
            </p:nvSpPr>
            <p:spPr bwMode="auto">
              <a:xfrm flipH="1">
                <a:off x="808"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2" name="Line 76"/>
              <p:cNvSpPr>
                <a:spLocks noChangeShapeType="1"/>
              </p:cNvSpPr>
              <p:nvPr/>
            </p:nvSpPr>
            <p:spPr bwMode="auto">
              <a:xfrm flipH="1">
                <a:off x="904"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3" name="Line 77"/>
              <p:cNvSpPr>
                <a:spLocks noChangeShapeType="1"/>
              </p:cNvSpPr>
              <p:nvPr/>
            </p:nvSpPr>
            <p:spPr bwMode="auto">
              <a:xfrm flipH="1">
                <a:off x="1000"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4" name="Line 78"/>
              <p:cNvSpPr>
                <a:spLocks noChangeShapeType="1"/>
              </p:cNvSpPr>
              <p:nvPr/>
            </p:nvSpPr>
            <p:spPr bwMode="auto">
              <a:xfrm flipH="1">
                <a:off x="1112"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5" name="Line 79"/>
              <p:cNvSpPr>
                <a:spLocks noChangeShapeType="1"/>
              </p:cNvSpPr>
              <p:nvPr/>
            </p:nvSpPr>
            <p:spPr bwMode="auto">
              <a:xfrm flipH="1">
                <a:off x="1472"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6" name="Line 80"/>
              <p:cNvSpPr>
                <a:spLocks noChangeShapeType="1"/>
              </p:cNvSpPr>
              <p:nvPr/>
            </p:nvSpPr>
            <p:spPr bwMode="auto">
              <a:xfrm flipH="1">
                <a:off x="1680"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7" name="Line 81"/>
              <p:cNvSpPr>
                <a:spLocks noChangeShapeType="1"/>
              </p:cNvSpPr>
              <p:nvPr/>
            </p:nvSpPr>
            <p:spPr bwMode="auto">
              <a:xfrm flipH="1">
                <a:off x="1352"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8" name="Line 82"/>
              <p:cNvSpPr>
                <a:spLocks noChangeShapeType="1"/>
              </p:cNvSpPr>
              <p:nvPr/>
            </p:nvSpPr>
            <p:spPr bwMode="auto">
              <a:xfrm flipH="1">
                <a:off x="1240"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59" name="Line 83"/>
              <p:cNvSpPr>
                <a:spLocks noChangeShapeType="1"/>
              </p:cNvSpPr>
              <p:nvPr/>
            </p:nvSpPr>
            <p:spPr bwMode="auto">
              <a:xfrm flipH="1">
                <a:off x="480"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60" name="Line 84"/>
              <p:cNvSpPr>
                <a:spLocks noChangeShapeType="1"/>
              </p:cNvSpPr>
              <p:nvPr/>
            </p:nvSpPr>
            <p:spPr bwMode="auto">
              <a:xfrm flipH="1">
                <a:off x="1552"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sp>
            <p:nvSpPr>
              <p:cNvPr id="15461" name="Line 85"/>
              <p:cNvSpPr>
                <a:spLocks noChangeShapeType="1"/>
              </p:cNvSpPr>
              <p:nvPr/>
            </p:nvSpPr>
            <p:spPr bwMode="auto">
              <a:xfrm flipH="1">
                <a:off x="1776" y="1776"/>
                <a:ext cx="48" cy="96"/>
              </a:xfrm>
              <a:prstGeom prst="line">
                <a:avLst/>
              </a:prstGeom>
              <a:noFill/>
              <a:ln w="9525">
                <a:solidFill>
                  <a:srgbClr val="FF9900"/>
                </a:solidFill>
                <a:round/>
                <a:headEnd/>
                <a:tailEnd/>
              </a:ln>
            </p:spPr>
            <p:txBody>
              <a:bodyPr/>
              <a:lstStyle/>
              <a:p>
                <a:endParaRPr lang="en-US">
                  <a:solidFill>
                    <a:prstClr val="black"/>
                  </a:solidFill>
                  <a:latin typeface="Calibri"/>
                </a:endParaRPr>
              </a:p>
            </p:txBody>
          </p:sp>
        </p:grpSp>
        <p:grpSp>
          <p:nvGrpSpPr>
            <p:cNvPr id="8" name="Group 86"/>
            <p:cNvGrpSpPr>
              <a:grpSpLocks/>
            </p:cNvGrpSpPr>
            <p:nvPr/>
          </p:nvGrpSpPr>
          <p:grpSpPr bwMode="auto">
            <a:xfrm>
              <a:off x="2056" y="1008"/>
              <a:ext cx="1344" cy="1872"/>
              <a:chOff x="3792" y="1288"/>
              <a:chExt cx="1440" cy="2232"/>
            </a:xfrm>
          </p:grpSpPr>
          <p:sp>
            <p:nvSpPr>
              <p:cNvPr id="15446" name="Freeform 87"/>
              <p:cNvSpPr>
                <a:spLocks/>
              </p:cNvSpPr>
              <p:nvPr/>
            </p:nvSpPr>
            <p:spPr bwMode="auto">
              <a:xfrm rot="320171">
                <a:off x="3792" y="1288"/>
                <a:ext cx="352" cy="2224"/>
              </a:xfrm>
              <a:custGeom>
                <a:avLst/>
                <a:gdLst>
                  <a:gd name="T0" fmla="*/ 96 w 352"/>
                  <a:gd name="T1" fmla="*/ 8 h 2224"/>
                  <a:gd name="T2" fmla="*/ 336 w 352"/>
                  <a:gd name="T3" fmla="*/ 1112 h 2224"/>
                  <a:gd name="T4" fmla="*/ 0 w 352"/>
                  <a:gd name="T5" fmla="*/ 2216 h 2224"/>
                  <a:gd name="T6" fmla="*/ 336 w 352"/>
                  <a:gd name="T7" fmla="*/ 1064 h 2224"/>
                  <a:gd name="T8" fmla="*/ 96 w 352"/>
                  <a:gd name="T9" fmla="*/ 8 h 2224"/>
                  <a:gd name="T10" fmla="*/ 0 60000 65536"/>
                  <a:gd name="T11" fmla="*/ 0 60000 65536"/>
                  <a:gd name="T12" fmla="*/ 0 60000 65536"/>
                  <a:gd name="T13" fmla="*/ 0 60000 65536"/>
                  <a:gd name="T14" fmla="*/ 0 60000 65536"/>
                  <a:gd name="T15" fmla="*/ 0 w 352"/>
                  <a:gd name="T16" fmla="*/ 0 h 2224"/>
                  <a:gd name="T17" fmla="*/ 352 w 352"/>
                  <a:gd name="T18" fmla="*/ 2224 h 2224"/>
                </a:gdLst>
                <a:ahLst/>
                <a:cxnLst>
                  <a:cxn ang="T10">
                    <a:pos x="T0" y="T1"/>
                  </a:cxn>
                  <a:cxn ang="T11">
                    <a:pos x="T2" y="T3"/>
                  </a:cxn>
                  <a:cxn ang="T12">
                    <a:pos x="T4" y="T5"/>
                  </a:cxn>
                  <a:cxn ang="T13">
                    <a:pos x="T6" y="T7"/>
                  </a:cxn>
                  <a:cxn ang="T14">
                    <a:pos x="T8" y="T9"/>
                  </a:cxn>
                </a:cxnLst>
                <a:rect l="T15" t="T16" r="T17" b="T18"/>
                <a:pathLst>
                  <a:path w="352" h="2224">
                    <a:moveTo>
                      <a:pt x="96" y="8"/>
                    </a:moveTo>
                    <a:cubicBezTo>
                      <a:pt x="96" y="16"/>
                      <a:pt x="352" y="744"/>
                      <a:pt x="336" y="1112"/>
                    </a:cubicBezTo>
                    <a:cubicBezTo>
                      <a:pt x="320" y="1480"/>
                      <a:pt x="0" y="2224"/>
                      <a:pt x="0" y="2216"/>
                    </a:cubicBezTo>
                    <a:cubicBezTo>
                      <a:pt x="0" y="2208"/>
                      <a:pt x="320" y="1432"/>
                      <a:pt x="336" y="1064"/>
                    </a:cubicBezTo>
                    <a:cubicBezTo>
                      <a:pt x="352" y="696"/>
                      <a:pt x="96" y="0"/>
                      <a:pt x="96" y="8"/>
                    </a:cubicBezTo>
                    <a:close/>
                  </a:path>
                </a:pathLst>
              </a:custGeom>
              <a:solidFill>
                <a:schemeClr val="accent1"/>
              </a:solidFill>
              <a:ln w="9525">
                <a:solidFill>
                  <a:schemeClr val="tx1"/>
                </a:solidFill>
                <a:round/>
                <a:headEnd/>
                <a:tailEnd/>
              </a:ln>
            </p:spPr>
            <p:txBody>
              <a:bodyPr/>
              <a:lstStyle/>
              <a:p>
                <a:endParaRPr lang="en-US">
                  <a:solidFill>
                    <a:prstClr val="black"/>
                  </a:solidFill>
                  <a:latin typeface="Calibri"/>
                </a:endParaRPr>
              </a:p>
            </p:txBody>
          </p:sp>
          <p:sp>
            <p:nvSpPr>
              <p:cNvPr id="15447" name="Freeform 88"/>
              <p:cNvSpPr>
                <a:spLocks/>
              </p:cNvSpPr>
              <p:nvPr/>
            </p:nvSpPr>
            <p:spPr bwMode="auto">
              <a:xfrm rot="10413505">
                <a:off x="4880" y="1296"/>
                <a:ext cx="352" cy="2224"/>
              </a:xfrm>
              <a:custGeom>
                <a:avLst/>
                <a:gdLst>
                  <a:gd name="T0" fmla="*/ 96 w 352"/>
                  <a:gd name="T1" fmla="*/ 8 h 2224"/>
                  <a:gd name="T2" fmla="*/ 336 w 352"/>
                  <a:gd name="T3" fmla="*/ 1112 h 2224"/>
                  <a:gd name="T4" fmla="*/ 0 w 352"/>
                  <a:gd name="T5" fmla="*/ 2216 h 2224"/>
                  <a:gd name="T6" fmla="*/ 336 w 352"/>
                  <a:gd name="T7" fmla="*/ 1064 h 2224"/>
                  <a:gd name="T8" fmla="*/ 96 w 352"/>
                  <a:gd name="T9" fmla="*/ 8 h 2224"/>
                  <a:gd name="T10" fmla="*/ 0 60000 65536"/>
                  <a:gd name="T11" fmla="*/ 0 60000 65536"/>
                  <a:gd name="T12" fmla="*/ 0 60000 65536"/>
                  <a:gd name="T13" fmla="*/ 0 60000 65536"/>
                  <a:gd name="T14" fmla="*/ 0 60000 65536"/>
                  <a:gd name="T15" fmla="*/ 0 w 352"/>
                  <a:gd name="T16" fmla="*/ 0 h 2224"/>
                  <a:gd name="T17" fmla="*/ 352 w 352"/>
                  <a:gd name="T18" fmla="*/ 2224 h 2224"/>
                </a:gdLst>
                <a:ahLst/>
                <a:cxnLst>
                  <a:cxn ang="T10">
                    <a:pos x="T0" y="T1"/>
                  </a:cxn>
                  <a:cxn ang="T11">
                    <a:pos x="T2" y="T3"/>
                  </a:cxn>
                  <a:cxn ang="T12">
                    <a:pos x="T4" y="T5"/>
                  </a:cxn>
                  <a:cxn ang="T13">
                    <a:pos x="T6" y="T7"/>
                  </a:cxn>
                  <a:cxn ang="T14">
                    <a:pos x="T8" y="T9"/>
                  </a:cxn>
                </a:cxnLst>
                <a:rect l="T15" t="T16" r="T17" b="T18"/>
                <a:pathLst>
                  <a:path w="352" h="2224">
                    <a:moveTo>
                      <a:pt x="96" y="8"/>
                    </a:moveTo>
                    <a:cubicBezTo>
                      <a:pt x="96" y="16"/>
                      <a:pt x="352" y="744"/>
                      <a:pt x="336" y="1112"/>
                    </a:cubicBezTo>
                    <a:cubicBezTo>
                      <a:pt x="320" y="1480"/>
                      <a:pt x="0" y="2224"/>
                      <a:pt x="0" y="2216"/>
                    </a:cubicBezTo>
                    <a:cubicBezTo>
                      <a:pt x="0" y="2208"/>
                      <a:pt x="320" y="1432"/>
                      <a:pt x="336" y="1064"/>
                    </a:cubicBezTo>
                    <a:cubicBezTo>
                      <a:pt x="352" y="696"/>
                      <a:pt x="96" y="0"/>
                      <a:pt x="96" y="8"/>
                    </a:cubicBezTo>
                    <a:close/>
                  </a:path>
                </a:pathLst>
              </a:custGeom>
              <a:solidFill>
                <a:schemeClr val="accent1"/>
              </a:solidFill>
              <a:ln w="9525">
                <a:solidFill>
                  <a:schemeClr val="tx1"/>
                </a:solidFill>
                <a:round/>
                <a:headEnd/>
                <a:tailEnd/>
              </a:ln>
            </p:spPr>
            <p:txBody>
              <a:bodyPr/>
              <a:lstStyle/>
              <a:p>
                <a:endParaRPr lang="en-US">
                  <a:solidFill>
                    <a:prstClr val="black"/>
                  </a:solidFill>
                  <a:latin typeface="Calibri"/>
                </a:endParaRPr>
              </a:p>
            </p:txBody>
          </p:sp>
        </p:grpSp>
        <p:grpSp>
          <p:nvGrpSpPr>
            <p:cNvPr id="9" name="Group 89"/>
            <p:cNvGrpSpPr>
              <a:grpSpLocks/>
            </p:cNvGrpSpPr>
            <p:nvPr/>
          </p:nvGrpSpPr>
          <p:grpSpPr bwMode="auto">
            <a:xfrm>
              <a:off x="2208" y="2304"/>
              <a:ext cx="192" cy="192"/>
              <a:chOff x="2304" y="2304"/>
              <a:chExt cx="192" cy="192"/>
            </a:xfrm>
          </p:grpSpPr>
          <p:sp>
            <p:nvSpPr>
              <p:cNvPr id="15443" name="Line 90"/>
              <p:cNvSpPr>
                <a:spLocks noChangeShapeType="1"/>
              </p:cNvSpPr>
              <p:nvPr/>
            </p:nvSpPr>
            <p:spPr bwMode="auto">
              <a:xfrm flipH="1">
                <a:off x="2304"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44" name="Line 91"/>
              <p:cNvSpPr>
                <a:spLocks noChangeShapeType="1"/>
              </p:cNvSpPr>
              <p:nvPr/>
            </p:nvSpPr>
            <p:spPr bwMode="auto">
              <a:xfrm>
                <a:off x="2400" y="2352"/>
                <a:ext cx="0" cy="144"/>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sp>
            <p:nvSpPr>
              <p:cNvPr id="15445" name="Line 92"/>
              <p:cNvSpPr>
                <a:spLocks noChangeShapeType="1"/>
              </p:cNvSpPr>
              <p:nvPr/>
            </p:nvSpPr>
            <p:spPr bwMode="auto">
              <a:xfrm>
                <a:off x="2400" y="2304"/>
                <a:ext cx="96" cy="192"/>
              </a:xfrm>
              <a:prstGeom prst="line">
                <a:avLst/>
              </a:prstGeom>
              <a:noFill/>
              <a:ln w="9525">
                <a:solidFill>
                  <a:srgbClr val="0000FF"/>
                </a:solidFill>
                <a:round/>
                <a:headEnd/>
                <a:tailEnd type="triangle" w="med" len="med"/>
              </a:ln>
            </p:spPr>
            <p:txBody>
              <a:bodyPr/>
              <a:lstStyle/>
              <a:p>
                <a:endParaRPr lang="en-US">
                  <a:solidFill>
                    <a:prstClr val="black"/>
                  </a:solidFill>
                  <a:latin typeface="Calibri"/>
                </a:endParaRPr>
              </a:p>
            </p:txBody>
          </p:sp>
        </p:grpSp>
        <p:sp>
          <p:nvSpPr>
            <p:cNvPr id="15426" name="Line 93"/>
            <p:cNvSpPr>
              <a:spLocks noChangeShapeType="1"/>
            </p:cNvSpPr>
            <p:nvPr/>
          </p:nvSpPr>
          <p:spPr bwMode="auto">
            <a:xfrm>
              <a:off x="2160" y="2496"/>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27" name="Line 94"/>
            <p:cNvSpPr>
              <a:spLocks noChangeShapeType="1"/>
            </p:cNvSpPr>
            <p:nvPr/>
          </p:nvSpPr>
          <p:spPr bwMode="auto">
            <a:xfrm>
              <a:off x="3216" y="2544"/>
              <a:ext cx="0" cy="528"/>
            </a:xfrm>
            <a:prstGeom prst="line">
              <a:avLst/>
            </a:prstGeom>
            <a:noFill/>
            <a:ln w="19050">
              <a:solidFill>
                <a:srgbClr val="0000FF"/>
              </a:solidFill>
              <a:prstDash val="dash"/>
              <a:round/>
              <a:headEnd/>
              <a:tailEnd/>
            </a:ln>
          </p:spPr>
          <p:txBody>
            <a:bodyPr/>
            <a:lstStyle/>
            <a:p>
              <a:endParaRPr lang="en-US">
                <a:solidFill>
                  <a:prstClr val="black"/>
                </a:solidFill>
                <a:latin typeface="Calibri"/>
              </a:endParaRPr>
            </a:p>
          </p:txBody>
        </p:sp>
        <p:sp>
          <p:nvSpPr>
            <p:cNvPr id="15428" name="Line 95"/>
            <p:cNvSpPr>
              <a:spLocks noChangeShapeType="1"/>
            </p:cNvSpPr>
            <p:nvPr/>
          </p:nvSpPr>
          <p:spPr bwMode="auto">
            <a:xfrm>
              <a:off x="1968" y="2832"/>
              <a:ext cx="1440" cy="0"/>
            </a:xfrm>
            <a:prstGeom prst="line">
              <a:avLst/>
            </a:prstGeom>
            <a:noFill/>
            <a:ln w="9525">
              <a:solidFill>
                <a:schemeClr val="tx1"/>
              </a:solidFill>
              <a:round/>
              <a:headEnd/>
              <a:tailEnd/>
            </a:ln>
          </p:spPr>
          <p:txBody>
            <a:bodyPr/>
            <a:lstStyle/>
            <a:p>
              <a:endParaRPr lang="en-US">
                <a:solidFill>
                  <a:prstClr val="black"/>
                </a:solidFill>
                <a:latin typeface="Calibri"/>
              </a:endParaRPr>
            </a:p>
          </p:txBody>
        </p:sp>
        <p:sp>
          <p:nvSpPr>
            <p:cNvPr id="15429" name="Line 96"/>
            <p:cNvSpPr>
              <a:spLocks noChangeShapeType="1"/>
            </p:cNvSpPr>
            <p:nvPr/>
          </p:nvSpPr>
          <p:spPr bwMode="auto">
            <a:xfrm>
              <a:off x="2224" y="1016"/>
              <a:ext cx="1056" cy="0"/>
            </a:xfrm>
            <a:prstGeom prst="line">
              <a:avLst/>
            </a:prstGeom>
            <a:noFill/>
            <a:ln w="9525">
              <a:solidFill>
                <a:schemeClr val="tx1"/>
              </a:solidFill>
              <a:round/>
              <a:headEnd/>
              <a:tailEnd/>
            </a:ln>
          </p:spPr>
          <p:txBody>
            <a:bodyPr/>
            <a:lstStyle/>
            <a:p>
              <a:endParaRPr lang="en-US">
                <a:solidFill>
                  <a:prstClr val="black"/>
                </a:solidFill>
                <a:latin typeface="Calibri"/>
              </a:endParaRPr>
            </a:p>
          </p:txBody>
        </p:sp>
        <p:sp>
          <p:nvSpPr>
            <p:cNvPr id="15430" name="Text Box 97"/>
            <p:cNvSpPr txBox="1">
              <a:spLocks noChangeArrowheads="1"/>
            </p:cNvSpPr>
            <p:nvPr/>
          </p:nvSpPr>
          <p:spPr bwMode="auto">
            <a:xfrm>
              <a:off x="1200" y="2332"/>
              <a:ext cx="624" cy="212"/>
            </a:xfrm>
            <a:prstGeom prst="rect">
              <a:avLst/>
            </a:prstGeom>
            <a:noFill/>
            <a:ln w="9525">
              <a:noFill/>
              <a:miter lim="800000"/>
              <a:headEnd/>
              <a:tailEnd/>
            </a:ln>
          </p:spPr>
          <p:txBody>
            <a:bodyPr>
              <a:spAutoFit/>
            </a:bodyPr>
            <a:lstStyle/>
            <a:p>
              <a:pPr>
                <a:spcBef>
                  <a:spcPct val="50000"/>
                </a:spcBef>
              </a:pPr>
              <a:r>
                <a:rPr lang="en-US" sz="1600" b="1">
                  <a:solidFill>
                    <a:prstClr val="black"/>
                  </a:solidFill>
                  <a:latin typeface="Arial" charset="0"/>
                </a:rPr>
                <a:t>CT Fills</a:t>
              </a:r>
            </a:p>
          </p:txBody>
        </p:sp>
        <p:sp>
          <p:nvSpPr>
            <p:cNvPr id="15431" name="Line 98"/>
            <p:cNvSpPr>
              <a:spLocks noChangeShapeType="1"/>
            </p:cNvSpPr>
            <p:nvPr/>
          </p:nvSpPr>
          <p:spPr bwMode="auto">
            <a:xfrm>
              <a:off x="1728" y="2448"/>
              <a:ext cx="528" cy="96"/>
            </a:xfrm>
            <a:prstGeom prst="line">
              <a:avLst/>
            </a:prstGeom>
            <a:noFill/>
            <a:ln w="28575">
              <a:solidFill>
                <a:schemeClr val="tx1"/>
              </a:solidFill>
              <a:round/>
              <a:headEnd/>
              <a:tailEnd type="triangle" w="med" len="med"/>
            </a:ln>
          </p:spPr>
          <p:txBody>
            <a:bodyPr/>
            <a:lstStyle/>
            <a:p>
              <a:endParaRPr lang="en-US">
                <a:solidFill>
                  <a:prstClr val="black"/>
                </a:solidFill>
                <a:latin typeface="Calibri"/>
              </a:endParaRPr>
            </a:p>
          </p:txBody>
        </p:sp>
        <p:grpSp>
          <p:nvGrpSpPr>
            <p:cNvPr id="10" name="Group 99"/>
            <p:cNvGrpSpPr>
              <a:grpSpLocks/>
            </p:cNvGrpSpPr>
            <p:nvPr/>
          </p:nvGrpSpPr>
          <p:grpSpPr bwMode="auto">
            <a:xfrm>
              <a:off x="4080" y="3312"/>
              <a:ext cx="360" cy="336"/>
              <a:chOff x="4832" y="3600"/>
              <a:chExt cx="360" cy="336"/>
            </a:xfrm>
          </p:grpSpPr>
          <p:sp>
            <p:nvSpPr>
              <p:cNvPr id="15436" name="Oval 100"/>
              <p:cNvSpPr>
                <a:spLocks noChangeArrowheads="1"/>
              </p:cNvSpPr>
              <p:nvPr/>
            </p:nvSpPr>
            <p:spPr bwMode="auto">
              <a:xfrm>
                <a:off x="4848" y="3600"/>
                <a:ext cx="288" cy="288"/>
              </a:xfrm>
              <a:prstGeom prst="ellipse">
                <a:avLst/>
              </a:prstGeom>
              <a:noFill/>
              <a:ln w="22225">
                <a:solidFill>
                  <a:srgbClr val="006600"/>
                </a:solidFill>
                <a:round/>
                <a:headEnd/>
                <a:tailEnd/>
              </a:ln>
            </p:spPr>
            <p:txBody>
              <a:bodyPr wrap="none" anchor="ctr"/>
              <a:lstStyle/>
              <a:p>
                <a:endParaRPr lang="en-IN">
                  <a:solidFill>
                    <a:prstClr val="black"/>
                  </a:solidFill>
                  <a:latin typeface="Calibri"/>
                </a:endParaRPr>
              </a:p>
            </p:txBody>
          </p:sp>
          <p:sp>
            <p:nvSpPr>
              <p:cNvPr id="15437" name="Line 101"/>
              <p:cNvSpPr>
                <a:spLocks noChangeShapeType="1"/>
              </p:cNvSpPr>
              <p:nvPr/>
            </p:nvSpPr>
            <p:spPr bwMode="auto">
              <a:xfrm flipH="1">
                <a:off x="4840" y="3832"/>
                <a:ext cx="48" cy="96"/>
              </a:xfrm>
              <a:prstGeom prst="line">
                <a:avLst/>
              </a:prstGeom>
              <a:noFill/>
              <a:ln w="22225">
                <a:solidFill>
                  <a:srgbClr val="006600"/>
                </a:solidFill>
                <a:round/>
                <a:headEnd/>
                <a:tailEnd/>
              </a:ln>
            </p:spPr>
            <p:txBody>
              <a:bodyPr/>
              <a:lstStyle/>
              <a:p>
                <a:endParaRPr lang="en-US">
                  <a:solidFill>
                    <a:prstClr val="black"/>
                  </a:solidFill>
                  <a:latin typeface="Calibri"/>
                </a:endParaRPr>
              </a:p>
            </p:txBody>
          </p:sp>
          <p:sp>
            <p:nvSpPr>
              <p:cNvPr id="15438" name="Line 102"/>
              <p:cNvSpPr>
                <a:spLocks noChangeShapeType="1"/>
              </p:cNvSpPr>
              <p:nvPr/>
            </p:nvSpPr>
            <p:spPr bwMode="auto">
              <a:xfrm>
                <a:off x="5104" y="3832"/>
                <a:ext cx="48" cy="96"/>
              </a:xfrm>
              <a:prstGeom prst="line">
                <a:avLst/>
              </a:prstGeom>
              <a:noFill/>
              <a:ln w="22225">
                <a:solidFill>
                  <a:srgbClr val="006600"/>
                </a:solidFill>
                <a:round/>
                <a:headEnd/>
                <a:tailEnd/>
              </a:ln>
            </p:spPr>
            <p:txBody>
              <a:bodyPr/>
              <a:lstStyle/>
              <a:p>
                <a:endParaRPr lang="en-US">
                  <a:solidFill>
                    <a:prstClr val="black"/>
                  </a:solidFill>
                  <a:latin typeface="Calibri"/>
                </a:endParaRPr>
              </a:p>
            </p:txBody>
          </p:sp>
          <p:sp>
            <p:nvSpPr>
              <p:cNvPr id="15439" name="Line 103"/>
              <p:cNvSpPr>
                <a:spLocks noChangeShapeType="1"/>
              </p:cNvSpPr>
              <p:nvPr/>
            </p:nvSpPr>
            <p:spPr bwMode="auto">
              <a:xfrm>
                <a:off x="4832" y="3936"/>
                <a:ext cx="336" cy="0"/>
              </a:xfrm>
              <a:prstGeom prst="line">
                <a:avLst/>
              </a:prstGeom>
              <a:noFill/>
              <a:ln w="22225">
                <a:solidFill>
                  <a:srgbClr val="006600"/>
                </a:solidFill>
                <a:round/>
                <a:headEnd/>
                <a:tailEnd/>
              </a:ln>
            </p:spPr>
            <p:txBody>
              <a:bodyPr/>
              <a:lstStyle/>
              <a:p>
                <a:endParaRPr lang="en-US">
                  <a:solidFill>
                    <a:prstClr val="black"/>
                  </a:solidFill>
                  <a:latin typeface="Calibri"/>
                </a:endParaRPr>
              </a:p>
            </p:txBody>
          </p:sp>
          <p:sp>
            <p:nvSpPr>
              <p:cNvPr id="15440" name="Line 104"/>
              <p:cNvSpPr>
                <a:spLocks noChangeShapeType="1"/>
              </p:cNvSpPr>
              <p:nvPr/>
            </p:nvSpPr>
            <p:spPr bwMode="auto">
              <a:xfrm>
                <a:off x="5040" y="3608"/>
                <a:ext cx="144" cy="0"/>
              </a:xfrm>
              <a:prstGeom prst="line">
                <a:avLst/>
              </a:prstGeom>
              <a:noFill/>
              <a:ln w="22225">
                <a:solidFill>
                  <a:srgbClr val="006600"/>
                </a:solidFill>
                <a:round/>
                <a:headEnd/>
                <a:tailEnd/>
              </a:ln>
            </p:spPr>
            <p:txBody>
              <a:bodyPr/>
              <a:lstStyle/>
              <a:p>
                <a:endParaRPr lang="en-US">
                  <a:solidFill>
                    <a:prstClr val="black"/>
                  </a:solidFill>
                  <a:latin typeface="Calibri"/>
                </a:endParaRPr>
              </a:p>
            </p:txBody>
          </p:sp>
          <p:sp>
            <p:nvSpPr>
              <p:cNvPr id="15441" name="Line 105"/>
              <p:cNvSpPr>
                <a:spLocks noChangeShapeType="1"/>
              </p:cNvSpPr>
              <p:nvPr/>
            </p:nvSpPr>
            <p:spPr bwMode="auto">
              <a:xfrm>
                <a:off x="5136" y="3704"/>
                <a:ext cx="48" cy="0"/>
              </a:xfrm>
              <a:prstGeom prst="line">
                <a:avLst/>
              </a:prstGeom>
              <a:noFill/>
              <a:ln w="22225">
                <a:solidFill>
                  <a:srgbClr val="006600"/>
                </a:solidFill>
                <a:round/>
                <a:headEnd/>
                <a:tailEnd/>
              </a:ln>
            </p:spPr>
            <p:txBody>
              <a:bodyPr/>
              <a:lstStyle/>
              <a:p>
                <a:endParaRPr lang="en-US">
                  <a:solidFill>
                    <a:prstClr val="black"/>
                  </a:solidFill>
                  <a:latin typeface="Calibri"/>
                </a:endParaRPr>
              </a:p>
            </p:txBody>
          </p:sp>
          <p:sp>
            <p:nvSpPr>
              <p:cNvPr id="15442" name="Line 106"/>
              <p:cNvSpPr>
                <a:spLocks noChangeShapeType="1"/>
              </p:cNvSpPr>
              <p:nvPr/>
            </p:nvSpPr>
            <p:spPr bwMode="auto">
              <a:xfrm>
                <a:off x="5192" y="3600"/>
                <a:ext cx="0" cy="96"/>
              </a:xfrm>
              <a:prstGeom prst="line">
                <a:avLst/>
              </a:prstGeom>
              <a:noFill/>
              <a:ln w="22225">
                <a:solidFill>
                  <a:srgbClr val="006600"/>
                </a:solidFill>
                <a:round/>
                <a:headEnd/>
                <a:tailEnd/>
              </a:ln>
            </p:spPr>
            <p:txBody>
              <a:bodyPr/>
              <a:lstStyle/>
              <a:p>
                <a:endParaRPr lang="en-US">
                  <a:solidFill>
                    <a:prstClr val="black"/>
                  </a:solidFill>
                  <a:latin typeface="Calibri"/>
                </a:endParaRPr>
              </a:p>
            </p:txBody>
          </p:sp>
        </p:grpSp>
        <p:sp>
          <p:nvSpPr>
            <p:cNvPr id="15433" name="Line 107"/>
            <p:cNvSpPr>
              <a:spLocks noChangeShapeType="1"/>
            </p:cNvSpPr>
            <p:nvPr/>
          </p:nvSpPr>
          <p:spPr bwMode="auto">
            <a:xfrm>
              <a:off x="3600" y="3440"/>
              <a:ext cx="672" cy="0"/>
            </a:xfrm>
            <a:prstGeom prst="line">
              <a:avLst/>
            </a:prstGeom>
            <a:noFill/>
            <a:ln w="38100">
              <a:solidFill>
                <a:srgbClr val="0000FF"/>
              </a:solidFill>
              <a:round/>
              <a:headEnd/>
              <a:tailEnd type="triangle" w="med" len="med"/>
            </a:ln>
          </p:spPr>
          <p:txBody>
            <a:bodyPr/>
            <a:lstStyle/>
            <a:p>
              <a:endParaRPr lang="en-US">
                <a:solidFill>
                  <a:prstClr val="black"/>
                </a:solidFill>
                <a:latin typeface="Calibri"/>
              </a:endParaRPr>
            </a:p>
          </p:txBody>
        </p:sp>
        <p:sp>
          <p:nvSpPr>
            <p:cNvPr id="15434" name="Line 108"/>
            <p:cNvSpPr>
              <a:spLocks noChangeShapeType="1"/>
            </p:cNvSpPr>
            <p:nvPr/>
          </p:nvSpPr>
          <p:spPr bwMode="auto">
            <a:xfrm>
              <a:off x="4128" y="2304"/>
              <a:ext cx="0" cy="432"/>
            </a:xfrm>
            <a:prstGeom prst="line">
              <a:avLst/>
            </a:prstGeom>
            <a:noFill/>
            <a:ln w="38100">
              <a:solidFill>
                <a:srgbClr val="0000FF"/>
              </a:solidFill>
              <a:round/>
              <a:headEnd/>
              <a:tailEnd type="triangle" w="med" len="med"/>
            </a:ln>
          </p:spPr>
          <p:txBody>
            <a:bodyPr/>
            <a:lstStyle/>
            <a:p>
              <a:endParaRPr lang="en-US">
                <a:solidFill>
                  <a:prstClr val="black"/>
                </a:solidFill>
                <a:latin typeface="Calibri"/>
              </a:endParaRPr>
            </a:p>
          </p:txBody>
        </p:sp>
        <p:sp>
          <p:nvSpPr>
            <p:cNvPr id="15435" name="Text Box 109"/>
            <p:cNvSpPr txBox="1">
              <a:spLocks noChangeArrowheads="1"/>
            </p:cNvSpPr>
            <p:nvPr/>
          </p:nvSpPr>
          <p:spPr bwMode="auto">
            <a:xfrm>
              <a:off x="3648" y="3696"/>
              <a:ext cx="1296" cy="231"/>
            </a:xfrm>
            <a:prstGeom prst="rect">
              <a:avLst/>
            </a:prstGeom>
            <a:noFill/>
            <a:ln w="9525">
              <a:noFill/>
              <a:miter lim="800000"/>
              <a:headEnd/>
              <a:tailEnd/>
            </a:ln>
          </p:spPr>
          <p:txBody>
            <a:bodyPr>
              <a:spAutoFit/>
            </a:bodyPr>
            <a:lstStyle/>
            <a:p>
              <a:pPr>
                <a:spcBef>
                  <a:spcPct val="50000"/>
                </a:spcBef>
              </a:pPr>
              <a:r>
                <a:rPr lang="en-US" dirty="0">
                  <a:solidFill>
                    <a:prstClr val="black"/>
                  </a:solidFill>
                  <a:latin typeface="Arial" charset="0"/>
                </a:rPr>
                <a:t>Circulating Pump</a:t>
              </a:r>
              <a:endParaRPr lang="en-IN" dirty="0">
                <a:solidFill>
                  <a:prstClr val="black"/>
                </a:solidFill>
                <a:latin typeface="Arial" charset="0"/>
              </a:endParaRPr>
            </a:p>
          </p:txBody>
        </p:sp>
      </p:grpSp>
      <p:sp>
        <p:nvSpPr>
          <p:cNvPr id="112" name="TextBox 111"/>
          <p:cNvSpPr txBox="1"/>
          <p:nvPr/>
        </p:nvSpPr>
        <p:spPr>
          <a:xfrm>
            <a:off x="3124200" y="4876800"/>
            <a:ext cx="381000" cy="369332"/>
          </a:xfrm>
          <a:prstGeom prst="rect">
            <a:avLst/>
          </a:prstGeom>
          <a:solidFill>
            <a:srgbClr val="FFFF00"/>
          </a:solidFill>
        </p:spPr>
        <p:txBody>
          <a:bodyPr wrap="square" rtlCol="0">
            <a:spAutoFit/>
          </a:bodyPr>
          <a:lstStyle/>
          <a:p>
            <a:r>
              <a:rPr lang="en-US" dirty="0">
                <a:solidFill>
                  <a:prstClr val="black"/>
                </a:solidFill>
                <a:latin typeface="Calibri"/>
              </a:rPr>
              <a:t>M</a:t>
            </a:r>
          </a:p>
        </p:txBody>
      </p:sp>
      <p:sp>
        <p:nvSpPr>
          <p:cNvPr id="113" name="TextBox 112"/>
          <p:cNvSpPr txBox="1"/>
          <p:nvPr/>
        </p:nvSpPr>
        <p:spPr>
          <a:xfrm>
            <a:off x="4724400" y="2362200"/>
            <a:ext cx="381000" cy="369332"/>
          </a:xfrm>
          <a:prstGeom prst="rect">
            <a:avLst/>
          </a:prstGeom>
          <a:solidFill>
            <a:srgbClr val="FFFF00"/>
          </a:solidFill>
        </p:spPr>
        <p:txBody>
          <a:bodyPr wrap="square" rtlCol="0">
            <a:spAutoFit/>
          </a:bodyPr>
          <a:lstStyle/>
          <a:p>
            <a:r>
              <a:rPr lang="en-US" dirty="0">
                <a:solidFill>
                  <a:prstClr val="black"/>
                </a:solidFill>
                <a:latin typeface="Calibri"/>
              </a:rPr>
              <a:t>E</a:t>
            </a:r>
          </a:p>
        </p:txBody>
      </p:sp>
      <p:sp>
        <p:nvSpPr>
          <p:cNvPr id="114" name="TextBox 113"/>
          <p:cNvSpPr txBox="1"/>
          <p:nvPr/>
        </p:nvSpPr>
        <p:spPr>
          <a:xfrm>
            <a:off x="4800600" y="3581400"/>
            <a:ext cx="381000" cy="369332"/>
          </a:xfrm>
          <a:prstGeom prst="rect">
            <a:avLst/>
          </a:prstGeom>
          <a:solidFill>
            <a:srgbClr val="FFFF00"/>
          </a:solidFill>
        </p:spPr>
        <p:txBody>
          <a:bodyPr wrap="square" rtlCol="0">
            <a:spAutoFit/>
          </a:bodyPr>
          <a:lstStyle/>
          <a:p>
            <a:r>
              <a:rPr lang="en-US" dirty="0">
                <a:solidFill>
                  <a:prstClr val="black"/>
                </a:solidFill>
                <a:latin typeface="Calibri"/>
              </a:rPr>
              <a:t>W</a:t>
            </a:r>
          </a:p>
        </p:txBody>
      </p:sp>
      <p:sp>
        <p:nvSpPr>
          <p:cNvPr id="115" name="TextBox 114"/>
          <p:cNvSpPr txBox="1"/>
          <p:nvPr/>
        </p:nvSpPr>
        <p:spPr>
          <a:xfrm>
            <a:off x="7924800" y="5181600"/>
            <a:ext cx="381000" cy="369332"/>
          </a:xfrm>
          <a:prstGeom prst="rect">
            <a:avLst/>
          </a:prstGeom>
          <a:solidFill>
            <a:srgbClr val="FFFF00"/>
          </a:solidFill>
        </p:spPr>
        <p:txBody>
          <a:bodyPr wrap="square" rtlCol="0">
            <a:spAutoFit/>
          </a:bodyPr>
          <a:lstStyle/>
          <a:p>
            <a:r>
              <a:rPr lang="en-US" dirty="0">
                <a:solidFill>
                  <a:prstClr val="black"/>
                </a:solidFill>
                <a:latin typeface="Calibri"/>
              </a:rPr>
              <a:t>B</a:t>
            </a:r>
          </a:p>
        </p:txBody>
      </p:sp>
      <p:sp>
        <p:nvSpPr>
          <p:cNvPr id="116" name="TextBox 115"/>
          <p:cNvSpPr txBox="1"/>
          <p:nvPr/>
        </p:nvSpPr>
        <p:spPr>
          <a:xfrm>
            <a:off x="6629400"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M</a:t>
            </a:r>
          </a:p>
        </p:txBody>
      </p:sp>
      <p:sp>
        <p:nvSpPr>
          <p:cNvPr id="117" name="TextBox 116"/>
          <p:cNvSpPr txBox="1"/>
          <p:nvPr/>
        </p:nvSpPr>
        <p:spPr>
          <a:xfrm>
            <a:off x="7029450"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18" name="TextBox 117"/>
          <p:cNvSpPr txBox="1"/>
          <p:nvPr/>
        </p:nvSpPr>
        <p:spPr>
          <a:xfrm>
            <a:off x="7429500"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E</a:t>
            </a:r>
          </a:p>
        </p:txBody>
      </p:sp>
      <p:sp>
        <p:nvSpPr>
          <p:cNvPr id="119" name="TextBox 118"/>
          <p:cNvSpPr txBox="1"/>
          <p:nvPr/>
        </p:nvSpPr>
        <p:spPr>
          <a:xfrm>
            <a:off x="7829550"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20" name="TextBox 119"/>
          <p:cNvSpPr txBox="1"/>
          <p:nvPr/>
        </p:nvSpPr>
        <p:spPr>
          <a:xfrm>
            <a:off x="8220075"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W</a:t>
            </a:r>
          </a:p>
        </p:txBody>
      </p:sp>
      <p:sp>
        <p:nvSpPr>
          <p:cNvPr id="121" name="TextBox 120"/>
          <p:cNvSpPr txBox="1"/>
          <p:nvPr/>
        </p:nvSpPr>
        <p:spPr>
          <a:xfrm>
            <a:off x="8620125"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22" name="TextBox 121"/>
          <p:cNvSpPr txBox="1"/>
          <p:nvPr/>
        </p:nvSpPr>
        <p:spPr>
          <a:xfrm>
            <a:off x="9020175" y="2870796"/>
            <a:ext cx="381000" cy="369332"/>
          </a:xfrm>
          <a:prstGeom prst="rect">
            <a:avLst/>
          </a:prstGeom>
          <a:solidFill>
            <a:srgbClr val="FFFF00"/>
          </a:solidFill>
        </p:spPr>
        <p:txBody>
          <a:bodyPr wrap="square" rtlCol="0">
            <a:spAutoFit/>
          </a:bodyPr>
          <a:lstStyle/>
          <a:p>
            <a:r>
              <a:rPr lang="en-US" dirty="0">
                <a:solidFill>
                  <a:prstClr val="black"/>
                </a:solidFill>
                <a:latin typeface="Calibri"/>
              </a:rPr>
              <a:t>B</a:t>
            </a:r>
          </a:p>
        </p:txBody>
      </p:sp>
      <p:sp>
        <p:nvSpPr>
          <p:cNvPr id="129" name="TextBox 128"/>
          <p:cNvSpPr txBox="1"/>
          <p:nvPr/>
        </p:nvSpPr>
        <p:spPr>
          <a:xfrm>
            <a:off x="6629400" y="3276600"/>
            <a:ext cx="381000" cy="369332"/>
          </a:xfrm>
          <a:prstGeom prst="rect">
            <a:avLst/>
          </a:prstGeom>
          <a:solidFill>
            <a:srgbClr val="FFFF00"/>
          </a:solidFill>
        </p:spPr>
        <p:txBody>
          <a:bodyPr wrap="square" rtlCol="0">
            <a:spAutoFit/>
          </a:bodyPr>
          <a:lstStyle/>
          <a:p>
            <a:r>
              <a:rPr lang="en-US" dirty="0">
                <a:solidFill>
                  <a:prstClr val="black"/>
                </a:solidFill>
                <a:latin typeface="Calibri"/>
              </a:rPr>
              <a:t>M</a:t>
            </a:r>
          </a:p>
        </p:txBody>
      </p:sp>
      <p:sp>
        <p:nvSpPr>
          <p:cNvPr id="130" name="TextBox 129"/>
          <p:cNvSpPr txBox="1"/>
          <p:nvPr/>
        </p:nvSpPr>
        <p:spPr>
          <a:xfrm>
            <a:off x="7029450" y="3276600"/>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31" name="TextBox 130"/>
          <p:cNvSpPr txBox="1"/>
          <p:nvPr/>
        </p:nvSpPr>
        <p:spPr>
          <a:xfrm>
            <a:off x="7429500" y="3276600"/>
            <a:ext cx="381000" cy="369332"/>
          </a:xfrm>
          <a:prstGeom prst="rect">
            <a:avLst/>
          </a:prstGeom>
          <a:solidFill>
            <a:srgbClr val="FFFF00"/>
          </a:solidFill>
        </p:spPr>
        <p:txBody>
          <a:bodyPr wrap="square" rtlCol="0">
            <a:spAutoFit/>
          </a:bodyPr>
          <a:lstStyle/>
          <a:p>
            <a:r>
              <a:rPr lang="en-US" dirty="0">
                <a:solidFill>
                  <a:prstClr val="black"/>
                </a:solidFill>
                <a:latin typeface="Calibri"/>
              </a:rPr>
              <a:t>E</a:t>
            </a:r>
          </a:p>
        </p:txBody>
      </p:sp>
      <p:sp>
        <p:nvSpPr>
          <p:cNvPr id="132" name="TextBox 131"/>
          <p:cNvSpPr txBox="1"/>
          <p:nvPr/>
        </p:nvSpPr>
        <p:spPr>
          <a:xfrm>
            <a:off x="7848600" y="3276600"/>
            <a:ext cx="381000" cy="369332"/>
          </a:xfrm>
          <a:prstGeom prst="rect">
            <a:avLst/>
          </a:prstGeom>
          <a:solidFill>
            <a:srgbClr val="FFFF00"/>
          </a:solidFill>
        </p:spPr>
        <p:txBody>
          <a:bodyPr wrap="square" rtlCol="0">
            <a:spAutoFit/>
          </a:bodyPr>
          <a:lstStyle/>
          <a:p>
            <a:r>
              <a:rPr lang="en-US" dirty="0">
                <a:solidFill>
                  <a:prstClr val="black"/>
                </a:solidFill>
                <a:latin typeface="Calibri"/>
              </a:rPr>
              <a:t>x</a:t>
            </a:r>
          </a:p>
        </p:txBody>
      </p:sp>
      <p:sp>
        <p:nvSpPr>
          <p:cNvPr id="133" name="TextBox 132"/>
          <p:cNvSpPr txBox="1"/>
          <p:nvPr/>
        </p:nvSpPr>
        <p:spPr>
          <a:xfrm>
            <a:off x="8239125" y="3276600"/>
            <a:ext cx="381000" cy="369332"/>
          </a:xfrm>
          <a:prstGeom prst="rect">
            <a:avLst/>
          </a:prstGeom>
          <a:solidFill>
            <a:srgbClr val="FFFF00"/>
          </a:solidFill>
        </p:spPr>
        <p:txBody>
          <a:bodyPr wrap="square" rtlCol="0">
            <a:spAutoFit/>
          </a:bodyPr>
          <a:lstStyle/>
          <a:p>
            <a:r>
              <a:rPr lang="en-US" dirty="0">
                <a:solidFill>
                  <a:prstClr val="black"/>
                </a:solidFill>
                <a:latin typeface="Calibri"/>
              </a:rPr>
              <a:t>C</a:t>
            </a:r>
          </a:p>
        </p:txBody>
      </p:sp>
      <p:sp>
        <p:nvSpPr>
          <p:cNvPr id="134" name="TextBox 133"/>
          <p:cNvSpPr txBox="1"/>
          <p:nvPr/>
        </p:nvSpPr>
        <p:spPr>
          <a:xfrm>
            <a:off x="8696325" y="3276600"/>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35" name="TextBox 134"/>
          <p:cNvSpPr txBox="1"/>
          <p:nvPr/>
        </p:nvSpPr>
        <p:spPr>
          <a:xfrm>
            <a:off x="9124950" y="3276600"/>
            <a:ext cx="704850" cy="369332"/>
          </a:xfrm>
          <a:prstGeom prst="rect">
            <a:avLst/>
          </a:prstGeom>
          <a:solidFill>
            <a:srgbClr val="FFFF00"/>
          </a:solidFill>
        </p:spPr>
        <p:txBody>
          <a:bodyPr wrap="square" rtlCol="0">
            <a:spAutoFit/>
          </a:bodyPr>
          <a:lstStyle/>
          <a:p>
            <a:r>
              <a:rPr lang="en-US" dirty="0">
                <a:solidFill>
                  <a:prstClr val="black"/>
                </a:solidFill>
                <a:latin typeface="Calibri"/>
              </a:rPr>
              <a:t>(C-1)</a:t>
            </a:r>
          </a:p>
        </p:txBody>
      </p:sp>
      <p:sp>
        <p:nvSpPr>
          <p:cNvPr id="138" name="TextBox 137"/>
          <p:cNvSpPr txBox="1"/>
          <p:nvPr/>
        </p:nvSpPr>
        <p:spPr>
          <a:xfrm>
            <a:off x="6629400" y="3733800"/>
            <a:ext cx="381000" cy="369332"/>
          </a:xfrm>
          <a:prstGeom prst="rect">
            <a:avLst/>
          </a:prstGeom>
          <a:solidFill>
            <a:srgbClr val="FFFF00"/>
          </a:solidFill>
        </p:spPr>
        <p:txBody>
          <a:bodyPr wrap="square" rtlCol="0">
            <a:spAutoFit/>
          </a:bodyPr>
          <a:lstStyle/>
          <a:p>
            <a:r>
              <a:rPr lang="en-US" dirty="0">
                <a:solidFill>
                  <a:prstClr val="black"/>
                </a:solidFill>
                <a:latin typeface="Calibri"/>
              </a:rPr>
              <a:t>B</a:t>
            </a:r>
          </a:p>
        </p:txBody>
      </p:sp>
      <p:sp>
        <p:nvSpPr>
          <p:cNvPr id="139" name="TextBox 138"/>
          <p:cNvSpPr txBox="1"/>
          <p:nvPr/>
        </p:nvSpPr>
        <p:spPr>
          <a:xfrm>
            <a:off x="7029450" y="3733800"/>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40" name="TextBox 139"/>
          <p:cNvSpPr txBox="1"/>
          <p:nvPr/>
        </p:nvSpPr>
        <p:spPr>
          <a:xfrm>
            <a:off x="7429500" y="3733800"/>
            <a:ext cx="381000" cy="369332"/>
          </a:xfrm>
          <a:prstGeom prst="rect">
            <a:avLst/>
          </a:prstGeom>
          <a:solidFill>
            <a:srgbClr val="FFFF00"/>
          </a:solidFill>
        </p:spPr>
        <p:txBody>
          <a:bodyPr wrap="square" rtlCol="0">
            <a:spAutoFit/>
          </a:bodyPr>
          <a:lstStyle/>
          <a:p>
            <a:r>
              <a:rPr lang="en-US" dirty="0">
                <a:solidFill>
                  <a:prstClr val="black"/>
                </a:solidFill>
                <a:latin typeface="Calibri"/>
              </a:rPr>
              <a:t>E</a:t>
            </a:r>
          </a:p>
        </p:txBody>
      </p:sp>
      <p:sp>
        <p:nvSpPr>
          <p:cNvPr id="141" name="TextBox 140"/>
          <p:cNvSpPr txBox="1"/>
          <p:nvPr/>
        </p:nvSpPr>
        <p:spPr>
          <a:xfrm>
            <a:off x="7848600" y="3733800"/>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42" name="TextBox 141"/>
          <p:cNvSpPr txBox="1"/>
          <p:nvPr/>
        </p:nvSpPr>
        <p:spPr>
          <a:xfrm>
            <a:off x="8239124" y="3733800"/>
            <a:ext cx="676276" cy="369332"/>
          </a:xfrm>
          <a:prstGeom prst="rect">
            <a:avLst/>
          </a:prstGeom>
          <a:solidFill>
            <a:srgbClr val="FFFF00"/>
          </a:solidFill>
        </p:spPr>
        <p:txBody>
          <a:bodyPr wrap="square" rtlCol="0">
            <a:spAutoFit/>
          </a:bodyPr>
          <a:lstStyle/>
          <a:p>
            <a:r>
              <a:rPr lang="en-US" dirty="0">
                <a:solidFill>
                  <a:prstClr val="black"/>
                </a:solidFill>
                <a:latin typeface="Calibri"/>
              </a:rPr>
              <a:t>(C-1)</a:t>
            </a:r>
          </a:p>
        </p:txBody>
      </p:sp>
      <p:sp>
        <p:nvSpPr>
          <p:cNvPr id="145" name="TextBox 144"/>
          <p:cNvSpPr txBox="1"/>
          <p:nvPr/>
        </p:nvSpPr>
        <p:spPr>
          <a:xfrm>
            <a:off x="1676400" y="2816423"/>
            <a:ext cx="3276600" cy="369332"/>
          </a:xfrm>
          <a:prstGeom prst="rect">
            <a:avLst/>
          </a:prstGeom>
          <a:noFill/>
        </p:spPr>
        <p:txBody>
          <a:bodyPr wrap="square" rtlCol="0">
            <a:spAutoFit/>
          </a:bodyPr>
          <a:lstStyle/>
          <a:p>
            <a:r>
              <a:rPr lang="en-US" dirty="0">
                <a:solidFill>
                  <a:prstClr val="black"/>
                </a:solidFill>
                <a:latin typeface="Calibri"/>
              </a:rPr>
              <a:t>COC  (C)= </a:t>
            </a:r>
            <a:r>
              <a:rPr lang="en-US" b="1" dirty="0">
                <a:solidFill>
                  <a:srgbClr val="00B0F0"/>
                </a:solidFill>
                <a:latin typeface="Calibri"/>
              </a:rPr>
              <a:t>C</a:t>
            </a:r>
            <a:r>
              <a:rPr lang="en-US" dirty="0">
                <a:solidFill>
                  <a:prstClr val="black"/>
                </a:solidFill>
                <a:latin typeface="Calibri"/>
              </a:rPr>
              <a:t>ycle </a:t>
            </a:r>
            <a:r>
              <a:rPr lang="en-US" b="1" dirty="0">
                <a:solidFill>
                  <a:srgbClr val="00B0F0"/>
                </a:solidFill>
                <a:latin typeface="Calibri"/>
              </a:rPr>
              <a:t>o</a:t>
            </a:r>
            <a:r>
              <a:rPr lang="en-US" dirty="0">
                <a:solidFill>
                  <a:prstClr val="black"/>
                </a:solidFill>
                <a:latin typeface="Calibri"/>
              </a:rPr>
              <a:t>f </a:t>
            </a:r>
            <a:r>
              <a:rPr lang="en-US" b="1" dirty="0">
                <a:solidFill>
                  <a:srgbClr val="00B0F0"/>
                </a:solidFill>
                <a:latin typeface="Calibri"/>
              </a:rPr>
              <a:t>C</a:t>
            </a:r>
            <a:r>
              <a:rPr lang="en-US" dirty="0">
                <a:solidFill>
                  <a:prstClr val="black"/>
                </a:solidFill>
                <a:latin typeface="Calibri"/>
              </a:rPr>
              <a:t>oncentration</a:t>
            </a:r>
          </a:p>
        </p:txBody>
      </p:sp>
      <p:sp>
        <p:nvSpPr>
          <p:cNvPr id="147" name="Rectangle 146"/>
          <p:cNvSpPr/>
          <p:nvPr/>
        </p:nvSpPr>
        <p:spPr>
          <a:xfrm>
            <a:off x="5181600" y="3962400"/>
            <a:ext cx="1295400" cy="152400"/>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8" name="TextBox 147"/>
          <p:cNvSpPr txBox="1"/>
          <p:nvPr/>
        </p:nvSpPr>
        <p:spPr>
          <a:xfrm>
            <a:off x="1828800" y="3197424"/>
            <a:ext cx="2438400" cy="307777"/>
          </a:xfrm>
          <a:prstGeom prst="rect">
            <a:avLst/>
          </a:prstGeom>
          <a:noFill/>
        </p:spPr>
        <p:txBody>
          <a:bodyPr wrap="square" rtlCol="0">
            <a:spAutoFit/>
          </a:bodyPr>
          <a:lstStyle/>
          <a:p>
            <a:r>
              <a:rPr lang="en-US" sz="1400" dirty="0">
                <a:solidFill>
                  <a:prstClr val="black"/>
                </a:solidFill>
                <a:latin typeface="Calibri"/>
              </a:rPr>
              <a:t>Basis: Silica, </a:t>
            </a:r>
            <a:r>
              <a:rPr lang="en-US" sz="1400" dirty="0" err="1">
                <a:solidFill>
                  <a:prstClr val="black"/>
                </a:solidFill>
                <a:latin typeface="Calibri"/>
              </a:rPr>
              <a:t>Cond</a:t>
            </a:r>
            <a:r>
              <a:rPr lang="en-US" sz="1400" dirty="0">
                <a:solidFill>
                  <a:prstClr val="black"/>
                </a:solidFill>
                <a:latin typeface="Calibri"/>
              </a:rPr>
              <a:t>, Mg etc. </a:t>
            </a:r>
          </a:p>
        </p:txBody>
      </p:sp>
      <p:sp>
        <p:nvSpPr>
          <p:cNvPr id="149" name="TextBox 148"/>
          <p:cNvSpPr txBox="1"/>
          <p:nvPr/>
        </p:nvSpPr>
        <p:spPr>
          <a:xfrm>
            <a:off x="1828800" y="3581400"/>
            <a:ext cx="2057400" cy="738664"/>
          </a:xfrm>
          <a:prstGeom prst="rect">
            <a:avLst/>
          </a:prstGeom>
          <a:noFill/>
          <a:ln>
            <a:solidFill>
              <a:schemeClr val="accent1"/>
            </a:solidFill>
          </a:ln>
        </p:spPr>
        <p:txBody>
          <a:bodyPr wrap="square" rtlCol="0">
            <a:spAutoFit/>
          </a:bodyPr>
          <a:lstStyle/>
          <a:p>
            <a:r>
              <a:rPr lang="en-US" sz="1400" dirty="0">
                <a:solidFill>
                  <a:prstClr val="black"/>
                </a:solidFill>
                <a:latin typeface="Calibri"/>
              </a:rPr>
              <a:t>Make up Mg =   80 </a:t>
            </a:r>
            <a:r>
              <a:rPr lang="en-US" sz="1400" dirty="0" err="1">
                <a:solidFill>
                  <a:prstClr val="black"/>
                </a:solidFill>
                <a:latin typeface="Calibri"/>
              </a:rPr>
              <a:t>ppm</a:t>
            </a:r>
            <a:endParaRPr lang="en-US" sz="1400" dirty="0">
              <a:solidFill>
                <a:prstClr val="black"/>
              </a:solidFill>
              <a:latin typeface="Calibri"/>
            </a:endParaRPr>
          </a:p>
          <a:p>
            <a:r>
              <a:rPr lang="en-US" sz="1400" dirty="0">
                <a:solidFill>
                  <a:prstClr val="black"/>
                </a:solidFill>
                <a:latin typeface="Calibri"/>
              </a:rPr>
              <a:t>CWS Mg         =240 </a:t>
            </a:r>
            <a:r>
              <a:rPr lang="en-US" sz="1400" dirty="0" err="1">
                <a:solidFill>
                  <a:prstClr val="black"/>
                </a:solidFill>
                <a:latin typeface="Calibri"/>
              </a:rPr>
              <a:t>ppm</a:t>
            </a:r>
            <a:endParaRPr lang="en-US" sz="1400" dirty="0">
              <a:solidFill>
                <a:prstClr val="black"/>
              </a:solidFill>
              <a:latin typeface="Calibri"/>
            </a:endParaRPr>
          </a:p>
          <a:p>
            <a:r>
              <a:rPr lang="en-US" sz="1400" dirty="0">
                <a:solidFill>
                  <a:prstClr val="black"/>
                </a:solidFill>
                <a:latin typeface="Calibri"/>
              </a:rPr>
              <a:t>COC = 3</a:t>
            </a:r>
          </a:p>
        </p:txBody>
      </p:sp>
      <p:sp>
        <p:nvSpPr>
          <p:cNvPr id="137" name="TextBox 136"/>
          <p:cNvSpPr txBox="1"/>
          <p:nvPr/>
        </p:nvSpPr>
        <p:spPr>
          <a:xfrm>
            <a:off x="6673701" y="2457897"/>
            <a:ext cx="381000" cy="369332"/>
          </a:xfrm>
          <a:prstGeom prst="rect">
            <a:avLst/>
          </a:prstGeom>
          <a:solidFill>
            <a:srgbClr val="FFFF00"/>
          </a:solidFill>
        </p:spPr>
        <p:txBody>
          <a:bodyPr wrap="square" rtlCol="0">
            <a:spAutoFit/>
          </a:bodyPr>
          <a:lstStyle/>
          <a:p>
            <a:r>
              <a:rPr lang="en-US" dirty="0">
                <a:solidFill>
                  <a:prstClr val="black"/>
                </a:solidFill>
                <a:latin typeface="Calibri"/>
              </a:rPr>
              <a:t>C</a:t>
            </a:r>
          </a:p>
        </p:txBody>
      </p:sp>
      <p:sp>
        <p:nvSpPr>
          <p:cNvPr id="143" name="TextBox 142"/>
          <p:cNvSpPr txBox="1"/>
          <p:nvPr/>
        </p:nvSpPr>
        <p:spPr>
          <a:xfrm>
            <a:off x="7077736" y="2457897"/>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44" name="TextBox 143"/>
          <p:cNvSpPr txBox="1"/>
          <p:nvPr/>
        </p:nvSpPr>
        <p:spPr>
          <a:xfrm>
            <a:off x="7481771" y="2457897"/>
            <a:ext cx="381000" cy="369332"/>
          </a:xfrm>
          <a:prstGeom prst="rect">
            <a:avLst/>
          </a:prstGeom>
          <a:solidFill>
            <a:srgbClr val="FFFF00"/>
          </a:solidFill>
        </p:spPr>
        <p:txBody>
          <a:bodyPr wrap="square" rtlCol="0">
            <a:spAutoFit/>
          </a:bodyPr>
          <a:lstStyle/>
          <a:p>
            <a:r>
              <a:rPr lang="en-US" dirty="0">
                <a:solidFill>
                  <a:prstClr val="black"/>
                </a:solidFill>
                <a:latin typeface="Calibri"/>
              </a:rPr>
              <a:t>M</a:t>
            </a:r>
          </a:p>
        </p:txBody>
      </p:sp>
      <p:sp>
        <p:nvSpPr>
          <p:cNvPr id="146" name="TextBox 145"/>
          <p:cNvSpPr txBox="1"/>
          <p:nvPr/>
        </p:nvSpPr>
        <p:spPr>
          <a:xfrm>
            <a:off x="7896439" y="2457897"/>
            <a:ext cx="381000" cy="369332"/>
          </a:xfrm>
          <a:prstGeom prst="rect">
            <a:avLst/>
          </a:prstGeom>
          <a:solidFill>
            <a:srgbClr val="FFFF00"/>
          </a:solidFill>
        </p:spPr>
        <p:txBody>
          <a:bodyPr wrap="square" rtlCol="0">
            <a:spAutoFit/>
          </a:bodyPr>
          <a:lstStyle/>
          <a:p>
            <a:r>
              <a:rPr lang="en-US" dirty="0">
                <a:solidFill>
                  <a:prstClr val="black"/>
                </a:solidFill>
                <a:latin typeface="Calibri"/>
              </a:rPr>
              <a:t>/</a:t>
            </a:r>
          </a:p>
        </p:txBody>
      </p:sp>
      <p:sp>
        <p:nvSpPr>
          <p:cNvPr id="150" name="TextBox 149"/>
          <p:cNvSpPr txBox="1"/>
          <p:nvPr/>
        </p:nvSpPr>
        <p:spPr>
          <a:xfrm>
            <a:off x="8295167" y="2457897"/>
            <a:ext cx="381000" cy="369332"/>
          </a:xfrm>
          <a:prstGeom prst="rect">
            <a:avLst/>
          </a:prstGeom>
          <a:solidFill>
            <a:srgbClr val="FFFF00"/>
          </a:solidFill>
        </p:spPr>
        <p:txBody>
          <a:bodyPr wrap="square" rtlCol="0">
            <a:spAutoFit/>
          </a:bodyPr>
          <a:lstStyle/>
          <a:p>
            <a:r>
              <a:rPr lang="en-US" dirty="0">
                <a:solidFill>
                  <a:prstClr val="black"/>
                </a:solidFill>
                <a:latin typeface="Calibri"/>
              </a:rPr>
              <a:t>B</a:t>
            </a:r>
          </a:p>
        </p:txBody>
      </p:sp>
      <p:pic>
        <p:nvPicPr>
          <p:cNvPr id="2051" name="Picture 3"/>
          <p:cNvPicPr>
            <a:picLocks noChangeAspect="1" noChangeArrowheads="1"/>
          </p:cNvPicPr>
          <p:nvPr/>
        </p:nvPicPr>
        <p:blipFill>
          <a:blip r:embed="rId5" cstate="print"/>
          <a:srcRect/>
          <a:stretch>
            <a:fillRect/>
          </a:stretch>
        </p:blipFill>
        <p:spPr bwMode="auto">
          <a:xfrm>
            <a:off x="8610600" y="4267201"/>
            <a:ext cx="1905000" cy="847145"/>
          </a:xfrm>
          <a:prstGeom prst="rect">
            <a:avLst/>
          </a:prstGeom>
          <a:noFill/>
          <a:ln w="9525">
            <a:noFill/>
            <a:miter lim="800000"/>
            <a:headEnd/>
            <a:tailEnd/>
          </a:ln>
          <a:effectLst/>
        </p:spPr>
      </p:pic>
      <p:sp>
        <p:nvSpPr>
          <p:cNvPr id="151" name="Date Placeholder 150"/>
          <p:cNvSpPr>
            <a:spLocks noGrp="1"/>
          </p:cNvSpPr>
          <p:nvPr>
            <p:ph type="dt" sz="half" idx="10"/>
          </p:nvPr>
        </p:nvSpPr>
        <p:spPr/>
        <p:txBody>
          <a:bodyPr/>
          <a:lstStyle/>
          <a:p>
            <a:r>
              <a:rPr lang="en-US">
                <a:solidFill>
                  <a:prstClr val="black">
                    <a:tint val="75000"/>
                  </a:prstClr>
                </a:solidFill>
                <a:latin typeface="Calibri"/>
              </a:rPr>
              <a:t>10/2/2016</a:t>
            </a:r>
          </a:p>
        </p:txBody>
      </p:sp>
      <p:sp>
        <p:nvSpPr>
          <p:cNvPr id="152" name="Slide Number Placeholder 151"/>
          <p:cNvSpPr>
            <a:spLocks noGrp="1"/>
          </p:cNvSpPr>
          <p:nvPr>
            <p:ph type="sldNum" sz="quarter" idx="12"/>
          </p:nvPr>
        </p:nvSpPr>
        <p:spPr/>
        <p:txBody>
          <a:bodyPr/>
          <a:lstStyle/>
          <a:p>
            <a:fld id="{B6F15528-21DE-4FAA-801E-634DDDAF4B2B}" type="slidenum">
              <a:rPr lang="en-US">
                <a:solidFill>
                  <a:prstClr val="black">
                    <a:tint val="75000"/>
                  </a:prstClr>
                </a:solidFill>
                <a:latin typeface="Calibri"/>
              </a:rPr>
              <a:pPr/>
              <a:t>54</a:t>
            </a:fld>
            <a:endParaRPr lang="en-US">
              <a:solidFill>
                <a:prstClr val="black">
                  <a:tint val="75000"/>
                </a:prstClr>
              </a:solidFill>
              <a:latin typeface="Calibri"/>
            </a:endParaRPr>
          </a:p>
        </p:txBody>
      </p:sp>
    </p:spTree>
    <p:extLst>
      <p:ext uri="{BB962C8B-B14F-4D97-AF65-F5344CB8AC3E}">
        <p14:creationId xmlns:p14="http://schemas.microsoft.com/office/powerpoint/2010/main" val="3557926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3086100" y="1200150"/>
            <a:ext cx="0" cy="4152900"/>
          </a:xfrm>
          <a:prstGeom prst="line">
            <a:avLst/>
          </a:prstGeom>
          <a:noFill/>
          <a:ln w="127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7347" name="Line 3"/>
          <p:cNvSpPr>
            <a:spLocks noChangeShapeType="1"/>
          </p:cNvSpPr>
          <p:nvPr/>
        </p:nvSpPr>
        <p:spPr bwMode="auto">
          <a:xfrm>
            <a:off x="3105150" y="5372100"/>
            <a:ext cx="6629400" cy="0"/>
          </a:xfrm>
          <a:prstGeom prst="line">
            <a:avLst/>
          </a:prstGeom>
          <a:noFill/>
          <a:ln w="127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7348" name="Rectangle 4"/>
          <p:cNvSpPr>
            <a:spLocks noChangeArrowheads="1"/>
          </p:cNvSpPr>
          <p:nvPr/>
        </p:nvSpPr>
        <p:spPr bwMode="auto">
          <a:xfrm>
            <a:off x="2957514" y="5395914"/>
            <a:ext cx="4852291" cy="3667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1              2              3               4              5                6  </a:t>
            </a:r>
          </a:p>
        </p:txBody>
      </p:sp>
      <p:sp>
        <p:nvSpPr>
          <p:cNvPr id="57349" name="Arc 5"/>
          <p:cNvSpPr>
            <a:spLocks/>
          </p:cNvSpPr>
          <p:nvPr/>
        </p:nvSpPr>
        <p:spPr bwMode="auto">
          <a:xfrm rot="10800000">
            <a:off x="3200400" y="1262063"/>
            <a:ext cx="6438900" cy="3562350"/>
          </a:xfrm>
          <a:custGeom>
            <a:avLst/>
            <a:gdLst>
              <a:gd name="G0" fmla="+- 0 0 0"/>
              <a:gd name="G1" fmla="+- 21600 0 0"/>
              <a:gd name="G2" fmla="+- 21600 0 0"/>
              <a:gd name="T0" fmla="*/ 21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0" y="0"/>
                </a:moveTo>
                <a:cubicBezTo>
                  <a:pt x="11942" y="11"/>
                  <a:pt x="21600" y="9678"/>
                  <a:pt x="21600" y="21600"/>
                </a:cubicBezTo>
              </a:path>
              <a:path w="21600" h="21600" stroke="0" extrusionOk="0">
                <a:moveTo>
                  <a:pt x="20" y="0"/>
                </a:moveTo>
                <a:cubicBezTo>
                  <a:pt x="11942" y="11"/>
                  <a:pt x="21600" y="9678"/>
                  <a:pt x="21600" y="21600"/>
                </a:cubicBezTo>
                <a:lnTo>
                  <a:pt x="0" y="21600"/>
                </a:lnTo>
                <a:close/>
              </a:path>
            </a:pathLst>
          </a:custGeom>
          <a:noFill/>
          <a:ln w="50800" cap="rnd">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7350" name="Rectangle 6"/>
          <p:cNvSpPr>
            <a:spLocks noChangeArrowheads="1"/>
          </p:cNvSpPr>
          <p:nvPr/>
        </p:nvSpPr>
        <p:spPr bwMode="auto">
          <a:xfrm>
            <a:off x="9301164" y="4554539"/>
            <a:ext cx="333375"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x</a:t>
            </a:r>
          </a:p>
        </p:txBody>
      </p:sp>
      <p:sp>
        <p:nvSpPr>
          <p:cNvPr id="57351" name="Rectangle 7"/>
          <p:cNvSpPr>
            <a:spLocks noChangeArrowheads="1"/>
          </p:cNvSpPr>
          <p:nvPr/>
        </p:nvSpPr>
        <p:spPr bwMode="auto">
          <a:xfrm>
            <a:off x="7872414" y="4421189"/>
            <a:ext cx="333375"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x</a:t>
            </a:r>
          </a:p>
        </p:txBody>
      </p:sp>
      <p:sp>
        <p:nvSpPr>
          <p:cNvPr id="57352" name="Rectangle 8"/>
          <p:cNvSpPr>
            <a:spLocks noChangeArrowheads="1"/>
          </p:cNvSpPr>
          <p:nvPr/>
        </p:nvSpPr>
        <p:spPr bwMode="auto">
          <a:xfrm>
            <a:off x="6672264" y="4192589"/>
            <a:ext cx="333375"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x</a:t>
            </a:r>
          </a:p>
        </p:txBody>
      </p:sp>
      <p:sp>
        <p:nvSpPr>
          <p:cNvPr id="57353" name="Rectangle 9"/>
          <p:cNvSpPr>
            <a:spLocks noChangeArrowheads="1"/>
          </p:cNvSpPr>
          <p:nvPr/>
        </p:nvSpPr>
        <p:spPr bwMode="auto">
          <a:xfrm>
            <a:off x="5395914" y="3697289"/>
            <a:ext cx="333375"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x</a:t>
            </a:r>
          </a:p>
        </p:txBody>
      </p:sp>
      <p:sp>
        <p:nvSpPr>
          <p:cNvPr id="57354" name="Rectangle 10"/>
          <p:cNvSpPr>
            <a:spLocks noChangeArrowheads="1"/>
          </p:cNvSpPr>
          <p:nvPr/>
        </p:nvSpPr>
        <p:spPr bwMode="auto">
          <a:xfrm>
            <a:off x="4100513" y="3033714"/>
            <a:ext cx="282130" cy="3667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x</a:t>
            </a:r>
          </a:p>
        </p:txBody>
      </p:sp>
      <p:sp>
        <p:nvSpPr>
          <p:cNvPr id="57355" name="Rectangle 11"/>
          <p:cNvSpPr>
            <a:spLocks noChangeArrowheads="1"/>
          </p:cNvSpPr>
          <p:nvPr/>
        </p:nvSpPr>
        <p:spPr bwMode="auto">
          <a:xfrm>
            <a:off x="2879725" y="441325"/>
            <a:ext cx="336550" cy="457200"/>
          </a:xfrm>
          <a:prstGeom prst="rect">
            <a:avLst/>
          </a:prstGeom>
          <a:noFill/>
          <a:ln w="12700">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7356" name="Rectangle 12"/>
          <p:cNvSpPr>
            <a:spLocks noChangeArrowheads="1"/>
          </p:cNvSpPr>
          <p:nvPr/>
        </p:nvSpPr>
        <p:spPr bwMode="auto">
          <a:xfrm>
            <a:off x="4953001" y="5715001"/>
            <a:ext cx="838200" cy="366767"/>
          </a:xfrm>
          <a:prstGeom prst="rect">
            <a:avLst/>
          </a:prstGeom>
          <a:noFill/>
          <a:ln w="12700">
            <a:noFill/>
            <a:miter lim="800000"/>
            <a:headEnd/>
            <a:tailEnd/>
          </a:ln>
          <a:effectLst/>
        </p:spPr>
        <p:txBody>
          <a:bodyPr wrap="squar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COC</a:t>
            </a:r>
          </a:p>
        </p:txBody>
      </p:sp>
      <p:sp>
        <p:nvSpPr>
          <p:cNvPr id="57357" name="Rectangle 13"/>
          <p:cNvSpPr>
            <a:spLocks noChangeArrowheads="1"/>
          </p:cNvSpPr>
          <p:nvPr/>
        </p:nvSpPr>
        <p:spPr bwMode="auto">
          <a:xfrm>
            <a:off x="1758950" y="2444750"/>
            <a:ext cx="977900" cy="1358900"/>
          </a:xfrm>
          <a:prstGeom prst="rect">
            <a:avLst/>
          </a:prstGeom>
          <a:noFill/>
          <a:ln w="12700">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7358" name="Rectangle 14"/>
          <p:cNvSpPr>
            <a:spLocks noChangeArrowheads="1"/>
          </p:cNvSpPr>
          <p:nvPr/>
        </p:nvSpPr>
        <p:spPr bwMode="auto">
          <a:xfrm>
            <a:off x="1828801" y="3048000"/>
            <a:ext cx="1233487" cy="643766"/>
          </a:xfrm>
          <a:prstGeom prst="rect">
            <a:avLst/>
          </a:prstGeom>
          <a:noFill/>
          <a:ln w="12700">
            <a:noFill/>
            <a:miter lim="800000"/>
            <a:headEnd/>
            <a:tailEnd/>
          </a:ln>
          <a:effectLst/>
        </p:spPr>
        <p:txBody>
          <a:bodyPr wrap="squar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B/D</a:t>
            </a:r>
          </a:p>
        </p:txBody>
      </p:sp>
      <p:sp>
        <p:nvSpPr>
          <p:cNvPr id="57359" name="Rectangle 15"/>
          <p:cNvSpPr>
            <a:spLocks noChangeArrowheads="1"/>
          </p:cNvSpPr>
          <p:nvPr/>
        </p:nvSpPr>
        <p:spPr bwMode="auto">
          <a:xfrm>
            <a:off x="3011489" y="992189"/>
            <a:ext cx="377825"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Book Antiqua" pitchFamily="18" charset="0"/>
                <a:ea typeface="+mn-ea"/>
                <a:cs typeface="+mn-cs"/>
              </a:rPr>
              <a:t>x</a:t>
            </a:r>
          </a:p>
        </p:txBody>
      </p:sp>
      <p:sp>
        <p:nvSpPr>
          <p:cNvPr id="57360" name="Rectangle 16"/>
          <p:cNvSpPr>
            <a:spLocks noChangeArrowheads="1"/>
          </p:cNvSpPr>
          <p:nvPr/>
        </p:nvSpPr>
        <p:spPr bwMode="auto">
          <a:xfrm>
            <a:off x="4630739" y="1163639"/>
            <a:ext cx="5559425" cy="1474763"/>
          </a:xfrm>
          <a:prstGeom prst="rect">
            <a:avLst/>
          </a:prstGeom>
          <a:noFill/>
          <a:ln w="12700">
            <a:noFill/>
            <a:miter lim="800000"/>
            <a:headEnd/>
            <a:tailEnd/>
          </a:ln>
          <a:effectLst/>
        </p:spPr>
        <p:txBody>
          <a:bodyPr lIns="90488" tIns="44450" rIns="90488" bIns="4445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Book Antiqua" pitchFamily="18" charset="0"/>
                <a:ea typeface="+mn-ea"/>
                <a:cs typeface="+mn-cs"/>
              </a:rPr>
              <a:t>While increasing concentration factor  reduces water use, it also increases nutrients in the system water, encouraging growth of bacteria and slimes. Therefore, we normally run most cooling systems between 2 and 5     </a:t>
            </a:r>
          </a:p>
        </p:txBody>
      </p:sp>
      <p:sp>
        <p:nvSpPr>
          <p:cNvPr id="17" name="Date Placeholder 1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10/2/2016</a:t>
            </a:r>
          </a:p>
        </p:txBody>
      </p:sp>
      <p:sp>
        <p:nvSpPr>
          <p:cNvPr id="18" name="Slide Number Placeholder 1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9" name="Picture 4" descr="netra - LOGO"/>
          <p:cNvPicPr>
            <a:picLocks noChangeAspect="1" noChangeArrowheads="1"/>
          </p:cNvPicPr>
          <p:nvPr/>
        </p:nvPicPr>
        <p:blipFill>
          <a:blip r:embed="rId3" cstate="print"/>
          <a:srcRect/>
          <a:stretch>
            <a:fillRect/>
          </a:stretch>
        </p:blipFill>
        <p:spPr bwMode="auto">
          <a:xfrm>
            <a:off x="286043" y="0"/>
            <a:ext cx="1257300" cy="571500"/>
          </a:xfrm>
          <a:prstGeom prst="rect">
            <a:avLst/>
          </a:prstGeom>
          <a:noFill/>
          <a:ln w="9525">
            <a:noFill/>
            <a:miter lim="800000"/>
            <a:headEnd/>
            <a:tailEnd/>
          </a:ln>
        </p:spPr>
      </p:pic>
      <p:graphicFrame>
        <p:nvGraphicFramePr>
          <p:cNvPr id="20" name="Table 19"/>
          <p:cNvGraphicFramePr>
            <a:graphicFrameLocks noGrp="1"/>
          </p:cNvGraphicFramePr>
          <p:nvPr/>
        </p:nvGraphicFramePr>
        <p:xfrm>
          <a:off x="5791200" y="3048000"/>
          <a:ext cx="4190998" cy="640216"/>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463768">
                  <a:extLst>
                    <a:ext uri="{9D8B030D-6E8A-4147-A177-3AD203B41FA5}">
                      <a16:colId xmlns:a16="http://schemas.microsoft.com/office/drawing/2014/main" val="20004"/>
                    </a:ext>
                  </a:extLst>
                </a:gridCol>
                <a:gridCol w="505810">
                  <a:extLst>
                    <a:ext uri="{9D8B030D-6E8A-4147-A177-3AD203B41FA5}">
                      <a16:colId xmlns:a16="http://schemas.microsoft.com/office/drawing/2014/main" val="20005"/>
                    </a:ext>
                  </a:extLst>
                </a:gridCol>
                <a:gridCol w="505810">
                  <a:extLst>
                    <a:ext uri="{9D8B030D-6E8A-4147-A177-3AD203B41FA5}">
                      <a16:colId xmlns:a16="http://schemas.microsoft.com/office/drawing/2014/main" val="20006"/>
                    </a:ext>
                  </a:extLst>
                </a:gridCol>
                <a:gridCol w="505810">
                  <a:extLst>
                    <a:ext uri="{9D8B030D-6E8A-4147-A177-3AD203B41FA5}">
                      <a16:colId xmlns:a16="http://schemas.microsoft.com/office/drawing/2014/main" val="20007"/>
                    </a:ext>
                  </a:extLst>
                </a:gridCol>
              </a:tblGrid>
              <a:tr h="218812">
                <a:tc>
                  <a:txBody>
                    <a:bodyPr/>
                    <a:lstStyle/>
                    <a:p>
                      <a:pPr algn="ctr"/>
                      <a:r>
                        <a:rPr lang="en-US" sz="1000" dirty="0"/>
                        <a:t>COC</a:t>
                      </a:r>
                    </a:p>
                  </a:txBody>
                  <a:tcPr marL="91445" marR="91445" marT="45754" marB="45754"/>
                </a:tc>
                <a:tc>
                  <a:txBody>
                    <a:bodyPr/>
                    <a:lstStyle/>
                    <a:p>
                      <a:pPr algn="ctr"/>
                      <a:r>
                        <a:rPr lang="en-US" sz="1000" dirty="0"/>
                        <a:t>3</a:t>
                      </a:r>
                    </a:p>
                  </a:txBody>
                  <a:tcPr marL="91445" marR="91445" marT="45754" marB="45754"/>
                </a:tc>
                <a:tc>
                  <a:txBody>
                    <a:bodyPr/>
                    <a:lstStyle/>
                    <a:p>
                      <a:pPr algn="ctr"/>
                      <a:r>
                        <a:rPr lang="en-US" sz="1000" dirty="0"/>
                        <a:t>5</a:t>
                      </a:r>
                    </a:p>
                  </a:txBody>
                  <a:tcPr marL="91445" marR="91445" marT="45754" marB="45754"/>
                </a:tc>
                <a:tc>
                  <a:txBody>
                    <a:bodyPr/>
                    <a:lstStyle/>
                    <a:p>
                      <a:pPr algn="ctr"/>
                      <a:r>
                        <a:rPr lang="en-US" sz="1000" dirty="0"/>
                        <a:t>6</a:t>
                      </a:r>
                    </a:p>
                  </a:txBody>
                  <a:tcPr marL="91445" marR="91445" marT="45754" marB="45754"/>
                </a:tc>
                <a:tc>
                  <a:txBody>
                    <a:bodyPr/>
                    <a:lstStyle/>
                    <a:p>
                      <a:pPr algn="ctr"/>
                      <a:r>
                        <a:rPr lang="en-US" sz="1000" dirty="0"/>
                        <a:t>7</a:t>
                      </a:r>
                    </a:p>
                  </a:txBody>
                  <a:tcPr marL="91445" marR="91445" marT="45754" marB="45754"/>
                </a:tc>
                <a:tc>
                  <a:txBody>
                    <a:bodyPr/>
                    <a:lstStyle/>
                    <a:p>
                      <a:pPr algn="ctr"/>
                      <a:r>
                        <a:rPr lang="en-US" sz="1000" dirty="0"/>
                        <a:t>8</a:t>
                      </a:r>
                    </a:p>
                  </a:txBody>
                  <a:tcPr marL="91445" marR="91445" marT="45754" marB="45754"/>
                </a:tc>
                <a:tc>
                  <a:txBody>
                    <a:bodyPr/>
                    <a:lstStyle/>
                    <a:p>
                      <a:pPr algn="ctr"/>
                      <a:r>
                        <a:rPr lang="en-US" sz="1000" dirty="0"/>
                        <a:t>9</a:t>
                      </a:r>
                    </a:p>
                  </a:txBody>
                  <a:tcPr marL="91445" marR="91445" marT="45754" marB="45754">
                    <a:solidFill>
                      <a:schemeClr val="accent1">
                        <a:alpha val="87000"/>
                      </a:schemeClr>
                    </a:solidFill>
                  </a:tcPr>
                </a:tc>
                <a:tc>
                  <a:txBody>
                    <a:bodyPr/>
                    <a:lstStyle/>
                    <a:p>
                      <a:pPr algn="ctr"/>
                      <a:r>
                        <a:rPr lang="en-US" sz="1000" dirty="0"/>
                        <a:t>10</a:t>
                      </a:r>
                    </a:p>
                  </a:txBody>
                  <a:tcPr marL="91445" marR="91445" marT="45754" marB="45754">
                    <a:solidFill>
                      <a:schemeClr val="accent1">
                        <a:alpha val="87000"/>
                      </a:schemeClr>
                    </a:solidFill>
                  </a:tcPr>
                </a:tc>
                <a:extLst>
                  <a:ext uri="{0D108BD9-81ED-4DB2-BD59-A6C34878D82A}">
                    <a16:rowId xmlns:a16="http://schemas.microsoft.com/office/drawing/2014/main" val="10000"/>
                  </a:ext>
                </a:extLst>
              </a:tr>
              <a:tr h="355532">
                <a:tc>
                  <a:txBody>
                    <a:bodyPr/>
                    <a:lstStyle/>
                    <a:p>
                      <a:pPr algn="ctr"/>
                      <a:r>
                        <a:rPr lang="en-US" sz="1000" dirty="0"/>
                        <a:t>BD M3/Hr</a:t>
                      </a:r>
                    </a:p>
                    <a:p>
                      <a:pPr algn="ctr"/>
                      <a:r>
                        <a:rPr lang="en-US" sz="1000" dirty="0"/>
                        <a:t>500 MW</a:t>
                      </a:r>
                    </a:p>
                  </a:txBody>
                  <a:tcPr marL="91445" marR="91445" marT="45754" marB="45754"/>
                </a:tc>
                <a:tc>
                  <a:txBody>
                    <a:bodyPr/>
                    <a:lstStyle/>
                    <a:p>
                      <a:pPr algn="ctr"/>
                      <a:r>
                        <a:rPr lang="en-US" sz="1000" dirty="0"/>
                        <a:t>480</a:t>
                      </a:r>
                    </a:p>
                  </a:txBody>
                  <a:tcPr marL="91445" marR="91445" marT="45754" marB="45754"/>
                </a:tc>
                <a:tc>
                  <a:txBody>
                    <a:bodyPr/>
                    <a:lstStyle/>
                    <a:p>
                      <a:pPr algn="ctr"/>
                      <a:r>
                        <a:rPr lang="en-US" sz="1000" dirty="0"/>
                        <a:t>225</a:t>
                      </a:r>
                    </a:p>
                  </a:txBody>
                  <a:tcPr marL="91445" marR="91445" marT="45754" marB="45754"/>
                </a:tc>
                <a:tc>
                  <a:txBody>
                    <a:bodyPr/>
                    <a:lstStyle/>
                    <a:p>
                      <a:pPr algn="ctr"/>
                      <a:r>
                        <a:rPr lang="en-US" sz="1000" dirty="0"/>
                        <a:t>174</a:t>
                      </a:r>
                    </a:p>
                  </a:txBody>
                  <a:tcPr marL="91445" marR="91445" marT="45754" marB="45754"/>
                </a:tc>
                <a:tc>
                  <a:txBody>
                    <a:bodyPr/>
                    <a:lstStyle/>
                    <a:p>
                      <a:pPr algn="ctr"/>
                      <a:r>
                        <a:rPr lang="en-US" sz="1000" dirty="0"/>
                        <a:t>140</a:t>
                      </a:r>
                    </a:p>
                  </a:txBody>
                  <a:tcPr marL="91445" marR="91445" marT="45754" marB="45754"/>
                </a:tc>
                <a:tc>
                  <a:txBody>
                    <a:bodyPr/>
                    <a:lstStyle/>
                    <a:p>
                      <a:pPr algn="ctr"/>
                      <a:r>
                        <a:rPr lang="en-US" sz="1000" dirty="0"/>
                        <a:t>116</a:t>
                      </a:r>
                    </a:p>
                  </a:txBody>
                  <a:tcPr marL="91445" marR="91445" marT="45754" marB="45754"/>
                </a:tc>
                <a:tc>
                  <a:txBody>
                    <a:bodyPr/>
                    <a:lstStyle/>
                    <a:p>
                      <a:pPr algn="ctr"/>
                      <a:r>
                        <a:rPr lang="en-US" sz="1000" dirty="0"/>
                        <a:t>97.5</a:t>
                      </a:r>
                    </a:p>
                  </a:txBody>
                  <a:tcPr marL="91445" marR="91445" marT="45754" marB="45754"/>
                </a:tc>
                <a:tc>
                  <a:txBody>
                    <a:bodyPr/>
                    <a:lstStyle/>
                    <a:p>
                      <a:pPr algn="ctr"/>
                      <a:r>
                        <a:rPr lang="en-US" sz="1000" dirty="0"/>
                        <a:t>83.3</a:t>
                      </a:r>
                    </a:p>
                  </a:txBody>
                  <a:tcPr marL="91445" marR="91445" marT="45754" marB="45754"/>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6924564"/>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D8C5C2-EF8A-40D4-810E-F6A68B53788B}"/>
              </a:ext>
            </a:extLst>
          </p:cNvPr>
          <p:cNvSpPr/>
          <p:nvPr/>
        </p:nvSpPr>
        <p:spPr>
          <a:xfrm>
            <a:off x="1256005" y="2700049"/>
            <a:ext cx="9370515"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Improving Cooling water system:</a:t>
            </a:r>
          </a:p>
          <a:p>
            <a:pPr algn="ctr"/>
            <a:r>
              <a:rPr lang="en-US" sz="5400" dirty="0">
                <a:ln w="0"/>
                <a:effectLst>
                  <a:outerShdw blurRad="38100" dist="19050" dir="2700000" algn="tl" rotWithShape="0">
                    <a:schemeClr val="dk1">
                      <a:alpha val="40000"/>
                    </a:schemeClr>
                  </a:outerShdw>
                </a:effectLst>
              </a:rPr>
              <a:t>a case at NTPC</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374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6BD9B-2DCC-4E86-9911-E724B5ABB7C7}"/>
              </a:ext>
            </a:extLst>
          </p:cNvPr>
          <p:cNvPicPr>
            <a:picLocks noChangeAspect="1"/>
          </p:cNvPicPr>
          <p:nvPr/>
        </p:nvPicPr>
        <p:blipFill>
          <a:blip r:embed="rId2"/>
          <a:stretch>
            <a:fillRect/>
          </a:stretch>
        </p:blipFill>
        <p:spPr>
          <a:xfrm>
            <a:off x="464453" y="343340"/>
            <a:ext cx="6676628" cy="5902716"/>
          </a:xfrm>
          <a:prstGeom prst="rect">
            <a:avLst/>
          </a:prstGeom>
        </p:spPr>
      </p:pic>
      <p:sp>
        <p:nvSpPr>
          <p:cNvPr id="3" name="TextBox 2">
            <a:extLst>
              <a:ext uri="{FF2B5EF4-FFF2-40B4-BE49-F238E27FC236}">
                <a16:creationId xmlns:a16="http://schemas.microsoft.com/office/drawing/2014/main" id="{4FC6E9D8-32C7-437E-A62A-B3CFD2B4BDAF}"/>
              </a:ext>
            </a:extLst>
          </p:cNvPr>
          <p:cNvSpPr txBox="1"/>
          <p:nvPr/>
        </p:nvSpPr>
        <p:spPr>
          <a:xfrm>
            <a:off x="7441810" y="1083211"/>
            <a:ext cx="4093698" cy="1200329"/>
          </a:xfrm>
          <a:prstGeom prst="rect">
            <a:avLst/>
          </a:prstGeom>
          <a:noFill/>
        </p:spPr>
        <p:txBody>
          <a:bodyPr wrap="square" rtlCol="0">
            <a:spAutoFit/>
          </a:bodyPr>
          <a:lstStyle/>
          <a:p>
            <a:r>
              <a:rPr lang="en-GB" sz="2400" dirty="0"/>
              <a:t>All total savings/</a:t>
            </a:r>
            <a:r>
              <a:rPr lang="en-GB" sz="2400" dirty="0" err="1"/>
              <a:t>yr</a:t>
            </a:r>
            <a:r>
              <a:rPr lang="en-GB" sz="2400" dirty="0"/>
              <a:t> at COC 5: </a:t>
            </a:r>
          </a:p>
          <a:p>
            <a:r>
              <a:rPr lang="en-GB" sz="2400" dirty="0"/>
              <a:t>265186224 m3</a:t>
            </a:r>
          </a:p>
          <a:p>
            <a:r>
              <a:rPr lang="en-GB" sz="2400" dirty="0"/>
              <a:t>(26.5 crore M</a:t>
            </a:r>
            <a:r>
              <a:rPr lang="en-GB" sz="2400" baseline="30000" dirty="0"/>
              <a:t>3</a:t>
            </a:r>
            <a:r>
              <a:rPr lang="en-GB" sz="2400" dirty="0"/>
              <a:t>) </a:t>
            </a:r>
            <a:endParaRPr lang="en-IN" sz="2400" dirty="0"/>
          </a:p>
        </p:txBody>
      </p:sp>
      <p:sp>
        <p:nvSpPr>
          <p:cNvPr id="4" name="Rectangle 3">
            <a:extLst>
              <a:ext uri="{FF2B5EF4-FFF2-40B4-BE49-F238E27FC236}">
                <a16:creationId xmlns:a16="http://schemas.microsoft.com/office/drawing/2014/main" id="{83DB0B59-CC76-4523-964E-E6227604B696}"/>
              </a:ext>
            </a:extLst>
          </p:cNvPr>
          <p:cNvSpPr/>
          <p:nvPr/>
        </p:nvSpPr>
        <p:spPr>
          <a:xfrm>
            <a:off x="7579833" y="2971532"/>
            <a:ext cx="3719177" cy="646331"/>
          </a:xfrm>
          <a:prstGeom prst="rect">
            <a:avLst/>
          </a:prstGeom>
        </p:spPr>
        <p:txBody>
          <a:bodyPr wrap="square">
            <a:spAutoFit/>
          </a:bodyPr>
          <a:lstStyle/>
          <a:p>
            <a:r>
              <a:rPr lang="en-GB" dirty="0"/>
              <a:t>0.001% drift emissions per the CTI STD-140 test method.</a:t>
            </a:r>
            <a:endParaRPr lang="en-IN" dirty="0"/>
          </a:p>
        </p:txBody>
      </p:sp>
    </p:spTree>
    <p:extLst>
      <p:ext uri="{BB962C8B-B14F-4D97-AF65-F5344CB8AC3E}">
        <p14:creationId xmlns:p14="http://schemas.microsoft.com/office/powerpoint/2010/main" val="2440506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E107D9-35DE-43DC-B651-F89569F6AEE8}"/>
              </a:ext>
            </a:extLst>
          </p:cNvPr>
          <p:cNvGraphicFramePr>
            <a:graphicFrameLocks noGrp="1"/>
          </p:cNvGraphicFramePr>
          <p:nvPr>
            <p:extLst>
              <p:ext uri="{D42A27DB-BD31-4B8C-83A1-F6EECF244321}">
                <p14:modId xmlns:p14="http://schemas.microsoft.com/office/powerpoint/2010/main" val="1716140052"/>
              </p:ext>
            </p:extLst>
          </p:nvPr>
        </p:nvGraphicFramePr>
        <p:xfrm>
          <a:off x="518707" y="0"/>
          <a:ext cx="7035644" cy="5901624"/>
        </p:xfrm>
        <a:graphic>
          <a:graphicData uri="http://schemas.openxmlformats.org/drawingml/2006/table">
            <a:tbl>
              <a:tblPr/>
              <a:tblGrid>
                <a:gridCol w="1184712">
                  <a:extLst>
                    <a:ext uri="{9D8B030D-6E8A-4147-A177-3AD203B41FA5}">
                      <a16:colId xmlns:a16="http://schemas.microsoft.com/office/drawing/2014/main" val="3608091223"/>
                    </a:ext>
                  </a:extLst>
                </a:gridCol>
                <a:gridCol w="998607">
                  <a:extLst>
                    <a:ext uri="{9D8B030D-6E8A-4147-A177-3AD203B41FA5}">
                      <a16:colId xmlns:a16="http://schemas.microsoft.com/office/drawing/2014/main" val="2859235781"/>
                    </a:ext>
                  </a:extLst>
                </a:gridCol>
                <a:gridCol w="998607">
                  <a:extLst>
                    <a:ext uri="{9D8B030D-6E8A-4147-A177-3AD203B41FA5}">
                      <a16:colId xmlns:a16="http://schemas.microsoft.com/office/drawing/2014/main" val="2432333965"/>
                    </a:ext>
                  </a:extLst>
                </a:gridCol>
                <a:gridCol w="871511">
                  <a:extLst>
                    <a:ext uri="{9D8B030D-6E8A-4147-A177-3AD203B41FA5}">
                      <a16:colId xmlns:a16="http://schemas.microsoft.com/office/drawing/2014/main" val="1039890699"/>
                    </a:ext>
                  </a:extLst>
                </a:gridCol>
                <a:gridCol w="871511">
                  <a:extLst>
                    <a:ext uri="{9D8B030D-6E8A-4147-A177-3AD203B41FA5}">
                      <a16:colId xmlns:a16="http://schemas.microsoft.com/office/drawing/2014/main" val="164011874"/>
                    </a:ext>
                  </a:extLst>
                </a:gridCol>
                <a:gridCol w="1034922">
                  <a:extLst>
                    <a:ext uri="{9D8B030D-6E8A-4147-A177-3AD203B41FA5}">
                      <a16:colId xmlns:a16="http://schemas.microsoft.com/office/drawing/2014/main" val="1016455579"/>
                    </a:ext>
                  </a:extLst>
                </a:gridCol>
                <a:gridCol w="1075774">
                  <a:extLst>
                    <a:ext uri="{9D8B030D-6E8A-4147-A177-3AD203B41FA5}">
                      <a16:colId xmlns:a16="http://schemas.microsoft.com/office/drawing/2014/main" val="4065641437"/>
                    </a:ext>
                  </a:extLst>
                </a:gridCol>
              </a:tblGrid>
              <a:tr h="148694">
                <a:tc gridSpan="3">
                  <a:txBody>
                    <a:bodyPr/>
                    <a:lstStyle/>
                    <a:p>
                      <a:pPr algn="l" fontAlgn="ctr"/>
                      <a:r>
                        <a:rPr lang="en-IN" sz="1200" b="1" i="0" u="none" strike="noStrike">
                          <a:solidFill>
                            <a:srgbClr val="000000"/>
                          </a:solidFill>
                          <a:effectLst/>
                          <a:latin typeface="Calibri" panose="020F0502020204030204" pitchFamily="34" charset="0"/>
                        </a:rPr>
                        <a:t>COAL STATIONS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737824"/>
                  </a:ext>
                </a:extLst>
              </a:tr>
              <a:tr h="297388">
                <a:tc>
                  <a:txBody>
                    <a:bodyPr/>
                    <a:lstStyle/>
                    <a:p>
                      <a:pPr algn="ctr" fontAlgn="ctr"/>
                      <a:r>
                        <a:rPr lang="en-IN" sz="1200" b="0" i="0" u="none" strike="noStrike">
                          <a:solidFill>
                            <a:srgbClr val="000000"/>
                          </a:solidFill>
                          <a:effectLst/>
                          <a:latin typeface="Calibri" panose="020F0502020204030204" pitchFamily="34" charset="0"/>
                        </a:rPr>
                        <a:t>BADARPUR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Once Through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073064"/>
                  </a:ext>
                </a:extLst>
              </a:tr>
              <a:tr h="297388">
                <a:tc>
                  <a:txBody>
                    <a:bodyPr/>
                    <a:lstStyle/>
                    <a:p>
                      <a:pPr algn="ctr" fontAlgn="ctr"/>
                      <a:r>
                        <a:rPr lang="en-IN" sz="1200" b="0" i="0" u="none" strike="noStrike">
                          <a:solidFill>
                            <a:srgbClr val="000000"/>
                          </a:solidFill>
                          <a:effectLst/>
                          <a:latin typeface="Calibri" panose="020F0502020204030204" pitchFamily="34" charset="0"/>
                        </a:rPr>
                        <a:t>BARH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2X660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7884000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9933840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461371"/>
                  </a:ext>
                </a:extLst>
              </a:tr>
              <a:tr h="148694">
                <a:tc rowSpan="3">
                  <a:txBody>
                    <a:bodyPr/>
                    <a:lstStyle/>
                    <a:p>
                      <a:pPr algn="ctr" fontAlgn="ctr"/>
                      <a:r>
                        <a:rPr lang="en-IN" sz="1200" b="0" i="0" u="none" strike="noStrike">
                          <a:solidFill>
                            <a:srgbClr val="000000"/>
                          </a:solidFill>
                          <a:effectLst/>
                          <a:latin typeface="Calibri" panose="020F0502020204030204" pitchFamily="34" charset="0"/>
                        </a:rPr>
                        <a:t>DADRI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4X210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Soft 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4.0-5.0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005569"/>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2X490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2.5-3.0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4257360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6149520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891909"/>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Gas (830 MW)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Soft 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4.0-5.0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367973"/>
                  </a:ext>
                </a:extLst>
              </a:tr>
              <a:tr h="297388">
                <a:tc rowSpan="3">
                  <a:txBody>
                    <a:bodyPr/>
                    <a:lstStyle/>
                    <a:p>
                      <a:pPr algn="ctr" fontAlgn="ctr"/>
                      <a:r>
                        <a:rPr lang="en-IN" sz="1200" b="0" i="0" u="none" strike="noStrike">
                          <a:solidFill>
                            <a:srgbClr val="000000"/>
                          </a:solidFill>
                          <a:effectLst/>
                          <a:latin typeface="Calibri" panose="020F0502020204030204" pitchFamily="34" charset="0"/>
                        </a:rPr>
                        <a:t>FARKKA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Once through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386857"/>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Once through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182237"/>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1X500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2.5-3.0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2128680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3074760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691437"/>
                  </a:ext>
                </a:extLst>
              </a:tr>
              <a:tr h="297388">
                <a:tc rowSpan="2">
                  <a:txBody>
                    <a:bodyPr/>
                    <a:lstStyle/>
                    <a:p>
                      <a:pPr algn="ctr" fontAlgn="ctr"/>
                      <a:r>
                        <a:rPr lang="en-IN" sz="1200" b="0" i="0" u="none" strike="noStrike">
                          <a:solidFill>
                            <a:srgbClr val="000000"/>
                          </a:solidFill>
                          <a:effectLst/>
                          <a:latin typeface="Calibri" panose="020F0502020204030204" pitchFamily="34" charset="0"/>
                        </a:rPr>
                        <a:t>KAHALGAON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4X210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12772080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14664240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49913"/>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3x500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2.5-3.5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6386040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9224280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917291"/>
                  </a:ext>
                </a:extLst>
              </a:tr>
              <a:tr h="297388">
                <a:tc rowSpan="3">
                  <a:txBody>
                    <a:bodyPr/>
                    <a:lstStyle/>
                    <a:p>
                      <a:pPr algn="ctr" fontAlgn="ctr"/>
                      <a:r>
                        <a:rPr lang="en-IN" sz="1200" b="0" i="0" u="none" strike="noStrike">
                          <a:solidFill>
                            <a:srgbClr val="000000"/>
                          </a:solidFill>
                          <a:effectLst/>
                          <a:latin typeface="Calibri" panose="020F0502020204030204" pitchFamily="34" charset="0"/>
                        </a:rPr>
                        <a:t>KORBA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Raw 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510588"/>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Raw 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187342"/>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1x500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3.0- 3.5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2128680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3074760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356818"/>
                  </a:ext>
                </a:extLst>
              </a:tr>
              <a:tr h="297388">
                <a:tc>
                  <a:txBody>
                    <a:bodyPr/>
                    <a:lstStyle/>
                    <a:p>
                      <a:pPr algn="ctr" fontAlgn="ctr"/>
                      <a:r>
                        <a:rPr lang="en-IN" sz="1200" b="0" i="0" u="none" strike="noStrike">
                          <a:solidFill>
                            <a:srgbClr val="000000"/>
                          </a:solidFill>
                          <a:effectLst/>
                          <a:latin typeface="Calibri" panose="020F0502020204030204" pitchFamily="34" charset="0"/>
                        </a:rPr>
                        <a:t>MOUDA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2.0-3.5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4257360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6149520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291281"/>
                  </a:ext>
                </a:extLst>
              </a:tr>
              <a:tr h="148694">
                <a:tc rowSpan="3">
                  <a:txBody>
                    <a:bodyPr/>
                    <a:lstStyle/>
                    <a:p>
                      <a:pPr algn="ctr" fontAlgn="ctr"/>
                      <a:r>
                        <a:rPr lang="en-IN" sz="1200" b="0" i="0" u="none" strike="noStrike">
                          <a:solidFill>
                            <a:srgbClr val="000000"/>
                          </a:solidFill>
                          <a:effectLst/>
                          <a:latin typeface="Calibri" panose="020F0502020204030204" pitchFamily="34" charset="0"/>
                        </a:rPr>
                        <a:t>RAMAGUNDAM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2216555"/>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3x500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2.5-3.7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6386040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9224280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920264"/>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1X500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2.5-3.7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2128680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3074760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55012"/>
                  </a:ext>
                </a:extLst>
              </a:tr>
              <a:tr h="297388">
                <a:tc rowSpan="3">
                  <a:txBody>
                    <a:bodyPr/>
                    <a:lstStyle/>
                    <a:p>
                      <a:pPr algn="ctr" fontAlgn="ctr"/>
                      <a:r>
                        <a:rPr lang="en-IN" sz="1200" b="0" i="0" u="none" strike="noStrike">
                          <a:solidFill>
                            <a:srgbClr val="000000"/>
                          </a:solidFill>
                          <a:effectLst/>
                          <a:latin typeface="Calibri" panose="020F0502020204030204" pitchFamily="34" charset="0"/>
                        </a:rPr>
                        <a:t>RIHAND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ST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Once Through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2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619252"/>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4257360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6149520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6251758"/>
                  </a:ext>
                </a:extLst>
              </a:tr>
              <a:tr h="297388">
                <a:tc vMerge="1">
                  <a:txBody>
                    <a:bodyPr/>
                    <a:lstStyle/>
                    <a:p>
                      <a:endParaRPr lang="en-IN"/>
                    </a:p>
                  </a:txBody>
                  <a:tcPr/>
                </a:tc>
                <a:tc>
                  <a:txBody>
                    <a:bodyPr/>
                    <a:lstStyle/>
                    <a:p>
                      <a:pPr algn="ctr" fontAlgn="ctr"/>
                      <a:r>
                        <a:rPr lang="en-IN" sz="12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2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a:solidFill>
                            <a:srgbClr val="000000"/>
                          </a:solidFill>
                          <a:effectLst/>
                          <a:latin typeface="Calibri" panose="020F0502020204030204" pitchFamily="34" charset="0"/>
                        </a:rPr>
                        <a:t>4257360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200" b="0" i="0" u="none" strike="noStrike" dirty="0">
                          <a:solidFill>
                            <a:srgbClr val="000000"/>
                          </a:solidFill>
                          <a:effectLst/>
                          <a:latin typeface="Calibri" panose="020F0502020204030204" pitchFamily="34" charset="0"/>
                        </a:rPr>
                        <a:t>6149520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622828"/>
                  </a:ext>
                </a:extLst>
              </a:tr>
            </a:tbl>
          </a:graphicData>
        </a:graphic>
      </p:graphicFrame>
    </p:spTree>
    <p:extLst>
      <p:ext uri="{BB962C8B-B14F-4D97-AF65-F5344CB8AC3E}">
        <p14:creationId xmlns:p14="http://schemas.microsoft.com/office/powerpoint/2010/main" val="1884429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ED03C3-29AE-4700-B395-78548A37DEF9}"/>
              </a:ext>
            </a:extLst>
          </p:cNvPr>
          <p:cNvGraphicFramePr>
            <a:graphicFrameLocks noGrp="1"/>
          </p:cNvGraphicFramePr>
          <p:nvPr>
            <p:extLst>
              <p:ext uri="{D42A27DB-BD31-4B8C-83A1-F6EECF244321}">
                <p14:modId xmlns:p14="http://schemas.microsoft.com/office/powerpoint/2010/main" val="103489102"/>
              </p:ext>
            </p:extLst>
          </p:nvPr>
        </p:nvGraphicFramePr>
        <p:xfrm>
          <a:off x="274309" y="154745"/>
          <a:ext cx="8349187" cy="7976318"/>
        </p:xfrm>
        <a:graphic>
          <a:graphicData uri="http://schemas.openxmlformats.org/drawingml/2006/table">
            <a:tbl>
              <a:tblPr/>
              <a:tblGrid>
                <a:gridCol w="1405895">
                  <a:extLst>
                    <a:ext uri="{9D8B030D-6E8A-4147-A177-3AD203B41FA5}">
                      <a16:colId xmlns:a16="http://schemas.microsoft.com/office/drawing/2014/main" val="575057806"/>
                    </a:ext>
                  </a:extLst>
                </a:gridCol>
                <a:gridCol w="1185047">
                  <a:extLst>
                    <a:ext uri="{9D8B030D-6E8A-4147-A177-3AD203B41FA5}">
                      <a16:colId xmlns:a16="http://schemas.microsoft.com/office/drawing/2014/main" val="616003732"/>
                    </a:ext>
                  </a:extLst>
                </a:gridCol>
                <a:gridCol w="1185047">
                  <a:extLst>
                    <a:ext uri="{9D8B030D-6E8A-4147-A177-3AD203B41FA5}">
                      <a16:colId xmlns:a16="http://schemas.microsoft.com/office/drawing/2014/main" val="1645943492"/>
                    </a:ext>
                  </a:extLst>
                </a:gridCol>
                <a:gridCol w="1034221">
                  <a:extLst>
                    <a:ext uri="{9D8B030D-6E8A-4147-A177-3AD203B41FA5}">
                      <a16:colId xmlns:a16="http://schemas.microsoft.com/office/drawing/2014/main" val="1303953070"/>
                    </a:ext>
                  </a:extLst>
                </a:gridCol>
                <a:gridCol w="1034221">
                  <a:extLst>
                    <a:ext uri="{9D8B030D-6E8A-4147-A177-3AD203B41FA5}">
                      <a16:colId xmlns:a16="http://schemas.microsoft.com/office/drawing/2014/main" val="1239326106"/>
                    </a:ext>
                  </a:extLst>
                </a:gridCol>
                <a:gridCol w="1228139">
                  <a:extLst>
                    <a:ext uri="{9D8B030D-6E8A-4147-A177-3AD203B41FA5}">
                      <a16:colId xmlns:a16="http://schemas.microsoft.com/office/drawing/2014/main" val="2626925228"/>
                    </a:ext>
                  </a:extLst>
                </a:gridCol>
                <a:gridCol w="1276617">
                  <a:extLst>
                    <a:ext uri="{9D8B030D-6E8A-4147-A177-3AD203B41FA5}">
                      <a16:colId xmlns:a16="http://schemas.microsoft.com/office/drawing/2014/main" val="2295337195"/>
                    </a:ext>
                  </a:extLst>
                </a:gridCol>
              </a:tblGrid>
              <a:tr h="537944">
                <a:tc rowSpan="2">
                  <a:txBody>
                    <a:bodyPr/>
                    <a:lstStyle/>
                    <a:p>
                      <a:pPr algn="ctr" fontAlgn="ctr"/>
                      <a:r>
                        <a:rPr lang="en-IN" sz="1600" b="0" i="0" u="none" strike="noStrike">
                          <a:solidFill>
                            <a:srgbClr val="000000"/>
                          </a:solidFill>
                          <a:effectLst/>
                          <a:latin typeface="Calibri" panose="020F0502020204030204" pitchFamily="34" charset="0"/>
                        </a:rPr>
                        <a:t>SIPAT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3X660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3.0-4.5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2365200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5439960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850106"/>
                  </a:ext>
                </a:extLst>
              </a:tr>
              <a:tr h="537944">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3.0-4.0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1419120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3311280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958218"/>
                  </a:ext>
                </a:extLst>
              </a:tr>
              <a:tr h="537944">
                <a:tc rowSpan="2">
                  <a:txBody>
                    <a:bodyPr/>
                    <a:lstStyle/>
                    <a:p>
                      <a:pPr algn="ctr" fontAlgn="ctr"/>
                      <a:r>
                        <a:rPr lang="en-IN" sz="1600" b="0" i="0" u="none" strike="noStrike">
                          <a:solidFill>
                            <a:srgbClr val="000000"/>
                          </a:solidFill>
                          <a:effectLst/>
                          <a:latin typeface="Calibri" panose="020F0502020204030204" pitchFamily="34" charset="0"/>
                        </a:rPr>
                        <a:t>TALCHER 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2.0-3.0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7095600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8987760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165982"/>
                  </a:ext>
                </a:extLst>
              </a:tr>
              <a:tr h="537944">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4X500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2.0-3.0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14191200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17975520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212398"/>
                  </a:ext>
                </a:extLst>
              </a:tr>
              <a:tr h="358629">
                <a:tc rowSpan="2">
                  <a:txBody>
                    <a:bodyPr/>
                    <a:lstStyle/>
                    <a:p>
                      <a:pPr algn="ctr" fontAlgn="ctr"/>
                      <a:r>
                        <a:rPr lang="en-IN" sz="1600" b="0" i="0" u="none" strike="noStrike">
                          <a:solidFill>
                            <a:srgbClr val="000000"/>
                          </a:solidFill>
                          <a:effectLst/>
                          <a:latin typeface="Calibri" panose="020F0502020204030204" pitchFamily="34" charset="0"/>
                        </a:rPr>
                        <a:t>TALCHER 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4X60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3.0-4.0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788400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1419120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608182"/>
                  </a:ext>
                </a:extLst>
              </a:tr>
              <a:tr h="358629">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2X110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1.7-2.2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3547800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4052376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292785"/>
                  </a:ext>
                </a:extLst>
              </a:tr>
              <a:tr h="537944">
                <a:tc>
                  <a:txBody>
                    <a:bodyPr/>
                    <a:lstStyle/>
                    <a:p>
                      <a:pPr algn="ctr" fontAlgn="ctr"/>
                      <a:r>
                        <a:rPr lang="en-IN" sz="1600" b="0" i="0" u="none" strike="noStrike">
                          <a:solidFill>
                            <a:srgbClr val="000000"/>
                          </a:solidFill>
                          <a:effectLst/>
                          <a:latin typeface="Calibri" panose="020F0502020204030204" pitchFamily="34" charset="0"/>
                        </a:rPr>
                        <a:t>TANDA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4X110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IN" sz="1600" b="0" i="0" u="none" strike="noStrike">
                          <a:solidFill>
                            <a:srgbClr val="000000"/>
                          </a:solidFill>
                          <a:effectLst/>
                          <a:latin typeface="Calibri" panose="020F0502020204030204" pitchFamily="34" charset="0"/>
                        </a:rPr>
                        <a:t>2.5-3.0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2365200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3374352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50590"/>
                  </a:ext>
                </a:extLst>
              </a:tr>
              <a:tr h="179315">
                <a:tc rowSpan="3">
                  <a:txBody>
                    <a:bodyPr/>
                    <a:lstStyle/>
                    <a:p>
                      <a:pPr algn="ctr" fontAlgn="ctr"/>
                      <a:r>
                        <a:rPr lang="en-IN" sz="1600" b="0" i="0" u="none" strike="noStrike">
                          <a:solidFill>
                            <a:srgbClr val="000000"/>
                          </a:solidFill>
                          <a:effectLst/>
                          <a:latin typeface="Calibri" panose="020F0502020204030204" pitchFamily="34" charset="0"/>
                        </a:rPr>
                        <a:t>UNCHAHAR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822435"/>
                  </a:ext>
                </a:extLst>
              </a:tr>
              <a:tr h="537944">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2X210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5597640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6543720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211897"/>
                  </a:ext>
                </a:extLst>
              </a:tr>
              <a:tr h="537944">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3X210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dirty="0">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8396460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9815580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07877"/>
                  </a:ext>
                </a:extLst>
              </a:tr>
              <a:tr h="179315">
                <a:tc rowSpan="5">
                  <a:txBody>
                    <a:bodyPr/>
                    <a:lstStyle/>
                    <a:p>
                      <a:pPr algn="ctr" fontAlgn="ctr"/>
                      <a:r>
                        <a:rPr lang="en-IN" sz="1600" b="0" i="0" u="none" strike="noStrike">
                          <a:solidFill>
                            <a:srgbClr val="000000"/>
                          </a:solidFill>
                          <a:effectLst/>
                          <a:latin typeface="Calibri" panose="020F0502020204030204" pitchFamily="34" charset="0"/>
                        </a:rPr>
                        <a:t>VINDHYACHAL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ST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980636"/>
                  </a:ext>
                </a:extLst>
              </a:tr>
              <a:tr h="179315">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ST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285086"/>
                  </a:ext>
                </a:extLst>
              </a:tr>
              <a:tr h="358629">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11195280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13087440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64159"/>
                  </a:ext>
                </a:extLst>
              </a:tr>
              <a:tr h="537944">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2X500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9933840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11826000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602410"/>
                  </a:ext>
                </a:extLst>
              </a:tr>
              <a:tr h="358629">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1X500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5597640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6543720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166763"/>
                  </a:ext>
                </a:extLst>
              </a:tr>
              <a:tr h="537944">
                <a:tc>
                  <a:txBody>
                    <a:bodyPr/>
                    <a:lstStyle/>
                    <a:p>
                      <a:pPr algn="ctr" fontAlgn="ctr"/>
                      <a:r>
                        <a:rPr lang="en-IN" sz="1600" b="0" i="0" u="none" strike="noStrike">
                          <a:solidFill>
                            <a:srgbClr val="000000"/>
                          </a:solidFill>
                          <a:effectLst/>
                          <a:latin typeface="Calibri" panose="020F0502020204030204" pitchFamily="34" charset="0"/>
                        </a:rPr>
                        <a:t>Jhajjar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3X500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Clarified Water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331128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3169368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748305"/>
                  </a:ext>
                </a:extLst>
              </a:tr>
              <a:tr h="327206">
                <a:tc rowSpan="2">
                  <a:txBody>
                    <a:bodyPr/>
                    <a:lstStyle/>
                    <a:p>
                      <a:pPr algn="ctr" fontAlgn="ctr"/>
                      <a:r>
                        <a:rPr lang="en-IN" sz="1600" b="0" i="0" u="none" strike="noStrike">
                          <a:solidFill>
                            <a:srgbClr val="000000"/>
                          </a:solidFill>
                          <a:effectLst/>
                          <a:latin typeface="Calibri" panose="020F0502020204030204" pitchFamily="34" charset="0"/>
                        </a:rPr>
                        <a:t>KANTI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2X110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78840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583416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11987"/>
                  </a:ext>
                </a:extLst>
              </a:tr>
              <a:tr h="641580">
                <a:tc vMerge="1">
                  <a:txBody>
                    <a:bodyPr/>
                    <a:lstStyle/>
                    <a:p>
                      <a:endParaRPr lang="en-IN"/>
                    </a:p>
                  </a:txBody>
                  <a:tcPr/>
                </a:tc>
                <a:tc>
                  <a:txBody>
                    <a:bodyPr/>
                    <a:lstStyle/>
                    <a:p>
                      <a:pPr algn="ctr" fontAlgn="ctr"/>
                      <a:r>
                        <a:rPr lang="en-IN" sz="1600" b="0" i="0" u="none" strike="noStrike">
                          <a:solidFill>
                            <a:srgbClr val="000000"/>
                          </a:solidFill>
                          <a:effectLst/>
                          <a:latin typeface="Calibri" panose="020F0502020204030204" pitchFamily="34" charset="0"/>
                        </a:rPr>
                        <a:t>2X195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0" i="0" u="none" strike="noStrike">
                          <a:solidFill>
                            <a:srgbClr val="000000"/>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a:solidFill>
                            <a:srgbClr val="000000"/>
                          </a:solidFill>
                          <a:effectLst/>
                          <a:latin typeface="Calibri" panose="020F0502020204030204" pitchFamily="34" charset="0"/>
                        </a:rPr>
                        <a:t>110376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N" sz="1600" b="0" i="0" u="none" strike="noStrike" dirty="0">
                          <a:solidFill>
                            <a:srgbClr val="000000"/>
                          </a:solidFill>
                          <a:effectLst/>
                          <a:latin typeface="Calibri" panose="020F0502020204030204" pitchFamily="34" charset="0"/>
                        </a:rPr>
                        <a:t>1024920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758529"/>
                  </a:ext>
                </a:extLst>
              </a:tr>
            </a:tbl>
          </a:graphicData>
        </a:graphic>
      </p:graphicFrame>
      <p:sp>
        <p:nvSpPr>
          <p:cNvPr id="3" name="TextBox 2">
            <a:extLst>
              <a:ext uri="{FF2B5EF4-FFF2-40B4-BE49-F238E27FC236}">
                <a16:creationId xmlns:a16="http://schemas.microsoft.com/office/drawing/2014/main" id="{30D7840F-3EA4-4B05-942A-DE04611C20CA}"/>
              </a:ext>
            </a:extLst>
          </p:cNvPr>
          <p:cNvSpPr txBox="1"/>
          <p:nvPr/>
        </p:nvSpPr>
        <p:spPr>
          <a:xfrm>
            <a:off x="8780597" y="773722"/>
            <a:ext cx="2909656" cy="923330"/>
          </a:xfrm>
          <a:prstGeom prst="rect">
            <a:avLst/>
          </a:prstGeom>
          <a:noFill/>
        </p:spPr>
        <p:txBody>
          <a:bodyPr wrap="square" rtlCol="0">
            <a:spAutoFit/>
          </a:bodyPr>
          <a:lstStyle/>
          <a:p>
            <a:r>
              <a:rPr lang="en-GB" dirty="0"/>
              <a:t>All total savings/</a:t>
            </a:r>
            <a:r>
              <a:rPr lang="en-GB" dirty="0" err="1"/>
              <a:t>yr</a:t>
            </a:r>
            <a:r>
              <a:rPr lang="en-GB" dirty="0"/>
              <a:t> at COC 5: </a:t>
            </a:r>
          </a:p>
          <a:p>
            <a:r>
              <a:rPr lang="en-GB" dirty="0"/>
              <a:t>265186224 m3</a:t>
            </a:r>
          </a:p>
          <a:p>
            <a:r>
              <a:rPr lang="en-GB" dirty="0"/>
              <a:t>(26.5 crore M</a:t>
            </a:r>
            <a:r>
              <a:rPr lang="en-GB" baseline="30000" dirty="0"/>
              <a:t>3</a:t>
            </a:r>
            <a:r>
              <a:rPr lang="en-GB" dirty="0"/>
              <a:t>) </a:t>
            </a:r>
            <a:endParaRPr lang="en-IN" dirty="0"/>
          </a:p>
        </p:txBody>
      </p:sp>
    </p:spTree>
    <p:extLst>
      <p:ext uri="{BB962C8B-B14F-4D97-AF65-F5344CB8AC3E}">
        <p14:creationId xmlns:p14="http://schemas.microsoft.com/office/powerpoint/2010/main" val="362192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747B0-C346-45AC-82DF-92A2F8D64F92}"/>
              </a:ext>
            </a:extLst>
          </p:cNvPr>
          <p:cNvPicPr>
            <a:picLocks noChangeAspect="1"/>
          </p:cNvPicPr>
          <p:nvPr/>
        </p:nvPicPr>
        <p:blipFill>
          <a:blip r:embed="rId2"/>
          <a:stretch>
            <a:fillRect/>
          </a:stretch>
        </p:blipFill>
        <p:spPr>
          <a:xfrm>
            <a:off x="211016" y="1336431"/>
            <a:ext cx="11478342" cy="3995224"/>
          </a:xfrm>
          <a:prstGeom prst="rect">
            <a:avLst/>
          </a:prstGeom>
        </p:spPr>
      </p:pic>
      <p:sp>
        <p:nvSpPr>
          <p:cNvPr id="4" name="Rectangle 3">
            <a:extLst>
              <a:ext uri="{FF2B5EF4-FFF2-40B4-BE49-F238E27FC236}">
                <a16:creationId xmlns:a16="http://schemas.microsoft.com/office/drawing/2014/main" id="{9A5A39DF-0495-42E2-87C2-2D4E52D1737B}"/>
              </a:ext>
            </a:extLst>
          </p:cNvPr>
          <p:cNvSpPr/>
          <p:nvPr/>
        </p:nvSpPr>
        <p:spPr>
          <a:xfrm>
            <a:off x="98566" y="207891"/>
            <a:ext cx="11483926" cy="584775"/>
          </a:xfrm>
          <a:prstGeom prst="rect">
            <a:avLst/>
          </a:prstGeom>
          <a:solidFill>
            <a:srgbClr val="7030A0"/>
          </a:solidFill>
        </p:spPr>
        <p:txBody>
          <a:bodyPr wrap="square">
            <a:spAutoFit/>
          </a:bodyPr>
          <a:lstStyle/>
          <a:p>
            <a:r>
              <a:rPr lang="en-GB" sz="3200" dirty="0">
                <a:solidFill>
                  <a:srgbClr val="FFFF00"/>
                </a:solidFill>
              </a:rPr>
              <a:t>Trends in Specific Water Consumption (SWC) in India’s Power Sector</a:t>
            </a:r>
            <a:endParaRPr lang="en-IN" sz="3200" dirty="0">
              <a:solidFill>
                <a:srgbClr val="FFFF00"/>
              </a:solidFill>
            </a:endParaRPr>
          </a:p>
        </p:txBody>
      </p:sp>
    </p:spTree>
    <p:extLst>
      <p:ext uri="{BB962C8B-B14F-4D97-AF65-F5344CB8AC3E}">
        <p14:creationId xmlns:p14="http://schemas.microsoft.com/office/powerpoint/2010/main" val="847223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EBBDB-15A9-4A24-A478-6787C4FB9C19}"/>
              </a:ext>
            </a:extLst>
          </p:cNvPr>
          <p:cNvPicPr>
            <a:picLocks noChangeAspect="1"/>
          </p:cNvPicPr>
          <p:nvPr/>
        </p:nvPicPr>
        <p:blipFill>
          <a:blip r:embed="rId2"/>
          <a:stretch>
            <a:fillRect/>
          </a:stretch>
        </p:blipFill>
        <p:spPr>
          <a:xfrm>
            <a:off x="168005" y="167420"/>
            <a:ext cx="11922536" cy="4826611"/>
          </a:xfrm>
          <a:prstGeom prst="rect">
            <a:avLst/>
          </a:prstGeom>
        </p:spPr>
      </p:pic>
    </p:spTree>
    <p:extLst>
      <p:ext uri="{BB962C8B-B14F-4D97-AF65-F5344CB8AC3E}">
        <p14:creationId xmlns:p14="http://schemas.microsoft.com/office/powerpoint/2010/main" val="4248639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40F35-20E0-4E0E-BB04-F18B065DAFBE}"/>
              </a:ext>
            </a:extLst>
          </p:cNvPr>
          <p:cNvPicPr>
            <a:picLocks noChangeAspect="1"/>
          </p:cNvPicPr>
          <p:nvPr/>
        </p:nvPicPr>
        <p:blipFill>
          <a:blip r:embed="rId2"/>
          <a:stretch>
            <a:fillRect/>
          </a:stretch>
        </p:blipFill>
        <p:spPr>
          <a:xfrm>
            <a:off x="308463" y="287728"/>
            <a:ext cx="11640320" cy="4945454"/>
          </a:xfrm>
          <a:prstGeom prst="rect">
            <a:avLst/>
          </a:prstGeom>
        </p:spPr>
      </p:pic>
    </p:spTree>
    <p:extLst>
      <p:ext uri="{BB962C8B-B14F-4D97-AF65-F5344CB8AC3E}">
        <p14:creationId xmlns:p14="http://schemas.microsoft.com/office/powerpoint/2010/main" val="1009142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4C7248-ADFD-4C69-B3ED-09EC2A0972AB}"/>
              </a:ext>
            </a:extLst>
          </p:cNvPr>
          <p:cNvPicPr>
            <a:picLocks noChangeAspect="1"/>
          </p:cNvPicPr>
          <p:nvPr/>
        </p:nvPicPr>
        <p:blipFill>
          <a:blip r:embed="rId2"/>
          <a:stretch>
            <a:fillRect/>
          </a:stretch>
        </p:blipFill>
        <p:spPr>
          <a:xfrm>
            <a:off x="261717" y="267358"/>
            <a:ext cx="11616003" cy="3038549"/>
          </a:xfrm>
          <a:prstGeom prst="rect">
            <a:avLst/>
          </a:prstGeom>
        </p:spPr>
      </p:pic>
      <p:pic>
        <p:nvPicPr>
          <p:cNvPr id="3" name="Picture 2">
            <a:extLst>
              <a:ext uri="{FF2B5EF4-FFF2-40B4-BE49-F238E27FC236}">
                <a16:creationId xmlns:a16="http://schemas.microsoft.com/office/drawing/2014/main" id="{5B448CC2-BACF-4F94-8AF6-CC737B2B2560}"/>
              </a:ext>
            </a:extLst>
          </p:cNvPr>
          <p:cNvPicPr>
            <a:picLocks noChangeAspect="1"/>
          </p:cNvPicPr>
          <p:nvPr/>
        </p:nvPicPr>
        <p:blipFill>
          <a:blip r:embed="rId3"/>
          <a:stretch>
            <a:fillRect/>
          </a:stretch>
        </p:blipFill>
        <p:spPr>
          <a:xfrm>
            <a:off x="261717" y="3552093"/>
            <a:ext cx="11717438" cy="2708030"/>
          </a:xfrm>
          <a:prstGeom prst="rect">
            <a:avLst/>
          </a:prstGeom>
        </p:spPr>
      </p:pic>
    </p:spTree>
    <p:extLst>
      <p:ext uri="{BB962C8B-B14F-4D97-AF65-F5344CB8AC3E}">
        <p14:creationId xmlns:p14="http://schemas.microsoft.com/office/powerpoint/2010/main" val="775917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097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7B324-F87C-482F-B75F-3D6C50158566}"/>
              </a:ext>
            </a:extLst>
          </p:cNvPr>
          <p:cNvPicPr>
            <a:picLocks noChangeAspect="1"/>
          </p:cNvPicPr>
          <p:nvPr/>
        </p:nvPicPr>
        <p:blipFill>
          <a:blip r:embed="rId2"/>
          <a:stretch>
            <a:fillRect/>
          </a:stretch>
        </p:blipFill>
        <p:spPr>
          <a:xfrm>
            <a:off x="388942" y="180972"/>
            <a:ext cx="11007454" cy="6191693"/>
          </a:xfrm>
          <a:prstGeom prst="rect">
            <a:avLst/>
          </a:prstGeom>
        </p:spPr>
      </p:pic>
    </p:spTree>
    <p:extLst>
      <p:ext uri="{BB962C8B-B14F-4D97-AF65-F5344CB8AC3E}">
        <p14:creationId xmlns:p14="http://schemas.microsoft.com/office/powerpoint/2010/main" val="395346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7098C-A8BE-4E47-93C1-322EC179B8DF}"/>
              </a:ext>
            </a:extLst>
          </p:cNvPr>
          <p:cNvPicPr>
            <a:picLocks noChangeAspect="1"/>
          </p:cNvPicPr>
          <p:nvPr/>
        </p:nvPicPr>
        <p:blipFill>
          <a:blip r:embed="rId2"/>
          <a:stretch>
            <a:fillRect/>
          </a:stretch>
        </p:blipFill>
        <p:spPr>
          <a:xfrm>
            <a:off x="501482" y="188006"/>
            <a:ext cx="11857767" cy="6669994"/>
          </a:xfrm>
          <a:prstGeom prst="rect">
            <a:avLst/>
          </a:prstGeom>
        </p:spPr>
      </p:pic>
    </p:spTree>
    <p:extLst>
      <p:ext uri="{BB962C8B-B14F-4D97-AF65-F5344CB8AC3E}">
        <p14:creationId xmlns:p14="http://schemas.microsoft.com/office/powerpoint/2010/main" val="3687073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D37BA-8CAF-444D-A795-92FB3E468CE8}"/>
              </a:ext>
            </a:extLst>
          </p:cNvPr>
          <p:cNvPicPr>
            <a:picLocks noChangeAspect="1"/>
          </p:cNvPicPr>
          <p:nvPr/>
        </p:nvPicPr>
        <p:blipFill>
          <a:blip r:embed="rId2"/>
          <a:stretch>
            <a:fillRect/>
          </a:stretch>
        </p:blipFill>
        <p:spPr>
          <a:xfrm>
            <a:off x="549397" y="0"/>
            <a:ext cx="10198320" cy="7012559"/>
          </a:xfrm>
          <a:prstGeom prst="rect">
            <a:avLst/>
          </a:prstGeom>
        </p:spPr>
      </p:pic>
    </p:spTree>
    <p:extLst>
      <p:ext uri="{BB962C8B-B14F-4D97-AF65-F5344CB8AC3E}">
        <p14:creationId xmlns:p14="http://schemas.microsoft.com/office/powerpoint/2010/main" val="577992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675CA-8D3A-42EC-931A-EA71AE950D8F}"/>
              </a:ext>
            </a:extLst>
          </p:cNvPr>
          <p:cNvPicPr>
            <a:picLocks noChangeAspect="1"/>
          </p:cNvPicPr>
          <p:nvPr/>
        </p:nvPicPr>
        <p:blipFill>
          <a:blip r:embed="rId2"/>
          <a:stretch>
            <a:fillRect/>
          </a:stretch>
        </p:blipFill>
        <p:spPr>
          <a:xfrm>
            <a:off x="1139014" y="0"/>
            <a:ext cx="9717024" cy="6858000"/>
          </a:xfrm>
          <a:prstGeom prst="rect">
            <a:avLst/>
          </a:prstGeom>
        </p:spPr>
      </p:pic>
    </p:spTree>
    <p:extLst>
      <p:ext uri="{BB962C8B-B14F-4D97-AF65-F5344CB8AC3E}">
        <p14:creationId xmlns:p14="http://schemas.microsoft.com/office/powerpoint/2010/main" val="647951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B2EE8-51E5-49A0-8E56-08EE9E769DDB}"/>
              </a:ext>
            </a:extLst>
          </p:cNvPr>
          <p:cNvPicPr>
            <a:picLocks noChangeAspect="1"/>
          </p:cNvPicPr>
          <p:nvPr/>
        </p:nvPicPr>
        <p:blipFill>
          <a:blip r:embed="rId2"/>
          <a:stretch>
            <a:fillRect/>
          </a:stretch>
        </p:blipFill>
        <p:spPr>
          <a:xfrm>
            <a:off x="644806" y="253425"/>
            <a:ext cx="9973920" cy="6041660"/>
          </a:xfrm>
          <a:prstGeom prst="rect">
            <a:avLst/>
          </a:prstGeom>
        </p:spPr>
      </p:pic>
      <p:sp>
        <p:nvSpPr>
          <p:cNvPr id="3" name="TextBox 2">
            <a:extLst>
              <a:ext uri="{FF2B5EF4-FFF2-40B4-BE49-F238E27FC236}">
                <a16:creationId xmlns:a16="http://schemas.microsoft.com/office/drawing/2014/main" id="{A081827A-04B0-4FBE-85B1-C688A9FF92C1}"/>
              </a:ext>
            </a:extLst>
          </p:cNvPr>
          <p:cNvSpPr txBox="1"/>
          <p:nvPr/>
        </p:nvSpPr>
        <p:spPr>
          <a:xfrm>
            <a:off x="4642338" y="1041009"/>
            <a:ext cx="1157048" cy="369332"/>
          </a:xfrm>
          <a:prstGeom prst="rect">
            <a:avLst/>
          </a:prstGeom>
          <a:noFill/>
        </p:spPr>
        <p:txBody>
          <a:bodyPr wrap="none" rtlCol="0">
            <a:spAutoFit/>
          </a:bodyPr>
          <a:lstStyle/>
          <a:p>
            <a:r>
              <a:rPr lang="en-GB" dirty="0"/>
              <a:t>UPS RESIN</a:t>
            </a:r>
            <a:endParaRPr lang="en-IN" dirty="0"/>
          </a:p>
        </p:txBody>
      </p:sp>
    </p:spTree>
    <p:extLst>
      <p:ext uri="{BB962C8B-B14F-4D97-AF65-F5344CB8AC3E}">
        <p14:creationId xmlns:p14="http://schemas.microsoft.com/office/powerpoint/2010/main" val="194607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D9B76D-D212-43B7-B54A-7618FF4B1D65}"/>
              </a:ext>
            </a:extLst>
          </p:cNvPr>
          <p:cNvPicPr>
            <a:picLocks noChangeAspect="1"/>
          </p:cNvPicPr>
          <p:nvPr/>
        </p:nvPicPr>
        <p:blipFill>
          <a:blip r:embed="rId2"/>
          <a:stretch>
            <a:fillRect/>
          </a:stretch>
        </p:blipFill>
        <p:spPr>
          <a:xfrm>
            <a:off x="376569" y="290951"/>
            <a:ext cx="11157508" cy="6276098"/>
          </a:xfrm>
          <a:prstGeom prst="rect">
            <a:avLst/>
          </a:prstGeom>
          <a:ln>
            <a:solidFill>
              <a:schemeClr val="accent1"/>
            </a:solidFill>
          </a:ln>
          <a:effectLst>
            <a:glow rad="139700">
              <a:schemeClr val="accent5">
                <a:satMod val="175000"/>
                <a:alpha val="40000"/>
              </a:schemeClr>
            </a:glow>
          </a:effectLst>
        </p:spPr>
      </p:pic>
    </p:spTree>
    <p:extLst>
      <p:ext uri="{BB962C8B-B14F-4D97-AF65-F5344CB8AC3E}">
        <p14:creationId xmlns:p14="http://schemas.microsoft.com/office/powerpoint/2010/main" val="2742480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B9FAB-0A8D-48C9-8B50-D0F5A03B0ECE}"/>
              </a:ext>
            </a:extLst>
          </p:cNvPr>
          <p:cNvPicPr>
            <a:picLocks noChangeAspect="1"/>
          </p:cNvPicPr>
          <p:nvPr/>
        </p:nvPicPr>
        <p:blipFill>
          <a:blip r:embed="rId2"/>
          <a:stretch>
            <a:fillRect/>
          </a:stretch>
        </p:blipFill>
        <p:spPr>
          <a:xfrm>
            <a:off x="405032" y="290146"/>
            <a:ext cx="9525000" cy="5715000"/>
          </a:xfrm>
          <a:prstGeom prst="rect">
            <a:avLst/>
          </a:prstGeom>
        </p:spPr>
      </p:pic>
    </p:spTree>
    <p:extLst>
      <p:ext uri="{BB962C8B-B14F-4D97-AF65-F5344CB8AC3E}">
        <p14:creationId xmlns:p14="http://schemas.microsoft.com/office/powerpoint/2010/main" val="1902387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d/d6/Fouling03_en.jpg"/>
          <p:cNvPicPr>
            <a:picLocks noChangeAspect="1" noChangeArrowheads="1"/>
          </p:cNvPicPr>
          <p:nvPr/>
        </p:nvPicPr>
        <p:blipFill>
          <a:blip r:embed="rId2" cstate="print"/>
          <a:srcRect/>
          <a:stretch>
            <a:fillRect/>
          </a:stretch>
        </p:blipFill>
        <p:spPr bwMode="auto">
          <a:xfrm>
            <a:off x="1880776" y="304800"/>
            <a:ext cx="8482424" cy="6246149"/>
          </a:xfrm>
          <a:prstGeom prst="rect">
            <a:avLst/>
          </a:prstGeom>
          <a:noFill/>
        </p:spPr>
      </p:pic>
      <p:sp>
        <p:nvSpPr>
          <p:cNvPr id="3" name="Date Placeholder 2"/>
          <p:cNvSpPr>
            <a:spLocks noGrp="1"/>
          </p:cNvSpPr>
          <p:nvPr>
            <p:ph type="dt" sz="half" idx="10"/>
          </p:nvPr>
        </p:nvSpPr>
        <p:spPr/>
        <p:txBody>
          <a:bodyPr/>
          <a:lstStyle/>
          <a:p>
            <a:r>
              <a:rPr lang="en-US">
                <a:solidFill>
                  <a:prstClr val="black">
                    <a:tint val="75000"/>
                  </a:prstClr>
                </a:solidFill>
                <a:latin typeface="Calibri"/>
              </a:rPr>
              <a:t>10/2/2016</a:t>
            </a: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latin typeface="Calibri"/>
              </a:rPr>
              <a:pPr/>
              <a:t>70</a:t>
            </a:fld>
            <a:endParaRPr lang="en-US">
              <a:solidFill>
                <a:prstClr val="black">
                  <a:tint val="75000"/>
                </a:prstClr>
              </a:solidFill>
              <a:latin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STP water-Issues</a:t>
            </a:r>
          </a:p>
        </p:txBody>
      </p:sp>
      <p:graphicFrame>
        <p:nvGraphicFramePr>
          <p:cNvPr id="5" name="Diagram 4"/>
          <p:cNvGraphicFramePr/>
          <p:nvPr/>
        </p:nvGraphicFramePr>
        <p:xfrm>
          <a:off x="1981200" y="1397000"/>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a:solidFill>
                  <a:prstClr val="black">
                    <a:tint val="75000"/>
                  </a:prstClr>
                </a:solidFill>
                <a:latin typeface="Calibri"/>
              </a:rPr>
              <a:t>10/2/2016</a:t>
            </a: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latin typeface="Calibri"/>
              </a:rPr>
              <a:pPr/>
              <a:t>71</a:t>
            </a:fld>
            <a:endParaRPr lang="en-US">
              <a:solidFill>
                <a:prstClr val="black">
                  <a:tint val="75000"/>
                </a:prstClr>
              </a:solidFill>
              <a:latin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7010400" cy="715962"/>
          </a:xfrm>
        </p:spPr>
        <p:txBody>
          <a:bodyPr>
            <a:normAutofit/>
          </a:bodyPr>
          <a:lstStyle/>
          <a:p>
            <a:r>
              <a:rPr lang="en-US" dirty="0"/>
              <a:t>ATP measurement</a:t>
            </a:r>
          </a:p>
        </p:txBody>
      </p:sp>
      <p:sp>
        <p:nvSpPr>
          <p:cNvPr id="3" name="Content Placeholder 2"/>
          <p:cNvSpPr>
            <a:spLocks noGrp="1"/>
          </p:cNvSpPr>
          <p:nvPr>
            <p:ph idx="1"/>
          </p:nvPr>
        </p:nvSpPr>
        <p:spPr>
          <a:xfrm>
            <a:off x="1752600" y="1371601"/>
            <a:ext cx="5334000" cy="2438399"/>
          </a:xfrm>
          <a:ln>
            <a:solidFill>
              <a:schemeClr val="accent1"/>
            </a:solidFill>
          </a:ln>
        </p:spPr>
        <p:txBody>
          <a:bodyPr>
            <a:normAutofit/>
          </a:bodyPr>
          <a:lstStyle/>
          <a:p>
            <a:pPr>
              <a:buNone/>
            </a:pPr>
            <a:r>
              <a:rPr lang="en-US" dirty="0"/>
              <a:t>	ATP + O2 + </a:t>
            </a:r>
            <a:r>
              <a:rPr lang="en-US" dirty="0" err="1"/>
              <a:t>luciferin</a:t>
            </a:r>
            <a:r>
              <a:rPr lang="en-US" dirty="0"/>
              <a:t> </a:t>
            </a:r>
          </a:p>
          <a:p>
            <a:pPr>
              <a:buNone/>
            </a:pPr>
            <a:r>
              <a:rPr lang="en-US" dirty="0"/>
              <a:t>			Mg++  / </a:t>
            </a:r>
            <a:r>
              <a:rPr lang="en-US" dirty="0" err="1"/>
              <a:t>luciferase</a:t>
            </a:r>
            <a:endParaRPr lang="en-US" dirty="0"/>
          </a:p>
          <a:p>
            <a:pPr>
              <a:buNone/>
            </a:pPr>
            <a:endParaRPr lang="en-US" dirty="0"/>
          </a:p>
          <a:p>
            <a:pPr>
              <a:buNone/>
            </a:pPr>
            <a:r>
              <a:rPr lang="en-US" dirty="0"/>
              <a:t>	AMP+ </a:t>
            </a:r>
            <a:r>
              <a:rPr lang="en-US" dirty="0" err="1"/>
              <a:t>PPi</a:t>
            </a:r>
            <a:r>
              <a:rPr lang="en-US" dirty="0"/>
              <a:t> + </a:t>
            </a:r>
            <a:r>
              <a:rPr lang="en-US" dirty="0" err="1"/>
              <a:t>oxyluciferin</a:t>
            </a:r>
            <a:r>
              <a:rPr lang="en-US" dirty="0"/>
              <a:t> + light</a:t>
            </a:r>
          </a:p>
        </p:txBody>
      </p:sp>
      <p:sp>
        <p:nvSpPr>
          <p:cNvPr id="4" name="Down Arrow 3"/>
          <p:cNvSpPr/>
          <p:nvPr/>
        </p:nvSpPr>
        <p:spPr>
          <a:xfrm>
            <a:off x="2971800" y="1905000"/>
            <a:ext cx="2286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981200" y="4343400"/>
            <a:ext cx="8077200" cy="1569660"/>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ATP (Adenosine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Triphosphate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the main energy carrier for all living organisms. The measurement of ATP concentration in a sample provides an assessment of living biomass concentration: ATP is a biological Indicator within this technology.</a:t>
            </a:r>
          </a:p>
        </p:txBody>
      </p:sp>
      <p:sp>
        <p:nvSpPr>
          <p:cNvPr id="6" name="Rectangle 5"/>
          <p:cNvSpPr/>
          <p:nvPr/>
        </p:nvSpPr>
        <p:spPr>
          <a:xfrm>
            <a:off x="7162800" y="1371601"/>
            <a:ext cx="3505200" cy="2585323"/>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During the performance of this photon-producing reaction, light is measured by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luminometer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reported as Relative Light Units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(RLU). The amount of light produced is directly proportional to the amount of ATP present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6096000" y="2895600"/>
            <a:ext cx="838200" cy="762000"/>
          </a:xfrm>
          <a:prstGeom prst="ellipse">
            <a:avLst/>
          </a:prstGeom>
          <a:noFill/>
          <a:ln w="317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651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6137" name="Picture 95" descr="netra - LOGO"/>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a:ln w="9525">
            <a:noFill/>
            <a:miter lim="800000"/>
            <a:headEnd/>
            <a:tailEnd/>
          </a:ln>
        </p:spPr>
      </p:pic>
      <p:sp>
        <p:nvSpPr>
          <p:cNvPr id="11" name="Title 10"/>
          <p:cNvSpPr>
            <a:spLocks noGrp="1"/>
          </p:cNvSpPr>
          <p:nvPr>
            <p:ph type="title"/>
          </p:nvPr>
        </p:nvSpPr>
        <p:spPr>
          <a:xfrm>
            <a:off x="1524000" y="274638"/>
            <a:ext cx="9144000" cy="792162"/>
          </a:xfrm>
          <a:gradFill>
            <a:gsLst>
              <a:gs pos="38000">
                <a:srgbClr val="FFFF00">
                  <a:alpha val="23000"/>
                </a:srgbClr>
              </a:gs>
              <a:gs pos="75000">
                <a:schemeClr val="bg2">
                  <a:lumMod val="90000"/>
                  <a:alpha val="82000"/>
                </a:schemeClr>
              </a:gs>
              <a:gs pos="70000">
                <a:srgbClr val="FF0300"/>
              </a:gs>
              <a:gs pos="100000">
                <a:srgbClr val="4D0808"/>
              </a:gs>
            </a:gsLst>
            <a:lin ang="5400000" scaled="0"/>
          </a:gradFill>
        </p:spPr>
        <p:txBody>
          <a:bodyPr>
            <a:normAutofit/>
          </a:bodyPr>
          <a:lstStyle/>
          <a:p>
            <a:pPr>
              <a:defRPr/>
            </a:pPr>
            <a:r>
              <a:rPr lang="en-US" sz="2800" dirty="0" err="1">
                <a:solidFill>
                  <a:srgbClr val="002060"/>
                </a:solidFill>
              </a:rPr>
              <a:t>BioFilms</a:t>
            </a:r>
            <a:endParaRPr lang="en-US" sz="2800" dirty="0">
              <a:solidFill>
                <a:srgbClr val="002060"/>
              </a:solidFill>
            </a:endParaRP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10/2/2016</a:t>
            </a: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latin typeface="Calibri"/>
              </a:rPr>
              <a:pPr/>
              <a:t>73</a:t>
            </a:fld>
            <a:endParaRPr lang="en-US">
              <a:solidFill>
                <a:prstClr val="black">
                  <a:tint val="75000"/>
                </a:prstClr>
              </a:solidFill>
              <a:latin typeface="Calibri"/>
            </a:endParaRPr>
          </a:p>
        </p:txBody>
      </p:sp>
      <p:pic>
        <p:nvPicPr>
          <p:cNvPr id="2052" name="Picture 4" descr="Image result for biofilm ppt"/>
          <p:cNvPicPr>
            <a:picLocks noChangeAspect="1" noChangeArrowheads="1"/>
          </p:cNvPicPr>
          <p:nvPr/>
        </p:nvPicPr>
        <p:blipFill>
          <a:blip r:embed="rId5"/>
          <a:srcRect/>
          <a:stretch>
            <a:fillRect/>
          </a:stretch>
        </p:blipFill>
        <p:spPr bwMode="auto">
          <a:xfrm>
            <a:off x="1524000" y="1565910"/>
            <a:ext cx="9144000" cy="5292091"/>
          </a:xfrm>
          <a:prstGeom prst="rect">
            <a:avLst/>
          </a:prstGeom>
          <a:noFill/>
        </p:spPr>
      </p:pic>
      <p:pic>
        <p:nvPicPr>
          <p:cNvPr id="2050" name="Picture 2" descr="Image result for biofilm ppt"/>
          <p:cNvPicPr>
            <a:picLocks noChangeAspect="1" noChangeArrowheads="1"/>
          </p:cNvPicPr>
          <p:nvPr/>
        </p:nvPicPr>
        <p:blipFill>
          <a:blip r:embed="rId6"/>
          <a:srcRect/>
          <a:stretch>
            <a:fillRect/>
          </a:stretch>
        </p:blipFill>
        <p:spPr bwMode="auto">
          <a:xfrm>
            <a:off x="1524000" y="990601"/>
            <a:ext cx="3352800" cy="1414883"/>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5E8179-4AD7-44EE-AA89-5F602F2E0EEE}"/>
              </a:ext>
            </a:extLst>
          </p:cNvPr>
          <p:cNvPicPr>
            <a:picLocks noChangeAspect="1"/>
          </p:cNvPicPr>
          <p:nvPr/>
        </p:nvPicPr>
        <p:blipFill>
          <a:blip r:embed="rId2"/>
          <a:stretch>
            <a:fillRect/>
          </a:stretch>
        </p:blipFill>
        <p:spPr>
          <a:xfrm>
            <a:off x="413751" y="0"/>
            <a:ext cx="7172325" cy="3228975"/>
          </a:xfrm>
          <a:prstGeom prst="rect">
            <a:avLst/>
          </a:prstGeom>
          <a:ln>
            <a:solidFill>
              <a:schemeClr val="accent1"/>
            </a:solidFill>
          </a:ln>
        </p:spPr>
      </p:pic>
      <p:pic>
        <p:nvPicPr>
          <p:cNvPr id="4" name="Picture 3">
            <a:extLst>
              <a:ext uri="{FF2B5EF4-FFF2-40B4-BE49-F238E27FC236}">
                <a16:creationId xmlns:a16="http://schemas.microsoft.com/office/drawing/2014/main" id="{5EF26400-A0F6-4276-8463-2241C0371B65}"/>
              </a:ext>
            </a:extLst>
          </p:cNvPr>
          <p:cNvPicPr>
            <a:picLocks noChangeAspect="1"/>
          </p:cNvPicPr>
          <p:nvPr/>
        </p:nvPicPr>
        <p:blipFill>
          <a:blip r:embed="rId3"/>
          <a:stretch>
            <a:fillRect/>
          </a:stretch>
        </p:blipFill>
        <p:spPr>
          <a:xfrm>
            <a:off x="4863905" y="1100137"/>
            <a:ext cx="7162800" cy="4257675"/>
          </a:xfrm>
          <a:prstGeom prst="rect">
            <a:avLst/>
          </a:prstGeom>
        </p:spPr>
      </p:pic>
      <p:pic>
        <p:nvPicPr>
          <p:cNvPr id="5" name="Picture 4">
            <a:extLst>
              <a:ext uri="{FF2B5EF4-FFF2-40B4-BE49-F238E27FC236}">
                <a16:creationId xmlns:a16="http://schemas.microsoft.com/office/drawing/2014/main" id="{878E4331-4E8B-4543-8EDA-7FB721F68B02}"/>
              </a:ext>
            </a:extLst>
          </p:cNvPr>
          <p:cNvPicPr>
            <a:picLocks noChangeAspect="1"/>
          </p:cNvPicPr>
          <p:nvPr/>
        </p:nvPicPr>
        <p:blipFill>
          <a:blip r:embed="rId4"/>
          <a:stretch>
            <a:fillRect/>
          </a:stretch>
        </p:blipFill>
        <p:spPr>
          <a:xfrm>
            <a:off x="165295" y="4024386"/>
            <a:ext cx="6943725" cy="1847850"/>
          </a:xfrm>
          <a:prstGeom prst="rect">
            <a:avLst/>
          </a:prstGeom>
        </p:spPr>
      </p:pic>
    </p:spTree>
    <p:extLst>
      <p:ext uri="{BB962C8B-B14F-4D97-AF65-F5344CB8AC3E}">
        <p14:creationId xmlns:p14="http://schemas.microsoft.com/office/powerpoint/2010/main" val="3109475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6927AF-5C45-4A4E-8D8E-CADF3D4BB239}"/>
              </a:ext>
            </a:extLst>
          </p:cNvPr>
          <p:cNvPicPr>
            <a:picLocks noChangeAspect="1"/>
          </p:cNvPicPr>
          <p:nvPr/>
        </p:nvPicPr>
        <p:blipFill>
          <a:blip r:embed="rId2"/>
          <a:stretch>
            <a:fillRect/>
          </a:stretch>
        </p:blipFill>
        <p:spPr>
          <a:xfrm>
            <a:off x="688217" y="549518"/>
            <a:ext cx="10370037" cy="5105693"/>
          </a:xfrm>
          <a:prstGeom prst="rect">
            <a:avLst/>
          </a:prstGeom>
        </p:spPr>
      </p:pic>
    </p:spTree>
    <p:extLst>
      <p:ext uri="{BB962C8B-B14F-4D97-AF65-F5344CB8AC3E}">
        <p14:creationId xmlns:p14="http://schemas.microsoft.com/office/powerpoint/2010/main" val="242933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3D346-B579-4CED-A30C-7249E96DE210}"/>
              </a:ext>
            </a:extLst>
          </p:cNvPr>
          <p:cNvPicPr>
            <a:picLocks noChangeAspect="1"/>
          </p:cNvPicPr>
          <p:nvPr/>
        </p:nvPicPr>
        <p:blipFill>
          <a:blip r:embed="rId2"/>
          <a:stretch>
            <a:fillRect/>
          </a:stretch>
        </p:blipFill>
        <p:spPr>
          <a:xfrm>
            <a:off x="612896" y="158262"/>
            <a:ext cx="9501774" cy="6308232"/>
          </a:xfrm>
          <a:prstGeom prst="rect">
            <a:avLst/>
          </a:prstGeom>
        </p:spPr>
      </p:pic>
    </p:spTree>
    <p:extLst>
      <p:ext uri="{BB962C8B-B14F-4D97-AF65-F5344CB8AC3E}">
        <p14:creationId xmlns:p14="http://schemas.microsoft.com/office/powerpoint/2010/main" val="10550583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5CADB-05E9-4BCA-B061-A8149E734A34}"/>
              </a:ext>
            </a:extLst>
          </p:cNvPr>
          <p:cNvPicPr>
            <a:picLocks noChangeAspect="1"/>
          </p:cNvPicPr>
          <p:nvPr/>
        </p:nvPicPr>
        <p:blipFill>
          <a:blip r:embed="rId2"/>
          <a:stretch>
            <a:fillRect/>
          </a:stretch>
        </p:blipFill>
        <p:spPr>
          <a:xfrm>
            <a:off x="557065" y="344951"/>
            <a:ext cx="10792570" cy="5479073"/>
          </a:xfrm>
          <a:prstGeom prst="rect">
            <a:avLst/>
          </a:prstGeom>
        </p:spPr>
      </p:pic>
    </p:spTree>
    <p:extLst>
      <p:ext uri="{BB962C8B-B14F-4D97-AF65-F5344CB8AC3E}">
        <p14:creationId xmlns:p14="http://schemas.microsoft.com/office/powerpoint/2010/main" val="19332127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16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416806" y="163753"/>
            <a:ext cx="9959451" cy="523220"/>
          </a:xfrm>
          <a:prstGeom prst="rect">
            <a:avLst/>
          </a:prstGeom>
          <a:gradFill rotWithShape="1">
            <a:gsLst>
              <a:gs pos="0">
                <a:schemeClr val="accent1">
                  <a:lumMod val="60000"/>
                  <a:lumOff val="40000"/>
                </a:schemeClr>
              </a:gs>
              <a:gs pos="0">
                <a:schemeClr val="accent3">
                  <a:lumMod val="75000"/>
                </a:schemeClr>
              </a:gs>
            </a:gsLst>
            <a:lin ang="16200000"/>
          </a:gradFill>
          <a:ln w="9525" cap="flat" algn="ctr">
            <a:solidFill>
              <a:srgbClr val="2F2F98"/>
            </a:solidFill>
            <a:miter lim="800000"/>
            <a:headEnd/>
            <a:tailEnd/>
          </a:ln>
          <a:effectLst>
            <a:outerShdw dist="23000" dir="5400000" rotWithShape="0">
              <a:srgbClr val="000000">
                <a:alpha val="34998"/>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Univers 45 Light"/>
                <a:ea typeface="+mn-ea"/>
                <a:cs typeface="Arial" pitchFamily="34" charset="0"/>
              </a:rPr>
              <a:t>NETRA FOCUS AREAS </a:t>
            </a:r>
          </a:p>
        </p:txBody>
      </p:sp>
      <p:sp>
        <p:nvSpPr>
          <p:cNvPr id="36" name="Rectangle 1"/>
          <p:cNvSpPr/>
          <p:nvPr/>
        </p:nvSpPr>
        <p:spPr bwMode="auto">
          <a:xfrm>
            <a:off x="416806" y="1169233"/>
            <a:ext cx="11275522" cy="530074"/>
          </a:xfrm>
          <a:prstGeom prst="rect">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itchFamily="34" charset="0"/>
                <a:ea typeface="+mn-ea"/>
                <a:cs typeface="+mn-cs"/>
              </a:rPr>
              <a:t>FOCUS AREAS</a:t>
            </a:r>
            <a:endParaRPr kumimoji="0" lang="en-IN" sz="2400" b="0" i="0" u="none" strike="noStrike" kern="1200" cap="none" spc="0" normalizeH="0" baseline="0" noProof="0" dirty="0">
              <a:ln>
                <a:noFill/>
              </a:ln>
              <a:solidFill>
                <a:prstClr val="black"/>
              </a:solidFill>
              <a:effectLst/>
              <a:uLnTx/>
              <a:uFillTx/>
              <a:latin typeface="Arial Black" pitchFamily="34" charset="0"/>
              <a:ea typeface="+mn-ea"/>
              <a:cs typeface="+mn-cs"/>
            </a:endParaRPr>
          </a:p>
        </p:txBody>
      </p:sp>
      <p:sp>
        <p:nvSpPr>
          <p:cNvPr id="37" name="Rectangle 36"/>
          <p:cNvSpPr/>
          <p:nvPr/>
        </p:nvSpPr>
        <p:spPr bwMode="auto">
          <a:xfrm>
            <a:off x="416806" y="2090298"/>
            <a:ext cx="11275522" cy="13096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ndara"/>
              <a:ea typeface="+mn-ea"/>
              <a:cs typeface="+mn-cs"/>
            </a:endParaRPr>
          </a:p>
        </p:txBody>
      </p:sp>
      <p:sp>
        <p:nvSpPr>
          <p:cNvPr id="38" name="Rounded Rectangle 37"/>
          <p:cNvSpPr/>
          <p:nvPr/>
        </p:nvSpPr>
        <p:spPr bwMode="auto">
          <a:xfrm>
            <a:off x="6155952" y="2220493"/>
            <a:ext cx="2514489" cy="1042987"/>
          </a:xfrm>
          <a:prstGeom prst="roundRect">
            <a:avLst/>
          </a:prstGeom>
          <a:solidFill>
            <a:srgbClr val="0C0C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a:ea typeface="+mn-ea"/>
                <a:cs typeface="+mn-cs"/>
              </a:rPr>
              <a:t>Efficiency &amp; Availability Improvement </a:t>
            </a:r>
            <a:endParaRPr kumimoji="0" lang="en-IN" sz="2000" b="1" i="0" u="none" strike="noStrike" kern="1200" cap="none" spc="0" normalizeH="0" baseline="0" noProof="0" dirty="0">
              <a:ln>
                <a:noFill/>
              </a:ln>
              <a:solidFill>
                <a:prstClr val="white"/>
              </a:solidFill>
              <a:effectLst/>
              <a:uLnTx/>
              <a:uFillTx/>
              <a:latin typeface="Candara"/>
              <a:ea typeface="+mn-ea"/>
              <a:cs typeface="+mn-cs"/>
            </a:endParaRPr>
          </a:p>
        </p:txBody>
      </p:sp>
      <p:sp>
        <p:nvSpPr>
          <p:cNvPr id="39" name="Rounded Rectangle 38"/>
          <p:cNvSpPr/>
          <p:nvPr/>
        </p:nvSpPr>
        <p:spPr bwMode="auto">
          <a:xfrm>
            <a:off x="3357782" y="2220493"/>
            <a:ext cx="2514489" cy="1042987"/>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a:ea typeface="+mn-ea"/>
                <a:cs typeface="+mn-cs"/>
              </a:rPr>
              <a:t>New and Renewable Energy</a:t>
            </a:r>
            <a:endParaRPr kumimoji="0" lang="en-IN" sz="2000" b="1" i="0" u="none" strike="noStrike" kern="1200" cap="none" spc="0" normalizeH="0" baseline="0" noProof="0" dirty="0">
              <a:ln>
                <a:noFill/>
              </a:ln>
              <a:solidFill>
                <a:prstClr val="white"/>
              </a:solidFill>
              <a:effectLst/>
              <a:uLnTx/>
              <a:uFillTx/>
              <a:latin typeface="Candara"/>
              <a:ea typeface="+mn-ea"/>
              <a:cs typeface="+mn-cs"/>
            </a:endParaRPr>
          </a:p>
        </p:txBody>
      </p:sp>
      <p:sp>
        <p:nvSpPr>
          <p:cNvPr id="40" name="Rounded Rectangle 39"/>
          <p:cNvSpPr/>
          <p:nvPr/>
        </p:nvSpPr>
        <p:spPr bwMode="auto">
          <a:xfrm>
            <a:off x="571548" y="2220493"/>
            <a:ext cx="2514489" cy="104298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a:ea typeface="+mn-ea"/>
                <a:cs typeface="+mn-cs"/>
              </a:rPr>
              <a:t>Climate Change &amp;  Environment </a:t>
            </a:r>
            <a:endParaRPr kumimoji="0" lang="en-IN" sz="2000" b="1" i="0" u="none" strike="noStrike" kern="1200" cap="none" spc="0" normalizeH="0" baseline="0" noProof="0" dirty="0">
              <a:ln>
                <a:noFill/>
              </a:ln>
              <a:solidFill>
                <a:prstClr val="white"/>
              </a:solidFill>
              <a:effectLst/>
              <a:uLnTx/>
              <a:uFillTx/>
              <a:latin typeface="Candara"/>
              <a:ea typeface="+mn-ea"/>
              <a:cs typeface="+mn-cs"/>
            </a:endParaRPr>
          </a:p>
        </p:txBody>
      </p:sp>
      <p:sp>
        <p:nvSpPr>
          <p:cNvPr id="41" name="Rounded Rectangle 10"/>
          <p:cNvSpPr/>
          <p:nvPr/>
        </p:nvSpPr>
        <p:spPr bwMode="auto">
          <a:xfrm>
            <a:off x="8954122" y="2223647"/>
            <a:ext cx="2514489" cy="1042988"/>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a:ea typeface="+mn-ea"/>
                <a:cs typeface="+mn-cs"/>
              </a:rPr>
              <a:t>Advanced Scientific Services</a:t>
            </a:r>
            <a:endParaRPr kumimoji="0" lang="en-IN" sz="2000" b="1" i="0" u="none" strike="noStrike" kern="1200" cap="none" spc="0" normalizeH="0" baseline="0" noProof="0" dirty="0">
              <a:ln>
                <a:noFill/>
              </a:ln>
              <a:solidFill>
                <a:prstClr val="white"/>
              </a:solidFill>
              <a:effectLst/>
              <a:uLnTx/>
              <a:uFillTx/>
              <a:latin typeface="Candara"/>
              <a:ea typeface="+mn-ea"/>
              <a:cs typeface="+mn-cs"/>
            </a:endParaRPr>
          </a:p>
        </p:txBody>
      </p:sp>
      <p:sp>
        <p:nvSpPr>
          <p:cNvPr id="42" name="Rectangle 41"/>
          <p:cNvSpPr/>
          <p:nvPr/>
        </p:nvSpPr>
        <p:spPr bwMode="auto">
          <a:xfrm>
            <a:off x="2264472" y="3881686"/>
            <a:ext cx="7782959" cy="457200"/>
          </a:xfrm>
          <a:prstGeom prst="rect">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itchFamily="34" charset="0"/>
                <a:ea typeface="+mn-ea"/>
                <a:cs typeface="+mn-cs"/>
              </a:rPr>
              <a:t>Delivery Mechanism: Implementation in Plant</a:t>
            </a:r>
            <a:endParaRPr kumimoji="0" lang="en-IN" sz="2400" b="0" i="0" u="none" strike="noStrike" kern="1200" cap="none" spc="0" normalizeH="0" baseline="0" noProof="0" dirty="0">
              <a:ln>
                <a:noFill/>
              </a:ln>
              <a:solidFill>
                <a:prstClr val="black"/>
              </a:solidFill>
              <a:effectLst/>
              <a:uLnTx/>
              <a:uFillTx/>
              <a:latin typeface="Arial Black" pitchFamily="34" charset="0"/>
              <a:ea typeface="+mn-ea"/>
              <a:cs typeface="+mn-cs"/>
            </a:endParaRPr>
          </a:p>
        </p:txBody>
      </p:sp>
      <p:sp>
        <p:nvSpPr>
          <p:cNvPr id="43" name="Rectangle 42"/>
          <p:cNvSpPr/>
          <p:nvPr/>
        </p:nvSpPr>
        <p:spPr bwMode="auto">
          <a:xfrm>
            <a:off x="2593298" y="4820587"/>
            <a:ext cx="7257798" cy="14478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ndara"/>
              <a:ea typeface="+mn-ea"/>
              <a:cs typeface="+mn-cs"/>
            </a:endParaRPr>
          </a:p>
        </p:txBody>
      </p:sp>
      <p:sp>
        <p:nvSpPr>
          <p:cNvPr id="44" name="Rounded Rectangle 43"/>
          <p:cNvSpPr/>
          <p:nvPr/>
        </p:nvSpPr>
        <p:spPr bwMode="auto">
          <a:xfrm>
            <a:off x="6820524" y="5011087"/>
            <a:ext cx="2574154" cy="1066800"/>
          </a:xfrm>
          <a:prstGeom prst="roundRect">
            <a:avLst/>
          </a:prstGeom>
          <a:solidFill>
            <a:schemeClr val="accent6">
              <a:lumMod val="40000"/>
              <a:lumOff val="6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Black" pitchFamily="34" charset="0"/>
                <a:ea typeface="+mn-ea"/>
                <a:cs typeface="+mn-cs"/>
              </a:rPr>
              <a:t>Scientific Solutions</a:t>
            </a:r>
            <a:endParaRPr kumimoji="0" lang="en-IN" sz="2400" b="0" i="0" u="none" strike="noStrike" kern="1200" cap="none" spc="0" normalizeH="0" baseline="0" noProof="0">
              <a:ln>
                <a:noFill/>
              </a:ln>
              <a:solidFill>
                <a:prstClr val="black"/>
              </a:solidFill>
              <a:effectLst/>
              <a:uLnTx/>
              <a:uFillTx/>
              <a:latin typeface="Arial Black" pitchFamily="34" charset="0"/>
              <a:ea typeface="+mn-ea"/>
              <a:cs typeface="+mn-cs"/>
            </a:endParaRPr>
          </a:p>
        </p:txBody>
      </p:sp>
      <p:sp>
        <p:nvSpPr>
          <p:cNvPr id="45" name="Rounded Rectangle 44"/>
          <p:cNvSpPr/>
          <p:nvPr/>
        </p:nvSpPr>
        <p:spPr bwMode="auto">
          <a:xfrm>
            <a:off x="3012688" y="5011087"/>
            <a:ext cx="2561576" cy="1066800"/>
          </a:xfrm>
          <a:prstGeom prst="roundRect">
            <a:avLst/>
          </a:prstGeom>
          <a:solidFill>
            <a:schemeClr val="accent6">
              <a:lumMod val="40000"/>
              <a:lumOff val="6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itchFamily="34" charset="0"/>
                <a:ea typeface="+mn-ea"/>
                <a:cs typeface="+mn-cs"/>
              </a:rPr>
              <a:t>Technology Projects</a:t>
            </a:r>
            <a:endParaRPr kumimoji="0" lang="en-IN" sz="2400" b="0" i="0" u="none" strike="noStrike" kern="1200" cap="none" spc="0" normalizeH="0" baseline="0" noProof="0" dirty="0">
              <a:ln>
                <a:noFill/>
              </a:ln>
              <a:solidFill>
                <a:prstClr val="black"/>
              </a:solidFill>
              <a:effectLst/>
              <a:uLnTx/>
              <a:uFillTx/>
              <a:latin typeface="Arial Black" pitchFamily="34" charset="0"/>
              <a:ea typeface="+mn-ea"/>
              <a:cs typeface="+mn-cs"/>
            </a:endParaRPr>
          </a:p>
        </p:txBody>
      </p:sp>
    </p:spTree>
    <p:extLst>
      <p:ext uri="{BB962C8B-B14F-4D97-AF65-F5344CB8AC3E}">
        <p14:creationId xmlns:p14="http://schemas.microsoft.com/office/powerpoint/2010/main" val="3623055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4AC585-02E0-4055-B4DB-CCBA8994C921}"/>
              </a:ext>
            </a:extLst>
          </p:cNvPr>
          <p:cNvPicPr>
            <a:picLocks noChangeAspect="1"/>
          </p:cNvPicPr>
          <p:nvPr/>
        </p:nvPicPr>
        <p:blipFill>
          <a:blip r:embed="rId2"/>
          <a:stretch>
            <a:fillRect/>
          </a:stretch>
        </p:blipFill>
        <p:spPr>
          <a:xfrm>
            <a:off x="671878" y="252486"/>
            <a:ext cx="9199392" cy="6063908"/>
          </a:xfrm>
          <a:prstGeom prst="rect">
            <a:avLst/>
          </a:prstGeom>
          <a:ln>
            <a:solidFill>
              <a:srgbClr val="00B0F0"/>
            </a:solidFill>
          </a:ln>
          <a:effectLst>
            <a:glow rad="139700">
              <a:schemeClr val="accent6">
                <a:satMod val="175000"/>
                <a:alpha val="40000"/>
              </a:schemeClr>
            </a:glow>
          </a:effectLst>
          <a:scene3d>
            <a:camera prst="orthographicFront"/>
            <a:lightRig rig="threePt" dir="t"/>
          </a:scene3d>
          <a:sp3d>
            <a:bevelT prst="relaxedInset"/>
          </a:sp3d>
        </p:spPr>
      </p:pic>
    </p:spTree>
    <p:extLst>
      <p:ext uri="{BB962C8B-B14F-4D97-AF65-F5344CB8AC3E}">
        <p14:creationId xmlns:p14="http://schemas.microsoft.com/office/powerpoint/2010/main" val="10872955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372576" y="97009"/>
            <a:ext cx="9959451" cy="52322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50000"/>
              </a:spcBef>
              <a:defRPr sz="2800" b="1">
                <a:solidFill>
                  <a:srgbClr val="FFFF00"/>
                </a:solidFill>
                <a:latin typeface="Calibri" panose="020F0502020204030204" pitchFamily="34" charset="0"/>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Critical Competencies in NETRA </a:t>
            </a:r>
          </a:p>
        </p:txBody>
      </p:sp>
      <p:sp>
        <p:nvSpPr>
          <p:cNvPr id="6" name="TextBox 5"/>
          <p:cNvSpPr txBox="1"/>
          <p:nvPr/>
        </p:nvSpPr>
        <p:spPr>
          <a:xfrm>
            <a:off x="563880" y="1025879"/>
            <a:ext cx="11271069" cy="5016758"/>
          </a:xfrm>
          <a:prstGeom prst="rect">
            <a:avLst/>
          </a:prstGeom>
          <a:noFill/>
        </p:spPr>
        <p:txBody>
          <a:bodyPr wrap="square" rtlCol="0">
            <a:spAutoFit/>
          </a:bodyPr>
          <a:lstStyle/>
          <a:p>
            <a:pPr marL="914400" marR="0" lvl="1"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IN" sz="3200" b="1" i="0" u="none" strike="noStrike" kern="1200" cap="none" spc="0" normalizeH="0" baseline="0" noProof="0" dirty="0">
                <a:ln>
                  <a:noFill/>
                </a:ln>
                <a:solidFill>
                  <a:srgbClr val="0000FF"/>
                </a:solidFill>
                <a:effectLst/>
                <a:uLnTx/>
                <a:uFillTx/>
                <a:latin typeface="Candara"/>
                <a:ea typeface="+mn-ea"/>
                <a:cs typeface="+mn-cs"/>
              </a:rPr>
              <a:t>Metallurgy &amp; NDT</a:t>
            </a:r>
          </a:p>
          <a:p>
            <a:pPr marL="914400" marR="0" lvl="1"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IN" sz="3200" b="1" i="0" u="none" strike="noStrike" kern="1200" cap="none" spc="0" normalizeH="0" baseline="0" noProof="0" dirty="0">
                <a:ln>
                  <a:noFill/>
                </a:ln>
                <a:solidFill>
                  <a:srgbClr val="0000FF"/>
                </a:solidFill>
                <a:effectLst/>
                <a:uLnTx/>
                <a:uFillTx/>
                <a:latin typeface="Candara"/>
                <a:ea typeface="+mn-ea"/>
                <a:cs typeface="+mn-cs"/>
              </a:rPr>
              <a:t>Water &amp; Corrosion</a:t>
            </a:r>
          </a:p>
          <a:p>
            <a:pPr marL="914400" marR="0" lvl="1"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IN" sz="3200" b="1" i="0" u="none" strike="noStrike" kern="1200" cap="none" spc="0" normalizeH="0" baseline="0" noProof="0" dirty="0">
                <a:ln>
                  <a:noFill/>
                </a:ln>
                <a:solidFill>
                  <a:srgbClr val="0000FF"/>
                </a:solidFill>
                <a:effectLst/>
                <a:uLnTx/>
                <a:uFillTx/>
                <a:latin typeface="Candara"/>
                <a:ea typeface="+mn-ea"/>
                <a:cs typeface="+mn-cs"/>
              </a:rPr>
              <a:t>Process Technologies</a:t>
            </a:r>
          </a:p>
          <a:p>
            <a:pPr marL="914400" marR="0" lvl="1"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IN" sz="3200" b="1" i="0" u="none" strike="noStrike" kern="1200" cap="none" spc="0" normalizeH="0" baseline="0" noProof="0" dirty="0">
                <a:ln>
                  <a:noFill/>
                </a:ln>
                <a:solidFill>
                  <a:srgbClr val="0000FF"/>
                </a:solidFill>
                <a:effectLst/>
                <a:uLnTx/>
                <a:uFillTx/>
                <a:latin typeface="Candara"/>
                <a:ea typeface="+mn-ea"/>
                <a:cs typeface="+mn-cs"/>
              </a:rPr>
              <a:t>Computational Technologies </a:t>
            </a:r>
          </a:p>
          <a:p>
            <a:pPr marL="914400" marR="0" lvl="1"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IN" sz="3200" b="1" i="0" u="none" strike="noStrike" kern="1200" cap="none" spc="0" normalizeH="0" baseline="0" noProof="0" dirty="0">
                <a:ln>
                  <a:noFill/>
                </a:ln>
                <a:solidFill>
                  <a:srgbClr val="0000FF"/>
                </a:solidFill>
                <a:effectLst/>
                <a:uLnTx/>
                <a:uFillTx/>
                <a:latin typeface="Candara"/>
                <a:ea typeface="+mn-ea"/>
                <a:cs typeface="+mn-cs"/>
              </a:rPr>
              <a:t>By-Product Technologies</a:t>
            </a:r>
          </a:p>
        </p:txBody>
      </p:sp>
    </p:spTree>
    <p:extLst>
      <p:ext uri="{BB962C8B-B14F-4D97-AF65-F5344CB8AC3E}">
        <p14:creationId xmlns:p14="http://schemas.microsoft.com/office/powerpoint/2010/main" val="2498755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372576" y="97009"/>
            <a:ext cx="9959451" cy="523220"/>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50000"/>
              </a:spcBef>
              <a:defRPr sz="2800" b="1">
                <a:solidFill>
                  <a:srgbClr val="FFFF00"/>
                </a:solidFill>
                <a:latin typeface="Calibri" panose="020F0502020204030204" pitchFamily="34" charset="0"/>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Sub Component of Critical Competencies in NETRA </a:t>
            </a:r>
          </a:p>
        </p:txBody>
      </p:sp>
      <p:graphicFrame>
        <p:nvGraphicFramePr>
          <p:cNvPr id="2" name="Table 1">
            <a:extLst>
              <a:ext uri="{FF2B5EF4-FFF2-40B4-BE49-F238E27FC236}">
                <a16:creationId xmlns:a16="http://schemas.microsoft.com/office/drawing/2014/main" id="{95781A55-B26C-4CFA-B199-3DF3A72A353F}"/>
              </a:ext>
            </a:extLst>
          </p:cNvPr>
          <p:cNvGraphicFramePr>
            <a:graphicFrameLocks noGrp="1"/>
          </p:cNvGraphicFramePr>
          <p:nvPr/>
        </p:nvGraphicFramePr>
        <p:xfrm>
          <a:off x="364816" y="984543"/>
          <a:ext cx="11462368" cy="4185960"/>
        </p:xfrm>
        <a:graphic>
          <a:graphicData uri="http://schemas.openxmlformats.org/drawingml/2006/table">
            <a:tbl>
              <a:tblPr firstRow="1" bandRow="1">
                <a:tableStyleId>{5C22544A-7EE6-4342-B048-85BDC9FD1C3A}</a:tableStyleId>
              </a:tblPr>
              <a:tblGrid>
                <a:gridCol w="2266004">
                  <a:extLst>
                    <a:ext uri="{9D8B030D-6E8A-4147-A177-3AD203B41FA5}">
                      <a16:colId xmlns:a16="http://schemas.microsoft.com/office/drawing/2014/main" val="714413492"/>
                    </a:ext>
                  </a:extLst>
                </a:gridCol>
                <a:gridCol w="2299091">
                  <a:extLst>
                    <a:ext uri="{9D8B030D-6E8A-4147-A177-3AD203B41FA5}">
                      <a16:colId xmlns:a16="http://schemas.microsoft.com/office/drawing/2014/main" val="3400495166"/>
                    </a:ext>
                  </a:extLst>
                </a:gridCol>
                <a:gridCol w="2299091">
                  <a:extLst>
                    <a:ext uri="{9D8B030D-6E8A-4147-A177-3AD203B41FA5}">
                      <a16:colId xmlns:a16="http://schemas.microsoft.com/office/drawing/2014/main" val="4212807918"/>
                    </a:ext>
                  </a:extLst>
                </a:gridCol>
                <a:gridCol w="2299091">
                  <a:extLst>
                    <a:ext uri="{9D8B030D-6E8A-4147-A177-3AD203B41FA5}">
                      <a16:colId xmlns:a16="http://schemas.microsoft.com/office/drawing/2014/main" val="1840255207"/>
                    </a:ext>
                  </a:extLst>
                </a:gridCol>
                <a:gridCol w="2299091">
                  <a:extLst>
                    <a:ext uri="{9D8B030D-6E8A-4147-A177-3AD203B41FA5}">
                      <a16:colId xmlns:a16="http://schemas.microsoft.com/office/drawing/2014/main" val="986463760"/>
                    </a:ext>
                  </a:extLst>
                </a:gridCol>
              </a:tblGrid>
              <a:tr h="680760">
                <a:tc>
                  <a:txBody>
                    <a:bodyPr/>
                    <a:lstStyle/>
                    <a:p>
                      <a:pPr algn="ctr"/>
                      <a:r>
                        <a:rPr lang="en-IN" sz="2000" dirty="0"/>
                        <a:t>Metallurgy &amp; NDT</a:t>
                      </a:r>
                    </a:p>
                  </a:txBody>
                  <a:tcPr/>
                </a:tc>
                <a:tc>
                  <a:txBody>
                    <a:bodyPr/>
                    <a:lstStyle/>
                    <a:p>
                      <a:pPr algn="ctr"/>
                      <a:r>
                        <a:rPr lang="en-IN" sz="2000" dirty="0"/>
                        <a:t>Water &amp; Corrosion </a:t>
                      </a:r>
                    </a:p>
                  </a:txBody>
                  <a:tcPr/>
                </a:tc>
                <a:tc>
                  <a:txBody>
                    <a:bodyPr/>
                    <a:lstStyle/>
                    <a:p>
                      <a:pPr algn="ctr"/>
                      <a:r>
                        <a:rPr lang="en-IN" sz="2000" dirty="0"/>
                        <a:t>Process Technologies</a:t>
                      </a:r>
                    </a:p>
                  </a:txBody>
                  <a:tcPr/>
                </a:tc>
                <a:tc>
                  <a:txBody>
                    <a:bodyPr/>
                    <a:lstStyle/>
                    <a:p>
                      <a:pPr algn="ctr"/>
                      <a:r>
                        <a:rPr lang="en-IN" sz="2000" dirty="0"/>
                        <a:t>Computational </a:t>
                      </a:r>
                    </a:p>
                    <a:p>
                      <a:pPr algn="ctr"/>
                      <a:r>
                        <a:rPr lang="en-IN" sz="2000" dirty="0"/>
                        <a:t>Technologies</a:t>
                      </a:r>
                    </a:p>
                  </a:txBody>
                  <a:tcPr/>
                </a:tc>
                <a:tc>
                  <a:txBody>
                    <a:bodyPr/>
                    <a:lstStyle/>
                    <a:p>
                      <a:pPr algn="ctr"/>
                      <a:r>
                        <a:rPr lang="en-IN" sz="2000" dirty="0"/>
                        <a:t>By-Product</a:t>
                      </a:r>
                    </a:p>
                    <a:p>
                      <a:pPr algn="ctr"/>
                      <a:r>
                        <a:rPr lang="en-IN" sz="2000" dirty="0"/>
                        <a:t>Technologies</a:t>
                      </a:r>
                    </a:p>
                  </a:txBody>
                  <a:tcPr/>
                </a:tc>
                <a:extLst>
                  <a:ext uri="{0D108BD9-81ED-4DB2-BD59-A6C34878D82A}">
                    <a16:rowId xmlns:a16="http://schemas.microsoft.com/office/drawing/2014/main" val="3308367200"/>
                  </a:ext>
                </a:extLst>
              </a:tr>
              <a:tr h="680760">
                <a:tc>
                  <a:txBody>
                    <a:bodyPr/>
                    <a:lstStyle/>
                    <a:p>
                      <a:pPr algn="ctr"/>
                      <a:r>
                        <a:rPr lang="en-IN" sz="2000" b="1" dirty="0"/>
                        <a:t>NDT</a:t>
                      </a:r>
                    </a:p>
                  </a:txBody>
                  <a:tcPr anchor="ctr" anchorCtr="1"/>
                </a:tc>
                <a:tc>
                  <a:txBody>
                    <a:bodyPr/>
                    <a:lstStyle/>
                    <a:p>
                      <a:pPr algn="ctr"/>
                      <a:r>
                        <a:rPr lang="en-IN" sz="2000" b="1" dirty="0"/>
                        <a:t>Boiler Water</a:t>
                      </a:r>
                    </a:p>
                  </a:txBody>
                  <a:tcPr anchor="ctr" anchorCtr="1"/>
                </a:tc>
                <a:tc>
                  <a:txBody>
                    <a:bodyPr/>
                    <a:lstStyle/>
                    <a:p>
                      <a:pPr algn="ctr"/>
                      <a:r>
                        <a:rPr lang="en-IN" sz="2000" b="1" dirty="0"/>
                        <a:t>Combustion</a:t>
                      </a:r>
                    </a:p>
                  </a:txBody>
                  <a:tcPr anchor="ctr" anchorCtr="1"/>
                </a:tc>
                <a:tc>
                  <a:txBody>
                    <a:bodyPr/>
                    <a:lstStyle/>
                    <a:p>
                      <a:pPr algn="ctr"/>
                      <a:r>
                        <a:rPr lang="en-IN" sz="2000" b="1" dirty="0"/>
                        <a:t>AI Software</a:t>
                      </a:r>
                    </a:p>
                  </a:txBody>
                  <a:tcPr anchor="ctr" anchorCtr="1"/>
                </a:tc>
                <a:tc>
                  <a:txBody>
                    <a:bodyPr/>
                    <a:lstStyle/>
                    <a:p>
                      <a:pPr algn="ctr"/>
                      <a:r>
                        <a:rPr lang="en-IN" sz="2000" b="1" dirty="0"/>
                        <a:t>Bulk Ash Utilization</a:t>
                      </a:r>
                    </a:p>
                  </a:txBody>
                  <a:tcPr anchor="ctr" anchorCtr="1"/>
                </a:tc>
                <a:extLst>
                  <a:ext uri="{0D108BD9-81ED-4DB2-BD59-A6C34878D82A}">
                    <a16:rowId xmlns:a16="http://schemas.microsoft.com/office/drawing/2014/main" val="810604671"/>
                  </a:ext>
                </a:extLst>
              </a:tr>
              <a:tr h="680760">
                <a:tc>
                  <a:txBody>
                    <a:bodyPr/>
                    <a:lstStyle/>
                    <a:p>
                      <a:pPr algn="ctr"/>
                      <a:r>
                        <a:rPr lang="en-IN" sz="2000" b="1" dirty="0"/>
                        <a:t>Mechanical Metallurgy</a:t>
                      </a:r>
                    </a:p>
                  </a:txBody>
                  <a:tcPr anchor="ctr" anchorCtr="1"/>
                </a:tc>
                <a:tc>
                  <a:txBody>
                    <a:bodyPr/>
                    <a:lstStyle/>
                    <a:p>
                      <a:pPr algn="ctr"/>
                      <a:r>
                        <a:rPr lang="en-IN" sz="2000" b="1" dirty="0"/>
                        <a:t>Cooling Water</a:t>
                      </a:r>
                    </a:p>
                  </a:txBody>
                  <a:tcPr anchor="ctr" anchorCtr="1"/>
                </a:tc>
                <a:tc>
                  <a:txBody>
                    <a:bodyPr/>
                    <a:lstStyle/>
                    <a:p>
                      <a:pPr algn="ctr"/>
                      <a:r>
                        <a:rPr lang="en-IN" sz="2000" b="1" dirty="0"/>
                        <a:t>Mechanical</a:t>
                      </a:r>
                    </a:p>
                  </a:txBody>
                  <a:tcPr anchor="ctr" anchorCtr="1"/>
                </a:tc>
                <a:tc>
                  <a:txBody>
                    <a:bodyPr/>
                    <a:lstStyle/>
                    <a:p>
                      <a:pPr algn="ctr"/>
                      <a:r>
                        <a:rPr lang="en-IN" sz="2000" b="1" dirty="0"/>
                        <a:t>Data and Image Analysis</a:t>
                      </a:r>
                    </a:p>
                  </a:txBody>
                  <a:tcPr anchor="ctr" anchorCtr="1"/>
                </a:tc>
                <a:tc>
                  <a:txBody>
                    <a:bodyPr/>
                    <a:lstStyle/>
                    <a:p>
                      <a:pPr algn="ctr"/>
                      <a:r>
                        <a:rPr lang="en-IN" sz="2000" b="1" dirty="0"/>
                        <a:t>Gypsum Product &amp; utilization</a:t>
                      </a:r>
                    </a:p>
                  </a:txBody>
                  <a:tcPr anchor="ctr" anchorCtr="1"/>
                </a:tc>
                <a:extLst>
                  <a:ext uri="{0D108BD9-81ED-4DB2-BD59-A6C34878D82A}">
                    <a16:rowId xmlns:a16="http://schemas.microsoft.com/office/drawing/2014/main" val="3336605059"/>
                  </a:ext>
                </a:extLst>
              </a:tr>
              <a:tr h="680760">
                <a:tc>
                  <a:txBody>
                    <a:bodyPr/>
                    <a:lstStyle/>
                    <a:p>
                      <a:pPr algn="ctr"/>
                      <a:r>
                        <a:rPr lang="en-IN" sz="2000" b="1" dirty="0"/>
                        <a:t>Failure Analysis</a:t>
                      </a:r>
                    </a:p>
                  </a:txBody>
                  <a:tcPr anchor="ctr" anchorCtr="1"/>
                </a:tc>
                <a:tc>
                  <a:txBody>
                    <a:bodyPr/>
                    <a:lstStyle/>
                    <a:p>
                      <a:pPr algn="ctr"/>
                      <a:r>
                        <a:rPr lang="en-IN" sz="2000" b="1" dirty="0"/>
                        <a:t>DM Plant </a:t>
                      </a:r>
                    </a:p>
                  </a:txBody>
                  <a:tcPr anchor="ctr" anchorCtr="1"/>
                </a:tc>
                <a:tc>
                  <a:txBody>
                    <a:bodyPr/>
                    <a:lstStyle/>
                    <a:p>
                      <a:pPr algn="ctr"/>
                      <a:r>
                        <a:rPr lang="en-IN" sz="2000" b="1" dirty="0"/>
                        <a:t>Electrical</a:t>
                      </a:r>
                    </a:p>
                  </a:txBody>
                  <a:tcPr anchor="ctr" anchorCtr="1"/>
                </a:tc>
                <a:tc>
                  <a:txBody>
                    <a:bodyPr/>
                    <a:lstStyle/>
                    <a:p>
                      <a:pPr algn="ctr"/>
                      <a:r>
                        <a:rPr lang="en-IN" sz="2000" b="1" dirty="0"/>
                        <a:t>Weather  Research &amp; forecasting</a:t>
                      </a:r>
                    </a:p>
                  </a:txBody>
                  <a:tcPr anchor="ctr" anchorCtr="1"/>
                </a:tc>
                <a:tc>
                  <a:txBody>
                    <a:bodyPr/>
                    <a:lstStyle/>
                    <a:p>
                      <a:pPr algn="ctr"/>
                      <a:r>
                        <a:rPr lang="en-IN" sz="2000" b="1" dirty="0"/>
                        <a:t>CO2 capture and Utilization</a:t>
                      </a:r>
                    </a:p>
                  </a:txBody>
                  <a:tcPr anchor="ctr" anchorCtr="1"/>
                </a:tc>
                <a:extLst>
                  <a:ext uri="{0D108BD9-81ED-4DB2-BD59-A6C34878D82A}">
                    <a16:rowId xmlns:a16="http://schemas.microsoft.com/office/drawing/2014/main" val="401805976"/>
                  </a:ext>
                </a:extLst>
              </a:tr>
              <a:tr h="680760">
                <a:tc>
                  <a:txBody>
                    <a:bodyPr/>
                    <a:lstStyle/>
                    <a:p>
                      <a:pPr algn="ctr"/>
                      <a:r>
                        <a:rPr lang="en-IN" sz="2000" b="1" dirty="0"/>
                        <a:t>RLA</a:t>
                      </a:r>
                    </a:p>
                  </a:txBody>
                  <a:tcPr anchor="ctr" anchorCtr="1"/>
                </a:tc>
                <a:tc>
                  <a:txBody>
                    <a:bodyPr/>
                    <a:lstStyle/>
                    <a:p>
                      <a:pPr algn="ctr"/>
                      <a:r>
                        <a:rPr lang="en-IN" sz="2000" b="1" dirty="0"/>
                        <a:t>STP Water</a:t>
                      </a:r>
                    </a:p>
                  </a:txBody>
                  <a:tcPr anchor="ctr" anchorCtr="1"/>
                </a:tc>
                <a:tc>
                  <a:txBody>
                    <a:bodyPr/>
                    <a:lstStyle/>
                    <a:p>
                      <a:pPr algn="ctr"/>
                      <a:r>
                        <a:rPr lang="en-IN" sz="2000" b="1" dirty="0"/>
                        <a:t>C&amp;I</a:t>
                      </a: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1" dirty="0"/>
                        <a:t>CFD Modelling</a:t>
                      </a:r>
                    </a:p>
                  </a:txBody>
                  <a:tcPr anchor="ctr" anchorCtr="1"/>
                </a:tc>
                <a:tc>
                  <a:txBody>
                    <a:bodyPr/>
                    <a:lstStyle/>
                    <a:p>
                      <a:pPr algn="ctr"/>
                      <a:endParaRPr lang="en-IN" sz="2000" b="1"/>
                    </a:p>
                  </a:txBody>
                  <a:tcPr anchor="ctr" anchorCtr="1"/>
                </a:tc>
                <a:extLst>
                  <a:ext uri="{0D108BD9-81ED-4DB2-BD59-A6C34878D82A}">
                    <a16:rowId xmlns:a16="http://schemas.microsoft.com/office/drawing/2014/main" val="2135559728"/>
                  </a:ext>
                </a:extLst>
              </a:tr>
              <a:tr h="680760">
                <a:tc>
                  <a:txBody>
                    <a:bodyPr/>
                    <a:lstStyle/>
                    <a:p>
                      <a:pPr algn="ctr"/>
                      <a:r>
                        <a:rPr lang="en-IN" sz="2000" b="1" dirty="0"/>
                        <a:t>Condition Monitoring</a:t>
                      </a:r>
                    </a:p>
                  </a:txBody>
                  <a:tcPr anchor="ctr" anchorCtr="1"/>
                </a:tc>
                <a:tc>
                  <a:txBody>
                    <a:bodyPr/>
                    <a:lstStyle/>
                    <a:p>
                      <a:pPr algn="ctr"/>
                      <a:r>
                        <a:rPr lang="en-IN" sz="2000" b="1" dirty="0"/>
                        <a:t>Corrosion</a:t>
                      </a:r>
                    </a:p>
                  </a:txBody>
                  <a:tcPr anchor="ctr" anchorCtr="1"/>
                </a:tc>
                <a:tc>
                  <a:txBody>
                    <a:bodyPr/>
                    <a:lstStyle/>
                    <a:p>
                      <a:pPr algn="ctr"/>
                      <a:r>
                        <a:rPr lang="en-IN" sz="2000" b="1" dirty="0"/>
                        <a:t>Chemical </a:t>
                      </a:r>
                    </a:p>
                  </a:txBody>
                  <a:tcPr anchor="ctr" anchorCtr="1"/>
                </a:tc>
                <a:tc>
                  <a:txBody>
                    <a:bodyPr/>
                    <a:lstStyle/>
                    <a:p>
                      <a:pPr algn="ctr"/>
                      <a:endParaRPr lang="en-IN" sz="2000" b="1" dirty="0"/>
                    </a:p>
                  </a:txBody>
                  <a:tcPr anchor="ctr" anchorCtr="1"/>
                </a:tc>
                <a:tc>
                  <a:txBody>
                    <a:bodyPr/>
                    <a:lstStyle/>
                    <a:p>
                      <a:pPr algn="ctr"/>
                      <a:endParaRPr lang="en-IN" sz="2000" b="1" dirty="0"/>
                    </a:p>
                  </a:txBody>
                  <a:tcPr anchor="ctr" anchorCtr="1"/>
                </a:tc>
                <a:extLst>
                  <a:ext uri="{0D108BD9-81ED-4DB2-BD59-A6C34878D82A}">
                    <a16:rowId xmlns:a16="http://schemas.microsoft.com/office/drawing/2014/main" val="1502389135"/>
                  </a:ext>
                </a:extLst>
              </a:tr>
            </a:tbl>
          </a:graphicData>
        </a:graphic>
      </p:graphicFrame>
    </p:spTree>
    <p:extLst>
      <p:ext uri="{BB962C8B-B14F-4D97-AF65-F5344CB8AC3E}">
        <p14:creationId xmlns:p14="http://schemas.microsoft.com/office/powerpoint/2010/main" val="445843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607612-9AE2-4E60-A6DD-9D5D0C96C096}"/>
              </a:ext>
            </a:extLst>
          </p:cNvPr>
          <p:cNvGraphicFramePr>
            <a:graphicFrameLocks noGrp="1"/>
          </p:cNvGraphicFramePr>
          <p:nvPr>
            <p:extLst>
              <p:ext uri="{D42A27DB-BD31-4B8C-83A1-F6EECF244321}">
                <p14:modId xmlns:p14="http://schemas.microsoft.com/office/powerpoint/2010/main" val="406549906"/>
              </p:ext>
            </p:extLst>
          </p:nvPr>
        </p:nvGraphicFramePr>
        <p:xfrm>
          <a:off x="456418" y="1079680"/>
          <a:ext cx="9601982" cy="5393710"/>
        </p:xfrm>
        <a:graphic>
          <a:graphicData uri="http://schemas.openxmlformats.org/drawingml/2006/table">
            <a:tbl>
              <a:tblPr firstRow="1" bandRow="1">
                <a:tableStyleId>{5C22544A-7EE6-4342-B048-85BDC9FD1C3A}</a:tableStyleId>
              </a:tblPr>
              <a:tblGrid>
                <a:gridCol w="1600331">
                  <a:extLst>
                    <a:ext uri="{9D8B030D-6E8A-4147-A177-3AD203B41FA5}">
                      <a16:colId xmlns:a16="http://schemas.microsoft.com/office/drawing/2014/main" val="3959624950"/>
                    </a:ext>
                  </a:extLst>
                </a:gridCol>
                <a:gridCol w="1815757">
                  <a:extLst>
                    <a:ext uri="{9D8B030D-6E8A-4147-A177-3AD203B41FA5}">
                      <a16:colId xmlns:a16="http://schemas.microsoft.com/office/drawing/2014/main" val="1664352783"/>
                    </a:ext>
                  </a:extLst>
                </a:gridCol>
                <a:gridCol w="1384902">
                  <a:extLst>
                    <a:ext uri="{9D8B030D-6E8A-4147-A177-3AD203B41FA5}">
                      <a16:colId xmlns:a16="http://schemas.microsoft.com/office/drawing/2014/main" val="648133471"/>
                    </a:ext>
                  </a:extLst>
                </a:gridCol>
                <a:gridCol w="1600331">
                  <a:extLst>
                    <a:ext uri="{9D8B030D-6E8A-4147-A177-3AD203B41FA5}">
                      <a16:colId xmlns:a16="http://schemas.microsoft.com/office/drawing/2014/main" val="1370772487"/>
                    </a:ext>
                  </a:extLst>
                </a:gridCol>
                <a:gridCol w="1206038">
                  <a:extLst>
                    <a:ext uri="{9D8B030D-6E8A-4147-A177-3AD203B41FA5}">
                      <a16:colId xmlns:a16="http://schemas.microsoft.com/office/drawing/2014/main" val="3959269762"/>
                    </a:ext>
                  </a:extLst>
                </a:gridCol>
                <a:gridCol w="1994623">
                  <a:extLst>
                    <a:ext uri="{9D8B030D-6E8A-4147-A177-3AD203B41FA5}">
                      <a16:colId xmlns:a16="http://schemas.microsoft.com/office/drawing/2014/main" val="4114610061"/>
                    </a:ext>
                  </a:extLst>
                </a:gridCol>
              </a:tblGrid>
              <a:tr h="634286">
                <a:tc>
                  <a:txBody>
                    <a:bodyPr/>
                    <a:lstStyle/>
                    <a:p>
                      <a:r>
                        <a:rPr lang="en-GB" dirty="0"/>
                        <a:t>Branch</a:t>
                      </a:r>
                      <a:endParaRPr lang="en-IN" dirty="0"/>
                    </a:p>
                  </a:txBody>
                  <a:tcPr/>
                </a:tc>
                <a:tc>
                  <a:txBody>
                    <a:bodyPr/>
                    <a:lstStyle/>
                    <a:p>
                      <a:r>
                        <a:rPr lang="en-GB" dirty="0"/>
                        <a:t>Competency</a:t>
                      </a:r>
                      <a:endParaRPr lang="en-IN" dirty="0"/>
                    </a:p>
                  </a:txBody>
                  <a:tcPr/>
                </a:tc>
                <a:tc gridSpan="3">
                  <a:txBody>
                    <a:bodyPr/>
                    <a:lstStyle/>
                    <a:p>
                      <a:r>
                        <a:rPr lang="en-GB" dirty="0"/>
                        <a:t>Course structure</a:t>
                      </a:r>
                      <a:endParaRPr lang="en-IN" dirty="0"/>
                    </a:p>
                  </a:txBody>
                  <a:tcPr/>
                </a:tc>
                <a:tc hMerge="1">
                  <a:txBody>
                    <a:bodyPr/>
                    <a:lstStyle/>
                    <a:p>
                      <a:endParaRPr lang="en-IN" dirty="0"/>
                    </a:p>
                  </a:txBody>
                  <a:tcPr/>
                </a:tc>
                <a:tc hMerge="1">
                  <a:txBody>
                    <a:bodyPr/>
                    <a:lstStyle/>
                    <a:p>
                      <a:endParaRPr lang="en-IN" dirty="0"/>
                    </a:p>
                  </a:txBody>
                  <a:tcPr/>
                </a:tc>
                <a:tc>
                  <a:txBody>
                    <a:bodyPr/>
                    <a:lstStyle/>
                    <a:p>
                      <a:r>
                        <a:rPr lang="en-GB" dirty="0"/>
                        <a:t>Training methodology </a:t>
                      </a:r>
                      <a:endParaRPr lang="en-IN" dirty="0"/>
                    </a:p>
                  </a:txBody>
                  <a:tcPr/>
                </a:tc>
                <a:extLst>
                  <a:ext uri="{0D108BD9-81ED-4DB2-BD59-A6C34878D82A}">
                    <a16:rowId xmlns:a16="http://schemas.microsoft.com/office/drawing/2014/main" val="2489097431"/>
                  </a:ext>
                </a:extLst>
              </a:tr>
              <a:tr h="634286">
                <a:tc>
                  <a:txBody>
                    <a:bodyPr/>
                    <a:lstStyle/>
                    <a:p>
                      <a:r>
                        <a:rPr lang="en-GB" dirty="0"/>
                        <a:t>SWT</a:t>
                      </a:r>
                      <a:endParaRPr lang="en-IN" dirty="0"/>
                    </a:p>
                  </a:txBody>
                  <a:tcPr/>
                </a:tc>
                <a:tc>
                  <a:txBody>
                    <a:bodyPr/>
                    <a:lstStyle/>
                    <a:p>
                      <a:r>
                        <a:rPr lang="en-GB" dirty="0"/>
                        <a:t>Level-1</a:t>
                      </a:r>
                      <a:endParaRPr lang="en-IN" dirty="0"/>
                    </a:p>
                  </a:txBody>
                  <a:tcPr/>
                </a:tc>
                <a:tc>
                  <a:txBody>
                    <a:bodyPr/>
                    <a:lstStyle/>
                    <a:p>
                      <a:r>
                        <a:rPr lang="en-GB" dirty="0"/>
                        <a:t>Module-1</a:t>
                      </a:r>
                      <a:endParaRPr lang="en-IN" dirty="0"/>
                    </a:p>
                  </a:txBody>
                  <a:tcPr/>
                </a:tc>
                <a:tc>
                  <a:txBody>
                    <a:bodyPr/>
                    <a:lstStyle/>
                    <a:p>
                      <a:r>
                        <a:rPr lang="en-GB" dirty="0"/>
                        <a:t>Module-2</a:t>
                      </a:r>
                      <a:endParaRPr lang="en-IN" dirty="0"/>
                    </a:p>
                  </a:txBody>
                  <a:tcPr/>
                </a:tc>
                <a:tc>
                  <a:txBody>
                    <a:bodyPr/>
                    <a:lstStyle/>
                    <a:p>
                      <a:r>
                        <a:rPr lang="en-GB" dirty="0"/>
                        <a:t>Module-3</a:t>
                      </a:r>
                      <a:endParaRPr lang="en-IN" dirty="0"/>
                    </a:p>
                  </a:txBody>
                  <a:tcPr/>
                </a:tc>
                <a:tc>
                  <a:txBody>
                    <a:bodyPr/>
                    <a:lstStyle/>
                    <a:p>
                      <a:r>
                        <a:rPr lang="en-GB" dirty="0"/>
                        <a:t>Developed for each module</a:t>
                      </a:r>
                      <a:endParaRPr lang="en-IN" dirty="0"/>
                    </a:p>
                  </a:txBody>
                  <a:tcPr/>
                </a:tc>
                <a:extLst>
                  <a:ext uri="{0D108BD9-81ED-4DB2-BD59-A6C34878D82A}">
                    <a16:rowId xmlns:a16="http://schemas.microsoft.com/office/drawing/2014/main" val="3554473646"/>
                  </a:ext>
                </a:extLst>
              </a:tr>
              <a:tr h="634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SWT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Level-2</a:t>
                      </a:r>
                      <a:endParaRPr lang="en-IN" dirty="0"/>
                    </a:p>
                  </a:txBody>
                  <a:tcPr/>
                </a:tc>
                <a:tc>
                  <a:txBody>
                    <a:bodyPr/>
                    <a:lstStyle/>
                    <a:p>
                      <a:r>
                        <a:rPr lang="en-GB" dirty="0"/>
                        <a:t>Module-1</a:t>
                      </a:r>
                      <a:endParaRPr lang="en-IN" dirty="0"/>
                    </a:p>
                  </a:txBody>
                  <a:tcPr/>
                </a:tc>
                <a:tc>
                  <a:txBody>
                    <a:bodyPr/>
                    <a:lstStyle/>
                    <a:p>
                      <a:r>
                        <a:rPr lang="en-GB" dirty="0"/>
                        <a:t>Module-2</a:t>
                      </a:r>
                      <a:endParaRPr lang="en-IN" dirty="0"/>
                    </a:p>
                  </a:txBody>
                  <a:tcPr/>
                </a:tc>
                <a:tc>
                  <a:txBody>
                    <a:bodyPr/>
                    <a:lstStyle/>
                    <a:p>
                      <a:r>
                        <a:rPr lang="en-GB" dirty="0"/>
                        <a:t>Module-3</a:t>
                      </a:r>
                      <a:endParaRPr lang="en-IN" dirty="0"/>
                    </a:p>
                  </a:txBody>
                  <a:tcPr/>
                </a:tc>
                <a:tc>
                  <a:txBody>
                    <a:bodyPr/>
                    <a:lstStyle/>
                    <a:p>
                      <a:endParaRPr lang="en-IN" dirty="0"/>
                    </a:p>
                  </a:txBody>
                  <a:tcPr/>
                </a:tc>
                <a:extLst>
                  <a:ext uri="{0D108BD9-81ED-4DB2-BD59-A6C34878D82A}">
                    <a16:rowId xmlns:a16="http://schemas.microsoft.com/office/drawing/2014/main" val="350409396"/>
                  </a:ext>
                </a:extLst>
              </a:tr>
              <a:tr h="634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SWT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Level-3</a:t>
                      </a:r>
                      <a:endParaRPr lang="en-IN" dirty="0"/>
                    </a:p>
                  </a:txBody>
                  <a:tcPr/>
                </a:tc>
                <a:tc>
                  <a:txBody>
                    <a:bodyPr/>
                    <a:lstStyle/>
                    <a:p>
                      <a:r>
                        <a:rPr lang="en-GB" dirty="0"/>
                        <a:t>Module-1</a:t>
                      </a:r>
                      <a:endParaRPr lang="en-IN" dirty="0"/>
                    </a:p>
                  </a:txBody>
                  <a:tcPr/>
                </a:tc>
                <a:tc>
                  <a:txBody>
                    <a:bodyPr/>
                    <a:lstStyle/>
                    <a:p>
                      <a:r>
                        <a:rPr lang="en-GB" dirty="0"/>
                        <a:t>Module-2</a:t>
                      </a:r>
                      <a:endParaRPr lang="en-IN" dirty="0"/>
                    </a:p>
                  </a:txBody>
                  <a:tcPr/>
                </a:tc>
                <a:tc>
                  <a:txBody>
                    <a:bodyPr/>
                    <a:lstStyle/>
                    <a:p>
                      <a:r>
                        <a:rPr lang="en-GB" dirty="0"/>
                        <a:t>Module-3</a:t>
                      </a:r>
                      <a:endParaRPr lang="en-IN" dirty="0"/>
                    </a:p>
                  </a:txBody>
                  <a:tcPr/>
                </a:tc>
                <a:tc>
                  <a:txBody>
                    <a:bodyPr/>
                    <a:lstStyle/>
                    <a:p>
                      <a:endParaRPr lang="en-IN"/>
                    </a:p>
                  </a:txBody>
                  <a:tcPr/>
                </a:tc>
                <a:extLst>
                  <a:ext uri="{0D108BD9-81ED-4DB2-BD59-A6C34878D82A}">
                    <a16:rowId xmlns:a16="http://schemas.microsoft.com/office/drawing/2014/main" val="1356330518"/>
                  </a:ext>
                </a:extLst>
              </a:tr>
              <a:tr h="367483">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40670944"/>
                  </a:ext>
                </a:extLst>
              </a:tr>
              <a:tr h="367483">
                <a:tc>
                  <a:txBody>
                    <a:bodyPr/>
                    <a:lstStyle/>
                    <a:p>
                      <a:r>
                        <a:rPr lang="en-GB" dirty="0"/>
                        <a:t>Water Treatment</a:t>
                      </a:r>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2150829924"/>
                  </a:ext>
                </a:extLst>
              </a:tr>
              <a:tr h="367483">
                <a:tc>
                  <a:txBody>
                    <a:bodyPr/>
                    <a:lstStyle/>
                    <a:p>
                      <a:endParaRPr lang="en-IN"/>
                    </a:p>
                  </a:txBody>
                  <a:tcPr/>
                </a:tc>
                <a:tc>
                  <a:txBody>
                    <a:bodyPr/>
                    <a:lstStyle/>
                    <a:p>
                      <a:endParaRPr lang="en-IN"/>
                    </a:p>
                  </a:txBody>
                  <a:tcPr/>
                </a:tc>
                <a:tc>
                  <a:txBody>
                    <a:bodyPr/>
                    <a:lstStyle/>
                    <a:p>
                      <a:endParaRPr lang="en-IN" dirty="0"/>
                    </a:p>
                  </a:txBody>
                  <a:tcPr/>
                </a:tc>
                <a:tc>
                  <a:txBody>
                    <a:bodyPr/>
                    <a:lstStyle/>
                    <a:p>
                      <a:endParaRPr lang="en-IN" dirty="0"/>
                    </a:p>
                  </a:txBody>
                  <a:tcPr/>
                </a:tc>
                <a:tc>
                  <a:txBody>
                    <a:bodyPr/>
                    <a:lstStyle/>
                    <a:p>
                      <a:endParaRPr lang="en-IN"/>
                    </a:p>
                  </a:txBody>
                  <a:tcPr/>
                </a:tc>
                <a:tc>
                  <a:txBody>
                    <a:bodyPr/>
                    <a:lstStyle/>
                    <a:p>
                      <a:endParaRPr lang="en-IN"/>
                    </a:p>
                  </a:txBody>
                  <a:tcPr/>
                </a:tc>
                <a:extLst>
                  <a:ext uri="{0D108BD9-81ED-4DB2-BD59-A6C34878D82A}">
                    <a16:rowId xmlns:a16="http://schemas.microsoft.com/office/drawing/2014/main" val="552738718"/>
                  </a:ext>
                </a:extLst>
              </a:tr>
              <a:tr h="367483">
                <a:tc>
                  <a:txBody>
                    <a:bodyPr/>
                    <a:lstStyle/>
                    <a:p>
                      <a:r>
                        <a:rPr lang="en-GB" dirty="0"/>
                        <a:t>Boilers</a:t>
                      </a:r>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extLst>
                  <a:ext uri="{0D108BD9-81ED-4DB2-BD59-A6C34878D82A}">
                    <a16:rowId xmlns:a16="http://schemas.microsoft.com/office/drawing/2014/main" val="2458363302"/>
                  </a:ext>
                </a:extLst>
              </a:tr>
              <a:tr h="367483">
                <a:tc>
                  <a:txBody>
                    <a:bodyPr/>
                    <a:lstStyle/>
                    <a:p>
                      <a:r>
                        <a:rPr lang="en-GB" dirty="0"/>
                        <a:t>CPU</a:t>
                      </a:r>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extLst>
                  <a:ext uri="{0D108BD9-81ED-4DB2-BD59-A6C34878D82A}">
                    <a16:rowId xmlns:a16="http://schemas.microsoft.com/office/drawing/2014/main" val="2391933989"/>
                  </a:ext>
                </a:extLst>
              </a:tr>
              <a:tr h="367483">
                <a:tc>
                  <a:txBody>
                    <a:bodyPr/>
                    <a:lstStyle/>
                    <a:p>
                      <a:r>
                        <a:rPr lang="en-GB" dirty="0"/>
                        <a:t>CWT</a:t>
                      </a:r>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extLst>
                  <a:ext uri="{0D108BD9-81ED-4DB2-BD59-A6C34878D82A}">
                    <a16:rowId xmlns:a16="http://schemas.microsoft.com/office/drawing/2014/main" val="2282623230"/>
                  </a:ext>
                </a:extLst>
              </a:tr>
              <a:tr h="367483">
                <a:tc>
                  <a:txBody>
                    <a:bodyPr/>
                    <a:lstStyle/>
                    <a:p>
                      <a:r>
                        <a:rPr lang="en-GB" dirty="0"/>
                        <a:t>RO</a:t>
                      </a:r>
                      <a:endParaRPr lang="en-IN" dirty="0"/>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a:p>
                  </a:txBody>
                  <a:tcPr/>
                </a:tc>
                <a:tc>
                  <a:txBody>
                    <a:bodyPr/>
                    <a:lstStyle/>
                    <a:p>
                      <a:endParaRPr lang="en-IN" dirty="0"/>
                    </a:p>
                  </a:txBody>
                  <a:tcPr/>
                </a:tc>
                <a:extLst>
                  <a:ext uri="{0D108BD9-81ED-4DB2-BD59-A6C34878D82A}">
                    <a16:rowId xmlns:a16="http://schemas.microsoft.com/office/drawing/2014/main" val="1350697332"/>
                  </a:ext>
                </a:extLst>
              </a:tr>
            </a:tbl>
          </a:graphicData>
        </a:graphic>
      </p:graphicFrame>
      <p:sp>
        <p:nvSpPr>
          <p:cNvPr id="3" name="Rectangle 2">
            <a:extLst>
              <a:ext uri="{FF2B5EF4-FFF2-40B4-BE49-F238E27FC236}">
                <a16:creationId xmlns:a16="http://schemas.microsoft.com/office/drawing/2014/main" id="{462C084B-ADE6-4FB8-8BF0-9913F092647C}"/>
              </a:ext>
            </a:extLst>
          </p:cNvPr>
          <p:cNvSpPr/>
          <p:nvPr/>
        </p:nvSpPr>
        <p:spPr>
          <a:xfrm>
            <a:off x="708976" y="-77055"/>
            <a:ext cx="9882256"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Professional competency development</a:t>
            </a:r>
          </a:p>
        </p:txBody>
      </p:sp>
    </p:spTree>
    <p:extLst>
      <p:ext uri="{BB962C8B-B14F-4D97-AF65-F5344CB8AC3E}">
        <p14:creationId xmlns:p14="http://schemas.microsoft.com/office/powerpoint/2010/main" val="1782909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4579A-E8A2-4EAD-9338-FE277BAB2C79}"/>
              </a:ext>
            </a:extLst>
          </p:cNvPr>
          <p:cNvSpPr/>
          <p:nvPr/>
        </p:nvSpPr>
        <p:spPr>
          <a:xfrm>
            <a:off x="459544" y="273200"/>
            <a:ext cx="11047827" cy="5654625"/>
          </a:xfrm>
          <a:prstGeom prst="rect">
            <a:avLst/>
          </a:prstGeom>
        </p:spPr>
        <p:txBody>
          <a:bodyPr wrap="square">
            <a:spAutoFit/>
          </a:bodyPr>
          <a:lstStyle/>
          <a:p>
            <a:pPr algn="ctr">
              <a:lnSpc>
                <a:spcPct val="107000"/>
              </a:lnSpc>
              <a:spcAft>
                <a:spcPts val="800"/>
              </a:spcAft>
            </a:pPr>
            <a:r>
              <a:rPr lang="en-IN" sz="2000" b="1" dirty="0">
                <a:ea typeface="Calibri" panose="020F0502020204030204" pitchFamily="34" charset="0"/>
                <a:cs typeface="Mangal" panose="02040503050203030202" pitchFamily="18" charset="0"/>
              </a:rPr>
              <a:t>Knowledge Module for Sewerage Treatment Plant</a:t>
            </a:r>
            <a:endParaRPr lang="en-IN" sz="2000" dirty="0">
              <a:ea typeface="Calibri" panose="020F0502020204030204" pitchFamily="34" charset="0"/>
              <a:cs typeface="Mangal" panose="02040503050203030202" pitchFamily="18" charset="0"/>
            </a:endParaRPr>
          </a:p>
          <a:p>
            <a:pPr algn="just">
              <a:lnSpc>
                <a:spcPct val="107000"/>
              </a:lnSpc>
              <a:spcAft>
                <a:spcPts val="800"/>
              </a:spcAft>
            </a:pPr>
            <a:r>
              <a:rPr lang="en-IN" sz="2000" dirty="0">
                <a:ea typeface="Calibri" panose="020F0502020204030204" pitchFamily="34" charset="0"/>
                <a:cs typeface="Mangal" panose="02040503050203030202" pitchFamily="18" charset="0"/>
              </a:rPr>
              <a:t>Water plays a crucial role in ensuring smooth operations of a thermal power plant (TPP). It is typically used at a plant for cooling tower makeup, ash disposal, demineralizing (DM) water &amp; boiler make-up, etc. As we all know that water is a very scarce resource and in the recent past, the availability of water has been a key concern for power developers. Competing uses, limited supplies as well as shortages in various parts of the country have resulted in a shortage of water for power generation. </a:t>
            </a:r>
          </a:p>
          <a:p>
            <a:pPr algn="just">
              <a:lnSpc>
                <a:spcPct val="107000"/>
              </a:lnSpc>
              <a:spcAft>
                <a:spcPts val="800"/>
              </a:spcAft>
            </a:pPr>
            <a:r>
              <a:rPr lang="en-IN" sz="2000" b="1" dirty="0">
                <a:solidFill>
                  <a:srgbClr val="0070C0"/>
                </a:solidFill>
                <a:ea typeface="Calibri" panose="020F0502020204030204" pitchFamily="34" charset="0"/>
                <a:cs typeface="Mangal" panose="02040503050203030202" pitchFamily="18" charset="0"/>
              </a:rPr>
              <a:t>In view of the criticality of the water demand and supply situation, NTPC has adopted systematic approach on water management measures to minimize consumption through judicious use and reuse of wastewater wherever possible.   </a:t>
            </a:r>
          </a:p>
          <a:p>
            <a:pPr algn="just">
              <a:lnSpc>
                <a:spcPct val="107000"/>
              </a:lnSpc>
              <a:spcAft>
                <a:spcPts val="800"/>
              </a:spcAft>
            </a:pPr>
            <a:r>
              <a:rPr lang="en-IN" sz="2000" dirty="0">
                <a:ea typeface="Calibri" panose="020F0502020204030204" pitchFamily="34" charset="0"/>
                <a:cs typeface="Mangal" panose="02040503050203030202" pitchFamily="18" charset="0"/>
              </a:rPr>
              <a:t>One of the key policy measures for promoting water management at TPPs was the stringent norms on water consumption standards by the Ministry of Environment, Forest and Climate Change in December 2015. As per the revised norms, the existing plants are required to achieve a specific water consumption of 3.5 cubic meters per MWh by December 2017. Further, plants deploying the once-through cooling mechanism are required to install a cooling tower. Meanwhile, all plants being set up after January 2017 need to operate at a water consumption level of 3.0 cubic meters per MWh and achieve zero liquid discharge. </a:t>
            </a:r>
          </a:p>
        </p:txBody>
      </p:sp>
    </p:spTree>
    <p:extLst>
      <p:ext uri="{BB962C8B-B14F-4D97-AF65-F5344CB8AC3E}">
        <p14:creationId xmlns:p14="http://schemas.microsoft.com/office/powerpoint/2010/main" val="859116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4F3048-DDE8-4D06-9A0B-233B24AACFA2}"/>
              </a:ext>
            </a:extLst>
          </p:cNvPr>
          <p:cNvSpPr/>
          <p:nvPr/>
        </p:nvSpPr>
        <p:spPr>
          <a:xfrm>
            <a:off x="480646" y="437860"/>
            <a:ext cx="11230708" cy="5982279"/>
          </a:xfrm>
          <a:prstGeom prst="rect">
            <a:avLst/>
          </a:prstGeom>
        </p:spPr>
        <p:txBody>
          <a:bodyPr wrap="square">
            <a:spAutoFit/>
          </a:bodyPr>
          <a:lstStyle/>
          <a:p>
            <a:pPr marL="457200" algn="just">
              <a:lnSpc>
                <a:spcPct val="107000"/>
              </a:lnSpc>
              <a:spcAft>
                <a:spcPts val="800"/>
              </a:spcAft>
            </a:pPr>
            <a:r>
              <a:rPr lang="en-IN" sz="2000" dirty="0">
                <a:latin typeface="Times New Roman" panose="02020603050405020304" pitchFamily="18" charset="0"/>
                <a:ea typeface="Calibri" panose="020F0502020204030204" pitchFamily="34" charset="0"/>
                <a:cs typeface="Mangal" panose="02040503050203030202" pitchFamily="18" charset="0"/>
              </a:rPr>
              <a:t>Another policy push for water management at TPPs was the mandate under the amended tariff policy of 2016 to use treated sewage water at plants located within a radius of 50 km from a sewage treatment plant (STP).  In line with this decision we are initially working to utilize the secondary / tertiary treated water from the STP’s of their respective adjoining areas for our Dadri, </a:t>
            </a:r>
            <a:r>
              <a:rPr lang="en-IN" sz="2000" dirty="0" err="1">
                <a:latin typeface="Times New Roman" panose="02020603050405020304" pitchFamily="18" charset="0"/>
                <a:ea typeface="Calibri" panose="020F0502020204030204" pitchFamily="34" charset="0"/>
                <a:cs typeface="Mangal" panose="02040503050203030202" pitchFamily="18" charset="0"/>
              </a:rPr>
              <a:t>Solpaur</a:t>
            </a:r>
            <a:r>
              <a:rPr lang="en-IN" sz="2000" dirty="0">
                <a:latin typeface="Times New Roman" panose="02020603050405020304" pitchFamily="18" charset="0"/>
                <a:ea typeface="Calibri" panose="020F0502020204030204" pitchFamily="34" charset="0"/>
                <a:cs typeface="Mangal" panose="02040503050203030202" pitchFamily="18" charset="0"/>
              </a:rPr>
              <a:t> and </a:t>
            </a:r>
            <a:r>
              <a:rPr lang="en-IN" sz="2000" dirty="0" err="1">
                <a:latin typeface="Times New Roman" panose="02020603050405020304" pitchFamily="18" charset="0"/>
                <a:ea typeface="Calibri" panose="020F0502020204030204" pitchFamily="34" charset="0"/>
                <a:cs typeface="Mangal" panose="02040503050203030202" pitchFamily="18" charset="0"/>
              </a:rPr>
              <a:t>Mouda</a:t>
            </a:r>
            <a:r>
              <a:rPr lang="en-IN" sz="2000" dirty="0">
                <a:latin typeface="Times New Roman" panose="02020603050405020304" pitchFamily="18" charset="0"/>
                <a:ea typeface="Calibri" panose="020F0502020204030204" pitchFamily="34" charset="0"/>
                <a:cs typeface="Mangal" panose="02040503050203030202" pitchFamily="18" charset="0"/>
              </a:rPr>
              <a:t> plants. The main issues involved here are the assured supply of the needed quantity of water and its quality. (The acceptable quality of treated STP water for use in cooling or DM plant make is given in annexure-I).</a:t>
            </a:r>
            <a:endParaRPr lang="en-IN" sz="20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IN" sz="2000" dirty="0">
                <a:latin typeface="Times New Roman" panose="02020603050405020304" pitchFamily="18" charset="0"/>
                <a:ea typeface="Calibri" panose="020F0502020204030204" pitchFamily="34" charset="0"/>
                <a:cs typeface="Mangal" panose="02040503050203030202" pitchFamily="18" charset="0"/>
              </a:rPr>
              <a:t>To operate in such a changed scenario requires thorough understanding of the principles of operation, theoretical knowledge, and adequate practical and laboratory skills. In recent years there is development of a host of new technology and also many new concepts in the area of waste water treatment, like emerging contaminants have emerged. These require special technology to make the water re-usable. </a:t>
            </a:r>
            <a:endParaRPr lang="en-IN" sz="20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IN" sz="2000" dirty="0">
                <a:latin typeface="Times New Roman" panose="02020603050405020304" pitchFamily="18" charset="0"/>
                <a:ea typeface="Calibri" panose="020F0502020204030204" pitchFamily="34" charset="0"/>
                <a:cs typeface="Mangal" panose="02040503050203030202" pitchFamily="18" charset="0"/>
              </a:rPr>
              <a:t>To achieve this state of competency, NETRA wishes to position itself as a ‘Centre of Excellence’ on STP water treatment. This will require a systematic approach from course build up to development of training methodology. It is intended that training shall be given through a competent agency within India or Abroad to create world class professional.</a:t>
            </a:r>
            <a:endParaRPr lang="en-IN" sz="20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IN" sz="2000" dirty="0">
                <a:latin typeface="Times New Roman" panose="02020603050405020304" pitchFamily="18" charset="0"/>
                <a:ea typeface="Calibri" panose="020F0502020204030204" pitchFamily="34" charset="0"/>
                <a:cs typeface="Mangal" panose="02040503050203030202" pitchFamily="18" charset="0"/>
              </a:rPr>
              <a:t>As per the objectives stated, a comprehensive course structure is designed that will impart theoretical as well as practical training on the subject to the trainee who are MSc in background, and undergone one-year ET training.</a:t>
            </a:r>
            <a:endParaRPr lang="en-IN" sz="2000"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270526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957F3-5551-41B0-B5D4-77D829E0BEE1}"/>
              </a:ext>
            </a:extLst>
          </p:cNvPr>
          <p:cNvPicPr>
            <a:picLocks noChangeAspect="1"/>
          </p:cNvPicPr>
          <p:nvPr/>
        </p:nvPicPr>
        <p:blipFill>
          <a:blip r:embed="rId2"/>
          <a:stretch>
            <a:fillRect/>
          </a:stretch>
        </p:blipFill>
        <p:spPr>
          <a:xfrm>
            <a:off x="340263" y="0"/>
            <a:ext cx="7970551" cy="4641533"/>
          </a:xfrm>
          <a:prstGeom prst="rect">
            <a:avLst/>
          </a:prstGeom>
        </p:spPr>
      </p:pic>
      <p:pic>
        <p:nvPicPr>
          <p:cNvPr id="3" name="Picture 2">
            <a:extLst>
              <a:ext uri="{FF2B5EF4-FFF2-40B4-BE49-F238E27FC236}">
                <a16:creationId xmlns:a16="http://schemas.microsoft.com/office/drawing/2014/main" id="{91272BEA-C985-46F8-82DA-7B74260C0412}"/>
              </a:ext>
            </a:extLst>
          </p:cNvPr>
          <p:cNvPicPr>
            <a:picLocks noChangeAspect="1"/>
          </p:cNvPicPr>
          <p:nvPr/>
        </p:nvPicPr>
        <p:blipFill>
          <a:blip r:embed="rId3"/>
          <a:stretch>
            <a:fillRect/>
          </a:stretch>
        </p:blipFill>
        <p:spPr>
          <a:xfrm>
            <a:off x="584630" y="4786942"/>
            <a:ext cx="8684268" cy="1895211"/>
          </a:xfrm>
          <a:prstGeom prst="rect">
            <a:avLst/>
          </a:prstGeom>
        </p:spPr>
      </p:pic>
    </p:spTree>
    <p:extLst>
      <p:ext uri="{BB962C8B-B14F-4D97-AF65-F5344CB8AC3E}">
        <p14:creationId xmlns:p14="http://schemas.microsoft.com/office/powerpoint/2010/main" val="27610050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5C7010-EDE9-46D2-98B6-453E009D99C3}"/>
              </a:ext>
            </a:extLst>
          </p:cNvPr>
          <p:cNvSpPr/>
          <p:nvPr/>
        </p:nvSpPr>
        <p:spPr>
          <a:xfrm>
            <a:off x="445476" y="322609"/>
            <a:ext cx="11462971" cy="646331"/>
          </a:xfrm>
          <a:prstGeom prst="rect">
            <a:avLst/>
          </a:prstGeom>
        </p:spPr>
        <p:txBody>
          <a:bodyPr wrap="square">
            <a:spAutoFit/>
          </a:bodyPr>
          <a:lstStyle/>
          <a:p>
            <a:r>
              <a:rPr lang="en-IN" b="1" dirty="0">
                <a:latin typeface="Times New Roman" panose="02020603050405020304" pitchFamily="18" charset="0"/>
                <a:ea typeface="Calibri" panose="020F0502020204030204" pitchFamily="34" charset="0"/>
              </a:rPr>
              <a:t>SEWAGE TREATMENT PLANTS AND DISPOSAL</a:t>
            </a:r>
            <a:r>
              <a:rPr lang="en-IN" dirty="0">
                <a:latin typeface="Times New Roman" panose="02020603050405020304" pitchFamily="18" charset="0"/>
                <a:ea typeface="Calibri" panose="020F0502020204030204" pitchFamily="34" charset="0"/>
              </a:rPr>
              <a:t> </a:t>
            </a:r>
            <a:r>
              <a:rPr lang="en-IN" b="1" dirty="0">
                <a:latin typeface="Times New Roman" panose="02020603050405020304" pitchFamily="18" charset="0"/>
                <a:ea typeface="Calibri" panose="020F0502020204030204" pitchFamily="34" charset="0"/>
              </a:rPr>
              <a:t>(Module I,II &amp;III-two weeks programme, Class room coaching, probable training agency: NEERI, Nagpur).</a:t>
            </a:r>
            <a:endParaRPr lang="en-IN" dirty="0"/>
          </a:p>
        </p:txBody>
      </p:sp>
      <p:pic>
        <p:nvPicPr>
          <p:cNvPr id="3" name="Picture 2">
            <a:extLst>
              <a:ext uri="{FF2B5EF4-FFF2-40B4-BE49-F238E27FC236}">
                <a16:creationId xmlns:a16="http://schemas.microsoft.com/office/drawing/2014/main" id="{B45A18CF-B5A6-4978-A823-33D3023AAB98}"/>
              </a:ext>
            </a:extLst>
          </p:cNvPr>
          <p:cNvPicPr>
            <a:picLocks noChangeAspect="1"/>
          </p:cNvPicPr>
          <p:nvPr/>
        </p:nvPicPr>
        <p:blipFill>
          <a:blip r:embed="rId2"/>
          <a:stretch>
            <a:fillRect/>
          </a:stretch>
        </p:blipFill>
        <p:spPr>
          <a:xfrm>
            <a:off x="339823" y="1062037"/>
            <a:ext cx="7524017" cy="5691684"/>
          </a:xfrm>
          <a:prstGeom prst="rect">
            <a:avLst/>
          </a:prstGeom>
        </p:spPr>
      </p:pic>
    </p:spTree>
    <p:extLst>
      <p:ext uri="{BB962C8B-B14F-4D97-AF65-F5344CB8AC3E}">
        <p14:creationId xmlns:p14="http://schemas.microsoft.com/office/powerpoint/2010/main" val="867497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087912-2061-4A28-A467-924E7B97AD5F}"/>
              </a:ext>
            </a:extLst>
          </p:cNvPr>
          <p:cNvPicPr>
            <a:picLocks noChangeAspect="1"/>
          </p:cNvPicPr>
          <p:nvPr/>
        </p:nvPicPr>
        <p:blipFill>
          <a:blip r:embed="rId2"/>
          <a:stretch>
            <a:fillRect/>
          </a:stretch>
        </p:blipFill>
        <p:spPr>
          <a:xfrm>
            <a:off x="594579" y="216144"/>
            <a:ext cx="9620692" cy="5804828"/>
          </a:xfrm>
          <a:prstGeom prst="rect">
            <a:avLst/>
          </a:prstGeom>
        </p:spPr>
      </p:pic>
    </p:spTree>
    <p:extLst>
      <p:ext uri="{BB962C8B-B14F-4D97-AF65-F5344CB8AC3E}">
        <p14:creationId xmlns:p14="http://schemas.microsoft.com/office/powerpoint/2010/main" val="4052714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D1355C-B659-426D-988E-27EDB53A4616}"/>
              </a:ext>
            </a:extLst>
          </p:cNvPr>
          <p:cNvPicPr>
            <a:picLocks noChangeAspect="1"/>
          </p:cNvPicPr>
          <p:nvPr/>
        </p:nvPicPr>
        <p:blipFill>
          <a:blip r:embed="rId2"/>
          <a:stretch>
            <a:fillRect/>
          </a:stretch>
        </p:blipFill>
        <p:spPr>
          <a:xfrm>
            <a:off x="172769" y="0"/>
            <a:ext cx="8833376" cy="6400800"/>
          </a:xfrm>
          <a:prstGeom prst="rect">
            <a:avLst/>
          </a:prstGeom>
        </p:spPr>
      </p:pic>
    </p:spTree>
    <p:extLst>
      <p:ext uri="{BB962C8B-B14F-4D97-AF65-F5344CB8AC3E}">
        <p14:creationId xmlns:p14="http://schemas.microsoft.com/office/powerpoint/2010/main" val="5375464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FF2CE3-E5A6-4706-9D66-D80C3104E100}"/>
              </a:ext>
            </a:extLst>
          </p:cNvPr>
          <p:cNvSpPr/>
          <p:nvPr/>
        </p:nvSpPr>
        <p:spPr>
          <a:xfrm>
            <a:off x="754967" y="1168612"/>
            <a:ext cx="8782928" cy="2938305"/>
          </a:xfrm>
          <a:prstGeom prst="rect">
            <a:avLst/>
          </a:prstGeom>
        </p:spPr>
        <p:txBody>
          <a:bodyPr wrap="square">
            <a:spAutoFit/>
          </a:bodyPr>
          <a:lstStyle/>
          <a:p>
            <a:pPr algn="just">
              <a:lnSpc>
                <a:spcPct val="107000"/>
              </a:lnSpc>
              <a:spcAft>
                <a:spcPts val="800"/>
              </a:spcAft>
            </a:pPr>
            <a:r>
              <a:rPr lang="en-IN" sz="2800" b="1" dirty="0">
                <a:latin typeface="Times New Roman" panose="02020603050405020304" pitchFamily="18" charset="0"/>
                <a:ea typeface="Calibri" panose="020F0502020204030204" pitchFamily="34" charset="0"/>
                <a:cs typeface="Mangal" panose="02040503050203030202" pitchFamily="18" charset="0"/>
              </a:rPr>
              <a:t>COURSE STRUCTURE for    L-3 </a:t>
            </a:r>
            <a:endParaRPr lang="en-IN" sz="24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IN" sz="2800" dirty="0">
                <a:latin typeface="Times New Roman" panose="02020603050405020304" pitchFamily="18" charset="0"/>
                <a:ea typeface="Calibri" panose="020F0502020204030204" pitchFamily="34" charset="0"/>
                <a:cs typeface="Mangal" panose="02040503050203030202" pitchFamily="18" charset="0"/>
              </a:rPr>
              <a:t>After gaining 5 years of experience at L-2 level and participation in conferences with minimum 2 paper presentations and 5 process improvement programs along with coaching in PMI or any other agency on STPs will transform the L-2 to L-3 level. </a:t>
            </a:r>
            <a:endParaRPr lang="en-IN" sz="2400"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570082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0F93213-FA4C-4E6B-8359-6C3F7FB4951A}"/>
              </a:ext>
            </a:extLst>
          </p:cNvPr>
          <p:cNvGraphicFramePr/>
          <p:nvPr>
            <p:extLst>
              <p:ext uri="{D42A27DB-BD31-4B8C-83A1-F6EECF244321}">
                <p14:modId xmlns:p14="http://schemas.microsoft.com/office/powerpoint/2010/main" val="1407849205"/>
              </p:ext>
            </p:extLst>
          </p:nvPr>
        </p:nvGraphicFramePr>
        <p:xfrm>
          <a:off x="1173871" y="9233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2C10E24A-C666-4F15-BDBB-5D2C1B14A01A}"/>
              </a:ext>
            </a:extLst>
          </p:cNvPr>
          <p:cNvSpPr/>
          <p:nvPr/>
        </p:nvSpPr>
        <p:spPr>
          <a:xfrm>
            <a:off x="0" y="0"/>
            <a:ext cx="44155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Grand Trio</a:t>
            </a:r>
          </a:p>
        </p:txBody>
      </p:sp>
      <p:sp>
        <p:nvSpPr>
          <p:cNvPr id="6" name="TextBox 5">
            <a:extLst>
              <a:ext uri="{FF2B5EF4-FFF2-40B4-BE49-F238E27FC236}">
                <a16:creationId xmlns:a16="http://schemas.microsoft.com/office/drawing/2014/main" id="{8B820145-5215-49A5-9F29-E557679BFBB9}"/>
              </a:ext>
            </a:extLst>
          </p:cNvPr>
          <p:cNvSpPr txBox="1"/>
          <p:nvPr/>
        </p:nvSpPr>
        <p:spPr>
          <a:xfrm>
            <a:off x="6428935" y="1326608"/>
            <a:ext cx="1870577" cy="923330"/>
          </a:xfrm>
          <a:prstGeom prst="rect">
            <a:avLst/>
          </a:prstGeom>
          <a:noFill/>
        </p:spPr>
        <p:txBody>
          <a:bodyPr wrap="none" rtlCol="0">
            <a:spAutoFit/>
          </a:bodyPr>
          <a:lstStyle/>
          <a:p>
            <a:r>
              <a:rPr lang="en-GB" dirty="0"/>
              <a:t>Water</a:t>
            </a:r>
          </a:p>
          <a:p>
            <a:r>
              <a:rPr lang="en-GB" dirty="0"/>
              <a:t>Energy</a:t>
            </a:r>
          </a:p>
          <a:p>
            <a:r>
              <a:rPr lang="en-GB" dirty="0"/>
              <a:t>Cost effectiveness</a:t>
            </a:r>
            <a:endParaRPr lang="en-IN" dirty="0"/>
          </a:p>
        </p:txBody>
      </p:sp>
      <p:sp>
        <p:nvSpPr>
          <p:cNvPr id="7" name="TextBox 6">
            <a:extLst>
              <a:ext uri="{FF2B5EF4-FFF2-40B4-BE49-F238E27FC236}">
                <a16:creationId xmlns:a16="http://schemas.microsoft.com/office/drawing/2014/main" id="{FBFB1C6A-FC1B-4BAC-8B98-4571FFEBD895}"/>
              </a:ext>
            </a:extLst>
          </p:cNvPr>
          <p:cNvSpPr txBox="1"/>
          <p:nvPr/>
        </p:nvSpPr>
        <p:spPr>
          <a:xfrm>
            <a:off x="2587887" y="4332849"/>
            <a:ext cx="1970046" cy="646331"/>
          </a:xfrm>
          <a:prstGeom prst="rect">
            <a:avLst/>
          </a:prstGeom>
          <a:noFill/>
        </p:spPr>
        <p:txBody>
          <a:bodyPr wrap="square" rtlCol="0">
            <a:spAutoFit/>
          </a:bodyPr>
          <a:lstStyle/>
          <a:p>
            <a:r>
              <a:rPr lang="en-GB" dirty="0"/>
              <a:t>Stakeholder’s satisfaction</a:t>
            </a:r>
            <a:endParaRPr lang="en-IN" dirty="0"/>
          </a:p>
        </p:txBody>
      </p:sp>
      <p:sp>
        <p:nvSpPr>
          <p:cNvPr id="8" name="TextBox 7">
            <a:extLst>
              <a:ext uri="{FF2B5EF4-FFF2-40B4-BE49-F238E27FC236}">
                <a16:creationId xmlns:a16="http://schemas.microsoft.com/office/drawing/2014/main" id="{7CF2CB92-D2D6-4824-BC59-82A66A0532EE}"/>
              </a:ext>
            </a:extLst>
          </p:cNvPr>
          <p:cNvSpPr txBox="1"/>
          <p:nvPr/>
        </p:nvSpPr>
        <p:spPr>
          <a:xfrm>
            <a:off x="5739051" y="5162060"/>
            <a:ext cx="1970046" cy="369332"/>
          </a:xfrm>
          <a:prstGeom prst="rect">
            <a:avLst/>
          </a:prstGeom>
          <a:noFill/>
        </p:spPr>
        <p:txBody>
          <a:bodyPr wrap="square" rtlCol="0">
            <a:spAutoFit/>
          </a:bodyPr>
          <a:lstStyle/>
          <a:p>
            <a:r>
              <a:rPr lang="en-GB" b="1" dirty="0">
                <a:solidFill>
                  <a:srgbClr val="FFFF00"/>
                </a:solidFill>
              </a:rPr>
              <a:t>Nation’s Goal</a:t>
            </a:r>
            <a:endParaRPr lang="en-IN" b="1" dirty="0">
              <a:solidFill>
                <a:srgbClr val="FFFF00"/>
              </a:solidFill>
            </a:endParaRPr>
          </a:p>
        </p:txBody>
      </p:sp>
      <p:sp>
        <p:nvSpPr>
          <p:cNvPr id="9" name="TextBox 8">
            <a:extLst>
              <a:ext uri="{FF2B5EF4-FFF2-40B4-BE49-F238E27FC236}">
                <a16:creationId xmlns:a16="http://schemas.microsoft.com/office/drawing/2014/main" id="{4F0B6770-8D71-46E1-BD51-6A4491FD82CD}"/>
              </a:ext>
            </a:extLst>
          </p:cNvPr>
          <p:cNvSpPr txBox="1"/>
          <p:nvPr/>
        </p:nvSpPr>
        <p:spPr>
          <a:xfrm>
            <a:off x="1385099" y="1188108"/>
            <a:ext cx="2405575" cy="1200329"/>
          </a:xfrm>
          <a:prstGeom prst="rect">
            <a:avLst/>
          </a:prstGeom>
          <a:noFill/>
        </p:spPr>
        <p:txBody>
          <a:bodyPr wrap="square" rtlCol="0">
            <a:spAutoFit/>
          </a:bodyPr>
          <a:lstStyle/>
          <a:p>
            <a:r>
              <a:rPr lang="en-GB" dirty="0"/>
              <a:t>We must understand even a single MW loss will complicate the water </a:t>
            </a:r>
            <a:r>
              <a:rPr lang="en-GB" dirty="0" err="1"/>
              <a:t>sp.cons</a:t>
            </a:r>
            <a:r>
              <a:rPr lang="en-GB" dirty="0"/>
              <a:t> index</a:t>
            </a:r>
            <a:endParaRPr lang="en-IN" dirty="0"/>
          </a:p>
        </p:txBody>
      </p:sp>
    </p:spTree>
    <p:extLst>
      <p:ext uri="{BB962C8B-B14F-4D97-AF65-F5344CB8AC3E}">
        <p14:creationId xmlns:p14="http://schemas.microsoft.com/office/powerpoint/2010/main" val="27037452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99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F28DE6-3A43-4C99-A2C8-1D225B9D7EF8}"/>
              </a:ext>
            </a:extLst>
          </p:cNvPr>
          <p:cNvPicPr>
            <a:picLocks noChangeAspect="1"/>
          </p:cNvPicPr>
          <p:nvPr/>
        </p:nvPicPr>
        <p:blipFill>
          <a:blip r:embed="rId2"/>
          <a:stretch>
            <a:fillRect/>
          </a:stretch>
        </p:blipFill>
        <p:spPr>
          <a:xfrm>
            <a:off x="257614" y="724558"/>
            <a:ext cx="10355459" cy="5901325"/>
          </a:xfrm>
          <a:prstGeom prst="rect">
            <a:avLst/>
          </a:prstGeom>
        </p:spPr>
      </p:pic>
      <p:sp>
        <p:nvSpPr>
          <p:cNvPr id="3" name="Rectangle 2">
            <a:extLst>
              <a:ext uri="{FF2B5EF4-FFF2-40B4-BE49-F238E27FC236}">
                <a16:creationId xmlns:a16="http://schemas.microsoft.com/office/drawing/2014/main" id="{AF4990D1-311C-4B35-9DC7-D19696DEFB28}"/>
              </a:ext>
            </a:extLst>
          </p:cNvPr>
          <p:cNvSpPr/>
          <p:nvPr/>
        </p:nvSpPr>
        <p:spPr>
          <a:xfrm>
            <a:off x="257614" y="47450"/>
            <a:ext cx="5707088" cy="584775"/>
          </a:xfrm>
          <a:prstGeom prst="rect">
            <a:avLst/>
          </a:prstGeom>
          <a:noFill/>
        </p:spPr>
        <p:txBody>
          <a:bodyPr wrap="square" lIns="91440" tIns="45720" rIns="91440" bIns="45720">
            <a:spAutoFit/>
          </a:bodyPr>
          <a:lstStyle/>
          <a:p>
            <a:pPr algn="ctr"/>
            <a:r>
              <a:rPr lang="en-IN" sz="3200" b="1" i="1" dirty="0"/>
              <a:t>Message from Director Technical</a:t>
            </a:r>
            <a:endParaRPr lang="en-US" sz="8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56639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E6088-3330-47DB-B427-B581FE7AF714}"/>
              </a:ext>
            </a:extLst>
          </p:cNvPr>
          <p:cNvPicPr>
            <a:picLocks noChangeAspect="1"/>
          </p:cNvPicPr>
          <p:nvPr/>
        </p:nvPicPr>
        <p:blipFill>
          <a:blip r:embed="rId2"/>
          <a:stretch>
            <a:fillRect/>
          </a:stretch>
        </p:blipFill>
        <p:spPr>
          <a:xfrm>
            <a:off x="568642" y="1266458"/>
            <a:ext cx="10619501" cy="3460287"/>
          </a:xfrm>
          <a:prstGeom prst="rect">
            <a:avLst/>
          </a:prstGeom>
        </p:spPr>
      </p:pic>
    </p:spTree>
    <p:extLst>
      <p:ext uri="{BB962C8B-B14F-4D97-AF65-F5344CB8AC3E}">
        <p14:creationId xmlns:p14="http://schemas.microsoft.com/office/powerpoint/2010/main" val="18892525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BD0311-4191-44BD-BB28-AA0A9FD17D56}"/>
              </a:ext>
            </a:extLst>
          </p:cNvPr>
          <p:cNvSpPr/>
          <p:nvPr/>
        </p:nvSpPr>
        <p:spPr>
          <a:xfrm>
            <a:off x="792681" y="1182076"/>
            <a:ext cx="9788233" cy="3970318"/>
          </a:xfrm>
          <a:prstGeom prst="rect">
            <a:avLst/>
          </a:prstGeom>
          <a:noFill/>
          <a:ln>
            <a:solidFill>
              <a:schemeClr val="accent1"/>
            </a:solidFill>
          </a:ln>
          <a:effectLst>
            <a:glow rad="139700">
              <a:schemeClr val="accent6">
                <a:satMod val="175000"/>
                <a:alpha val="40000"/>
              </a:schemeClr>
            </a:glow>
          </a:effectLst>
        </p:spPr>
        <p:txBody>
          <a:bodyPr wrap="square" lIns="91440" tIns="45720" rIns="91440" bIns="45720">
            <a:spAutoFit/>
          </a:bodyPr>
          <a:lstStyle/>
          <a:p>
            <a:pPr marL="685800" indent="-685800" algn="ctr">
              <a:buFont typeface="Arial" panose="020B0604020202020204" pitchFamily="34" charset="0"/>
              <a:buChar char="•"/>
            </a:pPr>
            <a:r>
              <a:rPr lang="en-US" sz="2800" dirty="0">
                <a:ln w="0"/>
                <a:solidFill>
                  <a:srgbClr val="002060"/>
                </a:solidFill>
              </a:rPr>
              <a:t>Do not believe whatever is reported is true. Find yourself, it is the first job</a:t>
            </a:r>
          </a:p>
          <a:p>
            <a:pPr marL="685800" indent="-685800" algn="ctr">
              <a:buFont typeface="Arial" panose="020B0604020202020204" pitchFamily="34" charset="0"/>
              <a:buChar char="•"/>
            </a:pPr>
            <a:r>
              <a:rPr lang="en-US" sz="2800" b="0" cap="none" spc="0" dirty="0">
                <a:ln w="0"/>
                <a:solidFill>
                  <a:srgbClr val="002060"/>
                </a:solidFill>
                <a:effectLst/>
              </a:rPr>
              <a:t>Take influencers on your side</a:t>
            </a:r>
          </a:p>
          <a:p>
            <a:pPr marL="685800" indent="-685800" algn="ctr">
              <a:buFont typeface="Arial" panose="020B0604020202020204" pitchFamily="34" charset="0"/>
              <a:buChar char="•"/>
            </a:pPr>
            <a:r>
              <a:rPr lang="en-US" sz="2800" dirty="0">
                <a:ln w="0"/>
                <a:solidFill>
                  <a:srgbClr val="002060"/>
                </a:solidFill>
              </a:rPr>
              <a:t>Believe in team spirit more than your individual caliber</a:t>
            </a:r>
          </a:p>
          <a:p>
            <a:pPr marL="685800" indent="-685800" algn="ctr">
              <a:buFont typeface="Arial" panose="020B0604020202020204" pitchFamily="34" charset="0"/>
              <a:buChar char="•"/>
            </a:pPr>
            <a:r>
              <a:rPr lang="en-US" sz="2800" b="0" cap="none" spc="0" dirty="0">
                <a:ln w="0"/>
                <a:solidFill>
                  <a:srgbClr val="002060"/>
                </a:solidFill>
                <a:effectLst/>
              </a:rPr>
              <a:t>Peg your motivation with a higher goal, thing will move a lot easier.</a:t>
            </a:r>
          </a:p>
          <a:p>
            <a:pPr marL="685800" indent="-685800" algn="ctr">
              <a:buFont typeface="Arial" panose="020B0604020202020204" pitchFamily="34" charset="0"/>
              <a:buChar char="•"/>
            </a:pPr>
            <a:r>
              <a:rPr lang="en-US" sz="2800" b="0" cap="none" spc="0" dirty="0">
                <a:ln w="0"/>
                <a:solidFill>
                  <a:srgbClr val="002060"/>
                </a:solidFill>
                <a:effectLst/>
              </a:rPr>
              <a:t>Deploy a</a:t>
            </a:r>
            <a:r>
              <a:rPr lang="en-US" sz="2800" dirty="0">
                <a:ln w="0"/>
                <a:solidFill>
                  <a:srgbClr val="002060"/>
                </a:solidFill>
              </a:rPr>
              <a:t>n attitude of continual learning.</a:t>
            </a:r>
          </a:p>
          <a:p>
            <a:pPr marL="685800" indent="-685800" algn="ctr">
              <a:buFont typeface="Arial" panose="020B0604020202020204" pitchFamily="34" charset="0"/>
              <a:buChar char="•"/>
            </a:pPr>
            <a:r>
              <a:rPr lang="en-US" sz="2800" b="0" cap="none" spc="0" dirty="0">
                <a:ln w="0"/>
                <a:solidFill>
                  <a:srgbClr val="002060"/>
                </a:solidFill>
                <a:effectLst/>
              </a:rPr>
              <a:t>Have patience</a:t>
            </a:r>
          </a:p>
          <a:p>
            <a:pPr marL="685800" indent="-685800" algn="ctr">
              <a:buFont typeface="Arial" panose="020B0604020202020204" pitchFamily="34" charset="0"/>
              <a:buChar char="•"/>
            </a:pPr>
            <a:endParaRPr lang="en-US" sz="2800" b="0" cap="none" spc="0" dirty="0">
              <a:ln w="0"/>
              <a:solidFill>
                <a:srgbClr val="002060"/>
              </a:solidFill>
              <a:effectLst/>
            </a:endParaRPr>
          </a:p>
        </p:txBody>
      </p:sp>
    </p:spTree>
    <p:extLst>
      <p:ext uri="{BB962C8B-B14F-4D97-AF65-F5344CB8AC3E}">
        <p14:creationId xmlns:p14="http://schemas.microsoft.com/office/powerpoint/2010/main" val="18391819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CBDD4-8AFA-44EC-9F6F-F40F1F23A5E5}"/>
              </a:ext>
            </a:extLst>
          </p:cNvPr>
          <p:cNvPicPr>
            <a:picLocks noChangeAspect="1"/>
          </p:cNvPicPr>
          <p:nvPr/>
        </p:nvPicPr>
        <p:blipFill>
          <a:blip r:embed="rId2"/>
          <a:stretch>
            <a:fillRect/>
          </a:stretch>
        </p:blipFill>
        <p:spPr>
          <a:xfrm>
            <a:off x="286689" y="852121"/>
            <a:ext cx="11618622" cy="4127842"/>
          </a:xfrm>
          <a:prstGeom prst="rect">
            <a:avLst/>
          </a:prstGeom>
        </p:spPr>
      </p:pic>
    </p:spTree>
    <p:extLst>
      <p:ext uri="{BB962C8B-B14F-4D97-AF65-F5344CB8AC3E}">
        <p14:creationId xmlns:p14="http://schemas.microsoft.com/office/powerpoint/2010/main" val="13202814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8AC5CF-26E2-4BBA-B84A-E818D6A63884}"/>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4F1084A-512E-47CE-B4D8-01A3B9311A10}"/>
              </a:ext>
            </a:extLst>
          </p:cNvPr>
          <p:cNvPicPr>
            <a:picLocks noChangeAspect="1"/>
          </p:cNvPicPr>
          <p:nvPr/>
        </p:nvPicPr>
        <p:blipFill>
          <a:blip r:embed="rId3"/>
          <a:stretch>
            <a:fillRect/>
          </a:stretch>
        </p:blipFill>
        <p:spPr>
          <a:xfrm>
            <a:off x="9989821" y="4655821"/>
            <a:ext cx="2202179" cy="2202179"/>
          </a:xfrm>
          <a:prstGeom prst="rect">
            <a:avLst/>
          </a:prstGeom>
        </p:spPr>
      </p:pic>
    </p:spTree>
    <p:extLst>
      <p:ext uri="{BB962C8B-B14F-4D97-AF65-F5344CB8AC3E}">
        <p14:creationId xmlns:p14="http://schemas.microsoft.com/office/powerpoint/2010/main" val="1751671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B3D1F-4473-49F5-A5C1-329AE78DB1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891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lat Design">
  <a:themeElements>
    <a:clrScheme name="NTPC Theme">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B0F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Flat Design">
  <a:themeElements>
    <a:clrScheme name="Custom 1">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000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1322</TotalTime>
  <Words>3501</Words>
  <Application>Microsoft Office PowerPoint</Application>
  <PresentationFormat>Widescreen</PresentationFormat>
  <Paragraphs>788</Paragraphs>
  <Slides>96</Slides>
  <Notes>6</Notes>
  <HiddenSlides>1</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96</vt:i4>
      </vt:variant>
    </vt:vector>
  </HeadingPairs>
  <TitlesOfParts>
    <vt:vector size="123" baseType="lpstr">
      <vt:lpstr>宋体</vt:lpstr>
      <vt:lpstr>Arial</vt:lpstr>
      <vt:lpstr>Arial Black</vt:lpstr>
      <vt:lpstr>Bauhaus 93</vt:lpstr>
      <vt:lpstr>Book Antiqua</vt:lpstr>
      <vt:lpstr>Calibri</vt:lpstr>
      <vt:lpstr>Calibri Light</vt:lpstr>
      <vt:lpstr>Candara</vt:lpstr>
      <vt:lpstr>Lucida Sans Unicode</vt:lpstr>
      <vt:lpstr>Roboto</vt:lpstr>
      <vt:lpstr>Roboto Light</vt:lpstr>
      <vt:lpstr>Roboto Medium</vt:lpstr>
      <vt:lpstr>Tahoma</vt:lpstr>
      <vt:lpstr>Times New Roman</vt:lpstr>
      <vt:lpstr>Trebuchet MS</vt:lpstr>
      <vt:lpstr>Univers 45 Light</vt:lpstr>
      <vt:lpstr>Wingdings</vt:lpstr>
      <vt:lpstr>Wingdings 3</vt:lpstr>
      <vt:lpstr>Office Theme</vt:lpstr>
      <vt:lpstr>1_Office Theme</vt:lpstr>
      <vt:lpstr>Facet</vt:lpstr>
      <vt:lpstr>2_Office Theme</vt:lpstr>
      <vt:lpstr>3_Office Theme</vt:lpstr>
      <vt:lpstr>Default Design</vt:lpstr>
      <vt:lpstr>Flat Design</vt:lpstr>
      <vt:lpstr>1_Flat Design</vt:lpstr>
      <vt:lpstr>4_Office Theme</vt:lpstr>
      <vt:lpstr>PowerPoint Presentation</vt:lpstr>
      <vt:lpstr>"Greening the Grid: Sustainable Pathways for Reliable Thermal Power"</vt:lpstr>
      <vt:lpstr>PowerPoint Presentation</vt:lpstr>
      <vt:lpstr>Water Use in India</vt:lpstr>
      <vt:lpstr>PowerPoint Presentation</vt:lpstr>
      <vt:lpstr>PowerPoint Presentation</vt:lpstr>
      <vt:lpstr>PowerPoint Presentation</vt:lpstr>
      <vt:lpstr>PowerPoint Presentation</vt:lpstr>
      <vt:lpstr>PowerPoint Presentation</vt:lpstr>
      <vt:lpstr>My Roles in the Nation wide water conservation efforts in thermal power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Change</vt:lpstr>
      <vt:lpstr>PowerPoint Presentation</vt:lpstr>
      <vt:lpstr>PowerPoint Presentation</vt:lpstr>
      <vt:lpstr>PowerPoint Presentation</vt:lpstr>
      <vt:lpstr>Activated Sludge Control Factors and Calculations  Control Factors Overview  </vt:lpstr>
      <vt:lpstr>PowerPoint Presentation</vt:lpstr>
      <vt:lpstr>PowerPoint Presentation</vt:lpstr>
      <vt:lpstr>PowerPoint Presentation</vt:lpstr>
      <vt:lpstr>WBD</vt:lpstr>
      <vt:lpstr>Structure of water and its impact on its properties</vt:lpstr>
      <vt:lpstr>Emerging contaminants</vt:lpstr>
      <vt:lpstr>Colloids and layers</vt:lpstr>
      <vt:lpstr>Water quality and removal of its contaminants</vt:lpstr>
      <vt:lpstr>Factors affecting Zeta potential….: pH</vt:lpstr>
      <vt:lpstr>Clarification process: Design, operational and maintenance issue</vt:lpstr>
      <vt:lpstr>PowerPoint Presentation</vt:lpstr>
      <vt:lpstr>Reverse Osmosis</vt:lpstr>
      <vt:lpstr>Use Of RO</vt:lpstr>
      <vt:lpstr>PowerPoint Presentation</vt:lpstr>
      <vt:lpstr>PowerPoint Presentation</vt:lpstr>
      <vt:lpstr>RO Membrane structure</vt:lpstr>
      <vt:lpstr>PowerPoint Presentation</vt:lpstr>
      <vt:lpstr>Stage and Pass</vt:lpstr>
      <vt:lpstr>PowerPoint Presentation</vt:lpstr>
      <vt:lpstr>PowerPoint Presentation</vt:lpstr>
      <vt:lpstr>STP water reuse: new quality requirement</vt:lpstr>
      <vt:lpstr>Recycling and Sewerage  water remediation: Some advance process</vt:lpstr>
      <vt:lpstr>PowerPoint Presentation</vt:lpstr>
      <vt:lpstr>Augmented treatment Process</vt:lpstr>
      <vt:lpstr>PowerPoint Presentation</vt:lpstr>
      <vt:lpstr>PowerPoint Presentation</vt:lpstr>
      <vt:lpstr>PowerPoint Presentation</vt:lpstr>
      <vt:lpstr>PowerPoint Presentation</vt:lpstr>
      <vt:lpstr>PowerPoint Presentation</vt:lpstr>
      <vt:lpstr>Scale ban for CW inlet Pipe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STP water-Issues</vt:lpstr>
      <vt:lpstr>ATP measurement</vt:lpstr>
      <vt:lpstr>BioFilms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17</cp:revision>
  <dcterms:created xsi:type="dcterms:W3CDTF">2026-01-15T06:59:38Z</dcterms:created>
  <dcterms:modified xsi:type="dcterms:W3CDTF">2026-02-10T13:17:11Z</dcterms:modified>
</cp:coreProperties>
</file>