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413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</p:sldIdLst>
  <p:sldSz cx="9144000" cy="6858000" type="screen4x3"/>
  <p:notesSz cx="9144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53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presProps" Target="presProps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rgbClr val="FFFFCC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008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2/10/2026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15570">
              <a:lnSpc>
                <a:spcPts val="1240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FFFFCC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008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2/10/2026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15570">
              <a:lnSpc>
                <a:spcPts val="1240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FFFFCC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2/10/2026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15570">
              <a:lnSpc>
                <a:spcPts val="1240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FFFFCC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2/10/2026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15570">
              <a:lnSpc>
                <a:spcPts val="1240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2/10/2026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15570">
              <a:lnSpc>
                <a:spcPts val="1240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0"/>
            <a:ext cx="1066800" cy="533400"/>
          </a:xfrm>
          <a:custGeom>
            <a:avLst/>
            <a:gdLst/>
            <a:ahLst/>
            <a:cxnLst/>
            <a:rect l="l" t="t" r="r" b="b"/>
            <a:pathLst>
              <a:path w="1066800" h="533400">
                <a:moveTo>
                  <a:pt x="533400" y="0"/>
                </a:moveTo>
                <a:lnTo>
                  <a:pt x="471194" y="1793"/>
                </a:lnTo>
                <a:lnTo>
                  <a:pt x="411096" y="7042"/>
                </a:lnTo>
                <a:lnTo>
                  <a:pt x="353505" y="15545"/>
                </a:lnTo>
                <a:lnTo>
                  <a:pt x="298823" y="27103"/>
                </a:lnTo>
                <a:lnTo>
                  <a:pt x="247450" y="41515"/>
                </a:lnTo>
                <a:lnTo>
                  <a:pt x="199785" y="58582"/>
                </a:lnTo>
                <a:lnTo>
                  <a:pt x="156229" y="78104"/>
                </a:lnTo>
                <a:lnTo>
                  <a:pt x="117181" y="99881"/>
                </a:lnTo>
                <a:lnTo>
                  <a:pt x="83043" y="123713"/>
                </a:lnTo>
                <a:lnTo>
                  <a:pt x="54215" y="149400"/>
                </a:lnTo>
                <a:lnTo>
                  <a:pt x="14087" y="205540"/>
                </a:lnTo>
                <a:lnTo>
                  <a:pt x="0" y="266700"/>
                </a:lnTo>
                <a:lnTo>
                  <a:pt x="3588" y="297807"/>
                </a:lnTo>
                <a:lnTo>
                  <a:pt x="31096" y="356657"/>
                </a:lnTo>
                <a:lnTo>
                  <a:pt x="83043" y="409686"/>
                </a:lnTo>
                <a:lnTo>
                  <a:pt x="117181" y="433518"/>
                </a:lnTo>
                <a:lnTo>
                  <a:pt x="156229" y="455295"/>
                </a:lnTo>
                <a:lnTo>
                  <a:pt x="199785" y="474817"/>
                </a:lnTo>
                <a:lnTo>
                  <a:pt x="247450" y="491884"/>
                </a:lnTo>
                <a:lnTo>
                  <a:pt x="298823" y="506296"/>
                </a:lnTo>
                <a:lnTo>
                  <a:pt x="353505" y="517854"/>
                </a:lnTo>
                <a:lnTo>
                  <a:pt x="411096" y="526357"/>
                </a:lnTo>
                <a:lnTo>
                  <a:pt x="471194" y="531606"/>
                </a:lnTo>
                <a:lnTo>
                  <a:pt x="533400" y="533400"/>
                </a:lnTo>
                <a:lnTo>
                  <a:pt x="595605" y="531606"/>
                </a:lnTo>
                <a:lnTo>
                  <a:pt x="655703" y="526357"/>
                </a:lnTo>
                <a:lnTo>
                  <a:pt x="713294" y="517854"/>
                </a:lnTo>
                <a:lnTo>
                  <a:pt x="767976" y="506296"/>
                </a:lnTo>
                <a:lnTo>
                  <a:pt x="819349" y="491884"/>
                </a:lnTo>
                <a:lnTo>
                  <a:pt x="867014" y="474817"/>
                </a:lnTo>
                <a:lnTo>
                  <a:pt x="910570" y="455295"/>
                </a:lnTo>
                <a:lnTo>
                  <a:pt x="949618" y="433518"/>
                </a:lnTo>
                <a:lnTo>
                  <a:pt x="983756" y="409686"/>
                </a:lnTo>
                <a:lnTo>
                  <a:pt x="1012584" y="383999"/>
                </a:lnTo>
                <a:lnTo>
                  <a:pt x="1052712" y="327859"/>
                </a:lnTo>
                <a:lnTo>
                  <a:pt x="1066800" y="266700"/>
                </a:lnTo>
                <a:lnTo>
                  <a:pt x="1063211" y="235592"/>
                </a:lnTo>
                <a:lnTo>
                  <a:pt x="1035703" y="176742"/>
                </a:lnTo>
                <a:lnTo>
                  <a:pt x="983756" y="123713"/>
                </a:lnTo>
                <a:lnTo>
                  <a:pt x="949618" y="99881"/>
                </a:lnTo>
                <a:lnTo>
                  <a:pt x="910570" y="78104"/>
                </a:lnTo>
                <a:lnTo>
                  <a:pt x="867014" y="58582"/>
                </a:lnTo>
                <a:lnTo>
                  <a:pt x="819349" y="41515"/>
                </a:lnTo>
                <a:lnTo>
                  <a:pt x="767976" y="27103"/>
                </a:lnTo>
                <a:lnTo>
                  <a:pt x="713294" y="15545"/>
                </a:lnTo>
                <a:lnTo>
                  <a:pt x="655703" y="7042"/>
                </a:lnTo>
                <a:lnTo>
                  <a:pt x="595605" y="1793"/>
                </a:lnTo>
                <a:lnTo>
                  <a:pt x="5334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0"/>
            <a:ext cx="1066800" cy="533400"/>
          </a:xfrm>
          <a:custGeom>
            <a:avLst/>
            <a:gdLst/>
            <a:ahLst/>
            <a:cxnLst/>
            <a:rect l="l" t="t" r="r" b="b"/>
            <a:pathLst>
              <a:path w="1066800" h="533400">
                <a:moveTo>
                  <a:pt x="0" y="266700"/>
                </a:moveTo>
                <a:lnTo>
                  <a:pt x="14087" y="205540"/>
                </a:lnTo>
                <a:lnTo>
                  <a:pt x="54215" y="149400"/>
                </a:lnTo>
                <a:lnTo>
                  <a:pt x="83043" y="123713"/>
                </a:lnTo>
                <a:lnTo>
                  <a:pt x="117181" y="99881"/>
                </a:lnTo>
                <a:lnTo>
                  <a:pt x="156229" y="78104"/>
                </a:lnTo>
                <a:lnTo>
                  <a:pt x="199785" y="58582"/>
                </a:lnTo>
                <a:lnTo>
                  <a:pt x="247450" y="41515"/>
                </a:lnTo>
                <a:lnTo>
                  <a:pt x="298823" y="27103"/>
                </a:lnTo>
                <a:lnTo>
                  <a:pt x="353505" y="15545"/>
                </a:lnTo>
                <a:lnTo>
                  <a:pt x="411096" y="7042"/>
                </a:lnTo>
                <a:lnTo>
                  <a:pt x="471194" y="1793"/>
                </a:lnTo>
                <a:lnTo>
                  <a:pt x="533400" y="0"/>
                </a:lnTo>
                <a:lnTo>
                  <a:pt x="595605" y="1793"/>
                </a:lnTo>
                <a:lnTo>
                  <a:pt x="655703" y="7042"/>
                </a:lnTo>
                <a:lnTo>
                  <a:pt x="713294" y="15545"/>
                </a:lnTo>
                <a:lnTo>
                  <a:pt x="767976" y="27103"/>
                </a:lnTo>
                <a:lnTo>
                  <a:pt x="819349" y="41515"/>
                </a:lnTo>
                <a:lnTo>
                  <a:pt x="867014" y="58582"/>
                </a:lnTo>
                <a:lnTo>
                  <a:pt x="910570" y="78104"/>
                </a:lnTo>
                <a:lnTo>
                  <a:pt x="949618" y="99881"/>
                </a:lnTo>
                <a:lnTo>
                  <a:pt x="983756" y="123713"/>
                </a:lnTo>
                <a:lnTo>
                  <a:pt x="1012584" y="149400"/>
                </a:lnTo>
                <a:lnTo>
                  <a:pt x="1052712" y="205540"/>
                </a:lnTo>
                <a:lnTo>
                  <a:pt x="1066800" y="266700"/>
                </a:lnTo>
                <a:lnTo>
                  <a:pt x="1063211" y="297807"/>
                </a:lnTo>
                <a:lnTo>
                  <a:pt x="1035703" y="356657"/>
                </a:lnTo>
                <a:lnTo>
                  <a:pt x="983756" y="409686"/>
                </a:lnTo>
                <a:lnTo>
                  <a:pt x="949618" y="433518"/>
                </a:lnTo>
                <a:lnTo>
                  <a:pt x="910570" y="455295"/>
                </a:lnTo>
                <a:lnTo>
                  <a:pt x="867014" y="474817"/>
                </a:lnTo>
                <a:lnTo>
                  <a:pt x="819349" y="491884"/>
                </a:lnTo>
                <a:lnTo>
                  <a:pt x="767976" y="506296"/>
                </a:lnTo>
                <a:lnTo>
                  <a:pt x="713294" y="517854"/>
                </a:lnTo>
                <a:lnTo>
                  <a:pt x="655703" y="526357"/>
                </a:lnTo>
                <a:lnTo>
                  <a:pt x="595605" y="531606"/>
                </a:lnTo>
                <a:lnTo>
                  <a:pt x="533400" y="533400"/>
                </a:lnTo>
                <a:lnTo>
                  <a:pt x="471194" y="531606"/>
                </a:lnTo>
                <a:lnTo>
                  <a:pt x="411096" y="526357"/>
                </a:lnTo>
                <a:lnTo>
                  <a:pt x="353505" y="517854"/>
                </a:lnTo>
                <a:lnTo>
                  <a:pt x="298823" y="506296"/>
                </a:lnTo>
                <a:lnTo>
                  <a:pt x="247450" y="491884"/>
                </a:lnTo>
                <a:lnTo>
                  <a:pt x="199785" y="474817"/>
                </a:lnTo>
                <a:lnTo>
                  <a:pt x="156229" y="455295"/>
                </a:lnTo>
                <a:lnTo>
                  <a:pt x="117181" y="433518"/>
                </a:lnTo>
                <a:lnTo>
                  <a:pt x="83043" y="409686"/>
                </a:lnTo>
                <a:lnTo>
                  <a:pt x="54215" y="383999"/>
                </a:lnTo>
                <a:lnTo>
                  <a:pt x="14087" y="327859"/>
                </a:lnTo>
                <a:lnTo>
                  <a:pt x="0" y="26670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71600" y="76200"/>
            <a:ext cx="7315200" cy="762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rgbClr val="FFFFCC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5940" y="1146186"/>
            <a:ext cx="7155815" cy="41135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008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2/10/2026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323833" y="6464680"/>
            <a:ext cx="322579" cy="1784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15570">
              <a:lnSpc>
                <a:spcPts val="1240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g"/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8.jp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g"/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5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3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7" Type="http://schemas.openxmlformats.org/officeDocument/2006/relationships/image" Target="../media/image169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3.png"/><Relationship Id="rId4" Type="http://schemas.openxmlformats.org/officeDocument/2006/relationships/image" Target="../media/image172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g"/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g"/><Relationship Id="rId4" Type="http://schemas.openxmlformats.org/officeDocument/2006/relationships/image" Target="../media/image70.jp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g"/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g"/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g"/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7.jpg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g"/><Relationship Id="rId1" Type="http://schemas.openxmlformats.org/officeDocument/2006/relationships/slideLayout" Target="../slideLayouts/slideLayout5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g"/><Relationship Id="rId2" Type="http://schemas.openxmlformats.org/officeDocument/2006/relationships/image" Target="../media/image189.jp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g"/><Relationship Id="rId1" Type="http://schemas.openxmlformats.org/officeDocument/2006/relationships/slideLayout" Target="../slideLayouts/slideLayout5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g"/><Relationship Id="rId2" Type="http://schemas.openxmlformats.org/officeDocument/2006/relationships/image" Target="../media/image192.jpg"/><Relationship Id="rId1" Type="http://schemas.openxmlformats.org/officeDocument/2006/relationships/slideLayout" Target="../slideLayouts/slideLayout5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g"/><Relationship Id="rId2" Type="http://schemas.openxmlformats.org/officeDocument/2006/relationships/image" Target="../media/image194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g"/><Relationship Id="rId2" Type="http://schemas.openxmlformats.org/officeDocument/2006/relationships/image" Target="../media/image196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9.jpg"/><Relationship Id="rId4" Type="http://schemas.openxmlformats.org/officeDocument/2006/relationships/image" Target="../media/image198.jpg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g"/><Relationship Id="rId1" Type="http://schemas.openxmlformats.org/officeDocument/2006/relationships/slideLayout" Target="../slideLayouts/slideLayout5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g"/><Relationship Id="rId1" Type="http://schemas.openxmlformats.org/officeDocument/2006/relationships/slideLayout" Target="../slideLayouts/slideLayout4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7" Type="http://schemas.openxmlformats.org/officeDocument/2006/relationships/image" Target="../media/image207.png"/><Relationship Id="rId2" Type="http://schemas.openxmlformats.org/officeDocument/2006/relationships/image" Target="../media/image20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6.png"/><Relationship Id="rId5" Type="http://schemas.openxmlformats.org/officeDocument/2006/relationships/image" Target="../media/image205.png"/><Relationship Id="rId4" Type="http://schemas.openxmlformats.org/officeDocument/2006/relationships/image" Target="../media/image20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wmcindia.com/" TargetMode="External"/><Relationship Id="rId5" Type="http://schemas.openxmlformats.org/officeDocument/2006/relationships/hyperlink" Target="mailto:ashwiniksinha@cwmcindia.com" TargetMode="External"/><Relationship Id="rId4" Type="http://schemas.openxmlformats.org/officeDocument/2006/relationships/image" Target="../media/image9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g"/><Relationship Id="rId3" Type="http://schemas.openxmlformats.org/officeDocument/2006/relationships/image" Target="../media/image72.png"/><Relationship Id="rId7" Type="http://schemas.openxmlformats.org/officeDocument/2006/relationships/image" Target="../media/image38.jp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wmcindia.com/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6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12" Type="http://schemas.openxmlformats.org/officeDocument/2006/relationships/image" Target="../media/image95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5" Type="http://schemas.openxmlformats.org/officeDocument/2006/relationships/image" Target="../media/image98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Relationship Id="rId14" Type="http://schemas.openxmlformats.org/officeDocument/2006/relationships/image" Target="../media/image97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0.png"/><Relationship Id="rId7" Type="http://schemas.openxmlformats.org/officeDocument/2006/relationships/image" Target="../media/image86.png"/><Relationship Id="rId12" Type="http://schemas.openxmlformats.org/officeDocument/2006/relationships/image" Target="../media/image107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11" Type="http://schemas.openxmlformats.org/officeDocument/2006/relationships/image" Target="../media/image106.png"/><Relationship Id="rId5" Type="http://schemas.openxmlformats.org/officeDocument/2006/relationships/image" Target="../media/image101.png"/><Relationship Id="rId10" Type="http://schemas.openxmlformats.org/officeDocument/2006/relationships/image" Target="../media/image105.png"/><Relationship Id="rId4" Type="http://schemas.openxmlformats.org/officeDocument/2006/relationships/image" Target="../media/image100.png"/><Relationship Id="rId9" Type="http://schemas.openxmlformats.org/officeDocument/2006/relationships/image" Target="../media/image104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jpg"/><Relationship Id="rId4" Type="http://schemas.openxmlformats.org/officeDocument/2006/relationships/image" Target="../media/image119.jp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0.png"/><Relationship Id="rId11" Type="http://schemas.openxmlformats.org/officeDocument/2006/relationships/image" Target="../media/image135.png"/><Relationship Id="rId5" Type="http://schemas.openxmlformats.org/officeDocument/2006/relationships/image" Target="../media/image129.png"/><Relationship Id="rId10" Type="http://schemas.openxmlformats.org/officeDocument/2006/relationships/image" Target="../media/image134.png"/><Relationship Id="rId4" Type="http://schemas.openxmlformats.org/officeDocument/2006/relationships/image" Target="../media/image128.png"/><Relationship Id="rId9" Type="http://schemas.openxmlformats.org/officeDocument/2006/relationships/image" Target="../media/image13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g"/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8.jpg"/><Relationship Id="rId4" Type="http://schemas.openxmlformats.org/officeDocument/2006/relationships/image" Target="../media/image147.jp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3B3C3B5-7754-FAC6-4892-57CC32071D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2296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17381" y="6477380"/>
            <a:ext cx="77470" cy="153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40"/>
              </a:lnSpc>
            </a:pPr>
            <a:r>
              <a:rPr sz="1200" spc="-60" dirty="0">
                <a:solidFill>
                  <a:srgbClr val="888888"/>
                </a:solidFill>
                <a:latin typeface="Calibri"/>
                <a:cs typeface="Calibri"/>
              </a:rPr>
              <a:t>9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800" y="762000"/>
            <a:ext cx="8382000" cy="5800725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857375" y="76263"/>
            <a:ext cx="6143625" cy="576580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38100" rIns="0" bIns="0" rtlCol="0">
            <a:spAutoFit/>
          </a:bodyPr>
          <a:lstStyle/>
          <a:p>
            <a:pPr marL="153035">
              <a:lnSpc>
                <a:spcPct val="100000"/>
              </a:lnSpc>
              <a:spcBef>
                <a:spcPts val="300"/>
              </a:spcBef>
            </a:pPr>
            <a:r>
              <a:rPr sz="2400" dirty="0">
                <a:latin typeface="Arial"/>
                <a:cs typeface="Arial"/>
              </a:rPr>
              <a:t>Energy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Equilibrium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in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Power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Generation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570">
              <a:lnSpc>
                <a:spcPts val="1240"/>
              </a:lnSpc>
            </a:pPr>
            <a:fld id="{81D60167-4931-47E6-BA6A-407CBD079E47}" type="slidenum">
              <a:rPr spc="-25" dirty="0"/>
              <a:t>100</a:t>
            </a:fld>
            <a:endParaRPr spc="-25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47800" y="274637"/>
            <a:ext cx="7239000" cy="868680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4000" spc="-10" dirty="0"/>
              <a:t>Physical</a:t>
            </a:r>
            <a:r>
              <a:rPr sz="4000" spc="-175" dirty="0"/>
              <a:t> </a:t>
            </a:r>
            <a:r>
              <a:rPr sz="4000" spc="-10" dirty="0"/>
              <a:t>Methods</a:t>
            </a:r>
            <a:endParaRPr sz="4000"/>
          </a:p>
        </p:txBody>
      </p:sp>
      <p:sp>
        <p:nvSpPr>
          <p:cNvPr id="4" name="object 4"/>
          <p:cNvSpPr txBox="1"/>
          <p:nvPr/>
        </p:nvSpPr>
        <p:spPr>
          <a:xfrm>
            <a:off x="535940" y="2092571"/>
            <a:ext cx="7735570" cy="3091815"/>
          </a:xfrm>
          <a:prstGeom prst="rect">
            <a:avLst/>
          </a:prstGeom>
        </p:spPr>
        <p:txBody>
          <a:bodyPr vert="horz" wrap="square" lIns="0" tIns="113664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894"/>
              </a:spcBef>
              <a:buFont typeface="Arial MT"/>
              <a:buChar char="•"/>
              <a:tabLst>
                <a:tab pos="354965" algn="l"/>
              </a:tabLst>
            </a:pPr>
            <a:r>
              <a:rPr sz="3200" b="1" dirty="0">
                <a:solidFill>
                  <a:srgbClr val="0000CC"/>
                </a:solidFill>
                <a:latin typeface="Calibri"/>
                <a:cs typeface="Calibri"/>
              </a:rPr>
              <a:t>Ultra</a:t>
            </a:r>
            <a:r>
              <a:rPr sz="3200" b="1" spc="-60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0000CC"/>
                </a:solidFill>
                <a:latin typeface="Calibri"/>
                <a:cs typeface="Calibri"/>
              </a:rPr>
              <a:t>Violet</a:t>
            </a:r>
            <a:r>
              <a:rPr sz="3200" b="1" spc="-45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0000CC"/>
                </a:solidFill>
                <a:latin typeface="Calibri"/>
                <a:cs typeface="Calibri"/>
              </a:rPr>
              <a:t>and</a:t>
            </a:r>
            <a:r>
              <a:rPr sz="3200" b="1" spc="-70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0000CC"/>
                </a:solidFill>
                <a:latin typeface="Calibri"/>
                <a:cs typeface="Calibri"/>
              </a:rPr>
              <a:t>Ultra</a:t>
            </a:r>
            <a:r>
              <a:rPr sz="3200" b="1" spc="-55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3200" b="1" spc="-10" dirty="0">
                <a:solidFill>
                  <a:srgbClr val="0000CC"/>
                </a:solidFill>
                <a:latin typeface="Calibri"/>
                <a:cs typeface="Calibri"/>
              </a:rPr>
              <a:t>Filtration</a:t>
            </a:r>
            <a:endParaRPr sz="3200">
              <a:latin typeface="Calibri"/>
              <a:cs typeface="Calibri"/>
            </a:endParaRPr>
          </a:p>
          <a:p>
            <a:pPr marL="755650" lvl="1" indent="-285750">
              <a:lnSpc>
                <a:spcPct val="100000"/>
              </a:lnSpc>
              <a:spcBef>
                <a:spcPts val="690"/>
              </a:spcBef>
              <a:buFont typeface="Arial MT"/>
              <a:buChar char="–"/>
              <a:tabLst>
                <a:tab pos="755650" algn="l"/>
              </a:tabLst>
            </a:pPr>
            <a:r>
              <a:rPr sz="2800" b="1" dirty="0">
                <a:solidFill>
                  <a:srgbClr val="0000CC"/>
                </a:solidFill>
                <a:latin typeface="Calibri"/>
                <a:cs typeface="Calibri"/>
              </a:rPr>
              <a:t>Only</a:t>
            </a:r>
            <a:r>
              <a:rPr sz="2800" b="1" spc="-80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000CC"/>
                </a:solidFill>
                <a:latin typeface="Calibri"/>
                <a:cs typeface="Calibri"/>
              </a:rPr>
              <a:t>Effective</a:t>
            </a:r>
            <a:r>
              <a:rPr sz="2800" b="1" spc="-60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00CC"/>
                </a:solidFill>
                <a:latin typeface="Calibri"/>
                <a:cs typeface="Calibri"/>
              </a:rPr>
              <a:t>At</a:t>
            </a:r>
            <a:r>
              <a:rPr sz="2800" b="1" spc="-75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00CC"/>
                </a:solidFill>
                <a:latin typeface="Calibri"/>
                <a:cs typeface="Calibri"/>
              </a:rPr>
              <a:t>Point</a:t>
            </a:r>
            <a:r>
              <a:rPr sz="2800" b="1" spc="-65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00CC"/>
                </a:solidFill>
                <a:latin typeface="Calibri"/>
                <a:cs typeface="Calibri"/>
              </a:rPr>
              <a:t>Of</a:t>
            </a:r>
            <a:r>
              <a:rPr sz="2800" b="1" spc="-70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800" b="1" spc="-25" dirty="0">
                <a:solidFill>
                  <a:srgbClr val="0000CC"/>
                </a:solidFill>
                <a:latin typeface="Calibri"/>
                <a:cs typeface="Calibri"/>
              </a:rPr>
              <a:t>Use</a:t>
            </a:r>
            <a:endParaRPr sz="2800">
              <a:latin typeface="Calibri"/>
              <a:cs typeface="Calibri"/>
            </a:endParaRPr>
          </a:p>
          <a:p>
            <a:pPr marL="755650" lvl="1" indent="-285750">
              <a:lnSpc>
                <a:spcPct val="100000"/>
              </a:lnSpc>
              <a:spcBef>
                <a:spcPts val="670"/>
              </a:spcBef>
              <a:buFont typeface="Arial MT"/>
              <a:buChar char="–"/>
              <a:tabLst>
                <a:tab pos="755650" algn="l"/>
              </a:tabLst>
            </a:pPr>
            <a:r>
              <a:rPr sz="2800" b="1" dirty="0">
                <a:solidFill>
                  <a:srgbClr val="0000CC"/>
                </a:solidFill>
                <a:latin typeface="Calibri"/>
                <a:cs typeface="Calibri"/>
              </a:rPr>
              <a:t>Cannot</a:t>
            </a:r>
            <a:r>
              <a:rPr sz="2800" b="1" spc="-35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00CC"/>
                </a:solidFill>
                <a:latin typeface="Calibri"/>
                <a:cs typeface="Calibri"/>
              </a:rPr>
              <a:t>Kill</a:t>
            </a:r>
            <a:r>
              <a:rPr sz="2800" b="1" spc="-35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00CC"/>
                </a:solidFill>
                <a:latin typeface="Calibri"/>
                <a:cs typeface="Calibri"/>
              </a:rPr>
              <a:t>Sessile</a:t>
            </a:r>
            <a:r>
              <a:rPr sz="2800" b="1" spc="-35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000CC"/>
                </a:solidFill>
                <a:latin typeface="Calibri"/>
                <a:cs typeface="Calibri"/>
              </a:rPr>
              <a:t>Organisms</a:t>
            </a:r>
            <a:endParaRPr sz="2800">
              <a:latin typeface="Calibri"/>
              <a:cs typeface="Calibri"/>
            </a:endParaRPr>
          </a:p>
          <a:p>
            <a:pPr marL="755015" marR="5080" lvl="1" indent="-285750">
              <a:lnSpc>
                <a:spcPct val="100000"/>
              </a:lnSpc>
              <a:spcBef>
                <a:spcPts val="675"/>
              </a:spcBef>
              <a:buFont typeface="Arial MT"/>
              <a:buChar char="–"/>
              <a:tabLst>
                <a:tab pos="756285" algn="l"/>
              </a:tabLst>
            </a:pPr>
            <a:r>
              <a:rPr sz="2800" b="1" dirty="0">
                <a:solidFill>
                  <a:srgbClr val="0000CC"/>
                </a:solidFill>
                <a:latin typeface="Calibri"/>
                <a:cs typeface="Calibri"/>
              </a:rPr>
              <a:t>Offer</a:t>
            </a:r>
            <a:r>
              <a:rPr sz="2800" b="1" spc="-105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00CC"/>
                </a:solidFill>
                <a:latin typeface="Calibri"/>
                <a:cs typeface="Calibri"/>
              </a:rPr>
              <a:t>No</a:t>
            </a:r>
            <a:r>
              <a:rPr sz="2800" b="1" spc="-60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000CC"/>
                </a:solidFill>
                <a:latin typeface="Calibri"/>
                <a:cs typeface="Calibri"/>
              </a:rPr>
              <a:t>Protection</a:t>
            </a:r>
            <a:r>
              <a:rPr sz="2800" b="1" spc="-55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800" b="1" spc="-100" dirty="0">
                <a:solidFill>
                  <a:srgbClr val="0000CC"/>
                </a:solidFill>
                <a:latin typeface="Calibri"/>
                <a:cs typeface="Calibri"/>
              </a:rPr>
              <a:t>To</a:t>
            </a:r>
            <a:r>
              <a:rPr sz="2800" b="1" spc="-60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00CC"/>
                </a:solidFill>
                <a:latin typeface="Calibri"/>
                <a:cs typeface="Calibri"/>
              </a:rPr>
              <a:t>Isolated</a:t>
            </a:r>
            <a:r>
              <a:rPr sz="2800" b="1" spc="-45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00CC"/>
                </a:solidFill>
                <a:latin typeface="Calibri"/>
                <a:cs typeface="Calibri"/>
              </a:rPr>
              <a:t>Parts</a:t>
            </a:r>
            <a:r>
              <a:rPr sz="2800" b="1" spc="-60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00CC"/>
                </a:solidFill>
                <a:latin typeface="Calibri"/>
                <a:cs typeface="Calibri"/>
              </a:rPr>
              <a:t>Of</a:t>
            </a:r>
            <a:r>
              <a:rPr sz="2800" b="1" spc="-65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000CC"/>
                </a:solidFill>
                <a:latin typeface="Calibri"/>
                <a:cs typeface="Calibri"/>
              </a:rPr>
              <a:t>System 	</a:t>
            </a:r>
            <a:r>
              <a:rPr sz="2800" b="1" dirty="0">
                <a:solidFill>
                  <a:srgbClr val="0000CC"/>
                </a:solidFill>
                <a:latin typeface="Calibri"/>
                <a:cs typeface="Calibri"/>
              </a:rPr>
              <a:t>(Static</a:t>
            </a:r>
            <a:r>
              <a:rPr sz="2800" b="1" spc="-120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000CC"/>
                </a:solidFill>
                <a:latin typeface="Calibri"/>
                <a:cs typeface="Calibri"/>
              </a:rPr>
              <a:t>Areas)</a:t>
            </a:r>
            <a:endParaRPr sz="2800">
              <a:latin typeface="Calibri"/>
              <a:cs typeface="Calibri"/>
            </a:endParaRPr>
          </a:p>
          <a:p>
            <a:pPr marL="755650" lvl="1" indent="-285750">
              <a:lnSpc>
                <a:spcPct val="100000"/>
              </a:lnSpc>
              <a:spcBef>
                <a:spcPts val="670"/>
              </a:spcBef>
              <a:buFont typeface="Arial MT"/>
              <a:buChar char="–"/>
              <a:tabLst>
                <a:tab pos="755650" algn="l"/>
              </a:tabLst>
            </a:pPr>
            <a:r>
              <a:rPr sz="2800" b="1" spc="-10" dirty="0">
                <a:solidFill>
                  <a:srgbClr val="0000CC"/>
                </a:solidFill>
                <a:latin typeface="Calibri"/>
                <a:cs typeface="Calibri"/>
              </a:rPr>
              <a:t>Environmentally</a:t>
            </a:r>
            <a:r>
              <a:rPr sz="2800" b="1" spc="-70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000CC"/>
                </a:solidFill>
                <a:latin typeface="Calibri"/>
                <a:cs typeface="Calibri"/>
              </a:rPr>
              <a:t>Acceptable.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12140" y="1549653"/>
            <a:ext cx="7580630" cy="40506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Mechanical</a:t>
            </a:r>
            <a:r>
              <a:rPr sz="2400" b="1" spc="-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00FF"/>
                </a:solidFill>
                <a:latin typeface="Arial"/>
                <a:cs typeface="Arial"/>
              </a:rPr>
              <a:t>Methods</a:t>
            </a:r>
            <a:r>
              <a:rPr sz="2400" b="1" spc="-114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000" b="1" spc="-50" dirty="0">
                <a:solidFill>
                  <a:srgbClr val="0000FF"/>
                </a:solidFill>
                <a:latin typeface="Arial"/>
                <a:cs typeface="Arial"/>
              </a:rPr>
              <a:t>–</a:t>
            </a:r>
            <a:endParaRPr sz="2000">
              <a:latin typeface="Arial"/>
              <a:cs typeface="Arial"/>
            </a:endParaRPr>
          </a:p>
          <a:p>
            <a:pPr marL="12700" marR="5080" indent="127635">
              <a:lnSpc>
                <a:spcPct val="100000"/>
              </a:lnSpc>
              <a:spcBef>
                <a:spcPts val="2405"/>
              </a:spcBef>
              <a:buClr>
                <a:srgbClr val="000000"/>
              </a:buClr>
              <a:buSzPct val="80000"/>
              <a:buFont typeface="Arial MT"/>
              <a:buChar char="•"/>
              <a:tabLst>
                <a:tab pos="140335" algn="l"/>
              </a:tabLst>
            </a:pPr>
            <a:r>
              <a:rPr sz="2000" b="1" dirty="0">
                <a:solidFill>
                  <a:srgbClr val="990099"/>
                </a:solidFill>
                <a:latin typeface="Arial"/>
                <a:cs typeface="Arial"/>
              </a:rPr>
              <a:t>Filters</a:t>
            </a:r>
            <a:r>
              <a:rPr sz="2000" b="1" spc="-50" dirty="0">
                <a:solidFill>
                  <a:srgbClr val="990099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990099"/>
                </a:solidFill>
                <a:latin typeface="Arial"/>
                <a:cs typeface="Arial"/>
              </a:rPr>
              <a:t>for</a:t>
            </a:r>
            <a:r>
              <a:rPr sz="2000" b="1" spc="-40" dirty="0">
                <a:solidFill>
                  <a:srgbClr val="990099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990099"/>
                </a:solidFill>
                <a:latin typeface="Arial"/>
                <a:cs typeface="Arial"/>
              </a:rPr>
              <a:t>Make</a:t>
            </a:r>
            <a:r>
              <a:rPr sz="2000" b="1" spc="-35" dirty="0">
                <a:solidFill>
                  <a:srgbClr val="990099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990099"/>
                </a:solidFill>
                <a:latin typeface="Arial"/>
                <a:cs typeface="Arial"/>
              </a:rPr>
              <a:t>up</a:t>
            </a:r>
            <a:r>
              <a:rPr sz="2000" b="1" spc="-45" dirty="0">
                <a:solidFill>
                  <a:srgbClr val="990099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990099"/>
                </a:solidFill>
                <a:latin typeface="Arial"/>
                <a:cs typeface="Arial"/>
              </a:rPr>
              <a:t>water</a:t>
            </a:r>
            <a:r>
              <a:rPr sz="2000" b="1" spc="-60" dirty="0">
                <a:solidFill>
                  <a:srgbClr val="990099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990099"/>
                </a:solidFill>
                <a:latin typeface="Arial"/>
                <a:cs typeface="Arial"/>
              </a:rPr>
              <a:t>–</a:t>
            </a:r>
            <a:r>
              <a:rPr sz="2000" b="1" spc="-40" dirty="0">
                <a:solidFill>
                  <a:srgbClr val="990099"/>
                </a:solidFill>
                <a:latin typeface="Arial"/>
                <a:cs typeface="Arial"/>
              </a:rPr>
              <a:t> </a:t>
            </a:r>
            <a:r>
              <a:rPr sz="2000" b="1" spc="-35" dirty="0">
                <a:solidFill>
                  <a:srgbClr val="990099"/>
                </a:solidFill>
                <a:latin typeface="Arial"/>
                <a:cs typeface="Arial"/>
              </a:rPr>
              <a:t>To</a:t>
            </a:r>
            <a:r>
              <a:rPr sz="2000" b="1" spc="-20" dirty="0">
                <a:solidFill>
                  <a:srgbClr val="990099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990099"/>
                </a:solidFill>
                <a:latin typeface="Arial"/>
                <a:cs typeface="Arial"/>
              </a:rPr>
              <a:t>remove</a:t>
            </a:r>
            <a:r>
              <a:rPr sz="2000" b="1" spc="-25" dirty="0">
                <a:solidFill>
                  <a:srgbClr val="990099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990099"/>
                </a:solidFill>
                <a:latin typeface="Arial"/>
                <a:cs typeface="Arial"/>
              </a:rPr>
              <a:t>suspended</a:t>
            </a:r>
            <a:r>
              <a:rPr sz="2000" b="1" spc="-25" dirty="0">
                <a:solidFill>
                  <a:srgbClr val="990099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990099"/>
                </a:solidFill>
                <a:latin typeface="Arial"/>
                <a:cs typeface="Arial"/>
              </a:rPr>
              <a:t>matter</a:t>
            </a:r>
            <a:r>
              <a:rPr sz="2000" b="1" spc="-60" dirty="0">
                <a:solidFill>
                  <a:srgbClr val="990099"/>
                </a:solidFill>
                <a:latin typeface="Arial"/>
                <a:cs typeface="Arial"/>
              </a:rPr>
              <a:t> </a:t>
            </a:r>
            <a:r>
              <a:rPr sz="2000" b="1" spc="-20" dirty="0">
                <a:solidFill>
                  <a:srgbClr val="990099"/>
                </a:solidFill>
                <a:latin typeface="Arial"/>
                <a:cs typeface="Arial"/>
              </a:rPr>
              <a:t>from </a:t>
            </a:r>
            <a:r>
              <a:rPr sz="2000" b="1" dirty="0">
                <a:solidFill>
                  <a:srgbClr val="990099"/>
                </a:solidFill>
                <a:latin typeface="Arial"/>
                <a:cs typeface="Arial"/>
              </a:rPr>
              <a:t>Make</a:t>
            </a:r>
            <a:r>
              <a:rPr sz="2000" b="1" spc="-45" dirty="0">
                <a:solidFill>
                  <a:srgbClr val="990099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990099"/>
                </a:solidFill>
                <a:latin typeface="Arial"/>
                <a:cs typeface="Arial"/>
              </a:rPr>
              <a:t>up</a:t>
            </a:r>
            <a:r>
              <a:rPr sz="2000" b="1" spc="-40" dirty="0">
                <a:solidFill>
                  <a:srgbClr val="990099"/>
                </a:solidFill>
                <a:latin typeface="Arial"/>
                <a:cs typeface="Arial"/>
              </a:rPr>
              <a:t> </a:t>
            </a:r>
            <a:r>
              <a:rPr sz="2000" b="1" spc="-20" dirty="0">
                <a:solidFill>
                  <a:srgbClr val="990099"/>
                </a:solidFill>
                <a:latin typeface="Arial"/>
                <a:cs typeface="Arial"/>
              </a:rPr>
              <a:t>water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0"/>
              </a:spcBef>
              <a:buFont typeface="Arial MT"/>
              <a:buChar char="•"/>
            </a:pPr>
            <a:endParaRPr sz="2000">
              <a:latin typeface="Arial"/>
              <a:cs typeface="Arial"/>
            </a:endParaRPr>
          </a:p>
          <a:p>
            <a:pPr marL="100330" indent="-100330">
              <a:lnSpc>
                <a:spcPct val="100000"/>
              </a:lnSpc>
              <a:buSzPct val="92500"/>
              <a:buFont typeface="Arial MT"/>
              <a:buChar char="•"/>
              <a:tabLst>
                <a:tab pos="100330" algn="l"/>
              </a:tabLst>
            </a:pPr>
            <a:r>
              <a:rPr sz="2000" b="1" dirty="0">
                <a:latin typeface="Arial"/>
                <a:cs typeface="Arial"/>
              </a:rPr>
              <a:t>Side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Stream</a:t>
            </a:r>
            <a:r>
              <a:rPr sz="2000" b="1" spc="-5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Filters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–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spc="-55" dirty="0">
                <a:latin typeface="Arial"/>
                <a:cs typeface="Arial"/>
              </a:rPr>
              <a:t>To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remove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suspended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matter</a:t>
            </a:r>
            <a:r>
              <a:rPr sz="2000" b="1" spc="-6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from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spc="-25" dirty="0">
                <a:latin typeface="Arial"/>
                <a:cs typeface="Arial"/>
              </a:rPr>
              <a:t>CT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b="1" spc="-10" dirty="0">
                <a:latin typeface="Arial"/>
                <a:cs typeface="Arial"/>
              </a:rPr>
              <a:t>basin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0"/>
              </a:spcBef>
            </a:pPr>
            <a:endParaRPr sz="2000">
              <a:latin typeface="Arial"/>
              <a:cs typeface="Arial"/>
            </a:endParaRPr>
          </a:p>
          <a:p>
            <a:pPr marL="12700" marR="713105" indent="-12700">
              <a:lnSpc>
                <a:spcPct val="100000"/>
              </a:lnSpc>
              <a:spcBef>
                <a:spcPts val="5"/>
              </a:spcBef>
              <a:buSzPct val="92500"/>
              <a:buFont typeface="Arial MT"/>
              <a:buChar char="•"/>
              <a:tabLst>
                <a:tab pos="100330" algn="l"/>
              </a:tabLst>
            </a:pPr>
            <a:r>
              <a:rPr sz="2000" b="1" dirty="0">
                <a:solidFill>
                  <a:srgbClr val="990099"/>
                </a:solidFill>
                <a:latin typeface="Arial"/>
                <a:cs typeface="Arial"/>
              </a:rPr>
              <a:t>	CT</a:t>
            </a:r>
            <a:r>
              <a:rPr sz="2000" b="1" spc="-100" dirty="0">
                <a:solidFill>
                  <a:srgbClr val="990099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990099"/>
                </a:solidFill>
                <a:latin typeface="Arial"/>
                <a:cs typeface="Arial"/>
              </a:rPr>
              <a:t>Air</a:t>
            </a:r>
            <a:r>
              <a:rPr sz="2000" b="1" spc="-40" dirty="0">
                <a:solidFill>
                  <a:srgbClr val="990099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990099"/>
                </a:solidFill>
                <a:latin typeface="Arial"/>
                <a:cs typeface="Arial"/>
              </a:rPr>
              <a:t>Filters</a:t>
            </a:r>
            <a:r>
              <a:rPr sz="2000" b="1" spc="-60" dirty="0">
                <a:solidFill>
                  <a:srgbClr val="990099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990099"/>
                </a:solidFill>
                <a:latin typeface="Arial"/>
                <a:cs typeface="Arial"/>
              </a:rPr>
              <a:t>–</a:t>
            </a:r>
            <a:r>
              <a:rPr sz="2000" b="1" spc="-35" dirty="0">
                <a:solidFill>
                  <a:srgbClr val="990099"/>
                </a:solidFill>
                <a:latin typeface="Arial"/>
                <a:cs typeface="Arial"/>
              </a:rPr>
              <a:t> To</a:t>
            </a:r>
            <a:r>
              <a:rPr sz="2000" b="1" spc="-25" dirty="0">
                <a:solidFill>
                  <a:srgbClr val="990099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990099"/>
                </a:solidFill>
                <a:latin typeface="Arial"/>
                <a:cs typeface="Arial"/>
              </a:rPr>
              <a:t>prevent</a:t>
            </a:r>
            <a:r>
              <a:rPr sz="2000" b="1" spc="-25" dirty="0">
                <a:solidFill>
                  <a:srgbClr val="990099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990099"/>
                </a:solidFill>
                <a:latin typeface="Arial"/>
                <a:cs typeface="Arial"/>
              </a:rPr>
              <a:t>ingress</a:t>
            </a:r>
            <a:r>
              <a:rPr sz="2000" b="1" spc="-55" dirty="0">
                <a:solidFill>
                  <a:srgbClr val="990099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990099"/>
                </a:solidFill>
                <a:latin typeface="Arial"/>
                <a:cs typeface="Arial"/>
              </a:rPr>
              <a:t>of</a:t>
            </a:r>
            <a:r>
              <a:rPr sz="2000" b="1" spc="-45" dirty="0">
                <a:solidFill>
                  <a:srgbClr val="990099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990099"/>
                </a:solidFill>
                <a:latin typeface="Arial"/>
                <a:cs typeface="Arial"/>
              </a:rPr>
              <a:t>suspended</a:t>
            </a:r>
            <a:r>
              <a:rPr sz="2000" b="1" spc="-40" dirty="0">
                <a:solidFill>
                  <a:srgbClr val="990099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990099"/>
                </a:solidFill>
                <a:latin typeface="Arial"/>
                <a:cs typeface="Arial"/>
              </a:rPr>
              <a:t>matter/ </a:t>
            </a:r>
            <a:r>
              <a:rPr sz="2000" b="1" dirty="0">
                <a:solidFill>
                  <a:srgbClr val="990099"/>
                </a:solidFill>
                <a:latin typeface="Arial"/>
                <a:cs typeface="Arial"/>
              </a:rPr>
              <a:t>bacteria</a:t>
            </a:r>
            <a:r>
              <a:rPr sz="2000" b="1" spc="-60" dirty="0">
                <a:solidFill>
                  <a:srgbClr val="990099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990099"/>
                </a:solidFill>
                <a:latin typeface="Arial"/>
                <a:cs typeface="Arial"/>
              </a:rPr>
              <a:t>from</a:t>
            </a:r>
            <a:r>
              <a:rPr sz="2000" b="1" spc="-30" dirty="0">
                <a:solidFill>
                  <a:srgbClr val="990099"/>
                </a:solidFill>
                <a:latin typeface="Arial"/>
                <a:cs typeface="Arial"/>
              </a:rPr>
              <a:t> </a:t>
            </a:r>
            <a:r>
              <a:rPr sz="2000" b="1" spc="-25" dirty="0">
                <a:solidFill>
                  <a:srgbClr val="990099"/>
                </a:solidFill>
                <a:latin typeface="Arial"/>
                <a:cs typeface="Arial"/>
              </a:rPr>
              <a:t>air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5"/>
              </a:spcBef>
            </a:pP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0" b="1" dirty="0">
                <a:solidFill>
                  <a:srgbClr val="0099FF"/>
                </a:solidFill>
                <a:latin typeface="Arial"/>
                <a:cs typeface="Arial"/>
              </a:rPr>
              <a:t>Note:</a:t>
            </a:r>
            <a:r>
              <a:rPr sz="2000" b="1" spc="-2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2000" b="1" u="sng" dirty="0">
                <a:solidFill>
                  <a:srgbClr val="0099FF"/>
                </a:solidFill>
                <a:uFill>
                  <a:solidFill>
                    <a:srgbClr val="0099FF"/>
                  </a:solidFill>
                </a:uFill>
                <a:latin typeface="Arial"/>
                <a:cs typeface="Arial"/>
              </a:rPr>
              <a:t>Chemical</a:t>
            </a:r>
            <a:r>
              <a:rPr sz="2000" b="1" u="sng" spc="-40" dirty="0">
                <a:solidFill>
                  <a:srgbClr val="0099FF"/>
                </a:solidFill>
                <a:uFill>
                  <a:solidFill>
                    <a:srgbClr val="0099FF"/>
                  </a:solidFill>
                </a:uFill>
                <a:latin typeface="Arial"/>
                <a:cs typeface="Arial"/>
              </a:rPr>
              <a:t> </a:t>
            </a:r>
            <a:r>
              <a:rPr sz="2000" b="1" u="sng" dirty="0">
                <a:solidFill>
                  <a:srgbClr val="0099FF"/>
                </a:solidFill>
                <a:uFill>
                  <a:solidFill>
                    <a:srgbClr val="0099FF"/>
                  </a:solidFill>
                </a:uFill>
                <a:latin typeface="Arial"/>
                <a:cs typeface="Arial"/>
              </a:rPr>
              <a:t>treatment</a:t>
            </a:r>
            <a:r>
              <a:rPr sz="2000" b="1" u="sng" spc="-40" dirty="0">
                <a:solidFill>
                  <a:srgbClr val="0099FF"/>
                </a:solidFill>
                <a:uFill>
                  <a:solidFill>
                    <a:srgbClr val="0099FF"/>
                  </a:solidFill>
                </a:uFill>
                <a:latin typeface="Arial"/>
                <a:cs typeface="Arial"/>
              </a:rPr>
              <a:t> </a:t>
            </a:r>
            <a:r>
              <a:rPr sz="2000" b="1" u="sng" dirty="0">
                <a:solidFill>
                  <a:srgbClr val="0099FF"/>
                </a:solidFill>
                <a:uFill>
                  <a:solidFill>
                    <a:srgbClr val="0099FF"/>
                  </a:solidFill>
                </a:uFill>
                <a:latin typeface="Arial"/>
                <a:cs typeface="Arial"/>
              </a:rPr>
              <a:t>along</a:t>
            </a:r>
            <a:r>
              <a:rPr sz="2000" b="1" u="sng" spc="-40" dirty="0">
                <a:solidFill>
                  <a:srgbClr val="0099FF"/>
                </a:solidFill>
                <a:uFill>
                  <a:solidFill>
                    <a:srgbClr val="0099FF"/>
                  </a:solidFill>
                </a:uFill>
                <a:latin typeface="Arial"/>
                <a:cs typeface="Arial"/>
              </a:rPr>
              <a:t> </a:t>
            </a:r>
            <a:r>
              <a:rPr sz="2000" b="1" u="sng" dirty="0">
                <a:solidFill>
                  <a:srgbClr val="0099FF"/>
                </a:solidFill>
                <a:uFill>
                  <a:solidFill>
                    <a:srgbClr val="0099FF"/>
                  </a:solidFill>
                </a:uFill>
                <a:latin typeface="Arial"/>
                <a:cs typeface="Arial"/>
              </a:rPr>
              <a:t>with</a:t>
            </a:r>
            <a:r>
              <a:rPr sz="2000" b="1" u="sng" spc="-45" dirty="0">
                <a:solidFill>
                  <a:srgbClr val="0099FF"/>
                </a:solidFill>
                <a:uFill>
                  <a:solidFill>
                    <a:srgbClr val="0099FF"/>
                  </a:solidFill>
                </a:uFill>
                <a:latin typeface="Arial"/>
                <a:cs typeface="Arial"/>
              </a:rPr>
              <a:t> </a:t>
            </a:r>
            <a:r>
              <a:rPr sz="2000" b="1" u="sng" dirty="0">
                <a:solidFill>
                  <a:srgbClr val="0099FF"/>
                </a:solidFill>
                <a:uFill>
                  <a:solidFill>
                    <a:srgbClr val="0099FF"/>
                  </a:solidFill>
                </a:uFill>
                <a:latin typeface="Arial"/>
                <a:cs typeface="Arial"/>
              </a:rPr>
              <a:t>use</a:t>
            </a:r>
            <a:r>
              <a:rPr sz="2000" b="1" u="sng" spc="-10" dirty="0">
                <a:solidFill>
                  <a:srgbClr val="0099FF"/>
                </a:solidFill>
                <a:uFill>
                  <a:solidFill>
                    <a:srgbClr val="0099FF"/>
                  </a:solidFill>
                </a:uFill>
                <a:latin typeface="Arial"/>
                <a:cs typeface="Arial"/>
              </a:rPr>
              <a:t> </a:t>
            </a:r>
            <a:r>
              <a:rPr sz="2000" b="1" u="sng" dirty="0">
                <a:solidFill>
                  <a:srgbClr val="0099FF"/>
                </a:solidFill>
                <a:uFill>
                  <a:solidFill>
                    <a:srgbClr val="0099FF"/>
                  </a:solidFill>
                </a:uFill>
                <a:latin typeface="Arial"/>
                <a:cs typeface="Arial"/>
              </a:rPr>
              <a:t>of</a:t>
            </a:r>
            <a:r>
              <a:rPr sz="2000" b="1" u="sng" spc="-20" dirty="0">
                <a:solidFill>
                  <a:srgbClr val="0099FF"/>
                </a:solidFill>
                <a:uFill>
                  <a:solidFill>
                    <a:srgbClr val="0099FF"/>
                  </a:solidFill>
                </a:uFill>
                <a:latin typeface="Arial"/>
                <a:cs typeface="Arial"/>
              </a:rPr>
              <a:t> </a:t>
            </a:r>
            <a:r>
              <a:rPr sz="2000" b="1" u="sng" dirty="0">
                <a:solidFill>
                  <a:srgbClr val="0099FF"/>
                </a:solidFill>
                <a:uFill>
                  <a:solidFill>
                    <a:srgbClr val="0099FF"/>
                  </a:solidFill>
                </a:uFill>
                <a:latin typeface="Arial"/>
                <a:cs typeface="Arial"/>
              </a:rPr>
              <a:t>Filters</a:t>
            </a:r>
            <a:r>
              <a:rPr sz="2000" b="1" u="sng" spc="-35" dirty="0">
                <a:solidFill>
                  <a:srgbClr val="0099FF"/>
                </a:solidFill>
                <a:uFill>
                  <a:solidFill>
                    <a:srgbClr val="0099FF"/>
                  </a:solidFill>
                </a:uFill>
                <a:latin typeface="Arial"/>
                <a:cs typeface="Arial"/>
              </a:rPr>
              <a:t> </a:t>
            </a:r>
            <a:r>
              <a:rPr sz="2000" b="1" u="sng" dirty="0">
                <a:solidFill>
                  <a:srgbClr val="0099FF"/>
                </a:solidFill>
                <a:uFill>
                  <a:solidFill>
                    <a:srgbClr val="0099FF"/>
                  </a:solidFill>
                </a:uFill>
                <a:latin typeface="Arial"/>
                <a:cs typeface="Arial"/>
              </a:rPr>
              <a:t>will</a:t>
            </a:r>
            <a:r>
              <a:rPr sz="2000" b="1" u="sng" spc="-55" dirty="0">
                <a:solidFill>
                  <a:srgbClr val="0099FF"/>
                </a:solidFill>
                <a:uFill>
                  <a:solidFill>
                    <a:srgbClr val="0099FF"/>
                  </a:solidFill>
                </a:uFill>
                <a:latin typeface="Arial"/>
                <a:cs typeface="Arial"/>
              </a:rPr>
              <a:t> </a:t>
            </a:r>
            <a:r>
              <a:rPr sz="2000" b="1" u="sng" spc="-10" dirty="0">
                <a:solidFill>
                  <a:srgbClr val="0099FF"/>
                </a:solidFill>
                <a:uFill>
                  <a:solidFill>
                    <a:srgbClr val="0099FF"/>
                  </a:solidFill>
                </a:uFill>
                <a:latin typeface="Arial"/>
                <a:cs typeface="Arial"/>
              </a:rPr>
              <a:t>reduce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b="1" u="sng" dirty="0">
                <a:solidFill>
                  <a:srgbClr val="0099FF"/>
                </a:solidFill>
                <a:uFill>
                  <a:solidFill>
                    <a:srgbClr val="0099FF"/>
                  </a:solidFill>
                </a:uFill>
                <a:latin typeface="Arial"/>
                <a:cs typeface="Arial"/>
              </a:rPr>
              <a:t>treatment</a:t>
            </a:r>
            <a:r>
              <a:rPr sz="2000" b="1" u="sng" spc="-65" dirty="0">
                <a:solidFill>
                  <a:srgbClr val="0099FF"/>
                </a:solidFill>
                <a:uFill>
                  <a:solidFill>
                    <a:srgbClr val="0099FF"/>
                  </a:solidFill>
                </a:uFill>
                <a:latin typeface="Arial"/>
                <a:cs typeface="Arial"/>
              </a:rPr>
              <a:t> </a:t>
            </a:r>
            <a:r>
              <a:rPr sz="2000" b="1" u="sng" spc="-10" dirty="0">
                <a:solidFill>
                  <a:srgbClr val="0099FF"/>
                </a:solidFill>
                <a:uFill>
                  <a:solidFill>
                    <a:srgbClr val="0099FF"/>
                  </a:solidFill>
                </a:uFill>
                <a:latin typeface="Arial"/>
                <a:cs typeface="Arial"/>
              </a:rPr>
              <a:t>cost.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19200" y="457200"/>
            <a:ext cx="7086600" cy="523875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36195" rIns="0" bIns="0" rtlCol="0">
            <a:spAutoFit/>
          </a:bodyPr>
          <a:lstStyle/>
          <a:p>
            <a:pPr marL="465455">
              <a:lnSpc>
                <a:spcPct val="100000"/>
              </a:lnSpc>
              <a:spcBef>
                <a:spcPts val="285"/>
              </a:spcBef>
            </a:pPr>
            <a:r>
              <a:rPr sz="2800" dirty="0">
                <a:latin typeface="Arial"/>
                <a:cs typeface="Arial"/>
              </a:rPr>
              <a:t>CONTROL</a:t>
            </a:r>
            <a:r>
              <a:rPr sz="2800" spc="-10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OF</a:t>
            </a:r>
            <a:r>
              <a:rPr sz="2800" spc="-9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FOULING</a:t>
            </a:r>
            <a:r>
              <a:rPr sz="2800" spc="-6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IN</a:t>
            </a:r>
            <a:r>
              <a:rPr sz="2800" spc="-9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CT</a:t>
            </a:r>
            <a:r>
              <a:rPr sz="2800" spc="-8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FILLS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19200" y="457263"/>
            <a:ext cx="6172200" cy="462280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38100" rIns="0" bIns="0" rtlCol="0">
            <a:spAutoFit/>
          </a:bodyPr>
          <a:lstStyle/>
          <a:p>
            <a:pPr marL="450215">
              <a:lnSpc>
                <a:spcPct val="100000"/>
              </a:lnSpc>
              <a:spcBef>
                <a:spcPts val="300"/>
              </a:spcBef>
            </a:pPr>
            <a:r>
              <a:rPr sz="2400" dirty="0">
                <a:latin typeface="Arial"/>
                <a:cs typeface="Arial"/>
              </a:rPr>
              <a:t>CONTROL</a:t>
            </a:r>
            <a:r>
              <a:rPr sz="2400" spc="-7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OF</a:t>
            </a:r>
            <a:r>
              <a:rPr sz="2400" spc="-4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FOULING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IN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CT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FILLS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28600" y="1295400"/>
            <a:ext cx="8915400" cy="4876800"/>
            <a:chOff x="228600" y="1295400"/>
            <a:chExt cx="8915400" cy="48768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8600" y="1371600"/>
              <a:ext cx="3733800" cy="352742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62400" y="1295400"/>
              <a:ext cx="5181600" cy="487680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535940" y="5360619"/>
            <a:ext cx="23107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006666"/>
                </a:solidFill>
                <a:latin typeface="Arial MT"/>
                <a:cs typeface="Arial MT"/>
              </a:rPr>
              <a:t>Side</a:t>
            </a:r>
            <a:r>
              <a:rPr sz="2400" spc="-65" dirty="0">
                <a:solidFill>
                  <a:srgbClr val="006666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06666"/>
                </a:solidFill>
                <a:latin typeface="Arial MT"/>
                <a:cs typeface="Arial MT"/>
              </a:rPr>
              <a:t>steam</a:t>
            </a:r>
            <a:r>
              <a:rPr sz="2400" spc="-65" dirty="0">
                <a:solidFill>
                  <a:srgbClr val="006666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006666"/>
                </a:solidFill>
                <a:latin typeface="Arial MT"/>
                <a:cs typeface="Arial MT"/>
              </a:rPr>
              <a:t>Filter</a:t>
            </a:r>
            <a:endParaRPr sz="24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4876800" cy="685800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98425" rIns="0" bIns="0" rtlCol="0">
            <a:spAutoFit/>
          </a:bodyPr>
          <a:lstStyle/>
          <a:p>
            <a:pPr marL="3810" algn="ctr">
              <a:lnSpc>
                <a:spcPct val="100000"/>
              </a:lnSpc>
              <a:spcBef>
                <a:spcPts val="775"/>
              </a:spcBef>
            </a:pPr>
            <a:r>
              <a:rPr sz="2800" dirty="0">
                <a:latin typeface="Arial"/>
                <a:cs typeface="Arial"/>
              </a:rPr>
              <a:t>FOULING</a:t>
            </a:r>
            <a:r>
              <a:rPr sz="2800" spc="-9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INHIBITORS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35786" y="1093063"/>
            <a:ext cx="6489700" cy="4751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211705" marR="2200275" indent="297180">
              <a:lnSpc>
                <a:spcPct val="150100"/>
              </a:lnSpc>
              <a:spcBef>
                <a:spcPts val="95"/>
              </a:spcBef>
            </a:pPr>
            <a:r>
              <a:rPr sz="2000" b="1" spc="-10" dirty="0">
                <a:solidFill>
                  <a:srgbClr val="0000FF"/>
                </a:solidFill>
                <a:latin typeface="Arial"/>
                <a:cs typeface="Arial"/>
              </a:rPr>
              <a:t>POLYMERS, </a:t>
            </a:r>
            <a:r>
              <a:rPr sz="2000" b="1" dirty="0">
                <a:solidFill>
                  <a:srgbClr val="0000FF"/>
                </a:solidFill>
                <a:latin typeface="Arial"/>
                <a:cs typeface="Arial"/>
              </a:rPr>
              <a:t>CO-</a:t>
            </a:r>
            <a:r>
              <a:rPr sz="2000" b="1" spc="-10" dirty="0">
                <a:solidFill>
                  <a:srgbClr val="0000FF"/>
                </a:solidFill>
                <a:latin typeface="Arial"/>
                <a:cs typeface="Arial"/>
              </a:rPr>
              <a:t>POLYMERS, </a:t>
            </a:r>
            <a:r>
              <a:rPr sz="2000" b="1" spc="-20" dirty="0">
                <a:solidFill>
                  <a:srgbClr val="0000FF"/>
                </a:solidFill>
                <a:latin typeface="Arial"/>
                <a:cs typeface="Arial"/>
              </a:rPr>
              <a:t>TER-</a:t>
            </a:r>
            <a:r>
              <a:rPr sz="2000" b="1" spc="-25" dirty="0">
                <a:solidFill>
                  <a:srgbClr val="0000FF"/>
                </a:solidFill>
                <a:latin typeface="Arial"/>
                <a:cs typeface="Arial"/>
              </a:rPr>
              <a:t>POLYMERS,</a:t>
            </a:r>
            <a:endParaRPr sz="2000">
              <a:latin typeface="Arial"/>
              <a:cs typeface="Arial"/>
            </a:endParaRPr>
          </a:p>
          <a:p>
            <a:pPr marL="598805" marR="582930" algn="ctr">
              <a:lnSpc>
                <a:spcPct val="150000"/>
              </a:lnSpc>
            </a:pPr>
            <a:r>
              <a:rPr sz="2000" b="1" dirty="0">
                <a:solidFill>
                  <a:srgbClr val="0000FF"/>
                </a:solidFill>
                <a:latin typeface="Arial"/>
                <a:cs typeface="Arial"/>
              </a:rPr>
              <a:t>HOMO-</a:t>
            </a:r>
            <a:r>
              <a:rPr sz="2000" b="1" spc="-20" dirty="0">
                <a:solidFill>
                  <a:srgbClr val="0000FF"/>
                </a:solidFill>
                <a:latin typeface="Arial"/>
                <a:cs typeface="Arial"/>
              </a:rPr>
              <a:t>POLYMERS</a:t>
            </a:r>
            <a:r>
              <a:rPr sz="2000" b="1" spc="-3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00FF"/>
                </a:solidFill>
                <a:latin typeface="Arial"/>
                <a:cs typeface="Arial"/>
              </a:rPr>
              <a:t>OF</a:t>
            </a:r>
            <a:r>
              <a:rPr sz="2000" b="1" spc="-1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000" b="1" spc="-50" dirty="0">
                <a:solidFill>
                  <a:srgbClr val="0000FF"/>
                </a:solidFill>
                <a:latin typeface="Arial"/>
                <a:cs typeface="Arial"/>
              </a:rPr>
              <a:t>POLYACRYLIC</a:t>
            </a:r>
            <a:r>
              <a:rPr sz="2000" b="1" spc="-8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00FF"/>
                </a:solidFill>
                <a:latin typeface="Arial"/>
                <a:cs typeface="Arial"/>
              </a:rPr>
              <a:t>ACID, </a:t>
            </a:r>
            <a:r>
              <a:rPr sz="2000" b="1" spc="-25" dirty="0">
                <a:solidFill>
                  <a:srgbClr val="0000FF"/>
                </a:solidFill>
                <a:latin typeface="Arial"/>
                <a:cs typeface="Arial"/>
              </a:rPr>
              <a:t>POLYMAELIC</a:t>
            </a:r>
            <a:r>
              <a:rPr sz="2000" b="1" spc="-8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00FF"/>
                </a:solidFill>
                <a:latin typeface="Arial"/>
                <a:cs typeface="Arial"/>
              </a:rPr>
              <a:t>ACID,</a:t>
            </a:r>
            <a:endParaRPr sz="2000">
              <a:latin typeface="Arial"/>
              <a:cs typeface="Arial"/>
            </a:endParaRPr>
          </a:p>
          <a:p>
            <a:pPr marL="73660" algn="ctr">
              <a:lnSpc>
                <a:spcPct val="100000"/>
              </a:lnSpc>
              <a:spcBef>
                <a:spcPts val="1200"/>
              </a:spcBef>
            </a:pPr>
            <a:r>
              <a:rPr sz="2000" b="1" spc="-25" dirty="0">
                <a:solidFill>
                  <a:srgbClr val="0000FF"/>
                </a:solidFill>
                <a:latin typeface="Arial"/>
                <a:cs typeface="Arial"/>
              </a:rPr>
              <a:t>POLYSULPHONIC</a:t>
            </a:r>
            <a:r>
              <a:rPr sz="2000" b="1" spc="-1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00FF"/>
                </a:solidFill>
                <a:latin typeface="Arial"/>
                <a:cs typeface="Arial"/>
              </a:rPr>
              <a:t>ACID,</a:t>
            </a:r>
            <a:endParaRPr sz="2000">
              <a:latin typeface="Arial"/>
              <a:cs typeface="Arial"/>
            </a:endParaRPr>
          </a:p>
          <a:p>
            <a:pPr marL="2863850" marR="2853055" algn="ctr">
              <a:lnSpc>
                <a:spcPct val="150000"/>
              </a:lnSpc>
            </a:pPr>
            <a:r>
              <a:rPr sz="2000" b="1" spc="-10" dirty="0">
                <a:solidFill>
                  <a:srgbClr val="0000FF"/>
                </a:solidFill>
                <a:latin typeface="Arial"/>
                <a:cs typeface="Arial"/>
              </a:rPr>
              <a:t>PBTC, </a:t>
            </a:r>
            <a:r>
              <a:rPr sz="2000" b="1" spc="-20" dirty="0">
                <a:solidFill>
                  <a:srgbClr val="0000FF"/>
                </a:solidFill>
                <a:latin typeface="Arial"/>
                <a:cs typeface="Arial"/>
              </a:rPr>
              <a:t>HEDP</a:t>
            </a:r>
            <a:endParaRPr sz="2000">
              <a:latin typeface="Arial"/>
              <a:cs typeface="Arial"/>
            </a:endParaRPr>
          </a:p>
          <a:p>
            <a:pPr marL="12700" marR="5080" indent="1270" algn="ctr">
              <a:lnSpc>
                <a:spcPct val="100000"/>
              </a:lnSpc>
              <a:spcBef>
                <a:spcPts val="1200"/>
              </a:spcBef>
            </a:pPr>
            <a:r>
              <a:rPr sz="2000" b="1" dirty="0">
                <a:solidFill>
                  <a:srgbClr val="0000FF"/>
                </a:solidFill>
                <a:latin typeface="Arial"/>
                <a:cs typeface="Arial"/>
              </a:rPr>
              <a:t>ARE</a:t>
            </a:r>
            <a:r>
              <a:rPr sz="2000" b="1" spc="-6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00FF"/>
                </a:solidFill>
                <a:latin typeface="Arial"/>
                <a:cs typeface="Arial"/>
              </a:rPr>
              <a:t>USED</a:t>
            </a:r>
            <a:r>
              <a:rPr sz="2000" b="1" spc="-3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00FF"/>
                </a:solidFill>
                <a:latin typeface="Arial"/>
                <a:cs typeface="Arial"/>
              </a:rPr>
              <a:t>IN</a:t>
            </a:r>
            <a:r>
              <a:rPr sz="2000" b="1" spc="-3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00FF"/>
                </a:solidFill>
                <a:latin typeface="Arial"/>
                <a:cs typeface="Arial"/>
              </a:rPr>
              <a:t>DIFFERENT</a:t>
            </a:r>
            <a:r>
              <a:rPr sz="2000" b="1" spc="-4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000" b="1" spc="-20" dirty="0">
                <a:solidFill>
                  <a:srgbClr val="0000FF"/>
                </a:solidFill>
                <a:latin typeface="Arial"/>
                <a:cs typeface="Arial"/>
              </a:rPr>
              <a:t>COMBINATIONS</a:t>
            </a:r>
            <a:r>
              <a:rPr sz="2000" b="1" spc="-1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00FF"/>
                </a:solidFill>
                <a:latin typeface="Arial"/>
                <a:cs typeface="Arial"/>
              </a:rPr>
              <a:t>AND/OR </a:t>
            </a:r>
            <a:r>
              <a:rPr sz="2000" b="1" dirty="0">
                <a:solidFill>
                  <a:srgbClr val="0000FF"/>
                </a:solidFill>
                <a:latin typeface="Arial"/>
                <a:cs typeface="Arial"/>
              </a:rPr>
              <a:t>BLENDED</a:t>
            </a:r>
            <a:r>
              <a:rPr sz="2000" b="1" spc="-5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00FF"/>
                </a:solidFill>
                <a:latin typeface="Arial"/>
                <a:cs typeface="Arial"/>
              </a:rPr>
              <a:t>WITH</a:t>
            </a:r>
            <a:r>
              <a:rPr sz="2000" b="1" spc="-7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00FF"/>
                </a:solidFill>
                <a:latin typeface="Arial"/>
                <a:cs typeface="Arial"/>
              </a:rPr>
              <a:t>OTHER</a:t>
            </a:r>
            <a:r>
              <a:rPr sz="2000" b="1" spc="-12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000" b="1" spc="-25" dirty="0">
                <a:solidFill>
                  <a:srgbClr val="0000FF"/>
                </a:solidFill>
                <a:latin typeface="Arial"/>
                <a:cs typeface="Arial"/>
              </a:rPr>
              <a:t>ANTISCALANT,</a:t>
            </a:r>
            <a:r>
              <a:rPr sz="2000" b="1" spc="-7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00FF"/>
                </a:solidFill>
                <a:latin typeface="Arial"/>
                <a:cs typeface="Arial"/>
              </a:rPr>
              <a:t>CORROSION </a:t>
            </a:r>
            <a:r>
              <a:rPr sz="2000" b="1" dirty="0">
                <a:solidFill>
                  <a:srgbClr val="0000FF"/>
                </a:solidFill>
                <a:latin typeface="Arial"/>
                <a:cs typeface="Arial"/>
              </a:rPr>
              <a:t>INHIBITORS,</a:t>
            </a:r>
            <a:r>
              <a:rPr sz="2000" b="1" spc="-11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00FF"/>
                </a:solidFill>
                <a:latin typeface="Arial"/>
                <a:cs typeface="Arial"/>
              </a:rPr>
              <a:t>DISPERSANTS,</a:t>
            </a:r>
            <a:r>
              <a:rPr sz="2000" b="1" spc="-8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000" b="1" spc="-25" dirty="0">
                <a:solidFill>
                  <a:srgbClr val="0000FF"/>
                </a:solidFill>
                <a:latin typeface="Arial"/>
                <a:cs typeface="Arial"/>
              </a:rPr>
              <a:t>ETC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349233" y="6426504"/>
            <a:ext cx="259079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888888"/>
                </a:solidFill>
                <a:latin typeface="Calibri"/>
                <a:cs typeface="Calibri"/>
              </a:rPr>
              <a:t>103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90600" y="2438412"/>
            <a:ext cx="6483350" cy="708025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3175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50"/>
              </a:spcBef>
            </a:pPr>
            <a:r>
              <a:rPr sz="4000" dirty="0">
                <a:latin typeface="Arial"/>
                <a:cs typeface="Arial"/>
              </a:rPr>
              <a:t>Corrosion</a:t>
            </a:r>
            <a:r>
              <a:rPr sz="4000" spc="-90" dirty="0">
                <a:latin typeface="Arial"/>
                <a:cs typeface="Arial"/>
              </a:rPr>
              <a:t> </a:t>
            </a:r>
            <a:r>
              <a:rPr sz="4000" dirty="0">
                <a:latin typeface="Arial"/>
                <a:cs typeface="Arial"/>
              </a:rPr>
              <a:t>in</a:t>
            </a:r>
            <a:r>
              <a:rPr sz="4000" spc="-85" dirty="0">
                <a:latin typeface="Arial"/>
                <a:cs typeface="Arial"/>
              </a:rPr>
              <a:t> </a:t>
            </a:r>
            <a:r>
              <a:rPr sz="4000" dirty="0">
                <a:latin typeface="Arial"/>
                <a:cs typeface="Arial"/>
              </a:rPr>
              <a:t>CW</a:t>
            </a:r>
            <a:r>
              <a:rPr sz="4000" spc="-80" dirty="0">
                <a:latin typeface="Arial"/>
                <a:cs typeface="Arial"/>
              </a:rPr>
              <a:t> </a:t>
            </a:r>
            <a:r>
              <a:rPr sz="4000" spc="-10" dirty="0">
                <a:latin typeface="Arial"/>
                <a:cs typeface="Arial"/>
              </a:rPr>
              <a:t>Systems</a:t>
            </a:r>
            <a:endParaRPr sz="4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33600" y="142938"/>
            <a:ext cx="5029200" cy="462280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2603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04"/>
              </a:spcBef>
            </a:pPr>
            <a:r>
              <a:rPr sz="2400" b="0" spc="-10" dirty="0">
                <a:latin typeface="Arial Black"/>
                <a:cs typeface="Arial Black"/>
              </a:rPr>
              <a:t>WHAT</a:t>
            </a:r>
            <a:r>
              <a:rPr sz="2400" b="0" spc="-114" dirty="0">
                <a:latin typeface="Arial Black"/>
                <a:cs typeface="Arial Black"/>
              </a:rPr>
              <a:t> </a:t>
            </a:r>
            <a:r>
              <a:rPr sz="2400" b="0" dirty="0">
                <a:latin typeface="Arial Black"/>
                <a:cs typeface="Arial Black"/>
              </a:rPr>
              <a:t>IS</a:t>
            </a:r>
            <a:r>
              <a:rPr sz="2400" b="0" spc="-110" dirty="0">
                <a:latin typeface="Arial Black"/>
                <a:cs typeface="Arial Black"/>
              </a:rPr>
              <a:t> </a:t>
            </a:r>
            <a:r>
              <a:rPr sz="2400" b="0" spc="-10" dirty="0">
                <a:latin typeface="Arial Black"/>
                <a:cs typeface="Arial Black"/>
              </a:rPr>
              <a:t>CORROSION</a:t>
            </a:r>
            <a:endParaRPr sz="2400">
              <a:latin typeface="Arial Black"/>
              <a:cs typeface="Arial Blac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2990215"/>
            <a:ext cx="11595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3300"/>
                </a:solidFill>
                <a:latin typeface="Calibri"/>
                <a:cs typeface="Calibri"/>
              </a:rPr>
              <a:t>IRON</a:t>
            </a:r>
            <a:r>
              <a:rPr sz="1800" b="1" spc="-20" dirty="0">
                <a:solidFill>
                  <a:srgbClr val="FF3300"/>
                </a:solidFill>
                <a:latin typeface="Calibri"/>
                <a:cs typeface="Calibri"/>
              </a:rPr>
              <a:t> OXIDE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992882" y="2990215"/>
            <a:ext cx="94106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3300"/>
                </a:solidFill>
                <a:latin typeface="Calibri"/>
                <a:cs typeface="Calibri"/>
              </a:rPr>
              <a:t>REFINING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21289" y="2990215"/>
            <a:ext cx="83629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3300"/>
                </a:solidFill>
                <a:latin typeface="Calibri"/>
                <a:cs typeface="Calibri"/>
              </a:rPr>
              <a:t>MILLING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1447798"/>
            <a:ext cx="8382000" cy="5410198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222044" y="5505399"/>
            <a:ext cx="5645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3300"/>
                </a:solidFill>
                <a:latin typeface="Calibri"/>
                <a:cs typeface="Calibri"/>
              </a:rPr>
              <a:t>STEEL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434496" y="5505399"/>
            <a:ext cx="11804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3300"/>
                </a:solidFill>
                <a:latin typeface="Calibri"/>
                <a:cs typeface="Calibri"/>
              </a:rPr>
              <a:t>CORROSION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686663" y="5505399"/>
            <a:ext cx="11595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3300"/>
                </a:solidFill>
                <a:latin typeface="Calibri"/>
                <a:cs typeface="Calibri"/>
              </a:rPr>
              <a:t>IRON</a:t>
            </a:r>
            <a:r>
              <a:rPr sz="1800" b="1" spc="-20" dirty="0">
                <a:solidFill>
                  <a:srgbClr val="FF3300"/>
                </a:solidFill>
                <a:latin typeface="Calibri"/>
                <a:cs typeface="Calibri"/>
              </a:rPr>
              <a:t> OXIDE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30225" y="1243711"/>
            <a:ext cx="4039235" cy="1855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Arial MT"/>
                <a:cs typeface="Arial MT"/>
              </a:rPr>
              <a:t>Corrosion</a:t>
            </a:r>
            <a:r>
              <a:rPr sz="2000" spc="20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is</a:t>
            </a:r>
            <a:r>
              <a:rPr sz="2000" spc="1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</a:t>
            </a:r>
            <a:r>
              <a:rPr sz="2000" spc="19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natural</a:t>
            </a:r>
            <a:r>
              <a:rPr sz="2000" spc="18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process</a:t>
            </a:r>
            <a:r>
              <a:rPr sz="2000" spc="190" dirty="0">
                <a:latin typeface="Arial MT"/>
                <a:cs typeface="Arial MT"/>
              </a:rPr>
              <a:t> </a:t>
            </a:r>
            <a:r>
              <a:rPr sz="2000" spc="-25" dirty="0">
                <a:latin typeface="Arial MT"/>
                <a:cs typeface="Arial MT"/>
              </a:rPr>
              <a:t>and </a:t>
            </a:r>
            <a:r>
              <a:rPr sz="2000" dirty="0">
                <a:latin typeface="Arial MT"/>
                <a:cs typeface="Arial MT"/>
              </a:rPr>
              <a:t>is</a:t>
            </a:r>
            <a:r>
              <a:rPr sz="2000" spc="16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</a:t>
            </a:r>
            <a:r>
              <a:rPr sz="2000" spc="1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result</a:t>
            </a:r>
            <a:r>
              <a:rPr sz="2000" spc="1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of</a:t>
            </a:r>
            <a:r>
              <a:rPr sz="2000" spc="1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the</a:t>
            </a:r>
            <a:r>
              <a:rPr sz="2000" spc="1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inherent</a:t>
            </a:r>
            <a:r>
              <a:rPr sz="2000" spc="14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tendency </a:t>
            </a:r>
            <a:r>
              <a:rPr sz="2000" dirty="0">
                <a:latin typeface="Arial MT"/>
                <a:cs typeface="Arial MT"/>
              </a:rPr>
              <a:t>of</a:t>
            </a:r>
            <a:r>
              <a:rPr sz="2000" spc="3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metals</a:t>
            </a:r>
            <a:r>
              <a:rPr sz="2000" spc="3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to</a:t>
            </a:r>
            <a:r>
              <a:rPr sz="2000" spc="3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revert</a:t>
            </a:r>
            <a:r>
              <a:rPr sz="2000" spc="3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to</a:t>
            </a:r>
            <a:r>
              <a:rPr sz="2000" spc="4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their</a:t>
            </a:r>
            <a:r>
              <a:rPr sz="2000" spc="35" dirty="0">
                <a:latin typeface="Arial MT"/>
                <a:cs typeface="Arial MT"/>
              </a:rPr>
              <a:t>  </a:t>
            </a:r>
            <a:r>
              <a:rPr sz="2000" spc="-20" dirty="0">
                <a:latin typeface="Arial MT"/>
                <a:cs typeface="Arial MT"/>
              </a:rPr>
              <a:t>more </a:t>
            </a:r>
            <a:r>
              <a:rPr sz="2000" dirty="0">
                <a:latin typeface="Arial MT"/>
                <a:cs typeface="Arial MT"/>
              </a:rPr>
              <a:t>stable</a:t>
            </a:r>
            <a:r>
              <a:rPr sz="2000" spc="30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compounds,</a:t>
            </a:r>
            <a:r>
              <a:rPr sz="2000" spc="3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usually</a:t>
            </a:r>
            <a:r>
              <a:rPr sz="2000" spc="32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oxides. </a:t>
            </a:r>
            <a:r>
              <a:rPr sz="2000" dirty="0">
                <a:latin typeface="Arial MT"/>
                <a:cs typeface="Arial MT"/>
              </a:rPr>
              <a:t>Most</a:t>
            </a:r>
            <a:r>
              <a:rPr sz="2000" spc="19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metals</a:t>
            </a:r>
            <a:r>
              <a:rPr sz="2000" spc="19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are</a:t>
            </a:r>
            <a:r>
              <a:rPr sz="2000" spc="204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found</a:t>
            </a:r>
            <a:r>
              <a:rPr sz="2000" spc="204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in</a:t>
            </a:r>
            <a:r>
              <a:rPr sz="2000" spc="204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nature</a:t>
            </a:r>
            <a:r>
              <a:rPr sz="2000" spc="200" dirty="0">
                <a:latin typeface="Arial MT"/>
                <a:cs typeface="Arial MT"/>
              </a:rPr>
              <a:t> </a:t>
            </a:r>
            <a:r>
              <a:rPr sz="2000" spc="-25" dirty="0">
                <a:latin typeface="Arial MT"/>
                <a:cs typeface="Arial MT"/>
              </a:rPr>
              <a:t>in </a:t>
            </a:r>
            <a:r>
              <a:rPr sz="2000" dirty="0">
                <a:latin typeface="Arial MT"/>
                <a:cs typeface="Arial MT"/>
              </a:rPr>
              <a:t>the</a:t>
            </a:r>
            <a:r>
              <a:rPr sz="2000" spc="165" dirty="0">
                <a:latin typeface="Arial MT"/>
                <a:cs typeface="Arial MT"/>
              </a:rPr>
              <a:t>   </a:t>
            </a:r>
            <a:r>
              <a:rPr sz="2000" dirty="0">
                <a:latin typeface="Arial MT"/>
                <a:cs typeface="Arial MT"/>
              </a:rPr>
              <a:t>form</a:t>
            </a:r>
            <a:r>
              <a:rPr sz="2000" spc="175" dirty="0">
                <a:latin typeface="Arial MT"/>
                <a:cs typeface="Arial MT"/>
              </a:rPr>
              <a:t>   </a:t>
            </a:r>
            <a:r>
              <a:rPr sz="2000" dirty="0">
                <a:latin typeface="Arial MT"/>
                <a:cs typeface="Arial MT"/>
              </a:rPr>
              <a:t>of</a:t>
            </a:r>
            <a:r>
              <a:rPr sz="2000" spc="170" dirty="0">
                <a:latin typeface="Arial MT"/>
                <a:cs typeface="Arial MT"/>
              </a:rPr>
              <a:t>   </a:t>
            </a:r>
            <a:r>
              <a:rPr sz="2000" dirty="0">
                <a:latin typeface="Arial MT"/>
                <a:cs typeface="Arial MT"/>
              </a:rPr>
              <a:t>various</a:t>
            </a:r>
            <a:r>
              <a:rPr sz="2000" spc="165" dirty="0">
                <a:latin typeface="Arial MT"/>
                <a:cs typeface="Arial MT"/>
              </a:rPr>
              <a:t>   </a:t>
            </a:r>
            <a:r>
              <a:rPr sz="2000" spc="-10" dirty="0">
                <a:latin typeface="Arial MT"/>
                <a:cs typeface="Arial MT"/>
              </a:rPr>
              <a:t>chemical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30225" y="3072764"/>
            <a:ext cx="4037329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551940" algn="l"/>
                <a:tab pos="2444750" algn="l"/>
                <a:tab pos="3234690" algn="l"/>
                <a:tab pos="3672204" algn="l"/>
              </a:tabLst>
            </a:pPr>
            <a:r>
              <a:rPr sz="2000" spc="-10" dirty="0">
                <a:latin typeface="Arial MT"/>
                <a:cs typeface="Arial MT"/>
              </a:rPr>
              <a:t>compounds</a:t>
            </a:r>
            <a:r>
              <a:rPr sz="2000" dirty="0">
                <a:latin typeface="Arial MT"/>
                <a:cs typeface="Arial MT"/>
              </a:rPr>
              <a:t>	</a:t>
            </a:r>
            <a:r>
              <a:rPr sz="2000" spc="-10" dirty="0">
                <a:latin typeface="Arial MT"/>
                <a:cs typeface="Arial MT"/>
              </a:rPr>
              <a:t>called</a:t>
            </a:r>
            <a:r>
              <a:rPr sz="2000" dirty="0">
                <a:latin typeface="Arial MT"/>
                <a:cs typeface="Arial MT"/>
              </a:rPr>
              <a:t>	</a:t>
            </a:r>
            <a:r>
              <a:rPr sz="2000" spc="-20" dirty="0">
                <a:latin typeface="Arial MT"/>
                <a:cs typeface="Arial MT"/>
              </a:rPr>
              <a:t>ores.</a:t>
            </a:r>
            <a:r>
              <a:rPr sz="2000" dirty="0">
                <a:latin typeface="Arial MT"/>
                <a:cs typeface="Arial MT"/>
              </a:rPr>
              <a:t>	</a:t>
            </a:r>
            <a:r>
              <a:rPr sz="2000" spc="-25" dirty="0">
                <a:latin typeface="Arial MT"/>
                <a:cs typeface="Arial MT"/>
              </a:rPr>
              <a:t>In</a:t>
            </a:r>
            <a:r>
              <a:rPr sz="2000" dirty="0">
                <a:latin typeface="Arial MT"/>
                <a:cs typeface="Arial MT"/>
              </a:rPr>
              <a:t>	</a:t>
            </a:r>
            <a:r>
              <a:rPr sz="2000" spc="-25" dirty="0">
                <a:latin typeface="Arial MT"/>
                <a:cs typeface="Arial MT"/>
              </a:rPr>
              <a:t>the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558925" y="152463"/>
            <a:ext cx="5410200" cy="462280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381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00"/>
              </a:spcBef>
            </a:pPr>
            <a:r>
              <a:rPr sz="2400" spc="-10" dirty="0">
                <a:latin typeface="Arial"/>
                <a:cs typeface="Arial"/>
              </a:rPr>
              <a:t>CORROSION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20483" y="1196339"/>
            <a:ext cx="2190750" cy="171450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98161" y="1192149"/>
            <a:ext cx="2192274" cy="171450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76826" y="3865498"/>
            <a:ext cx="2188972" cy="1714500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4694935" y="2995929"/>
            <a:ext cx="18243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10" dirty="0">
                <a:latin typeface="Verdana"/>
                <a:cs typeface="Verdana"/>
              </a:rPr>
              <a:t>General</a:t>
            </a:r>
            <a:r>
              <a:rPr sz="1600" b="1" spc="-25" dirty="0">
                <a:latin typeface="Verdana"/>
                <a:cs typeface="Verdana"/>
              </a:rPr>
              <a:t> </a:t>
            </a:r>
            <a:r>
              <a:rPr sz="1600" b="1" spc="-145" dirty="0">
                <a:latin typeface="Verdana"/>
                <a:cs typeface="Verdana"/>
              </a:rPr>
              <a:t>Corrosion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048881" y="3104768"/>
            <a:ext cx="161099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204" dirty="0">
                <a:latin typeface="Verdana"/>
                <a:cs typeface="Verdana"/>
              </a:rPr>
              <a:t>Pitting</a:t>
            </a:r>
            <a:r>
              <a:rPr sz="1600" b="1" spc="-70" dirty="0">
                <a:latin typeface="Verdana"/>
                <a:cs typeface="Verdana"/>
              </a:rPr>
              <a:t> </a:t>
            </a:r>
            <a:r>
              <a:rPr sz="1600" b="1" spc="-140" dirty="0">
                <a:latin typeface="Verdana"/>
                <a:cs typeface="Verdana"/>
              </a:rPr>
              <a:t>Corrosion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30225" y="3377565"/>
            <a:ext cx="6656705" cy="25615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2624455" algn="just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Arial MT"/>
                <a:cs typeface="Arial MT"/>
              </a:rPr>
              <a:t>refining</a:t>
            </a:r>
            <a:r>
              <a:rPr sz="2000" spc="49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process,</a:t>
            </a:r>
            <a:r>
              <a:rPr sz="2000" spc="48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energy</a:t>
            </a:r>
            <a:r>
              <a:rPr sz="2000" spc="4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is</a:t>
            </a:r>
            <a:r>
              <a:rPr sz="2000" spc="-25" dirty="0">
                <a:latin typeface="Arial MT"/>
                <a:cs typeface="Arial MT"/>
              </a:rPr>
              <a:t>  </a:t>
            </a:r>
            <a:r>
              <a:rPr sz="2000" spc="-10" dirty="0">
                <a:latin typeface="Arial MT"/>
                <a:cs typeface="Arial MT"/>
              </a:rPr>
              <a:t>added </a:t>
            </a:r>
            <a:r>
              <a:rPr sz="2000" dirty="0">
                <a:latin typeface="Arial MT"/>
                <a:cs typeface="Arial MT"/>
              </a:rPr>
              <a:t>to</a:t>
            </a:r>
            <a:r>
              <a:rPr sz="2000" spc="2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the</a:t>
            </a:r>
            <a:r>
              <a:rPr sz="2000" spc="20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ore,</a:t>
            </a:r>
            <a:r>
              <a:rPr sz="2000" spc="19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to</a:t>
            </a:r>
            <a:r>
              <a:rPr sz="2000" spc="204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produce</a:t>
            </a:r>
            <a:r>
              <a:rPr sz="2000" spc="204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the</a:t>
            </a:r>
            <a:r>
              <a:rPr sz="2000" spc="20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metal.</a:t>
            </a:r>
            <a:r>
              <a:rPr sz="2000" spc="204" dirty="0">
                <a:latin typeface="Arial MT"/>
                <a:cs typeface="Arial MT"/>
              </a:rPr>
              <a:t> </a:t>
            </a:r>
            <a:r>
              <a:rPr sz="2000" spc="-25" dirty="0">
                <a:latin typeface="Arial MT"/>
                <a:cs typeface="Arial MT"/>
              </a:rPr>
              <a:t>It </a:t>
            </a:r>
            <a:r>
              <a:rPr sz="2000" dirty="0">
                <a:latin typeface="Arial MT"/>
                <a:cs typeface="Arial MT"/>
              </a:rPr>
              <a:t>is</a:t>
            </a:r>
            <a:r>
              <a:rPr sz="2000" spc="4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this</a:t>
            </a:r>
            <a:r>
              <a:rPr sz="2000" spc="4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same</a:t>
            </a:r>
            <a:r>
              <a:rPr sz="2000" spc="4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energy</a:t>
            </a:r>
            <a:r>
              <a:rPr sz="2000" spc="4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that</a:t>
            </a:r>
            <a:r>
              <a:rPr sz="2000" spc="44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provides </a:t>
            </a:r>
            <a:r>
              <a:rPr sz="2000" dirty="0">
                <a:latin typeface="Arial MT"/>
                <a:cs typeface="Arial MT"/>
              </a:rPr>
              <a:t>the</a:t>
            </a:r>
            <a:r>
              <a:rPr sz="2000" spc="18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driving</a:t>
            </a:r>
            <a:r>
              <a:rPr sz="2000" spc="19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force</a:t>
            </a:r>
            <a:r>
              <a:rPr sz="2000" spc="19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causing</a:t>
            </a:r>
            <a:r>
              <a:rPr sz="2000" spc="19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the</a:t>
            </a:r>
            <a:r>
              <a:rPr sz="2000" spc="19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metal </a:t>
            </a:r>
            <a:r>
              <a:rPr sz="2000" dirty="0">
                <a:latin typeface="Arial MT"/>
                <a:cs typeface="Arial MT"/>
              </a:rPr>
              <a:t>to</a:t>
            </a:r>
            <a:r>
              <a:rPr sz="2000" spc="459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revert</a:t>
            </a:r>
            <a:r>
              <a:rPr sz="2000" spc="4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back</a:t>
            </a:r>
            <a:r>
              <a:rPr sz="2000" spc="459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to</a:t>
            </a:r>
            <a:r>
              <a:rPr sz="2000" spc="4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the</a:t>
            </a:r>
            <a:r>
              <a:rPr sz="2000" spc="4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more</a:t>
            </a:r>
            <a:r>
              <a:rPr sz="2000" spc="47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stable compound.</a:t>
            </a:r>
            <a:endParaRPr sz="2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340"/>
              </a:spcBef>
            </a:pPr>
            <a:endParaRPr sz="2000">
              <a:latin typeface="Arial MT"/>
              <a:cs typeface="Arial MT"/>
            </a:endParaRPr>
          </a:p>
          <a:p>
            <a:pPr marL="4281170">
              <a:lnSpc>
                <a:spcPct val="100000"/>
              </a:lnSpc>
            </a:pPr>
            <a:r>
              <a:rPr sz="1600" b="1" spc="-180" dirty="0">
                <a:latin typeface="Verdana"/>
                <a:cs typeface="Verdana"/>
              </a:rPr>
              <a:t>Under</a:t>
            </a:r>
            <a:r>
              <a:rPr sz="1600" b="1" spc="-30" dirty="0">
                <a:latin typeface="Verdana"/>
                <a:cs typeface="Verdana"/>
              </a:rPr>
              <a:t> </a:t>
            </a:r>
            <a:r>
              <a:rPr sz="1600" b="1" spc="-145" dirty="0">
                <a:latin typeface="Verdana"/>
                <a:cs typeface="Verdana"/>
              </a:rPr>
              <a:t>deposit</a:t>
            </a:r>
            <a:r>
              <a:rPr sz="1600" b="1" spc="-45" dirty="0">
                <a:latin typeface="Verdana"/>
                <a:cs typeface="Verdana"/>
              </a:rPr>
              <a:t> </a:t>
            </a:r>
            <a:r>
              <a:rPr sz="1600" b="1" spc="-145" dirty="0">
                <a:latin typeface="Verdana"/>
                <a:cs typeface="Verdana"/>
              </a:rPr>
              <a:t>Corrosion</a:t>
            </a:r>
            <a:endParaRPr sz="16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200400" y="3162300"/>
            <a:ext cx="1066800" cy="76200"/>
          </a:xfrm>
          <a:custGeom>
            <a:avLst/>
            <a:gdLst/>
            <a:ahLst/>
            <a:cxnLst/>
            <a:rect l="l" t="t" r="r" b="b"/>
            <a:pathLst>
              <a:path w="1066800" h="76200">
                <a:moveTo>
                  <a:pt x="990600" y="0"/>
                </a:moveTo>
                <a:lnTo>
                  <a:pt x="990600" y="76200"/>
                </a:lnTo>
                <a:lnTo>
                  <a:pt x="1057402" y="42799"/>
                </a:lnTo>
                <a:lnTo>
                  <a:pt x="1003300" y="42799"/>
                </a:lnTo>
                <a:lnTo>
                  <a:pt x="1003300" y="33274"/>
                </a:lnTo>
                <a:lnTo>
                  <a:pt x="1057148" y="33274"/>
                </a:lnTo>
                <a:lnTo>
                  <a:pt x="990600" y="0"/>
                </a:lnTo>
                <a:close/>
              </a:path>
              <a:path w="1066800" h="76200">
                <a:moveTo>
                  <a:pt x="990600" y="33274"/>
                </a:moveTo>
                <a:lnTo>
                  <a:pt x="0" y="33274"/>
                </a:lnTo>
                <a:lnTo>
                  <a:pt x="0" y="42799"/>
                </a:lnTo>
                <a:lnTo>
                  <a:pt x="990600" y="42799"/>
                </a:lnTo>
                <a:lnTo>
                  <a:pt x="990600" y="33274"/>
                </a:lnTo>
                <a:close/>
              </a:path>
              <a:path w="1066800" h="76200">
                <a:moveTo>
                  <a:pt x="1057148" y="33274"/>
                </a:moveTo>
                <a:lnTo>
                  <a:pt x="1003300" y="33274"/>
                </a:lnTo>
                <a:lnTo>
                  <a:pt x="1003300" y="42799"/>
                </a:lnTo>
                <a:lnTo>
                  <a:pt x="1057402" y="42799"/>
                </a:lnTo>
                <a:lnTo>
                  <a:pt x="1066800" y="38100"/>
                </a:lnTo>
                <a:lnTo>
                  <a:pt x="1057148" y="332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14628" y="1614373"/>
            <a:ext cx="7376159" cy="29025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48005" marR="55880" indent="-485140">
              <a:lnSpc>
                <a:spcPct val="100000"/>
              </a:lnSpc>
              <a:spcBef>
                <a:spcPts val="100"/>
              </a:spcBef>
            </a:pPr>
            <a:r>
              <a:rPr sz="2400" b="1" i="1" spc="-265" dirty="0">
                <a:solidFill>
                  <a:srgbClr val="0000FF"/>
                </a:solidFill>
                <a:latin typeface="Verdana"/>
                <a:cs typeface="Verdana"/>
              </a:rPr>
              <a:t>CORROSION</a:t>
            </a:r>
            <a:r>
              <a:rPr sz="2400" b="1" i="1" spc="-160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sz="2400" b="1" i="1" spc="-560" dirty="0">
                <a:solidFill>
                  <a:srgbClr val="0000FF"/>
                </a:solidFill>
                <a:latin typeface="Verdana"/>
                <a:cs typeface="Verdana"/>
              </a:rPr>
              <a:t>IS</a:t>
            </a:r>
            <a:r>
              <a:rPr sz="2400" b="1" i="1" spc="-135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sz="2400" b="1" i="1" spc="-100" dirty="0">
                <a:solidFill>
                  <a:srgbClr val="0000FF"/>
                </a:solidFill>
                <a:latin typeface="Verdana"/>
                <a:cs typeface="Verdana"/>
              </a:rPr>
              <a:t>A</a:t>
            </a:r>
            <a:r>
              <a:rPr sz="2400" b="1" i="1" spc="-140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sz="2400" b="1" i="1" spc="-360" dirty="0">
                <a:solidFill>
                  <a:srgbClr val="0000FF"/>
                </a:solidFill>
                <a:latin typeface="Verdana"/>
                <a:cs typeface="Verdana"/>
              </a:rPr>
              <a:t>NATURAL</a:t>
            </a:r>
            <a:r>
              <a:rPr sz="2400" b="1" i="1" spc="-140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sz="2400" b="1" i="1" spc="-310" dirty="0">
                <a:solidFill>
                  <a:srgbClr val="0000FF"/>
                </a:solidFill>
                <a:latin typeface="Verdana"/>
                <a:cs typeface="Verdana"/>
              </a:rPr>
              <a:t>PROCESS</a:t>
            </a:r>
            <a:r>
              <a:rPr sz="2400" b="1" i="1" spc="-140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sz="2400" b="1" i="1" spc="-365" dirty="0">
                <a:solidFill>
                  <a:srgbClr val="0000FF"/>
                </a:solidFill>
                <a:latin typeface="Verdana"/>
                <a:cs typeface="Verdana"/>
              </a:rPr>
              <a:t>BY</a:t>
            </a:r>
            <a:r>
              <a:rPr sz="2400" b="1" i="1" spc="-155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sz="2400" b="1" i="1" spc="-465" dirty="0">
                <a:solidFill>
                  <a:srgbClr val="0000FF"/>
                </a:solidFill>
                <a:latin typeface="Verdana"/>
                <a:cs typeface="Verdana"/>
              </a:rPr>
              <a:t>VIRTUE</a:t>
            </a:r>
            <a:r>
              <a:rPr sz="2400" b="1" i="1" spc="-135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sz="2400" b="1" i="1" spc="-45" dirty="0">
                <a:solidFill>
                  <a:srgbClr val="0000FF"/>
                </a:solidFill>
                <a:latin typeface="Verdana"/>
                <a:cs typeface="Verdana"/>
              </a:rPr>
              <a:t>OF </a:t>
            </a:r>
            <a:r>
              <a:rPr sz="2400" b="1" i="1" spc="-380" dirty="0">
                <a:solidFill>
                  <a:srgbClr val="0000FF"/>
                </a:solidFill>
                <a:latin typeface="Verdana"/>
                <a:cs typeface="Verdana"/>
              </a:rPr>
              <a:t>WHICH</a:t>
            </a:r>
            <a:r>
              <a:rPr sz="2400" b="1" i="1" spc="-114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sz="2400" b="1" i="1" spc="-480" dirty="0">
                <a:solidFill>
                  <a:srgbClr val="0000FF"/>
                </a:solidFill>
                <a:latin typeface="Verdana"/>
                <a:cs typeface="Verdana"/>
              </a:rPr>
              <a:t>THE</a:t>
            </a:r>
            <a:r>
              <a:rPr sz="2400" b="1" i="1" spc="-120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sz="2400" b="1" i="1" spc="-375" dirty="0">
                <a:solidFill>
                  <a:srgbClr val="0000FF"/>
                </a:solidFill>
                <a:latin typeface="Verdana"/>
                <a:cs typeface="Verdana"/>
              </a:rPr>
              <a:t>METALS</a:t>
            </a:r>
            <a:r>
              <a:rPr sz="2400" b="1" i="1" spc="-120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sz="2400" b="1" i="1" spc="-409" dirty="0">
                <a:solidFill>
                  <a:srgbClr val="0000FF"/>
                </a:solidFill>
                <a:latin typeface="Verdana"/>
                <a:cs typeface="Verdana"/>
              </a:rPr>
              <a:t>TEND</a:t>
            </a:r>
            <a:r>
              <a:rPr sz="2400" b="1" i="1" spc="-135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sz="2400" b="1" i="1" spc="-335" dirty="0">
                <a:solidFill>
                  <a:srgbClr val="0000FF"/>
                </a:solidFill>
                <a:latin typeface="Verdana"/>
                <a:cs typeface="Verdana"/>
              </a:rPr>
              <a:t>TO</a:t>
            </a:r>
            <a:r>
              <a:rPr sz="2400" b="1" i="1" spc="-130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sz="2400" b="1" i="1" spc="-280" dirty="0">
                <a:solidFill>
                  <a:srgbClr val="0000FF"/>
                </a:solidFill>
                <a:latin typeface="Verdana"/>
                <a:cs typeface="Verdana"/>
              </a:rPr>
              <a:t>ACHIEVE</a:t>
            </a:r>
            <a:r>
              <a:rPr sz="2400" b="1" i="1" spc="-120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sz="2400" b="1" i="1" spc="-505" dirty="0">
                <a:solidFill>
                  <a:srgbClr val="0000FF"/>
                </a:solidFill>
                <a:latin typeface="Verdana"/>
                <a:cs typeface="Verdana"/>
              </a:rPr>
              <a:t>THE</a:t>
            </a:r>
            <a:r>
              <a:rPr sz="2400" b="1" i="1" spc="-420" dirty="0">
                <a:solidFill>
                  <a:srgbClr val="0000FF"/>
                </a:solidFill>
                <a:latin typeface="Verdana"/>
                <a:cs typeface="Verdana"/>
              </a:rPr>
              <a:t> LEAST</a:t>
            </a:r>
            <a:r>
              <a:rPr sz="2400" b="1" i="1" spc="-145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sz="2400" b="1" i="1" spc="-295" dirty="0">
                <a:solidFill>
                  <a:srgbClr val="0000FF"/>
                </a:solidFill>
                <a:latin typeface="Verdana"/>
                <a:cs typeface="Verdana"/>
              </a:rPr>
              <a:t>ENERGY</a:t>
            </a:r>
            <a:r>
              <a:rPr sz="2400" b="1" i="1" spc="-140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sz="2400" b="1" i="1" spc="-445" dirty="0">
                <a:solidFill>
                  <a:srgbClr val="0000FF"/>
                </a:solidFill>
                <a:latin typeface="Verdana"/>
                <a:cs typeface="Verdana"/>
              </a:rPr>
              <a:t>STATE</a:t>
            </a:r>
            <a:r>
              <a:rPr sz="2400" b="1" i="1" spc="-125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sz="2400" b="1" i="1" spc="-515" dirty="0">
                <a:solidFill>
                  <a:srgbClr val="0000FF"/>
                </a:solidFill>
                <a:latin typeface="Verdana"/>
                <a:cs typeface="Verdana"/>
              </a:rPr>
              <a:t>–</a:t>
            </a:r>
            <a:r>
              <a:rPr sz="2400" b="1" i="1" spc="-130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sz="2400" b="1" i="1" spc="-365" dirty="0">
                <a:solidFill>
                  <a:srgbClr val="0000FF"/>
                </a:solidFill>
                <a:latin typeface="Verdana"/>
                <a:cs typeface="Verdana"/>
              </a:rPr>
              <a:t>I.E.</a:t>
            </a:r>
            <a:r>
              <a:rPr sz="2400" b="1" i="1" spc="-125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sz="2400" b="1" i="1" spc="-270" dirty="0">
                <a:solidFill>
                  <a:srgbClr val="0000FF"/>
                </a:solidFill>
                <a:latin typeface="Verdana"/>
                <a:cs typeface="Verdana"/>
              </a:rPr>
              <a:t>COMBINED</a:t>
            </a:r>
            <a:r>
              <a:rPr sz="2400" b="1" i="1" spc="-140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sz="2400" b="1" i="1" spc="-470" dirty="0">
                <a:solidFill>
                  <a:srgbClr val="0000FF"/>
                </a:solidFill>
                <a:latin typeface="Verdana"/>
                <a:cs typeface="Verdana"/>
              </a:rPr>
              <a:t>STATE</a:t>
            </a:r>
            <a:endParaRPr sz="2400">
              <a:latin typeface="Verdana"/>
              <a:cs typeface="Verdana"/>
            </a:endParaRPr>
          </a:p>
          <a:p>
            <a:pPr marL="2055495">
              <a:lnSpc>
                <a:spcPct val="100000"/>
              </a:lnSpc>
              <a:spcBef>
                <a:spcPts val="2135"/>
              </a:spcBef>
              <a:tabLst>
                <a:tab pos="3563620" algn="l"/>
              </a:tabLst>
            </a:pPr>
            <a:r>
              <a:rPr sz="2800" spc="135" dirty="0">
                <a:solidFill>
                  <a:srgbClr val="FF3300"/>
                </a:solidFill>
                <a:latin typeface="Verdana"/>
                <a:cs typeface="Verdana"/>
              </a:rPr>
              <a:t>M</a:t>
            </a:r>
            <a:r>
              <a:rPr sz="2800" dirty="0">
                <a:solidFill>
                  <a:srgbClr val="FF3300"/>
                </a:solidFill>
                <a:latin typeface="Verdana"/>
                <a:cs typeface="Verdana"/>
              </a:rPr>
              <a:t>	</a:t>
            </a:r>
            <a:r>
              <a:rPr sz="2800" spc="-35" dirty="0">
                <a:solidFill>
                  <a:srgbClr val="FF3300"/>
                </a:solidFill>
                <a:latin typeface="Verdana"/>
                <a:cs typeface="Verdana"/>
              </a:rPr>
              <a:t>M</a:t>
            </a:r>
            <a:r>
              <a:rPr sz="2775" spc="-52" baseline="25525" dirty="0">
                <a:solidFill>
                  <a:srgbClr val="FF3300"/>
                </a:solidFill>
                <a:latin typeface="Verdana"/>
                <a:cs typeface="Verdana"/>
              </a:rPr>
              <a:t>2+</a:t>
            </a:r>
            <a:r>
              <a:rPr sz="2775" spc="-187" baseline="25525" dirty="0">
                <a:solidFill>
                  <a:srgbClr val="FF3300"/>
                </a:solidFill>
                <a:latin typeface="Verdana"/>
                <a:cs typeface="Verdana"/>
              </a:rPr>
              <a:t> </a:t>
            </a:r>
            <a:r>
              <a:rPr sz="2800" spc="-595" dirty="0">
                <a:solidFill>
                  <a:srgbClr val="FF3300"/>
                </a:solidFill>
                <a:latin typeface="Verdana"/>
                <a:cs typeface="Verdana"/>
              </a:rPr>
              <a:t>+</a:t>
            </a:r>
            <a:r>
              <a:rPr sz="2800" spc="-210" dirty="0">
                <a:solidFill>
                  <a:srgbClr val="FF3300"/>
                </a:solidFill>
                <a:latin typeface="Verdana"/>
                <a:cs typeface="Verdana"/>
              </a:rPr>
              <a:t> </a:t>
            </a:r>
            <a:r>
              <a:rPr sz="2800" spc="-25" dirty="0">
                <a:solidFill>
                  <a:srgbClr val="FF3300"/>
                </a:solidFill>
                <a:latin typeface="Verdana"/>
                <a:cs typeface="Verdana"/>
              </a:rPr>
              <a:t>2e</a:t>
            </a:r>
            <a:r>
              <a:rPr sz="2775" spc="-37" baseline="25525" dirty="0">
                <a:solidFill>
                  <a:srgbClr val="FF3300"/>
                </a:solidFill>
                <a:latin typeface="Verdana"/>
                <a:cs typeface="Verdana"/>
              </a:rPr>
              <a:t>-</a:t>
            </a:r>
            <a:endParaRPr sz="2775" baseline="25525">
              <a:latin typeface="Verdana"/>
              <a:cs typeface="Verdana"/>
            </a:endParaRPr>
          </a:p>
          <a:p>
            <a:pPr marL="1974850">
              <a:lnSpc>
                <a:spcPct val="100000"/>
              </a:lnSpc>
              <a:spcBef>
                <a:spcPts val="869"/>
              </a:spcBef>
            </a:pPr>
            <a:r>
              <a:rPr sz="2400" dirty="0">
                <a:latin typeface="Verdana"/>
                <a:cs typeface="Verdana"/>
              </a:rPr>
              <a:t>ANODIC</a:t>
            </a:r>
            <a:r>
              <a:rPr sz="2400" spc="-190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REACTION</a:t>
            </a:r>
            <a:endParaRPr sz="2400">
              <a:latin typeface="Verdana"/>
              <a:cs typeface="Verdana"/>
            </a:endParaRPr>
          </a:p>
          <a:p>
            <a:pPr marR="234950" algn="ctr">
              <a:lnSpc>
                <a:spcPct val="100000"/>
              </a:lnSpc>
              <a:spcBef>
                <a:spcPts val="1405"/>
              </a:spcBef>
              <a:tabLst>
                <a:tab pos="2397760" algn="l"/>
              </a:tabLst>
            </a:pPr>
            <a:r>
              <a:rPr sz="2800" spc="-50" dirty="0">
                <a:solidFill>
                  <a:srgbClr val="33CC33"/>
                </a:solidFill>
                <a:latin typeface="Verdana"/>
                <a:cs typeface="Verdana"/>
              </a:rPr>
              <a:t>N</a:t>
            </a:r>
            <a:r>
              <a:rPr sz="2800" spc="-210" dirty="0">
                <a:solidFill>
                  <a:srgbClr val="33CC33"/>
                </a:solidFill>
                <a:latin typeface="Verdana"/>
                <a:cs typeface="Verdana"/>
              </a:rPr>
              <a:t> </a:t>
            </a:r>
            <a:r>
              <a:rPr sz="2775" spc="-112" baseline="25525" dirty="0">
                <a:solidFill>
                  <a:srgbClr val="33CC33"/>
                </a:solidFill>
                <a:latin typeface="Verdana"/>
                <a:cs typeface="Verdana"/>
              </a:rPr>
              <a:t>2- </a:t>
            </a:r>
            <a:r>
              <a:rPr sz="2800" spc="-595" dirty="0">
                <a:solidFill>
                  <a:srgbClr val="33CC33"/>
                </a:solidFill>
                <a:latin typeface="Verdana"/>
                <a:cs typeface="Verdana"/>
              </a:rPr>
              <a:t>+</a:t>
            </a:r>
            <a:r>
              <a:rPr sz="2800" spc="-210" dirty="0">
                <a:solidFill>
                  <a:srgbClr val="33CC33"/>
                </a:solidFill>
                <a:latin typeface="Verdana"/>
                <a:cs typeface="Verdana"/>
              </a:rPr>
              <a:t> </a:t>
            </a:r>
            <a:r>
              <a:rPr sz="2800" spc="-25" dirty="0">
                <a:solidFill>
                  <a:srgbClr val="33CC33"/>
                </a:solidFill>
                <a:latin typeface="Verdana"/>
                <a:cs typeface="Verdana"/>
              </a:rPr>
              <a:t>2e</a:t>
            </a:r>
            <a:r>
              <a:rPr sz="2800" dirty="0">
                <a:solidFill>
                  <a:srgbClr val="33CC33"/>
                </a:solidFill>
                <a:latin typeface="Verdana"/>
                <a:cs typeface="Verdana"/>
              </a:rPr>
              <a:t>	</a:t>
            </a:r>
            <a:r>
              <a:rPr sz="2800" spc="-50" dirty="0">
                <a:solidFill>
                  <a:srgbClr val="33CC33"/>
                </a:solidFill>
                <a:latin typeface="Verdana"/>
                <a:cs typeface="Verdana"/>
              </a:rPr>
              <a:t>N</a:t>
            </a:r>
            <a:endParaRPr sz="2800">
              <a:latin typeface="Verdana"/>
              <a:cs typeface="Verdan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495800" y="4229100"/>
            <a:ext cx="914400" cy="76200"/>
          </a:xfrm>
          <a:custGeom>
            <a:avLst/>
            <a:gdLst/>
            <a:ahLst/>
            <a:cxnLst/>
            <a:rect l="l" t="t" r="r" b="b"/>
            <a:pathLst>
              <a:path w="914400" h="76200">
                <a:moveTo>
                  <a:pt x="838200" y="0"/>
                </a:moveTo>
                <a:lnTo>
                  <a:pt x="838200" y="76200"/>
                </a:lnTo>
                <a:lnTo>
                  <a:pt x="905001" y="42799"/>
                </a:lnTo>
                <a:lnTo>
                  <a:pt x="850900" y="42799"/>
                </a:lnTo>
                <a:lnTo>
                  <a:pt x="850900" y="33274"/>
                </a:lnTo>
                <a:lnTo>
                  <a:pt x="904748" y="33274"/>
                </a:lnTo>
                <a:lnTo>
                  <a:pt x="838200" y="0"/>
                </a:lnTo>
                <a:close/>
              </a:path>
              <a:path w="914400" h="76200">
                <a:moveTo>
                  <a:pt x="838200" y="33274"/>
                </a:moveTo>
                <a:lnTo>
                  <a:pt x="0" y="33274"/>
                </a:lnTo>
                <a:lnTo>
                  <a:pt x="0" y="42799"/>
                </a:lnTo>
                <a:lnTo>
                  <a:pt x="838200" y="42799"/>
                </a:lnTo>
                <a:lnTo>
                  <a:pt x="838200" y="33274"/>
                </a:lnTo>
                <a:close/>
              </a:path>
              <a:path w="914400" h="76200">
                <a:moveTo>
                  <a:pt x="904748" y="33274"/>
                </a:moveTo>
                <a:lnTo>
                  <a:pt x="850900" y="33274"/>
                </a:lnTo>
                <a:lnTo>
                  <a:pt x="850900" y="42799"/>
                </a:lnTo>
                <a:lnTo>
                  <a:pt x="905001" y="42799"/>
                </a:lnTo>
                <a:lnTo>
                  <a:pt x="914400" y="38100"/>
                </a:lnTo>
                <a:lnTo>
                  <a:pt x="904748" y="332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822194" y="4739767"/>
            <a:ext cx="32372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0" dirty="0">
                <a:latin typeface="Verdana"/>
                <a:cs typeface="Verdana"/>
              </a:rPr>
              <a:t>CATHODIC</a:t>
            </a:r>
            <a:r>
              <a:rPr sz="2400" spc="-140" dirty="0">
                <a:latin typeface="Verdana"/>
                <a:cs typeface="Verdana"/>
              </a:rPr>
              <a:t> </a:t>
            </a:r>
            <a:r>
              <a:rPr sz="2400" spc="-90" dirty="0">
                <a:latin typeface="Verdana"/>
                <a:cs typeface="Verdana"/>
              </a:rPr>
              <a:t>REACTION</a:t>
            </a:r>
            <a:endParaRPr sz="2400">
              <a:latin typeface="Verdana"/>
              <a:cs typeface="Verdana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800" y="2971800"/>
            <a:ext cx="2190750" cy="171450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53200" y="4572000"/>
            <a:ext cx="2190750" cy="1714500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672490" y="4788789"/>
            <a:ext cx="47370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45" dirty="0">
                <a:latin typeface="Verdana"/>
                <a:cs typeface="Verdana"/>
              </a:rPr>
              <a:t>MIC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785229" y="6352743"/>
            <a:ext cx="16529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45" dirty="0">
                <a:latin typeface="Verdana"/>
                <a:cs typeface="Verdana"/>
              </a:rPr>
              <a:t>Dezincification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981200" y="152400"/>
            <a:ext cx="5181600" cy="762000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1905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500"/>
              </a:spcBef>
            </a:pPr>
            <a:r>
              <a:rPr sz="2400" b="1" spc="-20" dirty="0">
                <a:solidFill>
                  <a:srgbClr val="FFFFCC"/>
                </a:solidFill>
                <a:latin typeface="Arial"/>
                <a:cs typeface="Arial"/>
              </a:rPr>
              <a:t>WHAT</a:t>
            </a:r>
            <a:r>
              <a:rPr sz="2400" b="1" spc="-75" dirty="0">
                <a:solidFill>
                  <a:srgbClr val="FFFFCC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CC"/>
                </a:solidFill>
                <a:latin typeface="Arial"/>
                <a:cs typeface="Arial"/>
              </a:rPr>
              <a:t>IS</a:t>
            </a:r>
            <a:r>
              <a:rPr sz="2400" b="1" spc="-80" dirty="0">
                <a:solidFill>
                  <a:srgbClr val="FFFFCC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FFFFCC"/>
                </a:solidFill>
                <a:latin typeface="Arial"/>
                <a:cs typeface="Arial"/>
              </a:rPr>
              <a:t>CORROSION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133600" y="14287"/>
            <a:ext cx="5029200" cy="519430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2349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85"/>
              </a:spcBef>
            </a:pPr>
            <a:r>
              <a:rPr sz="2800" spc="-10" dirty="0">
                <a:solidFill>
                  <a:srgbClr val="FFFFCC"/>
                </a:solidFill>
                <a:latin typeface="Arial Black"/>
                <a:cs typeface="Arial Black"/>
              </a:rPr>
              <a:t>CORROSION</a:t>
            </a:r>
            <a:endParaRPr sz="2800">
              <a:latin typeface="Arial Black"/>
              <a:cs typeface="Arial Black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19200" y="1943100"/>
            <a:ext cx="1066800" cy="76200"/>
          </a:xfrm>
          <a:custGeom>
            <a:avLst/>
            <a:gdLst/>
            <a:ahLst/>
            <a:cxnLst/>
            <a:rect l="l" t="t" r="r" b="b"/>
            <a:pathLst>
              <a:path w="1066800" h="76200">
                <a:moveTo>
                  <a:pt x="990600" y="0"/>
                </a:moveTo>
                <a:lnTo>
                  <a:pt x="990600" y="76200"/>
                </a:lnTo>
                <a:lnTo>
                  <a:pt x="1057402" y="42799"/>
                </a:lnTo>
                <a:lnTo>
                  <a:pt x="1003300" y="42799"/>
                </a:lnTo>
                <a:lnTo>
                  <a:pt x="1003300" y="33274"/>
                </a:lnTo>
                <a:lnTo>
                  <a:pt x="1057148" y="33274"/>
                </a:lnTo>
                <a:lnTo>
                  <a:pt x="990600" y="0"/>
                </a:lnTo>
                <a:close/>
              </a:path>
              <a:path w="1066800" h="76200">
                <a:moveTo>
                  <a:pt x="990600" y="33274"/>
                </a:moveTo>
                <a:lnTo>
                  <a:pt x="0" y="33274"/>
                </a:lnTo>
                <a:lnTo>
                  <a:pt x="0" y="42799"/>
                </a:lnTo>
                <a:lnTo>
                  <a:pt x="990600" y="42799"/>
                </a:lnTo>
                <a:lnTo>
                  <a:pt x="990600" y="33274"/>
                </a:lnTo>
                <a:close/>
              </a:path>
              <a:path w="1066800" h="76200">
                <a:moveTo>
                  <a:pt x="1057148" y="33274"/>
                </a:moveTo>
                <a:lnTo>
                  <a:pt x="1003300" y="33274"/>
                </a:lnTo>
                <a:lnTo>
                  <a:pt x="1003300" y="42799"/>
                </a:lnTo>
                <a:lnTo>
                  <a:pt x="1057402" y="42799"/>
                </a:lnTo>
                <a:lnTo>
                  <a:pt x="1066800" y="38100"/>
                </a:lnTo>
                <a:lnTo>
                  <a:pt x="1057148" y="332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781800" y="1943100"/>
            <a:ext cx="914400" cy="76200"/>
          </a:xfrm>
          <a:custGeom>
            <a:avLst/>
            <a:gdLst/>
            <a:ahLst/>
            <a:cxnLst/>
            <a:rect l="l" t="t" r="r" b="b"/>
            <a:pathLst>
              <a:path w="914400" h="76200">
                <a:moveTo>
                  <a:pt x="838200" y="0"/>
                </a:moveTo>
                <a:lnTo>
                  <a:pt x="838200" y="76200"/>
                </a:lnTo>
                <a:lnTo>
                  <a:pt x="905001" y="42799"/>
                </a:lnTo>
                <a:lnTo>
                  <a:pt x="850900" y="42799"/>
                </a:lnTo>
                <a:lnTo>
                  <a:pt x="850900" y="33274"/>
                </a:lnTo>
                <a:lnTo>
                  <a:pt x="904748" y="33274"/>
                </a:lnTo>
                <a:lnTo>
                  <a:pt x="838200" y="0"/>
                </a:lnTo>
                <a:close/>
              </a:path>
              <a:path w="914400" h="76200">
                <a:moveTo>
                  <a:pt x="838200" y="33274"/>
                </a:moveTo>
                <a:lnTo>
                  <a:pt x="0" y="33274"/>
                </a:lnTo>
                <a:lnTo>
                  <a:pt x="0" y="42799"/>
                </a:lnTo>
                <a:lnTo>
                  <a:pt x="838200" y="42799"/>
                </a:lnTo>
                <a:lnTo>
                  <a:pt x="838200" y="33274"/>
                </a:lnTo>
                <a:close/>
              </a:path>
              <a:path w="914400" h="76200">
                <a:moveTo>
                  <a:pt x="904748" y="33274"/>
                </a:moveTo>
                <a:lnTo>
                  <a:pt x="850900" y="33274"/>
                </a:lnTo>
                <a:lnTo>
                  <a:pt x="850900" y="42799"/>
                </a:lnTo>
                <a:lnTo>
                  <a:pt x="905001" y="42799"/>
                </a:lnTo>
                <a:lnTo>
                  <a:pt x="914400" y="38100"/>
                </a:lnTo>
                <a:lnTo>
                  <a:pt x="904748" y="332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67994" y="702309"/>
            <a:ext cx="7587615" cy="1931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3500" marR="1778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Arial Black"/>
                <a:cs typeface="Arial Black"/>
              </a:rPr>
              <a:t>Corrosion</a:t>
            </a:r>
            <a:r>
              <a:rPr sz="2000" spc="-25" dirty="0">
                <a:latin typeface="Arial Black"/>
                <a:cs typeface="Arial Black"/>
              </a:rPr>
              <a:t> </a:t>
            </a:r>
            <a:r>
              <a:rPr sz="2000" dirty="0">
                <a:latin typeface="Arial Black"/>
                <a:cs typeface="Arial Black"/>
              </a:rPr>
              <a:t>is an</a:t>
            </a:r>
            <a:r>
              <a:rPr sz="2000" spc="-5" dirty="0">
                <a:latin typeface="Arial Black"/>
                <a:cs typeface="Arial Black"/>
              </a:rPr>
              <a:t> </a:t>
            </a:r>
            <a:r>
              <a:rPr sz="2000" dirty="0">
                <a:latin typeface="Arial Black"/>
                <a:cs typeface="Arial Black"/>
              </a:rPr>
              <a:t>natural process</a:t>
            </a:r>
            <a:r>
              <a:rPr sz="2000" spc="10" dirty="0">
                <a:latin typeface="Arial Black"/>
                <a:cs typeface="Arial Black"/>
              </a:rPr>
              <a:t> </a:t>
            </a:r>
            <a:r>
              <a:rPr sz="2000" dirty="0">
                <a:latin typeface="Arial Black"/>
                <a:cs typeface="Arial Black"/>
              </a:rPr>
              <a:t>by</a:t>
            </a:r>
            <a:r>
              <a:rPr sz="2000" spc="-20" dirty="0">
                <a:latin typeface="Arial Black"/>
                <a:cs typeface="Arial Black"/>
              </a:rPr>
              <a:t> </a:t>
            </a:r>
            <a:r>
              <a:rPr sz="2000" dirty="0">
                <a:latin typeface="Arial Black"/>
                <a:cs typeface="Arial Black"/>
              </a:rPr>
              <a:t>virtue of</a:t>
            </a:r>
            <a:r>
              <a:rPr sz="2000" spc="105" dirty="0">
                <a:latin typeface="Arial Black"/>
                <a:cs typeface="Arial Black"/>
              </a:rPr>
              <a:t> </a:t>
            </a:r>
            <a:r>
              <a:rPr sz="2000" dirty="0">
                <a:latin typeface="Arial Black"/>
                <a:cs typeface="Arial Black"/>
              </a:rPr>
              <a:t>which</a:t>
            </a:r>
            <a:r>
              <a:rPr sz="2000" spc="-20" dirty="0">
                <a:latin typeface="Arial Black"/>
                <a:cs typeface="Arial Black"/>
              </a:rPr>
              <a:t> </a:t>
            </a:r>
            <a:r>
              <a:rPr sz="2000" spc="-25" dirty="0">
                <a:latin typeface="Arial Black"/>
                <a:cs typeface="Arial Black"/>
              </a:rPr>
              <a:t>the </a:t>
            </a:r>
            <a:r>
              <a:rPr sz="2000" dirty="0">
                <a:latin typeface="Arial Black"/>
                <a:cs typeface="Arial Black"/>
              </a:rPr>
              <a:t>metals</a:t>
            </a:r>
            <a:r>
              <a:rPr sz="2000" spc="-45" dirty="0">
                <a:latin typeface="Arial Black"/>
                <a:cs typeface="Arial Black"/>
              </a:rPr>
              <a:t> </a:t>
            </a:r>
            <a:r>
              <a:rPr sz="2000" dirty="0">
                <a:latin typeface="Arial Black"/>
                <a:cs typeface="Arial Black"/>
              </a:rPr>
              <a:t>tend</a:t>
            </a:r>
            <a:r>
              <a:rPr sz="2000" spc="-30" dirty="0">
                <a:latin typeface="Arial Black"/>
                <a:cs typeface="Arial Black"/>
              </a:rPr>
              <a:t> </a:t>
            </a:r>
            <a:r>
              <a:rPr sz="2000" dirty="0">
                <a:latin typeface="Arial Black"/>
                <a:cs typeface="Arial Black"/>
              </a:rPr>
              <a:t>to</a:t>
            </a:r>
            <a:r>
              <a:rPr sz="2000" spc="-45" dirty="0">
                <a:latin typeface="Arial Black"/>
                <a:cs typeface="Arial Black"/>
              </a:rPr>
              <a:t> </a:t>
            </a:r>
            <a:r>
              <a:rPr sz="2000" spc="-10" dirty="0">
                <a:latin typeface="Arial Black"/>
                <a:cs typeface="Arial Black"/>
              </a:rPr>
              <a:t>achieve</a:t>
            </a:r>
            <a:r>
              <a:rPr sz="2000" spc="-20" dirty="0">
                <a:latin typeface="Arial Black"/>
                <a:cs typeface="Arial Black"/>
              </a:rPr>
              <a:t> </a:t>
            </a:r>
            <a:r>
              <a:rPr sz="2000" dirty="0">
                <a:latin typeface="Arial Black"/>
                <a:cs typeface="Arial Black"/>
              </a:rPr>
              <a:t>the</a:t>
            </a:r>
            <a:r>
              <a:rPr sz="2000" spc="-30" dirty="0">
                <a:latin typeface="Arial Black"/>
                <a:cs typeface="Arial Black"/>
              </a:rPr>
              <a:t> </a:t>
            </a:r>
            <a:r>
              <a:rPr sz="2000" dirty="0">
                <a:latin typeface="Arial Black"/>
                <a:cs typeface="Arial Black"/>
              </a:rPr>
              <a:t>least</a:t>
            </a:r>
            <a:r>
              <a:rPr sz="2000" spc="-45" dirty="0">
                <a:latin typeface="Arial Black"/>
                <a:cs typeface="Arial Black"/>
              </a:rPr>
              <a:t> </a:t>
            </a:r>
            <a:r>
              <a:rPr sz="2000" dirty="0">
                <a:latin typeface="Arial Black"/>
                <a:cs typeface="Arial Black"/>
              </a:rPr>
              <a:t>energy</a:t>
            </a:r>
            <a:r>
              <a:rPr sz="2000" spc="-20" dirty="0">
                <a:latin typeface="Arial Black"/>
                <a:cs typeface="Arial Black"/>
              </a:rPr>
              <a:t> </a:t>
            </a:r>
            <a:r>
              <a:rPr sz="2000" dirty="0">
                <a:latin typeface="Arial Black"/>
                <a:cs typeface="Arial Black"/>
              </a:rPr>
              <a:t>state</a:t>
            </a:r>
            <a:r>
              <a:rPr sz="2000" spc="-40" dirty="0">
                <a:latin typeface="Arial Black"/>
                <a:cs typeface="Arial Black"/>
              </a:rPr>
              <a:t> </a:t>
            </a:r>
            <a:r>
              <a:rPr sz="2000" spc="-20" dirty="0">
                <a:latin typeface="Arial Black"/>
                <a:cs typeface="Arial Black"/>
              </a:rPr>
              <a:t>i.e. </a:t>
            </a:r>
            <a:r>
              <a:rPr sz="2000" dirty="0">
                <a:latin typeface="Arial Black"/>
                <a:cs typeface="Arial Black"/>
              </a:rPr>
              <a:t>combined</a:t>
            </a:r>
            <a:r>
              <a:rPr sz="2000" spc="-55" dirty="0">
                <a:latin typeface="Arial Black"/>
                <a:cs typeface="Arial Black"/>
              </a:rPr>
              <a:t> </a:t>
            </a:r>
            <a:r>
              <a:rPr sz="2000" spc="-20" dirty="0">
                <a:latin typeface="Arial Black"/>
                <a:cs typeface="Arial Black"/>
              </a:rPr>
              <a:t>state</a:t>
            </a:r>
            <a:endParaRPr sz="2000">
              <a:latin typeface="Arial Black"/>
              <a:cs typeface="Arial Black"/>
            </a:endParaRPr>
          </a:p>
          <a:p>
            <a:pPr marL="101600">
              <a:lnSpc>
                <a:spcPct val="100000"/>
              </a:lnSpc>
              <a:spcBef>
                <a:spcPts val="1170"/>
              </a:spcBef>
              <a:tabLst>
                <a:tab pos="1607185" algn="l"/>
                <a:tab pos="4436110" algn="l"/>
                <a:tab pos="6957059" algn="l"/>
              </a:tabLst>
            </a:pPr>
            <a:r>
              <a:rPr sz="2400" spc="-50" dirty="0">
                <a:solidFill>
                  <a:srgbClr val="FF3300"/>
                </a:solidFill>
                <a:latin typeface="Arial Black"/>
                <a:cs typeface="Arial Black"/>
              </a:rPr>
              <a:t>M</a:t>
            </a:r>
            <a:r>
              <a:rPr sz="2400" dirty="0">
                <a:solidFill>
                  <a:srgbClr val="FF3300"/>
                </a:solidFill>
                <a:latin typeface="Arial Black"/>
                <a:cs typeface="Arial Black"/>
              </a:rPr>
              <a:t>	M</a:t>
            </a:r>
            <a:r>
              <a:rPr sz="2400" baseline="24305" dirty="0">
                <a:solidFill>
                  <a:srgbClr val="FF3300"/>
                </a:solidFill>
                <a:latin typeface="Arial Black"/>
                <a:cs typeface="Arial Black"/>
              </a:rPr>
              <a:t>2+</a:t>
            </a:r>
            <a:r>
              <a:rPr sz="2400" spc="367" baseline="24305" dirty="0">
                <a:solidFill>
                  <a:srgbClr val="FF3300"/>
                </a:solidFill>
                <a:latin typeface="Arial Black"/>
                <a:cs typeface="Arial Black"/>
              </a:rPr>
              <a:t> </a:t>
            </a:r>
            <a:r>
              <a:rPr sz="2400" dirty="0">
                <a:solidFill>
                  <a:srgbClr val="FF3300"/>
                </a:solidFill>
                <a:latin typeface="Arial Black"/>
                <a:cs typeface="Arial Black"/>
              </a:rPr>
              <a:t>+</a:t>
            </a:r>
            <a:r>
              <a:rPr sz="2400" spc="-20" dirty="0">
                <a:solidFill>
                  <a:srgbClr val="FF3300"/>
                </a:solidFill>
                <a:latin typeface="Arial Black"/>
                <a:cs typeface="Arial Black"/>
              </a:rPr>
              <a:t> </a:t>
            </a:r>
            <a:r>
              <a:rPr sz="2400" spc="-25" dirty="0">
                <a:solidFill>
                  <a:srgbClr val="FF3300"/>
                </a:solidFill>
                <a:latin typeface="Arial Black"/>
                <a:cs typeface="Arial Black"/>
              </a:rPr>
              <a:t>2e</a:t>
            </a:r>
            <a:r>
              <a:rPr sz="2400" spc="-37" baseline="24305" dirty="0">
                <a:solidFill>
                  <a:srgbClr val="FF3300"/>
                </a:solidFill>
                <a:latin typeface="Arial Black"/>
                <a:cs typeface="Arial Black"/>
              </a:rPr>
              <a:t>-</a:t>
            </a:r>
            <a:r>
              <a:rPr sz="2400" baseline="24305" dirty="0">
                <a:solidFill>
                  <a:srgbClr val="FF3300"/>
                </a:solidFill>
                <a:latin typeface="Arial Black"/>
                <a:cs typeface="Arial Black"/>
              </a:rPr>
              <a:t>	</a:t>
            </a:r>
            <a:r>
              <a:rPr sz="2400" dirty="0">
                <a:solidFill>
                  <a:srgbClr val="33CC33"/>
                </a:solidFill>
                <a:latin typeface="Arial Black"/>
                <a:cs typeface="Arial Black"/>
              </a:rPr>
              <a:t>N</a:t>
            </a:r>
            <a:r>
              <a:rPr sz="2400" spc="-25" dirty="0">
                <a:solidFill>
                  <a:srgbClr val="33CC33"/>
                </a:solidFill>
                <a:latin typeface="Arial Black"/>
                <a:cs typeface="Arial Black"/>
              </a:rPr>
              <a:t> </a:t>
            </a:r>
            <a:r>
              <a:rPr sz="2400" baseline="24305" dirty="0">
                <a:solidFill>
                  <a:srgbClr val="33CC33"/>
                </a:solidFill>
                <a:latin typeface="Arial Black"/>
                <a:cs typeface="Arial Black"/>
              </a:rPr>
              <a:t>2+</a:t>
            </a:r>
            <a:r>
              <a:rPr sz="2400" spc="390" baseline="24305" dirty="0">
                <a:solidFill>
                  <a:srgbClr val="33CC33"/>
                </a:solidFill>
                <a:latin typeface="Arial Black"/>
                <a:cs typeface="Arial Black"/>
              </a:rPr>
              <a:t> </a:t>
            </a:r>
            <a:r>
              <a:rPr sz="2400" dirty="0">
                <a:solidFill>
                  <a:srgbClr val="33CC33"/>
                </a:solidFill>
                <a:latin typeface="Arial Black"/>
                <a:cs typeface="Arial Black"/>
              </a:rPr>
              <a:t>+</a:t>
            </a:r>
            <a:r>
              <a:rPr sz="2400" spc="-20" dirty="0">
                <a:solidFill>
                  <a:srgbClr val="33CC33"/>
                </a:solidFill>
                <a:latin typeface="Arial Black"/>
                <a:cs typeface="Arial Black"/>
              </a:rPr>
              <a:t> </a:t>
            </a:r>
            <a:r>
              <a:rPr sz="2400" spc="-25" dirty="0">
                <a:solidFill>
                  <a:srgbClr val="33CC33"/>
                </a:solidFill>
                <a:latin typeface="Arial Black"/>
                <a:cs typeface="Arial Black"/>
              </a:rPr>
              <a:t>2e</a:t>
            </a:r>
            <a:r>
              <a:rPr sz="2400" spc="-37" baseline="24305" dirty="0">
                <a:solidFill>
                  <a:srgbClr val="33CC33"/>
                </a:solidFill>
                <a:latin typeface="Arial Black"/>
                <a:cs typeface="Arial Black"/>
              </a:rPr>
              <a:t>-</a:t>
            </a:r>
            <a:r>
              <a:rPr sz="2400" baseline="24305" dirty="0">
                <a:solidFill>
                  <a:srgbClr val="33CC33"/>
                </a:solidFill>
                <a:latin typeface="Arial Black"/>
                <a:cs typeface="Arial Black"/>
              </a:rPr>
              <a:t>	</a:t>
            </a:r>
            <a:r>
              <a:rPr sz="2400" spc="-50" dirty="0">
                <a:solidFill>
                  <a:srgbClr val="33CC33"/>
                </a:solidFill>
                <a:latin typeface="Arial Black"/>
                <a:cs typeface="Arial Black"/>
              </a:rPr>
              <a:t>N</a:t>
            </a:r>
            <a:endParaRPr sz="2400">
              <a:latin typeface="Arial Black"/>
              <a:cs typeface="Arial Black"/>
            </a:endParaRPr>
          </a:p>
          <a:p>
            <a:pPr marL="96520">
              <a:lnSpc>
                <a:spcPct val="100000"/>
              </a:lnSpc>
              <a:spcBef>
                <a:spcPts val="1350"/>
              </a:spcBef>
              <a:tabLst>
                <a:tab pos="4276725" algn="l"/>
              </a:tabLst>
            </a:pPr>
            <a:r>
              <a:rPr sz="3000" baseline="16666" dirty="0">
                <a:solidFill>
                  <a:srgbClr val="006600"/>
                </a:solidFill>
                <a:latin typeface="Arial Black"/>
                <a:cs typeface="Arial Black"/>
              </a:rPr>
              <a:t>ANODIC</a:t>
            </a:r>
            <a:r>
              <a:rPr sz="3000" spc="-104" baseline="16666" dirty="0">
                <a:solidFill>
                  <a:srgbClr val="006600"/>
                </a:solidFill>
                <a:latin typeface="Arial Black"/>
                <a:cs typeface="Arial Black"/>
              </a:rPr>
              <a:t> </a:t>
            </a:r>
            <a:r>
              <a:rPr sz="3000" spc="-15" baseline="16666" dirty="0">
                <a:solidFill>
                  <a:srgbClr val="006600"/>
                </a:solidFill>
                <a:latin typeface="Arial Black"/>
                <a:cs typeface="Arial Black"/>
              </a:rPr>
              <a:t>REACTION</a:t>
            </a:r>
            <a:r>
              <a:rPr sz="3000" baseline="16666" dirty="0">
                <a:solidFill>
                  <a:srgbClr val="006600"/>
                </a:solidFill>
                <a:latin typeface="Arial Black"/>
                <a:cs typeface="Arial Black"/>
              </a:rPr>
              <a:t>	</a:t>
            </a:r>
            <a:r>
              <a:rPr sz="2000" spc="-10" dirty="0">
                <a:solidFill>
                  <a:srgbClr val="006600"/>
                </a:solidFill>
                <a:latin typeface="Arial Black"/>
                <a:cs typeface="Arial Black"/>
              </a:rPr>
              <a:t>CATHODIC</a:t>
            </a:r>
            <a:r>
              <a:rPr sz="2000" spc="-120" dirty="0">
                <a:solidFill>
                  <a:srgbClr val="006600"/>
                </a:solidFill>
                <a:latin typeface="Arial Black"/>
                <a:cs typeface="Arial Black"/>
              </a:rPr>
              <a:t> </a:t>
            </a:r>
            <a:r>
              <a:rPr sz="2000" spc="-10" dirty="0">
                <a:solidFill>
                  <a:srgbClr val="006600"/>
                </a:solidFill>
                <a:latin typeface="Arial Black"/>
                <a:cs typeface="Arial Black"/>
              </a:rPr>
              <a:t>REACTION</a:t>
            </a:r>
            <a:endParaRPr sz="2000">
              <a:latin typeface="Arial Black"/>
              <a:cs typeface="Arial Black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126735" y="3482340"/>
            <a:ext cx="181610" cy="3141345"/>
            <a:chOff x="5126735" y="3482340"/>
            <a:chExt cx="181610" cy="3141345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26735" y="3482340"/>
              <a:ext cx="181279" cy="314096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181599" y="3505200"/>
              <a:ext cx="76200" cy="3048000"/>
            </a:xfrm>
            <a:custGeom>
              <a:avLst/>
              <a:gdLst/>
              <a:ahLst/>
              <a:cxnLst/>
              <a:rect l="l" t="t" r="r" b="b"/>
              <a:pathLst>
                <a:path w="76200" h="3048000">
                  <a:moveTo>
                    <a:pt x="0" y="0"/>
                  </a:moveTo>
                  <a:lnTo>
                    <a:pt x="76200" y="304800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8723" y="2878835"/>
            <a:ext cx="1559814" cy="843533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281025" y="2977337"/>
            <a:ext cx="4912360" cy="2927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5290">
              <a:lnSpc>
                <a:spcPct val="100000"/>
              </a:lnSpc>
              <a:spcBef>
                <a:spcPts val="100"/>
              </a:spcBef>
            </a:pPr>
            <a:r>
              <a:rPr sz="3000" b="1" spc="-10" dirty="0">
                <a:solidFill>
                  <a:srgbClr val="800000"/>
                </a:solidFill>
                <a:latin typeface="Times New Roman"/>
                <a:cs typeface="Times New Roman"/>
              </a:rPr>
              <a:t>Anode</a:t>
            </a:r>
            <a:endParaRPr sz="3000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2540"/>
              </a:spcBef>
            </a:pPr>
            <a:r>
              <a:rPr sz="2400" b="1" dirty="0">
                <a:latin typeface="Times New Roman"/>
                <a:cs typeface="Times New Roman"/>
              </a:rPr>
              <a:t>Fe</a:t>
            </a:r>
            <a:r>
              <a:rPr sz="2400" b="1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Symbol"/>
                <a:cs typeface="Symbol"/>
              </a:rPr>
              <a:t>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Fe</a:t>
            </a:r>
            <a:r>
              <a:rPr sz="2400" b="1" baseline="24305" dirty="0">
                <a:latin typeface="Times New Roman"/>
                <a:cs typeface="Times New Roman"/>
              </a:rPr>
              <a:t>2+</a:t>
            </a:r>
            <a:r>
              <a:rPr sz="2400" b="1" spc="270" baseline="2430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+</a:t>
            </a:r>
            <a:r>
              <a:rPr sz="2400" b="1" spc="-10" dirty="0">
                <a:latin typeface="Times New Roman"/>
                <a:cs typeface="Times New Roman"/>
              </a:rPr>
              <a:t> </a:t>
            </a:r>
            <a:r>
              <a:rPr sz="2400" b="1" spc="-25" dirty="0">
                <a:latin typeface="Times New Roman"/>
                <a:cs typeface="Times New Roman"/>
              </a:rPr>
              <a:t>2e</a:t>
            </a:r>
            <a:r>
              <a:rPr sz="2400" b="1" spc="-37" baseline="24305" dirty="0">
                <a:latin typeface="Times New Roman"/>
                <a:cs typeface="Times New Roman"/>
              </a:rPr>
              <a:t>-</a:t>
            </a:r>
            <a:endParaRPr sz="2400" baseline="24305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1730"/>
              </a:spcBef>
            </a:pPr>
            <a:r>
              <a:rPr sz="2400" b="1" dirty="0">
                <a:latin typeface="Times New Roman"/>
                <a:cs typeface="Times New Roman"/>
              </a:rPr>
              <a:t>Fe</a:t>
            </a:r>
            <a:r>
              <a:rPr sz="2400" b="1" baseline="24305" dirty="0">
                <a:latin typeface="Times New Roman"/>
                <a:cs typeface="Times New Roman"/>
              </a:rPr>
              <a:t>2+</a:t>
            </a:r>
            <a:r>
              <a:rPr sz="2400" b="1" spc="277" baseline="2430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+</a:t>
            </a:r>
            <a:r>
              <a:rPr sz="2400" b="1" spc="-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2OH</a:t>
            </a:r>
            <a:r>
              <a:rPr sz="2400" b="1" baseline="24305" dirty="0">
                <a:latin typeface="Times New Roman"/>
                <a:cs typeface="Times New Roman"/>
              </a:rPr>
              <a:t>-</a:t>
            </a:r>
            <a:r>
              <a:rPr sz="2400" b="1" spc="262" baseline="2430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Symbol"/>
                <a:cs typeface="Symbol"/>
              </a:rPr>
              <a:t>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Fe</a:t>
            </a:r>
            <a:r>
              <a:rPr sz="2400" b="1" spc="-20" dirty="0">
                <a:latin typeface="Times New Roman"/>
                <a:cs typeface="Times New Roman"/>
              </a:rPr>
              <a:t> </a:t>
            </a:r>
            <a:r>
              <a:rPr sz="2400" b="1" spc="-10" dirty="0">
                <a:latin typeface="Times New Roman"/>
                <a:cs typeface="Times New Roman"/>
              </a:rPr>
              <a:t>(OH)</a:t>
            </a:r>
            <a:r>
              <a:rPr sz="2400" b="1" spc="-15" baseline="-20833" dirty="0">
                <a:latin typeface="Times New Roman"/>
                <a:cs typeface="Times New Roman"/>
              </a:rPr>
              <a:t>2</a:t>
            </a:r>
            <a:endParaRPr sz="2400" baseline="-20833">
              <a:latin typeface="Times New Roman"/>
              <a:cs typeface="Times New Roman"/>
            </a:endParaRPr>
          </a:p>
          <a:p>
            <a:pPr marL="38100" marR="30480">
              <a:lnSpc>
                <a:spcPts val="4610"/>
              </a:lnSpc>
              <a:spcBef>
                <a:spcPts val="240"/>
              </a:spcBef>
            </a:pPr>
            <a:r>
              <a:rPr sz="2400" b="1" dirty="0">
                <a:latin typeface="Times New Roman"/>
                <a:cs typeface="Times New Roman"/>
              </a:rPr>
              <a:t>Fe</a:t>
            </a:r>
            <a:r>
              <a:rPr sz="2400" b="1" spc="-1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(OH)</a:t>
            </a:r>
            <a:r>
              <a:rPr sz="2400" b="1" baseline="-20833" dirty="0">
                <a:latin typeface="Times New Roman"/>
                <a:cs typeface="Times New Roman"/>
              </a:rPr>
              <a:t>2</a:t>
            </a:r>
            <a:r>
              <a:rPr sz="2400" b="1" spc="270" baseline="-20833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+</a:t>
            </a:r>
            <a:r>
              <a:rPr sz="2400" b="1" spc="-1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H</a:t>
            </a:r>
            <a:r>
              <a:rPr sz="2400" b="1" baseline="-20833" dirty="0">
                <a:latin typeface="Times New Roman"/>
                <a:cs typeface="Times New Roman"/>
              </a:rPr>
              <a:t>2</a:t>
            </a:r>
            <a:r>
              <a:rPr sz="2400" b="1" dirty="0">
                <a:latin typeface="Times New Roman"/>
                <a:cs typeface="Times New Roman"/>
              </a:rPr>
              <a:t>O</a:t>
            </a:r>
            <a:r>
              <a:rPr sz="2400" b="1" spc="-2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+ 1/2</a:t>
            </a:r>
            <a:r>
              <a:rPr sz="2400" b="1" spc="-1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O</a:t>
            </a:r>
            <a:r>
              <a:rPr sz="2400" b="1" baseline="-20833" dirty="0">
                <a:latin typeface="Times New Roman"/>
                <a:cs typeface="Times New Roman"/>
              </a:rPr>
              <a:t>2</a:t>
            </a:r>
            <a:r>
              <a:rPr sz="2400" b="1" spc="284" baseline="-20833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Symbol"/>
                <a:cs typeface="Symbol"/>
              </a:rPr>
              <a:t></a:t>
            </a:r>
            <a:r>
              <a:rPr sz="2400" spc="1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Fe</a:t>
            </a:r>
            <a:r>
              <a:rPr sz="2400" b="1" spc="-15" dirty="0">
                <a:latin typeface="Times New Roman"/>
                <a:cs typeface="Times New Roman"/>
              </a:rPr>
              <a:t> </a:t>
            </a:r>
            <a:r>
              <a:rPr sz="2400" b="1" spc="-10" dirty="0">
                <a:latin typeface="Times New Roman"/>
                <a:cs typeface="Times New Roman"/>
              </a:rPr>
              <a:t>(OH)</a:t>
            </a:r>
            <a:r>
              <a:rPr sz="2400" b="1" spc="-15" baseline="-20833" dirty="0">
                <a:latin typeface="Times New Roman"/>
                <a:cs typeface="Times New Roman"/>
              </a:rPr>
              <a:t>3 </a:t>
            </a:r>
            <a:r>
              <a:rPr sz="2400" b="1" dirty="0">
                <a:latin typeface="Times New Roman"/>
                <a:cs typeface="Times New Roman"/>
              </a:rPr>
              <a:t>Fe</a:t>
            </a:r>
            <a:r>
              <a:rPr sz="2400" b="1" spc="-2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(OH)</a:t>
            </a:r>
            <a:r>
              <a:rPr sz="2400" b="1" baseline="-20833" dirty="0">
                <a:latin typeface="Times New Roman"/>
                <a:cs typeface="Times New Roman"/>
              </a:rPr>
              <a:t>3</a:t>
            </a:r>
            <a:r>
              <a:rPr sz="2400" b="1" spc="270" baseline="-20833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Symbol"/>
                <a:cs typeface="Symbol"/>
              </a:rPr>
              <a:t>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Fe</a:t>
            </a:r>
            <a:r>
              <a:rPr sz="2400" b="1" baseline="-20833" dirty="0">
                <a:latin typeface="Times New Roman"/>
                <a:cs typeface="Times New Roman"/>
              </a:rPr>
              <a:t>2</a:t>
            </a:r>
            <a:r>
              <a:rPr sz="2400" b="1" dirty="0">
                <a:latin typeface="Times New Roman"/>
                <a:cs typeface="Times New Roman"/>
              </a:rPr>
              <a:t>O</a:t>
            </a:r>
            <a:r>
              <a:rPr sz="2400" b="1" baseline="-20833" dirty="0">
                <a:latin typeface="Times New Roman"/>
                <a:cs typeface="Times New Roman"/>
              </a:rPr>
              <a:t>3</a:t>
            </a:r>
            <a:r>
              <a:rPr sz="2400" b="1" spc="270" baseline="-20833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. H</a:t>
            </a:r>
            <a:r>
              <a:rPr sz="2400" b="1" baseline="-20833" dirty="0">
                <a:latin typeface="Times New Roman"/>
                <a:cs typeface="Times New Roman"/>
              </a:rPr>
              <a:t>2</a:t>
            </a:r>
            <a:r>
              <a:rPr sz="2400" b="1" dirty="0">
                <a:latin typeface="Times New Roman"/>
                <a:cs typeface="Times New Roman"/>
              </a:rPr>
              <a:t>O</a:t>
            </a:r>
            <a:r>
              <a:rPr sz="2400" b="1" spc="-2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+</a:t>
            </a:r>
            <a:r>
              <a:rPr sz="2400" b="1" spc="-15" dirty="0">
                <a:latin typeface="Times New Roman"/>
                <a:cs typeface="Times New Roman"/>
              </a:rPr>
              <a:t> </a:t>
            </a:r>
            <a:r>
              <a:rPr sz="2400" b="1" spc="-20" dirty="0">
                <a:latin typeface="Times New Roman"/>
                <a:cs typeface="Times New Roman"/>
              </a:rPr>
              <a:t>2H</a:t>
            </a:r>
            <a:r>
              <a:rPr sz="2400" b="1" spc="-30" baseline="-20833" dirty="0">
                <a:latin typeface="Times New Roman"/>
                <a:cs typeface="Times New Roman"/>
              </a:rPr>
              <a:t>2</a:t>
            </a:r>
            <a:r>
              <a:rPr sz="2400" b="1" spc="-20" dirty="0">
                <a:latin typeface="Times New Roman"/>
                <a:cs typeface="Times New Roman"/>
              </a:rPr>
              <a:t>O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588508" y="2816351"/>
            <a:ext cx="1876806" cy="843534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5387340" y="2914269"/>
            <a:ext cx="3650615" cy="2456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9420">
              <a:lnSpc>
                <a:spcPct val="100000"/>
              </a:lnSpc>
              <a:spcBef>
                <a:spcPts val="100"/>
              </a:spcBef>
            </a:pPr>
            <a:r>
              <a:rPr sz="3000" b="1" spc="-10" dirty="0">
                <a:solidFill>
                  <a:srgbClr val="800000"/>
                </a:solidFill>
                <a:latin typeface="Times New Roman"/>
                <a:cs typeface="Times New Roman"/>
              </a:rPr>
              <a:t>Cathode</a:t>
            </a:r>
            <a:endParaRPr sz="3000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2425"/>
              </a:spcBef>
            </a:pPr>
            <a:r>
              <a:rPr sz="2600" b="1" dirty="0">
                <a:latin typeface="Times New Roman"/>
                <a:cs typeface="Times New Roman"/>
              </a:rPr>
              <a:t>2</a:t>
            </a:r>
            <a:r>
              <a:rPr sz="2600" b="1" spc="-10" dirty="0">
                <a:latin typeface="Times New Roman"/>
                <a:cs typeface="Times New Roman"/>
              </a:rPr>
              <a:t> </a:t>
            </a:r>
            <a:r>
              <a:rPr sz="2600" b="1" dirty="0">
                <a:latin typeface="Times New Roman"/>
                <a:cs typeface="Times New Roman"/>
              </a:rPr>
              <a:t>H</a:t>
            </a:r>
            <a:r>
              <a:rPr sz="2550" b="1" baseline="26143" dirty="0">
                <a:latin typeface="Times New Roman"/>
                <a:cs typeface="Times New Roman"/>
              </a:rPr>
              <a:t>+</a:t>
            </a:r>
            <a:r>
              <a:rPr sz="2550" b="1" spc="345" baseline="26143" dirty="0">
                <a:latin typeface="Times New Roman"/>
                <a:cs typeface="Times New Roman"/>
              </a:rPr>
              <a:t> </a:t>
            </a:r>
            <a:r>
              <a:rPr sz="2600" b="1" dirty="0">
                <a:latin typeface="Times New Roman"/>
                <a:cs typeface="Times New Roman"/>
              </a:rPr>
              <a:t>+</a:t>
            </a:r>
            <a:r>
              <a:rPr sz="2600" b="1" spc="5" dirty="0">
                <a:latin typeface="Times New Roman"/>
                <a:cs typeface="Times New Roman"/>
              </a:rPr>
              <a:t> </a:t>
            </a:r>
            <a:r>
              <a:rPr sz="2600" b="1" dirty="0">
                <a:latin typeface="Times New Roman"/>
                <a:cs typeface="Times New Roman"/>
              </a:rPr>
              <a:t>2e</a:t>
            </a:r>
            <a:r>
              <a:rPr sz="2550" b="1" baseline="26143" dirty="0">
                <a:latin typeface="Times New Roman"/>
                <a:cs typeface="Times New Roman"/>
              </a:rPr>
              <a:t>-</a:t>
            </a:r>
            <a:r>
              <a:rPr sz="2550" b="1" spc="315" baseline="26143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Symbol"/>
                <a:cs typeface="Symbol"/>
              </a:rPr>
              <a:t></a:t>
            </a:r>
            <a:r>
              <a:rPr sz="2600" spc="-5" dirty="0">
                <a:latin typeface="Times New Roman"/>
                <a:cs typeface="Times New Roman"/>
              </a:rPr>
              <a:t> </a:t>
            </a:r>
            <a:r>
              <a:rPr sz="2600" b="1" spc="-25" dirty="0">
                <a:latin typeface="Times New Roman"/>
                <a:cs typeface="Times New Roman"/>
              </a:rPr>
              <a:t>H</a:t>
            </a:r>
            <a:r>
              <a:rPr sz="2550" b="1" spc="-37" baseline="-21241" dirty="0">
                <a:latin typeface="Times New Roman"/>
                <a:cs typeface="Times New Roman"/>
              </a:rPr>
              <a:t>2</a:t>
            </a:r>
            <a:endParaRPr sz="2550" baseline="-21241">
              <a:latin typeface="Times New Roman"/>
              <a:cs typeface="Times New Roman"/>
            </a:endParaRPr>
          </a:p>
          <a:p>
            <a:pPr marL="38100" marR="30480">
              <a:lnSpc>
                <a:spcPct val="160000"/>
              </a:lnSpc>
              <a:spcBef>
                <a:spcPts val="5"/>
              </a:spcBef>
            </a:pPr>
            <a:r>
              <a:rPr sz="2600" b="1" dirty="0">
                <a:latin typeface="Times New Roman"/>
                <a:cs typeface="Times New Roman"/>
              </a:rPr>
              <a:t>4H</a:t>
            </a:r>
            <a:r>
              <a:rPr sz="2550" b="1" baseline="26143" dirty="0">
                <a:latin typeface="Times New Roman"/>
                <a:cs typeface="Times New Roman"/>
              </a:rPr>
              <a:t>+</a:t>
            </a:r>
            <a:r>
              <a:rPr sz="2550" b="1" spc="330" baseline="26143" dirty="0">
                <a:latin typeface="Times New Roman"/>
                <a:cs typeface="Times New Roman"/>
              </a:rPr>
              <a:t> </a:t>
            </a:r>
            <a:r>
              <a:rPr sz="2600" b="1" dirty="0">
                <a:latin typeface="Times New Roman"/>
                <a:cs typeface="Times New Roman"/>
              </a:rPr>
              <a:t>+ O</a:t>
            </a:r>
            <a:r>
              <a:rPr sz="2550" b="1" baseline="-21241" dirty="0">
                <a:latin typeface="Times New Roman"/>
                <a:cs typeface="Times New Roman"/>
              </a:rPr>
              <a:t>2</a:t>
            </a:r>
            <a:r>
              <a:rPr sz="2550" b="1" spc="322" baseline="-21241" dirty="0">
                <a:latin typeface="Times New Roman"/>
                <a:cs typeface="Times New Roman"/>
              </a:rPr>
              <a:t> </a:t>
            </a:r>
            <a:r>
              <a:rPr sz="2600" b="1" dirty="0">
                <a:latin typeface="Times New Roman"/>
                <a:cs typeface="Times New Roman"/>
              </a:rPr>
              <a:t>+</a:t>
            </a:r>
            <a:r>
              <a:rPr sz="2600" b="1" spc="10" dirty="0">
                <a:latin typeface="Times New Roman"/>
                <a:cs typeface="Times New Roman"/>
              </a:rPr>
              <a:t> </a:t>
            </a:r>
            <a:r>
              <a:rPr sz="2600" b="1" dirty="0">
                <a:latin typeface="Times New Roman"/>
                <a:cs typeface="Times New Roman"/>
              </a:rPr>
              <a:t>4e</a:t>
            </a:r>
            <a:r>
              <a:rPr sz="2550" b="1" baseline="26143" dirty="0">
                <a:latin typeface="Times New Roman"/>
                <a:cs typeface="Times New Roman"/>
              </a:rPr>
              <a:t>-</a:t>
            </a:r>
            <a:r>
              <a:rPr sz="2550" b="1" spc="322" baseline="26143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Symbol"/>
                <a:cs typeface="Symbol"/>
              </a:rPr>
              <a:t></a:t>
            </a:r>
            <a:r>
              <a:rPr sz="2600" spc="-5" dirty="0">
                <a:latin typeface="Times New Roman"/>
                <a:cs typeface="Times New Roman"/>
              </a:rPr>
              <a:t> </a:t>
            </a:r>
            <a:r>
              <a:rPr sz="2600" b="1" dirty="0">
                <a:latin typeface="Times New Roman"/>
                <a:cs typeface="Times New Roman"/>
              </a:rPr>
              <a:t>4</a:t>
            </a:r>
            <a:r>
              <a:rPr sz="2600" b="1" spc="-10" dirty="0">
                <a:latin typeface="Times New Roman"/>
                <a:cs typeface="Times New Roman"/>
              </a:rPr>
              <a:t> </a:t>
            </a:r>
            <a:r>
              <a:rPr sz="2600" b="1" spc="-25" dirty="0">
                <a:latin typeface="Times New Roman"/>
                <a:cs typeface="Times New Roman"/>
              </a:rPr>
              <a:t>OH</a:t>
            </a:r>
            <a:r>
              <a:rPr sz="2550" b="1" spc="-37" baseline="26143" dirty="0">
                <a:latin typeface="Times New Roman"/>
                <a:cs typeface="Times New Roman"/>
              </a:rPr>
              <a:t>- </a:t>
            </a:r>
            <a:r>
              <a:rPr sz="2600" b="1" dirty="0">
                <a:latin typeface="Times New Roman"/>
                <a:cs typeface="Times New Roman"/>
              </a:rPr>
              <a:t>O</a:t>
            </a:r>
            <a:r>
              <a:rPr sz="2550" b="1" baseline="-21241" dirty="0">
                <a:latin typeface="Times New Roman"/>
                <a:cs typeface="Times New Roman"/>
              </a:rPr>
              <a:t>2</a:t>
            </a:r>
            <a:r>
              <a:rPr sz="2550" b="1" spc="330" baseline="-21241" dirty="0">
                <a:latin typeface="Times New Roman"/>
                <a:cs typeface="Times New Roman"/>
              </a:rPr>
              <a:t> </a:t>
            </a:r>
            <a:r>
              <a:rPr sz="2600" b="1" dirty="0">
                <a:latin typeface="Times New Roman"/>
                <a:cs typeface="Times New Roman"/>
              </a:rPr>
              <a:t>+ 2H</a:t>
            </a:r>
            <a:r>
              <a:rPr sz="2550" b="1" baseline="-21241" dirty="0">
                <a:latin typeface="Times New Roman"/>
                <a:cs typeface="Times New Roman"/>
              </a:rPr>
              <a:t>2</a:t>
            </a:r>
            <a:r>
              <a:rPr sz="2600" b="1" dirty="0">
                <a:latin typeface="Times New Roman"/>
                <a:cs typeface="Times New Roman"/>
              </a:rPr>
              <a:t>O</a:t>
            </a:r>
            <a:r>
              <a:rPr sz="2600" b="1" spc="-15" dirty="0">
                <a:latin typeface="Times New Roman"/>
                <a:cs typeface="Times New Roman"/>
              </a:rPr>
              <a:t> </a:t>
            </a:r>
            <a:r>
              <a:rPr sz="2600" b="1" dirty="0">
                <a:latin typeface="Times New Roman"/>
                <a:cs typeface="Times New Roman"/>
              </a:rPr>
              <a:t>+ 4e</a:t>
            </a:r>
            <a:r>
              <a:rPr sz="2550" b="1" baseline="26143" dirty="0">
                <a:latin typeface="Times New Roman"/>
                <a:cs typeface="Times New Roman"/>
              </a:rPr>
              <a:t>-</a:t>
            </a:r>
            <a:r>
              <a:rPr sz="2550" b="1" spc="315" baseline="26143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Symbol"/>
                <a:cs typeface="Symbol"/>
              </a:rPr>
              <a:t></a:t>
            </a:r>
            <a:r>
              <a:rPr sz="2600" spc="-5" dirty="0">
                <a:latin typeface="Times New Roman"/>
                <a:cs typeface="Times New Roman"/>
              </a:rPr>
              <a:t> </a:t>
            </a:r>
            <a:r>
              <a:rPr sz="2600" b="1" dirty="0">
                <a:latin typeface="Times New Roman"/>
                <a:cs typeface="Times New Roman"/>
              </a:rPr>
              <a:t>4</a:t>
            </a:r>
            <a:r>
              <a:rPr sz="2600" b="1" spc="-10" dirty="0">
                <a:latin typeface="Times New Roman"/>
                <a:cs typeface="Times New Roman"/>
              </a:rPr>
              <a:t> </a:t>
            </a:r>
            <a:r>
              <a:rPr sz="2600" b="1" spc="-25" dirty="0">
                <a:latin typeface="Times New Roman"/>
                <a:cs typeface="Times New Roman"/>
              </a:rPr>
              <a:t>OH</a:t>
            </a:r>
            <a:r>
              <a:rPr sz="2550" b="1" spc="-37" baseline="26143" dirty="0">
                <a:solidFill>
                  <a:srgbClr val="3333CC"/>
                </a:solidFill>
                <a:latin typeface="Times New Roman"/>
                <a:cs typeface="Times New Roman"/>
              </a:rPr>
              <a:t>-</a:t>
            </a:r>
            <a:endParaRPr sz="2550" baseline="26143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65237" y="152400"/>
            <a:ext cx="7556500" cy="549275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374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95"/>
              </a:spcBef>
            </a:pPr>
            <a:r>
              <a:rPr sz="2800" dirty="0">
                <a:latin typeface="Times New Roman"/>
                <a:cs typeface="Times New Roman"/>
              </a:rPr>
              <a:t>MECHANISM</a:t>
            </a:r>
            <a:r>
              <a:rPr sz="2800" spc="-11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OF</a:t>
            </a:r>
            <a:r>
              <a:rPr sz="2800" spc="-175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CORROSION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625088" y="6303670"/>
            <a:ext cx="1864995" cy="376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b="1" dirty="0">
                <a:solidFill>
                  <a:srgbClr val="CC3300"/>
                </a:solidFill>
                <a:latin typeface="Times New Roman"/>
                <a:cs typeface="Times New Roman"/>
              </a:rPr>
              <a:t>Corrosion</a:t>
            </a:r>
            <a:r>
              <a:rPr sz="2300" b="1" spc="-120" dirty="0">
                <a:solidFill>
                  <a:srgbClr val="CC3300"/>
                </a:solidFill>
                <a:latin typeface="Times New Roman"/>
                <a:cs typeface="Times New Roman"/>
              </a:rPr>
              <a:t> </a:t>
            </a:r>
            <a:r>
              <a:rPr sz="2300" b="1" spc="-20" dirty="0">
                <a:solidFill>
                  <a:srgbClr val="CC3300"/>
                </a:solidFill>
                <a:latin typeface="Times New Roman"/>
                <a:cs typeface="Times New Roman"/>
              </a:rPr>
              <a:t>Cell</a:t>
            </a:r>
            <a:endParaRPr sz="2300">
              <a:latin typeface="Times New Roman"/>
              <a:cs typeface="Times New Roman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-12700" y="1358899"/>
            <a:ext cx="9169400" cy="5511800"/>
            <a:chOff x="-12700" y="1358899"/>
            <a:chExt cx="9169400" cy="5511800"/>
          </a:xfrm>
        </p:grpSpPr>
        <p:sp>
          <p:nvSpPr>
            <p:cNvPr id="6" name="object 6"/>
            <p:cNvSpPr/>
            <p:nvPr/>
          </p:nvSpPr>
          <p:spPr>
            <a:xfrm>
              <a:off x="0" y="1371599"/>
              <a:ext cx="9144000" cy="5486400"/>
            </a:xfrm>
            <a:custGeom>
              <a:avLst/>
              <a:gdLst/>
              <a:ahLst/>
              <a:cxnLst/>
              <a:rect l="l" t="t" r="r" b="b"/>
              <a:pathLst>
                <a:path w="9144000" h="5486400">
                  <a:moveTo>
                    <a:pt x="0" y="5486400"/>
                  </a:moveTo>
                  <a:lnTo>
                    <a:pt x="9144000" y="5486400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5486400"/>
                  </a:lnTo>
                  <a:close/>
                </a:path>
              </a:pathLst>
            </a:custGeom>
            <a:ln w="25400">
              <a:solidFill>
                <a:srgbClr val="0000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23887" y="4232275"/>
              <a:ext cx="7985125" cy="1936750"/>
            </a:xfrm>
            <a:custGeom>
              <a:avLst/>
              <a:gdLst/>
              <a:ahLst/>
              <a:cxnLst/>
              <a:rect l="l" t="t" r="r" b="b"/>
              <a:pathLst>
                <a:path w="7985125" h="1936750">
                  <a:moveTo>
                    <a:pt x="267004" y="0"/>
                  </a:moveTo>
                  <a:lnTo>
                    <a:pt x="267004" y="646049"/>
                  </a:lnTo>
                  <a:lnTo>
                    <a:pt x="443890" y="751713"/>
                  </a:lnTo>
                  <a:lnTo>
                    <a:pt x="0" y="829944"/>
                  </a:lnTo>
                  <a:lnTo>
                    <a:pt x="443890" y="922782"/>
                  </a:lnTo>
                  <a:lnTo>
                    <a:pt x="0" y="1013713"/>
                  </a:lnTo>
                  <a:lnTo>
                    <a:pt x="443890" y="1106551"/>
                  </a:lnTo>
                  <a:lnTo>
                    <a:pt x="267004" y="1199388"/>
                  </a:lnTo>
                  <a:lnTo>
                    <a:pt x="267004" y="1936521"/>
                  </a:lnTo>
                  <a:lnTo>
                    <a:pt x="7808150" y="1936521"/>
                  </a:lnTo>
                  <a:lnTo>
                    <a:pt x="7808150" y="1199388"/>
                  </a:lnTo>
                  <a:lnTo>
                    <a:pt x="7629588" y="1092073"/>
                  </a:lnTo>
                  <a:lnTo>
                    <a:pt x="7896542" y="1013713"/>
                  </a:lnTo>
                  <a:lnTo>
                    <a:pt x="7541196" y="829944"/>
                  </a:lnTo>
                  <a:lnTo>
                    <a:pt x="7985061" y="737107"/>
                  </a:lnTo>
                  <a:lnTo>
                    <a:pt x="7808150" y="646049"/>
                  </a:lnTo>
                  <a:lnTo>
                    <a:pt x="7808150" y="23622"/>
                  </a:lnTo>
                  <a:lnTo>
                    <a:pt x="3559492" y="23622"/>
                  </a:lnTo>
                  <a:lnTo>
                    <a:pt x="3294189" y="34543"/>
                  </a:lnTo>
                  <a:lnTo>
                    <a:pt x="2938716" y="34543"/>
                  </a:lnTo>
                  <a:lnTo>
                    <a:pt x="2750121" y="80137"/>
                  </a:lnTo>
                  <a:lnTo>
                    <a:pt x="2616644" y="161925"/>
                  </a:lnTo>
                  <a:lnTo>
                    <a:pt x="2539809" y="242062"/>
                  </a:lnTo>
                  <a:lnTo>
                    <a:pt x="2406332" y="252983"/>
                  </a:lnTo>
                  <a:lnTo>
                    <a:pt x="2296223" y="265683"/>
                  </a:lnTo>
                  <a:lnTo>
                    <a:pt x="2207831" y="231139"/>
                  </a:lnTo>
                  <a:lnTo>
                    <a:pt x="2095944" y="311276"/>
                  </a:lnTo>
                  <a:lnTo>
                    <a:pt x="1952434" y="287527"/>
                  </a:lnTo>
                  <a:lnTo>
                    <a:pt x="1773872" y="183769"/>
                  </a:lnTo>
                  <a:lnTo>
                    <a:pt x="1420177" y="276606"/>
                  </a:lnTo>
                  <a:lnTo>
                    <a:pt x="1331658" y="149225"/>
                  </a:lnTo>
                  <a:lnTo>
                    <a:pt x="1208214" y="127381"/>
                  </a:lnTo>
                  <a:lnTo>
                    <a:pt x="1134808" y="54610"/>
                  </a:lnTo>
                  <a:lnTo>
                    <a:pt x="976185" y="0"/>
                  </a:lnTo>
                  <a:lnTo>
                    <a:pt x="267004" y="0"/>
                  </a:lnTo>
                </a:path>
              </a:pathLst>
            </a:custGeom>
            <a:ln w="25400">
              <a:solidFill>
                <a:srgbClr val="0000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71574" y="2570225"/>
              <a:ext cx="6276975" cy="3096895"/>
            </a:xfrm>
            <a:custGeom>
              <a:avLst/>
              <a:gdLst/>
              <a:ahLst/>
              <a:cxnLst/>
              <a:rect l="l" t="t" r="r" b="b"/>
              <a:pathLst>
                <a:path w="6276975" h="3096895">
                  <a:moveTo>
                    <a:pt x="225425" y="1141349"/>
                  </a:moveTo>
                  <a:lnTo>
                    <a:pt x="223812" y="1092581"/>
                  </a:lnTo>
                  <a:lnTo>
                    <a:pt x="223786" y="1091565"/>
                  </a:lnTo>
                  <a:lnTo>
                    <a:pt x="222631" y="1056259"/>
                  </a:lnTo>
                  <a:lnTo>
                    <a:pt x="200329" y="1068362"/>
                  </a:lnTo>
                  <a:lnTo>
                    <a:pt x="22352" y="740029"/>
                  </a:lnTo>
                  <a:lnTo>
                    <a:pt x="0" y="752094"/>
                  </a:lnTo>
                  <a:lnTo>
                    <a:pt x="178003" y="1080477"/>
                  </a:lnTo>
                  <a:lnTo>
                    <a:pt x="155702" y="1092581"/>
                  </a:lnTo>
                  <a:lnTo>
                    <a:pt x="225425" y="1141349"/>
                  </a:lnTo>
                  <a:close/>
                </a:path>
                <a:path w="6276975" h="3096895">
                  <a:moveTo>
                    <a:pt x="568325" y="2306574"/>
                  </a:moveTo>
                  <a:lnTo>
                    <a:pt x="495173" y="2350008"/>
                  </a:lnTo>
                  <a:lnTo>
                    <a:pt x="516483" y="2363762"/>
                  </a:lnTo>
                  <a:lnTo>
                    <a:pt x="87757" y="3029953"/>
                  </a:lnTo>
                  <a:lnTo>
                    <a:pt x="109220" y="3043694"/>
                  </a:lnTo>
                  <a:lnTo>
                    <a:pt x="537857" y="2377541"/>
                  </a:lnTo>
                  <a:lnTo>
                    <a:pt x="559181" y="2391283"/>
                  </a:lnTo>
                  <a:lnTo>
                    <a:pt x="563295" y="2353056"/>
                  </a:lnTo>
                  <a:lnTo>
                    <a:pt x="568325" y="2306574"/>
                  </a:lnTo>
                  <a:close/>
                </a:path>
                <a:path w="6276975" h="3096895">
                  <a:moveTo>
                    <a:pt x="920877" y="960374"/>
                  </a:moveTo>
                  <a:lnTo>
                    <a:pt x="895477" y="960374"/>
                  </a:lnTo>
                  <a:lnTo>
                    <a:pt x="895477" y="504698"/>
                  </a:lnTo>
                  <a:lnTo>
                    <a:pt x="870077" y="504698"/>
                  </a:lnTo>
                  <a:lnTo>
                    <a:pt x="870077" y="960374"/>
                  </a:lnTo>
                  <a:lnTo>
                    <a:pt x="844677" y="960374"/>
                  </a:lnTo>
                  <a:lnTo>
                    <a:pt x="882777" y="1036574"/>
                  </a:lnTo>
                  <a:lnTo>
                    <a:pt x="914527" y="973074"/>
                  </a:lnTo>
                  <a:lnTo>
                    <a:pt x="920877" y="960374"/>
                  </a:lnTo>
                  <a:close/>
                </a:path>
                <a:path w="6276975" h="3096895">
                  <a:moveTo>
                    <a:pt x="1650111" y="858012"/>
                  </a:moveTo>
                  <a:lnTo>
                    <a:pt x="1648206" y="828421"/>
                  </a:lnTo>
                  <a:lnTo>
                    <a:pt x="1648091" y="826643"/>
                  </a:lnTo>
                  <a:lnTo>
                    <a:pt x="1644650" y="773049"/>
                  </a:lnTo>
                  <a:lnTo>
                    <a:pt x="1579994" y="828421"/>
                  </a:lnTo>
                  <a:lnTo>
                    <a:pt x="1603387" y="838301"/>
                  </a:lnTo>
                  <a:lnTo>
                    <a:pt x="1450467" y="1199896"/>
                  </a:lnTo>
                  <a:lnTo>
                    <a:pt x="1473835" y="1209802"/>
                  </a:lnTo>
                  <a:lnTo>
                    <a:pt x="1626730" y="848156"/>
                  </a:lnTo>
                  <a:lnTo>
                    <a:pt x="1650111" y="858012"/>
                  </a:lnTo>
                  <a:close/>
                </a:path>
                <a:path w="6276975" h="3096895">
                  <a:moveTo>
                    <a:pt x="2841625" y="1120775"/>
                  </a:moveTo>
                  <a:lnTo>
                    <a:pt x="2758059" y="1104646"/>
                  </a:lnTo>
                  <a:lnTo>
                    <a:pt x="2764917" y="1129157"/>
                  </a:lnTo>
                  <a:lnTo>
                    <a:pt x="2290572" y="1262507"/>
                  </a:lnTo>
                  <a:lnTo>
                    <a:pt x="2297430" y="1286891"/>
                  </a:lnTo>
                  <a:lnTo>
                    <a:pt x="2771762" y="1153553"/>
                  </a:lnTo>
                  <a:lnTo>
                    <a:pt x="2778633" y="1178052"/>
                  </a:lnTo>
                  <a:lnTo>
                    <a:pt x="2836176" y="1125728"/>
                  </a:lnTo>
                  <a:lnTo>
                    <a:pt x="2841625" y="1120775"/>
                  </a:lnTo>
                  <a:close/>
                </a:path>
                <a:path w="6276975" h="3096895">
                  <a:moveTo>
                    <a:pt x="3233801" y="25400"/>
                  </a:moveTo>
                  <a:lnTo>
                    <a:pt x="2654427" y="25400"/>
                  </a:lnTo>
                  <a:lnTo>
                    <a:pt x="2654427" y="0"/>
                  </a:lnTo>
                  <a:lnTo>
                    <a:pt x="2578227" y="38100"/>
                  </a:lnTo>
                  <a:lnTo>
                    <a:pt x="2654427" y="76200"/>
                  </a:lnTo>
                  <a:lnTo>
                    <a:pt x="2654427" y="50800"/>
                  </a:lnTo>
                  <a:lnTo>
                    <a:pt x="3233801" y="50800"/>
                  </a:lnTo>
                  <a:lnTo>
                    <a:pt x="3233801" y="25400"/>
                  </a:lnTo>
                  <a:close/>
                </a:path>
                <a:path w="6276975" h="3096895">
                  <a:moveTo>
                    <a:pt x="4847717" y="1409954"/>
                  </a:moveTo>
                  <a:lnTo>
                    <a:pt x="4419041" y="1319364"/>
                  </a:lnTo>
                  <a:lnTo>
                    <a:pt x="4419600" y="1316736"/>
                  </a:lnTo>
                  <a:lnTo>
                    <a:pt x="4424299" y="1294511"/>
                  </a:lnTo>
                  <a:lnTo>
                    <a:pt x="4341876" y="1315974"/>
                  </a:lnTo>
                  <a:lnTo>
                    <a:pt x="4408551" y="1369060"/>
                  </a:lnTo>
                  <a:lnTo>
                    <a:pt x="4413809" y="1344129"/>
                  </a:lnTo>
                  <a:lnTo>
                    <a:pt x="4842497" y="1434719"/>
                  </a:lnTo>
                  <a:lnTo>
                    <a:pt x="4847717" y="1409954"/>
                  </a:lnTo>
                  <a:close/>
                </a:path>
                <a:path w="6276975" h="3096895">
                  <a:moveTo>
                    <a:pt x="5348478" y="2085594"/>
                  </a:moveTo>
                  <a:lnTo>
                    <a:pt x="5348402" y="2042668"/>
                  </a:lnTo>
                  <a:lnTo>
                    <a:pt x="5348351" y="2000377"/>
                  </a:lnTo>
                  <a:lnTo>
                    <a:pt x="5280279" y="2051558"/>
                  </a:lnTo>
                  <a:lnTo>
                    <a:pt x="5302542" y="2062670"/>
                  </a:lnTo>
                  <a:lnTo>
                    <a:pt x="5291201" y="2083562"/>
                  </a:lnTo>
                  <a:lnTo>
                    <a:pt x="5262118" y="2125726"/>
                  </a:lnTo>
                  <a:lnTo>
                    <a:pt x="5228844" y="2167509"/>
                  </a:lnTo>
                  <a:lnTo>
                    <a:pt x="5191252" y="2208403"/>
                  </a:lnTo>
                  <a:lnTo>
                    <a:pt x="5149723" y="2248408"/>
                  </a:lnTo>
                  <a:lnTo>
                    <a:pt x="5104130" y="2287524"/>
                  </a:lnTo>
                  <a:lnTo>
                    <a:pt x="5054854" y="2325624"/>
                  </a:lnTo>
                  <a:lnTo>
                    <a:pt x="5001768" y="2362581"/>
                  </a:lnTo>
                  <a:lnTo>
                    <a:pt x="4944999" y="2398649"/>
                  </a:lnTo>
                  <a:lnTo>
                    <a:pt x="4884801" y="2433447"/>
                  </a:lnTo>
                  <a:lnTo>
                    <a:pt x="4821174" y="2467102"/>
                  </a:lnTo>
                  <a:lnTo>
                    <a:pt x="4754245" y="2499614"/>
                  </a:lnTo>
                  <a:lnTo>
                    <a:pt x="4684268" y="2530729"/>
                  </a:lnTo>
                  <a:lnTo>
                    <a:pt x="4611116" y="2560574"/>
                  </a:lnTo>
                  <a:lnTo>
                    <a:pt x="4535170" y="2589149"/>
                  </a:lnTo>
                  <a:lnTo>
                    <a:pt x="4456430" y="2616200"/>
                  </a:lnTo>
                  <a:lnTo>
                    <a:pt x="4374896" y="2641854"/>
                  </a:lnTo>
                  <a:lnTo>
                    <a:pt x="4290822" y="2665984"/>
                  </a:lnTo>
                  <a:lnTo>
                    <a:pt x="4204208" y="2688590"/>
                  </a:lnTo>
                  <a:lnTo>
                    <a:pt x="4115308" y="2709672"/>
                  </a:lnTo>
                  <a:lnTo>
                    <a:pt x="4024249" y="2729103"/>
                  </a:lnTo>
                  <a:lnTo>
                    <a:pt x="3930904" y="2746883"/>
                  </a:lnTo>
                  <a:lnTo>
                    <a:pt x="3835654" y="2763012"/>
                  </a:lnTo>
                  <a:lnTo>
                    <a:pt x="3738499" y="2777363"/>
                  </a:lnTo>
                  <a:lnTo>
                    <a:pt x="3639439" y="2789936"/>
                  </a:lnTo>
                  <a:lnTo>
                    <a:pt x="3538982" y="2800731"/>
                  </a:lnTo>
                  <a:lnTo>
                    <a:pt x="3436874" y="2809621"/>
                  </a:lnTo>
                  <a:lnTo>
                    <a:pt x="3333115" y="2816606"/>
                  </a:lnTo>
                  <a:lnTo>
                    <a:pt x="3228340" y="2821686"/>
                  </a:lnTo>
                  <a:lnTo>
                    <a:pt x="3122168" y="2824734"/>
                  </a:lnTo>
                  <a:lnTo>
                    <a:pt x="3014980" y="2825750"/>
                  </a:lnTo>
                  <a:lnTo>
                    <a:pt x="2917317" y="2824861"/>
                  </a:lnTo>
                  <a:lnTo>
                    <a:pt x="2820416" y="2822321"/>
                  </a:lnTo>
                  <a:lnTo>
                    <a:pt x="2724531" y="2818130"/>
                  </a:lnTo>
                  <a:lnTo>
                    <a:pt x="2629408" y="2812288"/>
                  </a:lnTo>
                  <a:lnTo>
                    <a:pt x="2535682" y="2804795"/>
                  </a:lnTo>
                  <a:lnTo>
                    <a:pt x="2442972" y="2795778"/>
                  </a:lnTo>
                  <a:lnTo>
                    <a:pt x="2351659" y="2785237"/>
                  </a:lnTo>
                  <a:lnTo>
                    <a:pt x="2261616" y="2773172"/>
                  </a:lnTo>
                  <a:lnTo>
                    <a:pt x="2172970" y="2759583"/>
                  </a:lnTo>
                  <a:lnTo>
                    <a:pt x="2086102" y="2744597"/>
                  </a:lnTo>
                  <a:lnTo>
                    <a:pt x="2000758" y="2728087"/>
                  </a:lnTo>
                  <a:lnTo>
                    <a:pt x="1917192" y="2710180"/>
                  </a:lnTo>
                  <a:lnTo>
                    <a:pt x="1835404" y="2691003"/>
                  </a:lnTo>
                  <a:lnTo>
                    <a:pt x="1755648" y="2670429"/>
                  </a:lnTo>
                  <a:lnTo>
                    <a:pt x="1677797" y="2648585"/>
                  </a:lnTo>
                  <a:lnTo>
                    <a:pt x="1602219" y="2625483"/>
                  </a:lnTo>
                  <a:lnTo>
                    <a:pt x="1528572" y="2601087"/>
                  </a:lnTo>
                  <a:lnTo>
                    <a:pt x="1457452" y="2575433"/>
                  </a:lnTo>
                  <a:lnTo>
                    <a:pt x="1388745" y="2548636"/>
                  </a:lnTo>
                  <a:lnTo>
                    <a:pt x="1322451" y="2520696"/>
                  </a:lnTo>
                  <a:lnTo>
                    <a:pt x="1258697" y="2491613"/>
                  </a:lnTo>
                  <a:lnTo>
                    <a:pt x="1197737" y="2461387"/>
                  </a:lnTo>
                  <a:lnTo>
                    <a:pt x="1139444" y="2430145"/>
                  </a:lnTo>
                  <a:lnTo>
                    <a:pt x="1083945" y="2398014"/>
                  </a:lnTo>
                  <a:lnTo>
                    <a:pt x="1031621" y="2364740"/>
                  </a:lnTo>
                  <a:lnTo>
                    <a:pt x="982218" y="2330577"/>
                  </a:lnTo>
                  <a:lnTo>
                    <a:pt x="935990" y="2295398"/>
                  </a:lnTo>
                  <a:lnTo>
                    <a:pt x="892937" y="2259330"/>
                  </a:lnTo>
                  <a:lnTo>
                    <a:pt x="853059" y="2222500"/>
                  </a:lnTo>
                  <a:lnTo>
                    <a:pt x="816864" y="2184781"/>
                  </a:lnTo>
                  <a:lnTo>
                    <a:pt x="783971" y="2146300"/>
                  </a:lnTo>
                  <a:lnTo>
                    <a:pt x="754761" y="2107184"/>
                  </a:lnTo>
                  <a:lnTo>
                    <a:pt x="750443" y="2101469"/>
                  </a:lnTo>
                  <a:lnTo>
                    <a:pt x="742569" y="2100326"/>
                  </a:lnTo>
                  <a:lnTo>
                    <a:pt x="731266" y="2108835"/>
                  </a:lnTo>
                  <a:lnTo>
                    <a:pt x="730123" y="2116709"/>
                  </a:lnTo>
                  <a:lnTo>
                    <a:pt x="764667" y="2162810"/>
                  </a:lnTo>
                  <a:lnTo>
                    <a:pt x="798576" y="2202434"/>
                  </a:lnTo>
                  <a:lnTo>
                    <a:pt x="835787" y="2241169"/>
                  </a:lnTo>
                  <a:lnTo>
                    <a:pt x="876554" y="2278761"/>
                  </a:lnTo>
                  <a:lnTo>
                    <a:pt x="920623" y="2315591"/>
                  </a:lnTo>
                  <a:lnTo>
                    <a:pt x="967740" y="2351405"/>
                  </a:lnTo>
                  <a:lnTo>
                    <a:pt x="1017905" y="2386203"/>
                  </a:lnTo>
                  <a:lnTo>
                    <a:pt x="1071460" y="2420112"/>
                  </a:lnTo>
                  <a:lnTo>
                    <a:pt x="1127506" y="2452497"/>
                  </a:lnTo>
                  <a:lnTo>
                    <a:pt x="1186434" y="2484120"/>
                  </a:lnTo>
                  <a:lnTo>
                    <a:pt x="1248156" y="2514727"/>
                  </a:lnTo>
                  <a:lnTo>
                    <a:pt x="1312672" y="2544064"/>
                  </a:lnTo>
                  <a:lnTo>
                    <a:pt x="1379474" y="2572385"/>
                  </a:lnTo>
                  <a:lnTo>
                    <a:pt x="1448943" y="2599309"/>
                  </a:lnTo>
                  <a:lnTo>
                    <a:pt x="1520698" y="2625102"/>
                  </a:lnTo>
                  <a:lnTo>
                    <a:pt x="1594739" y="2649740"/>
                  </a:lnTo>
                  <a:lnTo>
                    <a:pt x="1670939" y="2673096"/>
                  </a:lnTo>
                  <a:lnTo>
                    <a:pt x="1749298" y="2695067"/>
                  </a:lnTo>
                  <a:lnTo>
                    <a:pt x="1829562" y="2715768"/>
                  </a:lnTo>
                  <a:lnTo>
                    <a:pt x="1911858" y="2735072"/>
                  </a:lnTo>
                  <a:lnTo>
                    <a:pt x="1995932" y="2752979"/>
                  </a:lnTo>
                  <a:lnTo>
                    <a:pt x="2081784" y="2769616"/>
                  </a:lnTo>
                  <a:lnTo>
                    <a:pt x="2169160" y="2784729"/>
                  </a:lnTo>
                  <a:lnTo>
                    <a:pt x="2258187" y="2798318"/>
                  </a:lnTo>
                  <a:lnTo>
                    <a:pt x="2348738" y="2810510"/>
                  </a:lnTo>
                  <a:lnTo>
                    <a:pt x="2440432" y="2821051"/>
                  </a:lnTo>
                  <a:lnTo>
                    <a:pt x="2533650" y="2830195"/>
                  </a:lnTo>
                  <a:lnTo>
                    <a:pt x="2627884" y="2837561"/>
                  </a:lnTo>
                  <a:lnTo>
                    <a:pt x="2723388" y="2843530"/>
                  </a:lnTo>
                  <a:lnTo>
                    <a:pt x="2819654" y="2847721"/>
                  </a:lnTo>
                  <a:lnTo>
                    <a:pt x="2917063" y="2850261"/>
                  </a:lnTo>
                  <a:lnTo>
                    <a:pt x="3015234" y="2851150"/>
                  </a:lnTo>
                  <a:lnTo>
                    <a:pt x="3122930" y="2850134"/>
                  </a:lnTo>
                  <a:lnTo>
                    <a:pt x="3229610" y="2847086"/>
                  </a:lnTo>
                  <a:lnTo>
                    <a:pt x="3334893" y="2842006"/>
                  </a:lnTo>
                  <a:lnTo>
                    <a:pt x="3439033" y="2834894"/>
                  </a:lnTo>
                  <a:lnTo>
                    <a:pt x="3541649" y="2826004"/>
                  </a:lnTo>
                  <a:lnTo>
                    <a:pt x="3543998" y="2825750"/>
                  </a:lnTo>
                  <a:lnTo>
                    <a:pt x="3642741" y="2815082"/>
                  </a:lnTo>
                  <a:lnTo>
                    <a:pt x="3742182" y="2802509"/>
                  </a:lnTo>
                  <a:lnTo>
                    <a:pt x="3839845" y="2788158"/>
                  </a:lnTo>
                  <a:lnTo>
                    <a:pt x="3935730" y="2771902"/>
                  </a:lnTo>
                  <a:lnTo>
                    <a:pt x="4029456" y="2753995"/>
                  </a:lnTo>
                  <a:lnTo>
                    <a:pt x="4121150" y="2734437"/>
                  </a:lnTo>
                  <a:lnTo>
                    <a:pt x="4210685" y="2713228"/>
                  </a:lnTo>
                  <a:lnTo>
                    <a:pt x="4297807" y="2690495"/>
                  </a:lnTo>
                  <a:lnTo>
                    <a:pt x="4382516" y="2666111"/>
                  </a:lnTo>
                  <a:lnTo>
                    <a:pt x="4464685" y="2640215"/>
                  </a:lnTo>
                  <a:lnTo>
                    <a:pt x="4544187" y="2612898"/>
                  </a:lnTo>
                  <a:lnTo>
                    <a:pt x="4620768" y="2584069"/>
                  </a:lnTo>
                  <a:lnTo>
                    <a:pt x="4694555" y="2553970"/>
                  </a:lnTo>
                  <a:lnTo>
                    <a:pt x="4765294" y="2522347"/>
                  </a:lnTo>
                  <a:lnTo>
                    <a:pt x="4833099" y="2489581"/>
                  </a:lnTo>
                  <a:lnTo>
                    <a:pt x="4897501" y="2455418"/>
                  </a:lnTo>
                  <a:lnTo>
                    <a:pt x="4958575" y="2420112"/>
                  </a:lnTo>
                  <a:lnTo>
                    <a:pt x="5016246" y="2383409"/>
                  </a:lnTo>
                  <a:lnTo>
                    <a:pt x="5070348" y="2345690"/>
                  </a:lnTo>
                  <a:lnTo>
                    <a:pt x="5120640" y="2306828"/>
                  </a:lnTo>
                  <a:lnTo>
                    <a:pt x="5167376" y="2266696"/>
                  </a:lnTo>
                  <a:lnTo>
                    <a:pt x="5209921" y="2225548"/>
                  </a:lnTo>
                  <a:lnTo>
                    <a:pt x="5248656" y="2183384"/>
                  </a:lnTo>
                  <a:lnTo>
                    <a:pt x="5283073" y="2140077"/>
                  </a:lnTo>
                  <a:lnTo>
                    <a:pt x="5313553" y="2095627"/>
                  </a:lnTo>
                  <a:lnTo>
                    <a:pt x="5325313" y="2074049"/>
                  </a:lnTo>
                  <a:lnTo>
                    <a:pt x="5348478" y="2085594"/>
                  </a:lnTo>
                  <a:close/>
                </a:path>
                <a:path w="6276975" h="3096895">
                  <a:moveTo>
                    <a:pt x="5575173" y="1333881"/>
                  </a:moveTo>
                  <a:lnTo>
                    <a:pt x="5550725" y="1340878"/>
                  </a:lnTo>
                  <a:lnTo>
                    <a:pt x="5478018" y="1086993"/>
                  </a:lnTo>
                  <a:lnTo>
                    <a:pt x="5453634" y="1094105"/>
                  </a:lnTo>
                  <a:lnTo>
                    <a:pt x="5526329" y="1347851"/>
                  </a:lnTo>
                  <a:lnTo>
                    <a:pt x="5501894" y="1354836"/>
                  </a:lnTo>
                  <a:lnTo>
                    <a:pt x="5559425" y="1417574"/>
                  </a:lnTo>
                  <a:lnTo>
                    <a:pt x="5570245" y="1360043"/>
                  </a:lnTo>
                  <a:lnTo>
                    <a:pt x="5575173" y="1333881"/>
                  </a:lnTo>
                  <a:close/>
                </a:path>
                <a:path w="6276975" h="3096895">
                  <a:moveTo>
                    <a:pt x="5834126" y="1547749"/>
                  </a:moveTo>
                  <a:lnTo>
                    <a:pt x="5808726" y="1547749"/>
                  </a:lnTo>
                  <a:lnTo>
                    <a:pt x="5808726" y="847598"/>
                  </a:lnTo>
                  <a:lnTo>
                    <a:pt x="5783326" y="847598"/>
                  </a:lnTo>
                  <a:lnTo>
                    <a:pt x="5783326" y="1547749"/>
                  </a:lnTo>
                  <a:lnTo>
                    <a:pt x="5757926" y="1547749"/>
                  </a:lnTo>
                  <a:lnTo>
                    <a:pt x="5796026" y="1623949"/>
                  </a:lnTo>
                  <a:lnTo>
                    <a:pt x="5827776" y="1560449"/>
                  </a:lnTo>
                  <a:lnTo>
                    <a:pt x="5834126" y="1547749"/>
                  </a:lnTo>
                  <a:close/>
                </a:path>
                <a:path w="6276975" h="3096895">
                  <a:moveTo>
                    <a:pt x="6130417" y="3088500"/>
                  </a:moveTo>
                  <a:lnTo>
                    <a:pt x="5807659" y="2086279"/>
                  </a:lnTo>
                  <a:lnTo>
                    <a:pt x="5831840" y="2078482"/>
                  </a:lnTo>
                  <a:lnTo>
                    <a:pt x="5827598" y="2074164"/>
                  </a:lnTo>
                  <a:lnTo>
                    <a:pt x="5772150" y="2017649"/>
                  </a:lnTo>
                  <a:lnTo>
                    <a:pt x="5759323" y="2101850"/>
                  </a:lnTo>
                  <a:lnTo>
                    <a:pt x="5783504" y="2094064"/>
                  </a:lnTo>
                  <a:lnTo>
                    <a:pt x="6106160" y="3096285"/>
                  </a:lnTo>
                  <a:lnTo>
                    <a:pt x="6130417" y="3088500"/>
                  </a:lnTo>
                  <a:close/>
                </a:path>
                <a:path w="6276975" h="3096895">
                  <a:moveTo>
                    <a:pt x="6276975" y="1127125"/>
                  </a:moveTo>
                  <a:lnTo>
                    <a:pt x="6270625" y="1114425"/>
                  </a:lnTo>
                  <a:lnTo>
                    <a:pt x="6238875" y="1050925"/>
                  </a:lnTo>
                  <a:lnTo>
                    <a:pt x="6200775" y="1127125"/>
                  </a:lnTo>
                  <a:lnTo>
                    <a:pt x="6226175" y="1127125"/>
                  </a:lnTo>
                  <a:lnTo>
                    <a:pt x="6226175" y="1417574"/>
                  </a:lnTo>
                  <a:lnTo>
                    <a:pt x="6251575" y="1417574"/>
                  </a:lnTo>
                  <a:lnTo>
                    <a:pt x="6251575" y="1127125"/>
                  </a:lnTo>
                  <a:lnTo>
                    <a:pt x="6276975" y="1127125"/>
                  </a:lnTo>
                  <a:close/>
                </a:path>
              </a:pathLst>
            </a:custGeom>
            <a:solidFill>
              <a:srgbClr val="0000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11250" y="3725926"/>
              <a:ext cx="3094355" cy="518795"/>
            </a:xfrm>
            <a:custGeom>
              <a:avLst/>
              <a:gdLst/>
              <a:ahLst/>
              <a:cxnLst/>
              <a:rect l="l" t="t" r="r" b="b"/>
              <a:pathLst>
                <a:path w="3094354" h="518795">
                  <a:moveTo>
                    <a:pt x="0" y="495046"/>
                  </a:moveTo>
                  <a:lnTo>
                    <a:pt x="121919" y="449453"/>
                  </a:lnTo>
                  <a:lnTo>
                    <a:pt x="233806" y="380111"/>
                  </a:lnTo>
                  <a:lnTo>
                    <a:pt x="310641" y="276098"/>
                  </a:lnTo>
                  <a:lnTo>
                    <a:pt x="455930" y="217678"/>
                  </a:lnTo>
                  <a:lnTo>
                    <a:pt x="622935" y="193929"/>
                  </a:lnTo>
                  <a:lnTo>
                    <a:pt x="833374" y="44450"/>
                  </a:lnTo>
                </a:path>
                <a:path w="3094354" h="518795">
                  <a:moveTo>
                    <a:pt x="1508125" y="0"/>
                  </a:moveTo>
                  <a:lnTo>
                    <a:pt x="1741805" y="45466"/>
                  </a:lnTo>
                  <a:lnTo>
                    <a:pt x="1863725" y="69087"/>
                  </a:lnTo>
                  <a:lnTo>
                    <a:pt x="1985518" y="103759"/>
                  </a:lnTo>
                  <a:lnTo>
                    <a:pt x="2117471" y="183769"/>
                  </a:lnTo>
                  <a:lnTo>
                    <a:pt x="2284349" y="265811"/>
                  </a:lnTo>
                  <a:lnTo>
                    <a:pt x="2573147" y="369569"/>
                  </a:lnTo>
                  <a:lnTo>
                    <a:pt x="2838577" y="449580"/>
                  </a:lnTo>
                  <a:lnTo>
                    <a:pt x="3093974" y="518794"/>
                  </a:lnTo>
                </a:path>
              </a:pathLst>
            </a:custGeom>
            <a:ln w="25400">
              <a:solidFill>
                <a:srgbClr val="0000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429250" y="1901825"/>
              <a:ext cx="571500" cy="76200"/>
            </a:xfrm>
            <a:custGeom>
              <a:avLst/>
              <a:gdLst/>
              <a:ahLst/>
              <a:cxnLst/>
              <a:rect l="l" t="t" r="r" b="b"/>
              <a:pathLst>
                <a:path w="571500" h="76200">
                  <a:moveTo>
                    <a:pt x="495300" y="0"/>
                  </a:moveTo>
                  <a:lnTo>
                    <a:pt x="495300" y="76200"/>
                  </a:lnTo>
                  <a:lnTo>
                    <a:pt x="546100" y="50800"/>
                  </a:lnTo>
                  <a:lnTo>
                    <a:pt x="508000" y="50800"/>
                  </a:lnTo>
                  <a:lnTo>
                    <a:pt x="508000" y="25400"/>
                  </a:lnTo>
                  <a:lnTo>
                    <a:pt x="546100" y="25400"/>
                  </a:lnTo>
                  <a:lnTo>
                    <a:pt x="495300" y="0"/>
                  </a:lnTo>
                  <a:close/>
                </a:path>
                <a:path w="571500" h="76200">
                  <a:moveTo>
                    <a:pt x="495300" y="25400"/>
                  </a:moveTo>
                  <a:lnTo>
                    <a:pt x="0" y="25400"/>
                  </a:lnTo>
                  <a:lnTo>
                    <a:pt x="0" y="50800"/>
                  </a:lnTo>
                  <a:lnTo>
                    <a:pt x="495300" y="50800"/>
                  </a:lnTo>
                  <a:lnTo>
                    <a:pt x="495300" y="25400"/>
                  </a:lnTo>
                  <a:close/>
                </a:path>
                <a:path w="571500" h="76200">
                  <a:moveTo>
                    <a:pt x="546100" y="25400"/>
                  </a:moveTo>
                  <a:lnTo>
                    <a:pt x="508000" y="25400"/>
                  </a:lnTo>
                  <a:lnTo>
                    <a:pt x="508000" y="50800"/>
                  </a:lnTo>
                  <a:lnTo>
                    <a:pt x="546100" y="50800"/>
                  </a:lnTo>
                  <a:lnTo>
                    <a:pt x="571500" y="38100"/>
                  </a:lnTo>
                  <a:lnTo>
                    <a:pt x="546100" y="25400"/>
                  </a:lnTo>
                  <a:close/>
                </a:path>
              </a:pathLst>
            </a:custGeom>
            <a:solidFill>
              <a:srgbClr val="0000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84601" y="5048250"/>
              <a:ext cx="114300" cy="11747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60750" y="5107051"/>
              <a:ext cx="112775" cy="11582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60926" y="5268976"/>
              <a:ext cx="114300" cy="11582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48251" y="5268976"/>
              <a:ext cx="114300" cy="11582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02351" y="5153025"/>
              <a:ext cx="112649" cy="11747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34126" y="5083175"/>
              <a:ext cx="114300" cy="118999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4849367" y="1390396"/>
            <a:ext cx="528955" cy="10242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 indent="43815">
              <a:lnSpc>
                <a:spcPct val="113999"/>
              </a:lnSpc>
              <a:spcBef>
                <a:spcPts val="100"/>
              </a:spcBef>
            </a:pPr>
            <a:r>
              <a:rPr sz="1800" b="1" spc="-25" dirty="0">
                <a:solidFill>
                  <a:srgbClr val="800000"/>
                </a:solidFill>
                <a:latin typeface="Times New Roman"/>
                <a:cs typeface="Times New Roman"/>
              </a:rPr>
              <a:t>Na</a:t>
            </a:r>
            <a:r>
              <a:rPr sz="1800" b="1" spc="-37" baseline="25462" dirty="0">
                <a:solidFill>
                  <a:srgbClr val="800000"/>
                </a:solidFill>
                <a:latin typeface="Times New Roman"/>
                <a:cs typeface="Times New Roman"/>
              </a:rPr>
              <a:t>+ </a:t>
            </a:r>
            <a:r>
              <a:rPr sz="2700" b="1" spc="-30" baseline="-16975" dirty="0">
                <a:solidFill>
                  <a:srgbClr val="800000"/>
                </a:solidFill>
                <a:latin typeface="Times New Roman"/>
                <a:cs typeface="Times New Roman"/>
              </a:rPr>
              <a:t>Ca</a:t>
            </a:r>
            <a:r>
              <a:rPr sz="1200" b="1" spc="-20" dirty="0">
                <a:solidFill>
                  <a:srgbClr val="800000"/>
                </a:solidFill>
                <a:latin typeface="Times New Roman"/>
                <a:cs typeface="Times New Roman"/>
              </a:rPr>
              <a:t>++</a:t>
            </a:r>
            <a:endParaRPr sz="1200">
              <a:latin typeface="Times New Roman"/>
              <a:cs typeface="Times New Roman"/>
            </a:endParaRPr>
          </a:p>
          <a:p>
            <a:pPr marL="124460">
              <a:lnSpc>
                <a:spcPct val="100000"/>
              </a:lnSpc>
              <a:spcBef>
                <a:spcPts val="780"/>
              </a:spcBef>
            </a:pPr>
            <a:r>
              <a:rPr sz="1800" b="1" spc="-25" dirty="0">
                <a:solidFill>
                  <a:srgbClr val="800000"/>
                </a:solidFill>
                <a:latin typeface="Times New Roman"/>
                <a:cs typeface="Times New Roman"/>
              </a:rPr>
              <a:t>Cl</a:t>
            </a:r>
            <a:r>
              <a:rPr sz="1800" b="1" spc="-37" baseline="25462" dirty="0">
                <a:solidFill>
                  <a:srgbClr val="800000"/>
                </a:solidFill>
                <a:latin typeface="Times New Roman"/>
                <a:cs typeface="Times New Roman"/>
              </a:rPr>
              <a:t>-</a:t>
            </a:r>
            <a:endParaRPr sz="1800" baseline="25462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132323" y="2856991"/>
            <a:ext cx="101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0" dirty="0">
                <a:solidFill>
                  <a:srgbClr val="800000"/>
                </a:solidFill>
                <a:latin typeface="Times New Roman"/>
                <a:cs typeface="Times New Roman"/>
              </a:rPr>
              <a:t>4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802123" y="2655823"/>
            <a:ext cx="6229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700" b="1" baseline="-16975" dirty="0">
                <a:solidFill>
                  <a:srgbClr val="800000"/>
                </a:solidFill>
                <a:latin typeface="Times New Roman"/>
                <a:cs typeface="Times New Roman"/>
              </a:rPr>
              <a:t>SO</a:t>
            </a:r>
            <a:r>
              <a:rPr sz="2700" b="1" spc="217" baseline="-16975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EDEBE0"/>
                </a:solidFill>
                <a:latin typeface="Times New Roman"/>
                <a:cs typeface="Times New Roman"/>
              </a:rPr>
              <a:t>– </a:t>
            </a:r>
            <a:r>
              <a:rPr sz="1200" b="1" spc="-50" dirty="0">
                <a:solidFill>
                  <a:srgbClr val="EDEBE0"/>
                </a:solidFill>
                <a:latin typeface="Times New Roman"/>
                <a:cs typeface="Times New Roman"/>
              </a:rPr>
              <a:t>-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366774" y="2800603"/>
            <a:ext cx="3308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latin typeface="Times New Roman"/>
                <a:cs typeface="Times New Roman"/>
              </a:rPr>
              <a:t>O</a:t>
            </a:r>
            <a:r>
              <a:rPr sz="1800" b="1" spc="-37" baseline="-20833" dirty="0">
                <a:latin typeface="Times New Roman"/>
                <a:cs typeface="Times New Roman"/>
              </a:rPr>
              <a:t>2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282698" y="2572003"/>
            <a:ext cx="4838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latin typeface="Times New Roman"/>
                <a:cs typeface="Times New Roman"/>
              </a:rPr>
              <a:t>OH</a:t>
            </a:r>
            <a:r>
              <a:rPr sz="1800" b="1" spc="-37" baseline="25462" dirty="0">
                <a:latin typeface="Times New Roman"/>
                <a:cs typeface="Times New Roman"/>
              </a:rPr>
              <a:t>-</a:t>
            </a:r>
            <a:endParaRPr sz="1800" baseline="25462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265678" y="2808223"/>
            <a:ext cx="49275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700" b="1" spc="-30" baseline="-16975" dirty="0">
                <a:latin typeface="Times New Roman"/>
                <a:cs typeface="Times New Roman"/>
              </a:rPr>
              <a:t>Fe</a:t>
            </a:r>
            <a:r>
              <a:rPr sz="1200" b="1" spc="-20" dirty="0">
                <a:latin typeface="Times New Roman"/>
                <a:cs typeface="Times New Roman"/>
              </a:rPr>
              <a:t>++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648455" y="3494278"/>
            <a:ext cx="3416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700" b="1" spc="-37" baseline="-16975" dirty="0">
                <a:latin typeface="Times New Roman"/>
                <a:cs typeface="Times New Roman"/>
              </a:rPr>
              <a:t>H</a:t>
            </a:r>
            <a:r>
              <a:rPr sz="1200" b="1" spc="-25" dirty="0">
                <a:latin typeface="Times New Roman"/>
                <a:cs typeface="Times New Roman"/>
              </a:rPr>
              <a:t>+</a:t>
            </a:r>
            <a:endParaRPr sz="1200">
              <a:latin typeface="Times New Roman"/>
              <a:cs typeface="Times New Roman"/>
            </a:endParaRPr>
          </a:p>
        </p:txBody>
      </p:sp>
      <p:pic>
        <p:nvPicPr>
          <p:cNvPr id="24" name="object 2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808220" y="3354336"/>
            <a:ext cx="916686" cy="511289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4940300" y="3410457"/>
            <a:ext cx="6362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008000"/>
                </a:solidFill>
                <a:latin typeface="Times New Roman"/>
                <a:cs typeface="Times New Roman"/>
              </a:rPr>
              <a:t>Water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390903" y="5680964"/>
            <a:ext cx="6597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CC00FF"/>
                </a:solidFill>
                <a:latin typeface="Times New Roman"/>
                <a:cs typeface="Times New Roman"/>
              </a:rPr>
              <a:t>Anode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399279" y="5696813"/>
            <a:ext cx="49593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Times New Roman"/>
                <a:cs typeface="Times New Roman"/>
              </a:rPr>
              <a:t>Steel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424673" y="5696813"/>
            <a:ext cx="8515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008000"/>
                </a:solidFill>
                <a:latin typeface="Times New Roman"/>
                <a:cs typeface="Times New Roman"/>
              </a:rPr>
              <a:t>Cathode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208779" y="4934839"/>
            <a:ext cx="9499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CC3300"/>
                </a:solidFill>
                <a:latin typeface="Times New Roman"/>
                <a:cs typeface="Times New Roman"/>
              </a:rPr>
              <a:t>Electrons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252092" y="4324857"/>
            <a:ext cx="4057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latin typeface="Times New Roman"/>
                <a:cs typeface="Times New Roman"/>
              </a:rPr>
              <a:t>Fe</a:t>
            </a:r>
            <a:r>
              <a:rPr sz="1800" b="1" spc="-37" baseline="25462" dirty="0">
                <a:latin typeface="Times New Roman"/>
                <a:cs typeface="Times New Roman"/>
              </a:rPr>
              <a:t>+</a:t>
            </a:r>
            <a:endParaRPr sz="1800" baseline="25462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633851" y="4229861"/>
            <a:ext cx="4057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latin typeface="Times New Roman"/>
                <a:cs typeface="Times New Roman"/>
              </a:rPr>
              <a:t>Fe</a:t>
            </a:r>
            <a:r>
              <a:rPr sz="1800" b="1" spc="-37" baseline="25462" dirty="0">
                <a:latin typeface="Times New Roman"/>
                <a:cs typeface="Times New Roman"/>
              </a:rPr>
              <a:t>+</a:t>
            </a:r>
            <a:endParaRPr sz="1800" baseline="25462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924557" y="3639057"/>
            <a:ext cx="776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Times New Roman"/>
                <a:cs typeface="Times New Roman"/>
              </a:rPr>
              <a:t>Fe(OH)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675889" y="3771645"/>
            <a:ext cx="101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0" dirty="0">
                <a:latin typeface="Times New Roman"/>
                <a:cs typeface="Times New Roman"/>
              </a:rPr>
              <a:t>2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843785" y="4020057"/>
            <a:ext cx="82740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Times New Roman"/>
                <a:cs typeface="Times New Roman"/>
              </a:rPr>
              <a:t>Fe(OH)</a:t>
            </a:r>
            <a:endParaRPr sz="1800">
              <a:latin typeface="Times New Roman"/>
              <a:cs typeface="Times New Roman"/>
            </a:endParaRPr>
          </a:p>
          <a:p>
            <a:pPr marL="190500">
              <a:lnSpc>
                <a:spcPct val="100000"/>
              </a:lnSpc>
              <a:spcBef>
                <a:spcPts val="1440"/>
              </a:spcBef>
            </a:pPr>
            <a:r>
              <a:rPr sz="1800" b="1" spc="-25" dirty="0">
                <a:latin typeface="Times New Roman"/>
                <a:cs typeface="Times New Roman"/>
              </a:rPr>
              <a:t>Fe</a:t>
            </a:r>
            <a:r>
              <a:rPr sz="1800" b="1" spc="-37" baseline="25462" dirty="0">
                <a:latin typeface="Times New Roman"/>
                <a:cs typeface="Times New Roman"/>
              </a:rPr>
              <a:t>+</a:t>
            </a:r>
            <a:endParaRPr sz="1800" baseline="25462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620517" y="4152645"/>
            <a:ext cx="101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0" dirty="0">
                <a:latin typeface="Times New Roman"/>
                <a:cs typeface="Times New Roman"/>
              </a:rPr>
              <a:t>2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886201" y="3951478"/>
            <a:ext cx="492759" cy="825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700" b="1" spc="-30" baseline="-16975" dirty="0">
                <a:latin typeface="Times New Roman"/>
                <a:cs typeface="Times New Roman"/>
              </a:rPr>
              <a:t>Fe</a:t>
            </a:r>
            <a:r>
              <a:rPr sz="1200" b="1" spc="-20" dirty="0">
                <a:latin typeface="Times New Roman"/>
                <a:cs typeface="Times New Roman"/>
              </a:rPr>
              <a:t>++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sz="1200">
              <a:latin typeface="Times New Roman"/>
              <a:cs typeface="Times New Roman"/>
            </a:endParaRPr>
          </a:p>
          <a:p>
            <a:pPr marL="83820">
              <a:lnSpc>
                <a:spcPct val="100000"/>
              </a:lnSpc>
            </a:pPr>
            <a:r>
              <a:rPr sz="1800" b="1" spc="-25" dirty="0">
                <a:latin typeface="Times New Roman"/>
                <a:cs typeface="Times New Roman"/>
              </a:rPr>
              <a:t>Fe</a:t>
            </a:r>
            <a:r>
              <a:rPr sz="1800" b="1" spc="-37" baseline="25462" dirty="0">
                <a:latin typeface="Times New Roman"/>
                <a:cs typeface="Times New Roman"/>
              </a:rPr>
              <a:t>+</a:t>
            </a:r>
            <a:endParaRPr sz="1800" baseline="25462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612890" y="3791457"/>
            <a:ext cx="5092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latin typeface="Times New Roman"/>
                <a:cs typeface="Times New Roman"/>
              </a:rPr>
              <a:t>OH</a:t>
            </a:r>
            <a:r>
              <a:rPr sz="1800" b="1" spc="-37" baseline="25462" dirty="0">
                <a:latin typeface="Times New Roman"/>
                <a:cs typeface="Times New Roman"/>
              </a:rPr>
              <a:t>–</a:t>
            </a:r>
            <a:endParaRPr sz="1800" baseline="25462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336281" y="2953003"/>
            <a:ext cx="2038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0" dirty="0">
                <a:latin typeface="Times New Roman"/>
                <a:cs typeface="Times New Roman"/>
              </a:rPr>
              <a:t>O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514970" y="3085591"/>
            <a:ext cx="101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0" dirty="0">
                <a:latin typeface="Times New Roman"/>
                <a:cs typeface="Times New Roman"/>
              </a:rPr>
              <a:t>2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6923785" y="3189223"/>
            <a:ext cx="3416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700" b="1" spc="-37" baseline="-16975" dirty="0">
                <a:latin typeface="Times New Roman"/>
                <a:cs typeface="Times New Roman"/>
              </a:rPr>
              <a:t>H</a:t>
            </a:r>
            <a:r>
              <a:rPr sz="1200" b="1" spc="-25" dirty="0">
                <a:latin typeface="Times New Roman"/>
                <a:cs typeface="Times New Roman"/>
              </a:rPr>
              <a:t>+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7768463" y="3258058"/>
            <a:ext cx="3308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latin typeface="Times New Roman"/>
                <a:cs typeface="Times New Roman"/>
              </a:rPr>
              <a:t>H</a:t>
            </a:r>
            <a:r>
              <a:rPr sz="1800" b="1" spc="-37" baseline="-20833" dirty="0">
                <a:latin typeface="Times New Roman"/>
                <a:cs typeface="Times New Roman"/>
              </a:rPr>
              <a:t>2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7063485" y="3875278"/>
            <a:ext cx="10375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  <a:tabLst>
                <a:tab pos="720725" algn="l"/>
              </a:tabLst>
            </a:pPr>
            <a:r>
              <a:rPr sz="2700" b="1" spc="-37" baseline="-16975" dirty="0">
                <a:latin typeface="Times New Roman"/>
                <a:cs typeface="Times New Roman"/>
              </a:rPr>
              <a:t>H</a:t>
            </a:r>
            <a:r>
              <a:rPr sz="1200" b="1" spc="-25" dirty="0">
                <a:latin typeface="Times New Roman"/>
                <a:cs typeface="Times New Roman"/>
              </a:rPr>
              <a:t>+</a:t>
            </a:r>
            <a:r>
              <a:rPr sz="1200" b="1" dirty="0">
                <a:latin typeface="Times New Roman"/>
                <a:cs typeface="Times New Roman"/>
              </a:rPr>
              <a:t>	</a:t>
            </a:r>
            <a:r>
              <a:rPr sz="2700" b="1" spc="-37" baseline="-16975" dirty="0">
                <a:latin typeface="Times New Roman"/>
                <a:cs typeface="Times New Roman"/>
              </a:rPr>
              <a:t>H</a:t>
            </a:r>
            <a:r>
              <a:rPr sz="1200" b="1" spc="-25" dirty="0">
                <a:latin typeface="Times New Roman"/>
                <a:cs typeface="Times New Roman"/>
              </a:rPr>
              <a:t>+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57375" y="142938"/>
            <a:ext cx="5501005" cy="576580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3810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00"/>
              </a:spcBef>
            </a:pPr>
            <a:r>
              <a:rPr sz="2400" dirty="0">
                <a:latin typeface="Arial"/>
                <a:cs typeface="Arial"/>
              </a:rPr>
              <a:t>Water</a:t>
            </a:r>
            <a:r>
              <a:rPr sz="2400" spc="-1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-</a:t>
            </a:r>
            <a:r>
              <a:rPr sz="2400" spc="-10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INDIAN</a:t>
            </a:r>
            <a:r>
              <a:rPr sz="2400" spc="-10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SCENERIO</a:t>
            </a:r>
            <a:r>
              <a:rPr sz="2400" spc="-80" dirty="0">
                <a:latin typeface="Arial"/>
                <a:cs typeface="Arial"/>
              </a:rPr>
              <a:t> </a:t>
            </a:r>
            <a:r>
              <a:rPr sz="2400" spc="-50" dirty="0">
                <a:latin typeface="Arial"/>
                <a:cs typeface="Arial"/>
              </a:rPr>
              <a:t>…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2400" y="1409700"/>
            <a:ext cx="4267200" cy="5105400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vert="horz" wrap="square" lIns="0" tIns="26034" rIns="0" bIns="0" rtlCol="0">
            <a:spAutoFit/>
          </a:bodyPr>
          <a:lstStyle/>
          <a:p>
            <a:pPr marR="313055" algn="r">
              <a:lnSpc>
                <a:spcPct val="100000"/>
              </a:lnSpc>
              <a:spcBef>
                <a:spcPts val="204"/>
              </a:spcBef>
              <a:tabLst>
                <a:tab pos="2069464" algn="l"/>
              </a:tabLst>
            </a:pP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Indian</a:t>
            </a:r>
            <a:r>
              <a:rPr sz="2400" b="1" spc="-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0000"/>
                </a:solidFill>
                <a:latin typeface="Calibri"/>
                <a:cs typeface="Calibri"/>
              </a:rPr>
              <a:t>territory</a:t>
            </a: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	:</a:t>
            </a:r>
            <a:r>
              <a:rPr sz="2400" b="1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328</a:t>
            </a:r>
            <a:r>
              <a:rPr sz="2400" b="1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0000"/>
                </a:solidFill>
                <a:latin typeface="Calibri"/>
                <a:cs typeface="Calibri"/>
              </a:rPr>
              <a:t>million</a:t>
            </a:r>
            <a:endParaRPr sz="2400">
              <a:latin typeface="Calibri"/>
              <a:cs typeface="Calibri"/>
            </a:endParaRPr>
          </a:p>
          <a:p>
            <a:pPr marR="276225" algn="r">
              <a:lnSpc>
                <a:spcPct val="100000"/>
              </a:lnSpc>
            </a:pPr>
            <a:r>
              <a:rPr sz="2400" b="1" spc="-10" dirty="0">
                <a:solidFill>
                  <a:srgbClr val="FF0000"/>
                </a:solidFill>
                <a:latin typeface="Calibri"/>
                <a:cs typeface="Calibri"/>
              </a:rPr>
              <a:t>hectare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105"/>
              </a:spcBef>
            </a:pPr>
            <a:endParaRPr sz="2400">
              <a:latin typeface="Calibri"/>
              <a:cs typeface="Calibri"/>
            </a:endParaRPr>
          </a:p>
          <a:p>
            <a:pPr marL="204470">
              <a:lnSpc>
                <a:spcPct val="100000"/>
              </a:lnSpc>
            </a:pPr>
            <a:r>
              <a:rPr sz="2400" b="1" dirty="0">
                <a:latin typeface="Calibri"/>
                <a:cs typeface="Calibri"/>
              </a:rPr>
              <a:t>2.4</a:t>
            </a:r>
            <a:r>
              <a:rPr sz="2400" b="1" spc="-5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%</a:t>
            </a:r>
            <a:r>
              <a:rPr sz="2400" b="1" spc="-4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of</a:t>
            </a:r>
            <a:r>
              <a:rPr sz="2400" b="1" spc="-5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total</a:t>
            </a:r>
            <a:r>
              <a:rPr sz="2400" b="1" spc="-30" dirty="0">
                <a:latin typeface="Calibri"/>
                <a:cs typeface="Calibri"/>
              </a:rPr>
              <a:t> </a:t>
            </a:r>
            <a:r>
              <a:rPr sz="2400" b="1" spc="-20" dirty="0">
                <a:latin typeface="Calibri"/>
                <a:cs typeface="Calibri"/>
              </a:rPr>
              <a:t>earth’s</a:t>
            </a:r>
            <a:r>
              <a:rPr sz="2400" b="1" spc="-3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land</a:t>
            </a:r>
            <a:r>
              <a:rPr sz="2400" b="1" spc="-45" dirty="0">
                <a:latin typeface="Calibri"/>
                <a:cs typeface="Calibri"/>
              </a:rPr>
              <a:t> </a:t>
            </a:r>
            <a:r>
              <a:rPr sz="2400" b="1" spc="-20" dirty="0">
                <a:latin typeface="Calibri"/>
                <a:cs typeface="Calibri"/>
              </a:rPr>
              <a:t>area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105"/>
              </a:spcBef>
            </a:pPr>
            <a:endParaRPr sz="2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400" b="1" dirty="0">
                <a:solidFill>
                  <a:srgbClr val="0000FF"/>
                </a:solidFill>
                <a:latin typeface="Calibri"/>
                <a:cs typeface="Calibri"/>
              </a:rPr>
              <a:t>17</a:t>
            </a:r>
            <a:r>
              <a:rPr sz="2400" b="1" spc="-5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00FF"/>
                </a:solidFill>
                <a:latin typeface="Calibri"/>
                <a:cs typeface="Calibri"/>
              </a:rPr>
              <a:t>%</a:t>
            </a:r>
            <a:r>
              <a:rPr sz="2400" b="1" spc="-5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00FF"/>
                </a:solidFill>
                <a:latin typeface="Calibri"/>
                <a:cs typeface="Calibri"/>
              </a:rPr>
              <a:t>of</a:t>
            </a:r>
            <a:r>
              <a:rPr sz="2400" b="1" spc="-4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00FF"/>
                </a:solidFill>
                <a:latin typeface="Calibri"/>
                <a:cs typeface="Calibri"/>
              </a:rPr>
              <a:t>world’s</a:t>
            </a:r>
            <a:r>
              <a:rPr sz="2400" b="1" spc="-3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00FF"/>
                </a:solidFill>
                <a:latin typeface="Calibri"/>
                <a:cs typeface="Calibri"/>
              </a:rPr>
              <a:t>population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100"/>
              </a:spcBef>
            </a:pPr>
            <a:endParaRPr sz="2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400" b="1" dirty="0">
                <a:latin typeface="Calibri"/>
                <a:cs typeface="Calibri"/>
              </a:rPr>
              <a:t>18</a:t>
            </a:r>
            <a:r>
              <a:rPr sz="2400" b="1" spc="-5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%</a:t>
            </a:r>
            <a:r>
              <a:rPr sz="2400" b="1" spc="-5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of</a:t>
            </a:r>
            <a:r>
              <a:rPr sz="2400" b="1" spc="-4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world’s</a:t>
            </a:r>
            <a:r>
              <a:rPr sz="2400" b="1" spc="-3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cattle</a:t>
            </a:r>
            <a:endParaRPr sz="2400">
              <a:latin typeface="Calibri"/>
              <a:cs typeface="Calibri"/>
            </a:endParaRPr>
          </a:p>
          <a:p>
            <a:pPr marL="342900" algn="ctr">
              <a:lnSpc>
                <a:spcPct val="100000"/>
              </a:lnSpc>
            </a:pPr>
            <a:r>
              <a:rPr sz="2400" b="1" spc="-10" dirty="0">
                <a:latin typeface="Calibri"/>
                <a:cs typeface="Calibri"/>
              </a:rPr>
              <a:t>population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105"/>
              </a:spcBef>
            </a:pPr>
            <a:endParaRPr sz="2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400" b="1" dirty="0">
                <a:solidFill>
                  <a:srgbClr val="0000FF"/>
                </a:solidFill>
                <a:latin typeface="Calibri"/>
                <a:cs typeface="Calibri"/>
              </a:rPr>
              <a:t>4</a:t>
            </a:r>
            <a:r>
              <a:rPr sz="2400" b="1" spc="-5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00FF"/>
                </a:solidFill>
                <a:latin typeface="Calibri"/>
                <a:cs typeface="Calibri"/>
              </a:rPr>
              <a:t>%</a:t>
            </a:r>
            <a:r>
              <a:rPr sz="2400" b="1" spc="-6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00FF"/>
                </a:solidFill>
                <a:latin typeface="Calibri"/>
                <a:cs typeface="Calibri"/>
              </a:rPr>
              <a:t>of</a:t>
            </a:r>
            <a:r>
              <a:rPr sz="2400" b="1" spc="-5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00FF"/>
                </a:solidFill>
                <a:latin typeface="Calibri"/>
                <a:cs typeface="Calibri"/>
              </a:rPr>
              <a:t>world’s</a:t>
            </a:r>
            <a:r>
              <a:rPr sz="2400" b="1" spc="-4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00FF"/>
                </a:solidFill>
                <a:latin typeface="Calibri"/>
                <a:cs typeface="Calibri"/>
              </a:rPr>
              <a:t>water</a:t>
            </a:r>
            <a:r>
              <a:rPr sz="2400" b="1" spc="-5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00FF"/>
                </a:solidFill>
                <a:latin typeface="Calibri"/>
                <a:cs typeface="Calibri"/>
              </a:rPr>
              <a:t>sources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94225" y="1282700"/>
            <a:ext cx="4549775" cy="5245100"/>
          </a:xfrm>
          <a:prstGeom prst="rect">
            <a:avLst/>
          </a:prstGeom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24000" y="76263"/>
            <a:ext cx="7298055" cy="551180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13970" rIns="0" bIns="0" rtlCol="0">
            <a:spAutoFit/>
          </a:bodyPr>
          <a:lstStyle/>
          <a:p>
            <a:pPr marL="779145">
              <a:lnSpc>
                <a:spcPct val="100000"/>
              </a:lnSpc>
              <a:spcBef>
                <a:spcPts val="110"/>
              </a:spcBef>
            </a:pPr>
            <a:r>
              <a:rPr sz="3100" dirty="0">
                <a:latin typeface="Times New Roman"/>
                <a:cs typeface="Times New Roman"/>
              </a:rPr>
              <a:t>UNDER</a:t>
            </a:r>
            <a:r>
              <a:rPr sz="3100" spc="-114" dirty="0">
                <a:latin typeface="Times New Roman"/>
                <a:cs typeface="Times New Roman"/>
              </a:rPr>
              <a:t> </a:t>
            </a:r>
            <a:r>
              <a:rPr sz="3100" dirty="0">
                <a:latin typeface="Times New Roman"/>
                <a:cs typeface="Times New Roman"/>
              </a:rPr>
              <a:t>DEPOSIT</a:t>
            </a:r>
            <a:r>
              <a:rPr sz="3100" spc="-155" dirty="0">
                <a:latin typeface="Times New Roman"/>
                <a:cs typeface="Times New Roman"/>
              </a:rPr>
              <a:t> </a:t>
            </a:r>
            <a:r>
              <a:rPr sz="3100" spc="-10" dirty="0">
                <a:latin typeface="Times New Roman"/>
                <a:cs typeface="Times New Roman"/>
              </a:rPr>
              <a:t>CORROSION</a:t>
            </a:r>
            <a:endParaRPr sz="31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319654" y="5945835"/>
            <a:ext cx="463423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-10" dirty="0">
                <a:latin typeface="Times New Roman"/>
                <a:cs typeface="Times New Roman"/>
              </a:rPr>
              <a:t>Differential</a:t>
            </a:r>
            <a:r>
              <a:rPr sz="2100" b="1" spc="-30" dirty="0">
                <a:latin typeface="Times New Roman"/>
                <a:cs typeface="Times New Roman"/>
              </a:rPr>
              <a:t> </a:t>
            </a:r>
            <a:r>
              <a:rPr sz="2100" b="1" dirty="0">
                <a:latin typeface="Times New Roman"/>
                <a:cs typeface="Times New Roman"/>
              </a:rPr>
              <a:t>aeration</a:t>
            </a:r>
            <a:r>
              <a:rPr sz="2100" b="1" spc="-45" dirty="0">
                <a:latin typeface="Times New Roman"/>
                <a:cs typeface="Times New Roman"/>
              </a:rPr>
              <a:t> </a:t>
            </a:r>
            <a:r>
              <a:rPr sz="2100" b="1" dirty="0">
                <a:latin typeface="Times New Roman"/>
                <a:cs typeface="Times New Roman"/>
              </a:rPr>
              <a:t>cell</a:t>
            </a:r>
            <a:r>
              <a:rPr sz="2100" b="1" spc="-25" dirty="0">
                <a:latin typeface="Times New Roman"/>
                <a:cs typeface="Times New Roman"/>
              </a:rPr>
              <a:t> </a:t>
            </a:r>
            <a:r>
              <a:rPr sz="2100" b="1" dirty="0">
                <a:latin typeface="Times New Roman"/>
                <a:cs typeface="Times New Roman"/>
              </a:rPr>
              <a:t>under</a:t>
            </a:r>
            <a:r>
              <a:rPr sz="2100" b="1" spc="-70" dirty="0">
                <a:latin typeface="Times New Roman"/>
                <a:cs typeface="Times New Roman"/>
              </a:rPr>
              <a:t> </a:t>
            </a:r>
            <a:r>
              <a:rPr sz="2100" b="1" dirty="0">
                <a:latin typeface="Times New Roman"/>
                <a:cs typeface="Times New Roman"/>
              </a:rPr>
              <a:t>a</a:t>
            </a:r>
            <a:r>
              <a:rPr sz="2100" b="1" spc="-25" dirty="0">
                <a:latin typeface="Times New Roman"/>
                <a:cs typeface="Times New Roman"/>
              </a:rPr>
              <a:t> </a:t>
            </a:r>
            <a:r>
              <a:rPr sz="2100" b="1" spc="-10" dirty="0">
                <a:latin typeface="Times New Roman"/>
                <a:cs typeface="Times New Roman"/>
              </a:rPr>
              <a:t>deposit</a:t>
            </a:r>
            <a:endParaRPr sz="2100">
              <a:latin typeface="Times New Roman"/>
              <a:cs typeface="Times New Roman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520700" y="1057275"/>
            <a:ext cx="8407400" cy="4826000"/>
            <a:chOff x="520700" y="1057275"/>
            <a:chExt cx="8407400" cy="482600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3400" y="1069975"/>
              <a:ext cx="8382000" cy="48006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33400" y="1069975"/>
              <a:ext cx="8382000" cy="4800600"/>
            </a:xfrm>
            <a:custGeom>
              <a:avLst/>
              <a:gdLst/>
              <a:ahLst/>
              <a:cxnLst/>
              <a:rect l="l" t="t" r="r" b="b"/>
              <a:pathLst>
                <a:path w="8382000" h="4800600">
                  <a:moveTo>
                    <a:pt x="0" y="4800600"/>
                  </a:moveTo>
                  <a:lnTo>
                    <a:pt x="8382000" y="4800600"/>
                  </a:lnTo>
                  <a:lnTo>
                    <a:pt x="8382000" y="0"/>
                  </a:lnTo>
                  <a:lnTo>
                    <a:pt x="0" y="0"/>
                  </a:lnTo>
                  <a:lnTo>
                    <a:pt x="0" y="4800600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11350" y="1400175"/>
              <a:ext cx="6451727" cy="2767203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4268215" y="1688719"/>
            <a:ext cx="7613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3333CC"/>
                </a:solidFill>
                <a:latin typeface="Times New Roman"/>
                <a:cs typeface="Times New Roman"/>
              </a:rPr>
              <a:t>Deposit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636266" y="1085469"/>
            <a:ext cx="3308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solidFill>
                  <a:srgbClr val="3333CC"/>
                </a:solidFill>
                <a:latin typeface="Times New Roman"/>
                <a:cs typeface="Times New Roman"/>
              </a:rPr>
              <a:t>O</a:t>
            </a:r>
            <a:r>
              <a:rPr sz="1800" b="1" spc="-37" baseline="-20833" dirty="0">
                <a:solidFill>
                  <a:srgbClr val="3333CC"/>
                </a:solidFill>
                <a:latin typeface="Times New Roman"/>
                <a:cs typeface="Times New Roman"/>
              </a:rPr>
              <a:t>2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88440" y="1629917"/>
            <a:ext cx="2527935" cy="56515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38100" marR="30480" indent="2018030">
              <a:lnSpc>
                <a:spcPts val="2090"/>
              </a:lnSpc>
              <a:spcBef>
                <a:spcPts val="225"/>
              </a:spcBef>
            </a:pPr>
            <a:r>
              <a:rPr sz="1800" b="1" spc="-25" dirty="0">
                <a:solidFill>
                  <a:srgbClr val="3333CC"/>
                </a:solidFill>
                <a:latin typeface="Times New Roman"/>
                <a:cs typeface="Times New Roman"/>
              </a:rPr>
              <a:t>OH</a:t>
            </a:r>
            <a:r>
              <a:rPr sz="1800" b="1" spc="-37" baseline="25462" dirty="0">
                <a:solidFill>
                  <a:srgbClr val="3333CC"/>
                </a:solidFill>
                <a:latin typeface="Times New Roman"/>
                <a:cs typeface="Times New Roman"/>
              </a:rPr>
              <a:t>– </a:t>
            </a:r>
            <a:r>
              <a:rPr sz="1800" b="1" dirty="0">
                <a:solidFill>
                  <a:srgbClr val="3333CC"/>
                </a:solidFill>
                <a:latin typeface="Times New Roman"/>
                <a:cs typeface="Times New Roman"/>
              </a:rPr>
              <a:t>O</a:t>
            </a:r>
            <a:r>
              <a:rPr sz="1800" b="1" baseline="-20833" dirty="0">
                <a:solidFill>
                  <a:srgbClr val="3333CC"/>
                </a:solidFill>
                <a:latin typeface="Times New Roman"/>
                <a:cs typeface="Times New Roman"/>
              </a:rPr>
              <a:t>2</a:t>
            </a:r>
            <a:r>
              <a:rPr sz="1800" b="1" spc="209" baseline="-20833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3333CC"/>
                </a:solidFill>
                <a:latin typeface="Times New Roman"/>
                <a:cs typeface="Times New Roman"/>
              </a:rPr>
              <a:t>- 2H</a:t>
            </a:r>
            <a:r>
              <a:rPr sz="1800" b="1" baseline="-20833" dirty="0">
                <a:solidFill>
                  <a:srgbClr val="3333CC"/>
                </a:solidFill>
                <a:latin typeface="Times New Roman"/>
                <a:cs typeface="Times New Roman"/>
              </a:rPr>
              <a:t>2</a:t>
            </a:r>
            <a:r>
              <a:rPr sz="1800" b="1" dirty="0">
                <a:solidFill>
                  <a:srgbClr val="3333CC"/>
                </a:solidFill>
                <a:latin typeface="Times New Roman"/>
                <a:cs typeface="Times New Roman"/>
              </a:rPr>
              <a:t>O</a:t>
            </a:r>
            <a:r>
              <a:rPr sz="1800" b="1" spc="-2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3333CC"/>
                </a:solidFill>
                <a:latin typeface="Times New Roman"/>
                <a:cs typeface="Times New Roman"/>
              </a:rPr>
              <a:t>- 4e</a:t>
            </a:r>
            <a:r>
              <a:rPr sz="1800" b="1" spc="-1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3333CC"/>
                </a:solidFill>
                <a:latin typeface="Symbol"/>
                <a:cs typeface="Symbol"/>
              </a:rPr>
              <a:t></a:t>
            </a:r>
            <a:r>
              <a:rPr sz="180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1800" b="1" spc="-20" dirty="0">
                <a:solidFill>
                  <a:srgbClr val="3333CC"/>
                </a:solidFill>
                <a:latin typeface="Times New Roman"/>
                <a:cs typeface="Times New Roman"/>
              </a:rPr>
              <a:t>4OH</a:t>
            </a:r>
            <a:r>
              <a:rPr sz="1800" b="1" spc="-30" baseline="25462" dirty="0">
                <a:solidFill>
                  <a:srgbClr val="3333CC"/>
                </a:solidFill>
                <a:latin typeface="Times New Roman"/>
                <a:cs typeface="Times New Roman"/>
              </a:rPr>
              <a:t>–</a:t>
            </a:r>
            <a:endParaRPr sz="1800" baseline="25462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539104" y="1649095"/>
            <a:ext cx="5092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solidFill>
                  <a:srgbClr val="3333CC"/>
                </a:solidFill>
                <a:latin typeface="Times New Roman"/>
                <a:cs typeface="Times New Roman"/>
              </a:rPr>
              <a:t>OH</a:t>
            </a:r>
            <a:r>
              <a:rPr sz="1800" b="1" spc="-37" baseline="25462" dirty="0">
                <a:solidFill>
                  <a:srgbClr val="3333CC"/>
                </a:solidFill>
                <a:latin typeface="Times New Roman"/>
                <a:cs typeface="Times New Roman"/>
              </a:rPr>
              <a:t>–</a:t>
            </a:r>
            <a:endParaRPr sz="1800" baseline="25462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203950" y="1101344"/>
            <a:ext cx="3308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solidFill>
                  <a:srgbClr val="3333CC"/>
                </a:solidFill>
                <a:latin typeface="Times New Roman"/>
                <a:cs typeface="Times New Roman"/>
              </a:rPr>
              <a:t>O</a:t>
            </a:r>
            <a:r>
              <a:rPr sz="1800" b="1" spc="-37" baseline="-20833" dirty="0">
                <a:solidFill>
                  <a:srgbClr val="3333CC"/>
                </a:solidFill>
                <a:latin typeface="Times New Roman"/>
                <a:cs typeface="Times New Roman"/>
              </a:rPr>
              <a:t>2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215384" y="2350465"/>
            <a:ext cx="940435" cy="11004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 algn="ctr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3333CC"/>
                </a:solidFill>
                <a:latin typeface="Times New Roman"/>
                <a:cs typeface="Times New Roman"/>
              </a:rPr>
              <a:t>Oxygen Depleted </a:t>
            </a:r>
            <a:r>
              <a:rPr sz="1800" b="1" spc="-20" dirty="0">
                <a:solidFill>
                  <a:srgbClr val="3333CC"/>
                </a:solidFill>
                <a:latin typeface="Times New Roman"/>
                <a:cs typeface="Times New Roman"/>
              </a:rPr>
              <a:t>Zone</a:t>
            </a:r>
            <a:endParaRPr sz="1800">
              <a:latin typeface="Times New Roman"/>
              <a:cs typeface="Times New Roman"/>
            </a:endParaRPr>
          </a:p>
          <a:p>
            <a:pPr marL="13970" algn="ctr">
              <a:lnSpc>
                <a:spcPts val="1980"/>
              </a:lnSpc>
            </a:pPr>
            <a:r>
              <a:rPr sz="2700" b="1" baseline="-16975" dirty="0">
                <a:solidFill>
                  <a:srgbClr val="3333CC"/>
                </a:solidFill>
                <a:latin typeface="Times New Roman"/>
                <a:cs typeface="Times New Roman"/>
              </a:rPr>
              <a:t>M</a:t>
            </a:r>
            <a:r>
              <a:rPr sz="1200" b="1" dirty="0">
                <a:solidFill>
                  <a:srgbClr val="3333CC"/>
                </a:solidFill>
                <a:latin typeface="Times New Roman"/>
                <a:cs typeface="Times New Roman"/>
              </a:rPr>
              <a:t>+</a:t>
            </a:r>
            <a:r>
              <a:rPr sz="1200" b="1" spc="-2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1200" b="1" spc="-50" dirty="0">
                <a:solidFill>
                  <a:srgbClr val="3333CC"/>
                </a:solidFill>
                <a:latin typeface="Times New Roman"/>
                <a:cs typeface="Times New Roman"/>
              </a:rPr>
              <a:t>+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133341" y="3509517"/>
            <a:ext cx="2546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700" b="1" spc="-37" baseline="-16975" dirty="0">
                <a:solidFill>
                  <a:srgbClr val="3333CC"/>
                </a:solidFill>
                <a:latin typeface="Times New Roman"/>
                <a:cs typeface="Times New Roman"/>
              </a:rPr>
              <a:t>e</a:t>
            </a:r>
            <a:r>
              <a:rPr sz="1200" b="1" spc="-25" dirty="0">
                <a:solidFill>
                  <a:srgbClr val="3333CC"/>
                </a:solidFill>
                <a:latin typeface="Times New Roman"/>
                <a:cs typeface="Times New Roman"/>
              </a:rPr>
              <a:t>–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962144" y="3454145"/>
            <a:ext cx="2546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700" b="1" spc="-37" baseline="-16975" dirty="0">
                <a:solidFill>
                  <a:srgbClr val="3333CC"/>
                </a:solidFill>
                <a:latin typeface="Times New Roman"/>
                <a:cs typeface="Times New Roman"/>
              </a:rPr>
              <a:t>e</a:t>
            </a:r>
            <a:r>
              <a:rPr sz="1200" b="1" spc="-25" dirty="0">
                <a:solidFill>
                  <a:srgbClr val="3333CC"/>
                </a:solidFill>
                <a:latin typeface="Times New Roman"/>
                <a:cs typeface="Times New Roman"/>
              </a:rPr>
              <a:t>–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996304" y="1858213"/>
            <a:ext cx="239903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3333CC"/>
                </a:solidFill>
                <a:latin typeface="Times New Roman"/>
                <a:cs typeface="Times New Roman"/>
              </a:rPr>
              <a:t>Corrosion</a:t>
            </a:r>
            <a:r>
              <a:rPr sz="1800" b="1" spc="-5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3333CC"/>
                </a:solidFill>
                <a:latin typeface="Times New Roman"/>
                <a:cs typeface="Times New Roman"/>
              </a:rPr>
              <a:t>Products</a:t>
            </a:r>
            <a:r>
              <a:rPr sz="1800" b="1" spc="-4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3333CC"/>
                </a:solidFill>
                <a:latin typeface="Times New Roman"/>
                <a:cs typeface="Times New Roman"/>
              </a:rPr>
              <a:t>-</a:t>
            </a:r>
            <a:r>
              <a:rPr sz="1800" b="1" spc="-6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1800" b="1" spc="-50" dirty="0">
                <a:solidFill>
                  <a:srgbClr val="3333CC"/>
                </a:solidFill>
                <a:latin typeface="Times New Roman"/>
                <a:cs typeface="Times New Roman"/>
              </a:rPr>
              <a:t>M</a:t>
            </a:r>
            <a:endParaRPr sz="18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800" b="1" spc="-10" dirty="0">
                <a:solidFill>
                  <a:srgbClr val="3333CC"/>
                </a:solidFill>
                <a:latin typeface="Times New Roman"/>
                <a:cs typeface="Times New Roman"/>
              </a:rPr>
              <a:t>(OH)</a:t>
            </a:r>
            <a:r>
              <a:rPr sz="1800" b="1" spc="-15" baseline="-20833" dirty="0">
                <a:solidFill>
                  <a:srgbClr val="3333CC"/>
                </a:solidFill>
                <a:latin typeface="Times New Roman"/>
                <a:cs typeface="Times New Roman"/>
              </a:rPr>
              <a:t>2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732523" y="1139444"/>
            <a:ext cx="15455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3820" marR="5080" indent="-71755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3333CC"/>
                </a:solidFill>
                <a:latin typeface="Times New Roman"/>
                <a:cs typeface="Times New Roman"/>
              </a:rPr>
              <a:t>Available</a:t>
            </a:r>
            <a:r>
              <a:rPr sz="1800" b="1" spc="-45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3333CC"/>
                </a:solidFill>
                <a:latin typeface="Times New Roman"/>
                <a:cs typeface="Times New Roman"/>
              </a:rPr>
              <a:t>to</a:t>
            </a:r>
            <a:r>
              <a:rPr sz="1800" b="1" spc="-5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1800" b="1" spc="-25" dirty="0">
                <a:solidFill>
                  <a:srgbClr val="3333CC"/>
                </a:solidFill>
                <a:latin typeface="Times New Roman"/>
                <a:cs typeface="Times New Roman"/>
              </a:rPr>
              <a:t>the </a:t>
            </a:r>
            <a:r>
              <a:rPr sz="1800" b="1" dirty="0">
                <a:solidFill>
                  <a:srgbClr val="3333CC"/>
                </a:solidFill>
                <a:latin typeface="Times New Roman"/>
                <a:cs typeface="Times New Roman"/>
              </a:rPr>
              <a:t>Metal</a:t>
            </a:r>
            <a:r>
              <a:rPr sz="1800" b="1" spc="-55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3333CC"/>
                </a:solidFill>
                <a:latin typeface="Times New Roman"/>
                <a:cs typeface="Times New Roman"/>
              </a:rPr>
              <a:t>Surface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268470" y="3889375"/>
            <a:ext cx="111188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3333CC"/>
                </a:solidFill>
                <a:latin typeface="Times New Roman"/>
                <a:cs typeface="Times New Roman"/>
              </a:rPr>
              <a:t>Base</a:t>
            </a:r>
            <a:r>
              <a:rPr sz="1800" b="1" spc="-10" dirty="0">
                <a:solidFill>
                  <a:srgbClr val="3333CC"/>
                </a:solidFill>
                <a:latin typeface="Times New Roman"/>
                <a:cs typeface="Times New Roman"/>
              </a:rPr>
              <a:t> Metal</a:t>
            </a:r>
            <a:endParaRPr sz="18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800" b="1" spc="-25" dirty="0">
                <a:solidFill>
                  <a:srgbClr val="3333CC"/>
                </a:solidFill>
                <a:latin typeface="Times New Roman"/>
                <a:cs typeface="Times New Roman"/>
              </a:rPr>
              <a:t>(M)</a:t>
            </a:r>
            <a:endParaRPr sz="1800">
              <a:latin typeface="Times New Roman"/>
              <a:cs typeface="Times New Roman"/>
            </a:endParaRPr>
          </a:p>
        </p:txBody>
      </p:sp>
      <p:pic>
        <p:nvPicPr>
          <p:cNvPr id="20" name="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479800" y="4589526"/>
            <a:ext cx="246252" cy="138175"/>
          </a:xfrm>
          <a:prstGeom prst="rect">
            <a:avLst/>
          </a:prstGeom>
        </p:spPr>
      </p:pic>
      <p:grpSp>
        <p:nvGrpSpPr>
          <p:cNvPr id="21" name="object 21"/>
          <p:cNvGrpSpPr/>
          <p:nvPr/>
        </p:nvGrpSpPr>
        <p:grpSpPr>
          <a:xfrm>
            <a:off x="1133475" y="4589526"/>
            <a:ext cx="6753225" cy="138430"/>
            <a:chOff x="1133475" y="4589526"/>
            <a:chExt cx="6753225" cy="138430"/>
          </a:xfrm>
        </p:grpSpPr>
        <p:sp>
          <p:nvSpPr>
            <p:cNvPr id="22" name="object 22"/>
            <p:cNvSpPr/>
            <p:nvPr/>
          </p:nvSpPr>
          <p:spPr>
            <a:xfrm>
              <a:off x="1133475" y="4621149"/>
              <a:ext cx="1076325" cy="76200"/>
            </a:xfrm>
            <a:custGeom>
              <a:avLst/>
              <a:gdLst/>
              <a:ahLst/>
              <a:cxnLst/>
              <a:rect l="l" t="t" r="r" b="b"/>
              <a:pathLst>
                <a:path w="1076325" h="76200">
                  <a:moveTo>
                    <a:pt x="76200" y="0"/>
                  </a:moveTo>
                  <a:lnTo>
                    <a:pt x="0" y="38226"/>
                  </a:lnTo>
                  <a:lnTo>
                    <a:pt x="76200" y="76200"/>
                  </a:lnTo>
                  <a:lnTo>
                    <a:pt x="76200" y="50800"/>
                  </a:lnTo>
                  <a:lnTo>
                    <a:pt x="63500" y="50800"/>
                  </a:lnTo>
                  <a:lnTo>
                    <a:pt x="63500" y="25400"/>
                  </a:lnTo>
                  <a:lnTo>
                    <a:pt x="76200" y="25400"/>
                  </a:lnTo>
                  <a:lnTo>
                    <a:pt x="76200" y="0"/>
                  </a:lnTo>
                  <a:close/>
                </a:path>
                <a:path w="1076325" h="76200">
                  <a:moveTo>
                    <a:pt x="76200" y="25400"/>
                  </a:moveTo>
                  <a:lnTo>
                    <a:pt x="63500" y="25400"/>
                  </a:lnTo>
                  <a:lnTo>
                    <a:pt x="63500" y="50800"/>
                  </a:lnTo>
                  <a:lnTo>
                    <a:pt x="76200" y="50800"/>
                  </a:lnTo>
                  <a:lnTo>
                    <a:pt x="76200" y="25400"/>
                  </a:lnTo>
                  <a:close/>
                </a:path>
                <a:path w="1076325" h="76200">
                  <a:moveTo>
                    <a:pt x="1076325" y="25400"/>
                  </a:moveTo>
                  <a:lnTo>
                    <a:pt x="76200" y="25400"/>
                  </a:lnTo>
                  <a:lnTo>
                    <a:pt x="76200" y="50800"/>
                  </a:lnTo>
                  <a:lnTo>
                    <a:pt x="1076325" y="50800"/>
                  </a:lnTo>
                  <a:lnTo>
                    <a:pt x="1076325" y="25400"/>
                  </a:lnTo>
                  <a:close/>
                </a:path>
              </a:pathLst>
            </a:custGeom>
            <a:solidFill>
              <a:srgbClr val="EDEB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097526" y="4659376"/>
              <a:ext cx="570230" cy="0"/>
            </a:xfrm>
            <a:custGeom>
              <a:avLst/>
              <a:gdLst/>
              <a:ahLst/>
              <a:cxnLst/>
              <a:rect l="l" t="t" r="r" b="b"/>
              <a:pathLst>
                <a:path w="570229">
                  <a:moveTo>
                    <a:pt x="0" y="0"/>
                  </a:moveTo>
                  <a:lnTo>
                    <a:pt x="569849" y="0"/>
                  </a:lnTo>
                </a:path>
              </a:pathLst>
            </a:custGeom>
            <a:ln w="25400">
              <a:solidFill>
                <a:srgbClr val="EDEBE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43576" y="4589526"/>
              <a:ext cx="249427" cy="138175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6732523" y="4627499"/>
              <a:ext cx="1154430" cy="76200"/>
            </a:xfrm>
            <a:custGeom>
              <a:avLst/>
              <a:gdLst/>
              <a:ahLst/>
              <a:cxnLst/>
              <a:rect l="l" t="t" r="r" b="b"/>
              <a:pathLst>
                <a:path w="1154429" h="76200">
                  <a:moveTo>
                    <a:pt x="1077976" y="0"/>
                  </a:moveTo>
                  <a:lnTo>
                    <a:pt x="1077976" y="76200"/>
                  </a:lnTo>
                  <a:lnTo>
                    <a:pt x="1128776" y="50800"/>
                  </a:lnTo>
                  <a:lnTo>
                    <a:pt x="1090676" y="50800"/>
                  </a:lnTo>
                  <a:lnTo>
                    <a:pt x="1090676" y="25400"/>
                  </a:lnTo>
                  <a:lnTo>
                    <a:pt x="1128776" y="25400"/>
                  </a:lnTo>
                  <a:lnTo>
                    <a:pt x="1077976" y="0"/>
                  </a:lnTo>
                  <a:close/>
                </a:path>
                <a:path w="1154429" h="76200">
                  <a:moveTo>
                    <a:pt x="1077976" y="25400"/>
                  </a:moveTo>
                  <a:lnTo>
                    <a:pt x="0" y="25400"/>
                  </a:lnTo>
                  <a:lnTo>
                    <a:pt x="0" y="50800"/>
                  </a:lnTo>
                  <a:lnTo>
                    <a:pt x="1077976" y="50800"/>
                  </a:lnTo>
                  <a:lnTo>
                    <a:pt x="1077976" y="25400"/>
                  </a:lnTo>
                  <a:close/>
                </a:path>
                <a:path w="1154429" h="76200">
                  <a:moveTo>
                    <a:pt x="1128776" y="25400"/>
                  </a:moveTo>
                  <a:lnTo>
                    <a:pt x="1090676" y="25400"/>
                  </a:lnTo>
                  <a:lnTo>
                    <a:pt x="1090676" y="50800"/>
                  </a:lnTo>
                  <a:lnTo>
                    <a:pt x="1128776" y="50800"/>
                  </a:lnTo>
                  <a:lnTo>
                    <a:pt x="1154176" y="38100"/>
                  </a:lnTo>
                  <a:lnTo>
                    <a:pt x="1128776" y="25400"/>
                  </a:lnTo>
                  <a:close/>
                </a:path>
              </a:pathLst>
            </a:custGeom>
            <a:solidFill>
              <a:srgbClr val="EDEB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26" name="object 26"/>
          <p:cNvGraphicFramePr>
            <a:graphicFrameLocks noGrp="1"/>
          </p:cNvGraphicFramePr>
          <p:nvPr/>
        </p:nvGraphicFramePr>
        <p:xfrm>
          <a:off x="2203450" y="4492625"/>
          <a:ext cx="2943225" cy="3136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31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0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1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0020">
                <a:tc rowSpan="2">
                  <a:txBody>
                    <a:bodyPr/>
                    <a:lstStyle/>
                    <a:p>
                      <a:pPr marL="104139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800" b="1" spc="-1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Cathode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EDEBE0"/>
                      </a:solidFill>
                      <a:prstDash val="solid"/>
                    </a:lnL>
                    <a:lnR w="12700">
                      <a:solidFill>
                        <a:srgbClr val="EDEBE0"/>
                      </a:solidFill>
                      <a:prstDash val="solid"/>
                    </a:lnR>
                    <a:lnT w="12700">
                      <a:solidFill>
                        <a:srgbClr val="EDEBE0"/>
                      </a:solidFill>
                      <a:prstDash val="solid"/>
                    </a:lnT>
                    <a:lnB w="12700">
                      <a:solidFill>
                        <a:srgbClr val="EDEBE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EDEBE0"/>
                      </a:solidFill>
                      <a:prstDash val="solid"/>
                    </a:lnL>
                    <a:lnR w="12700">
                      <a:solidFill>
                        <a:srgbClr val="EDEBE0"/>
                      </a:solidFill>
                      <a:prstDash val="solid"/>
                    </a:lnR>
                    <a:lnB w="28575">
                      <a:solidFill>
                        <a:srgbClr val="EDEBE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19875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800" b="1" spc="-10" dirty="0">
                          <a:solidFill>
                            <a:srgbClr val="FF00FF"/>
                          </a:solidFill>
                          <a:latin typeface="Times New Roman"/>
                          <a:cs typeface="Times New Roman"/>
                        </a:rPr>
                        <a:t>Anode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EDEBE0"/>
                      </a:solidFill>
                      <a:prstDash val="solid"/>
                    </a:lnL>
                    <a:lnR w="12700">
                      <a:solidFill>
                        <a:srgbClr val="EDEBE0"/>
                      </a:solidFill>
                      <a:prstDash val="solid"/>
                    </a:lnR>
                    <a:lnT w="12700">
                      <a:solidFill>
                        <a:srgbClr val="EDEBE0"/>
                      </a:solidFill>
                      <a:prstDash val="solid"/>
                    </a:lnT>
                    <a:lnB w="12700">
                      <a:solidFill>
                        <a:srgbClr val="EDEBE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367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2225" marB="0">
                    <a:lnL w="12700">
                      <a:solidFill>
                        <a:srgbClr val="EDEBE0"/>
                      </a:solidFill>
                      <a:prstDash val="solid"/>
                    </a:lnL>
                    <a:lnR w="12700">
                      <a:solidFill>
                        <a:srgbClr val="EDEBE0"/>
                      </a:solidFill>
                      <a:prstDash val="solid"/>
                    </a:lnR>
                    <a:lnT w="12700">
                      <a:solidFill>
                        <a:srgbClr val="EDEBE0"/>
                      </a:solidFill>
                      <a:prstDash val="solid"/>
                    </a:lnT>
                    <a:lnB w="12700">
                      <a:solidFill>
                        <a:srgbClr val="EDEBE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EDEBE0"/>
                      </a:solidFill>
                      <a:prstDash val="solid"/>
                    </a:lnL>
                    <a:lnR w="12700">
                      <a:solidFill>
                        <a:srgbClr val="EDEBE0"/>
                      </a:solidFill>
                      <a:prstDash val="solid"/>
                    </a:lnR>
                    <a:lnT w="28575">
                      <a:solidFill>
                        <a:srgbClr val="EDEBE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2225" marB="0">
                    <a:lnL w="12700">
                      <a:solidFill>
                        <a:srgbClr val="EDEBE0"/>
                      </a:solidFill>
                      <a:prstDash val="solid"/>
                    </a:lnL>
                    <a:lnR w="12700">
                      <a:solidFill>
                        <a:srgbClr val="EDEBE0"/>
                      </a:solidFill>
                      <a:prstDash val="solid"/>
                    </a:lnR>
                    <a:lnT w="12700">
                      <a:solidFill>
                        <a:srgbClr val="EDEBE0"/>
                      </a:solidFill>
                      <a:prstDash val="solid"/>
                    </a:lnT>
                    <a:lnB w="12700">
                      <a:solidFill>
                        <a:srgbClr val="EDEBE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7" name="object 27"/>
          <p:cNvSpPr txBox="1"/>
          <p:nvPr/>
        </p:nvSpPr>
        <p:spPr>
          <a:xfrm>
            <a:off x="5681726" y="4498975"/>
            <a:ext cx="1033780" cy="314325"/>
          </a:xfrm>
          <a:prstGeom prst="rect">
            <a:avLst/>
          </a:prstGeom>
          <a:ln w="12700">
            <a:solidFill>
              <a:srgbClr val="EDEBE0"/>
            </a:solidFill>
          </a:ln>
        </p:spPr>
        <p:txBody>
          <a:bodyPr vert="horz" wrap="square" lIns="0" tIns="22225" rIns="0" bIns="0" rtlCol="0">
            <a:spAutoFit/>
          </a:bodyPr>
          <a:lstStyle/>
          <a:p>
            <a:pPr marL="104139">
              <a:lnSpc>
                <a:spcPct val="100000"/>
              </a:lnSpc>
              <a:spcBef>
                <a:spcPts val="175"/>
              </a:spcBef>
            </a:pPr>
            <a:r>
              <a:rPr sz="18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Cathode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71600" y="228600"/>
            <a:ext cx="6248400" cy="685800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381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300"/>
              </a:spcBef>
            </a:pPr>
            <a:r>
              <a:rPr sz="2400" dirty="0">
                <a:latin typeface="Arial"/>
                <a:cs typeface="Arial"/>
              </a:rPr>
              <a:t>Corrosion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in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CW</a:t>
            </a:r>
            <a:r>
              <a:rPr sz="2400" spc="-10" dirty="0">
                <a:latin typeface="Arial"/>
                <a:cs typeface="Arial"/>
              </a:rPr>
              <a:t> System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00" y="1447800"/>
            <a:ext cx="3124200" cy="25908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67200" y="1447800"/>
            <a:ext cx="4038600" cy="251460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8600" y="4267200"/>
            <a:ext cx="3733800" cy="238760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495800" y="4191063"/>
            <a:ext cx="4052824" cy="2468499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8349233" y="6464680"/>
            <a:ext cx="259079" cy="178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spc="-25" dirty="0">
                <a:solidFill>
                  <a:srgbClr val="888888"/>
                </a:solidFill>
                <a:latin typeface="Calibri"/>
                <a:cs typeface="Calibri"/>
              </a:rPr>
              <a:t>110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95526" y="214312"/>
            <a:ext cx="5410200" cy="830580"/>
          </a:xfrm>
          <a:prstGeom prst="rect">
            <a:avLst/>
          </a:prstGeom>
          <a:solidFill>
            <a:srgbClr val="009900"/>
          </a:solidFill>
          <a:ln w="12700">
            <a:solidFill>
              <a:srgbClr val="000000"/>
            </a:solidFill>
          </a:ln>
        </p:spPr>
        <p:txBody>
          <a:bodyPr vert="horz" wrap="square" lIns="0" tIns="38100" rIns="0" bIns="0" rtlCol="0">
            <a:spAutoFit/>
          </a:bodyPr>
          <a:lstStyle/>
          <a:p>
            <a:pPr marL="1573530" marR="438784" indent="-1127760">
              <a:lnSpc>
                <a:spcPct val="100000"/>
              </a:lnSpc>
              <a:spcBef>
                <a:spcPts val="300"/>
              </a:spcBef>
            </a:pPr>
            <a:r>
              <a:rPr sz="2400" dirty="0">
                <a:latin typeface="Arial"/>
                <a:cs typeface="Arial"/>
              </a:rPr>
              <a:t>Condition</a:t>
            </a:r>
            <a:r>
              <a:rPr sz="2400" spc="-10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of</a:t>
            </a:r>
            <a:r>
              <a:rPr sz="2400" spc="-7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RCC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Structures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spc="-25" dirty="0">
                <a:latin typeface="Arial"/>
                <a:cs typeface="Arial"/>
              </a:rPr>
              <a:t>of </a:t>
            </a:r>
            <a:r>
              <a:rPr sz="2400" dirty="0">
                <a:latin typeface="Arial"/>
                <a:cs typeface="Arial"/>
              </a:rPr>
              <a:t>Cooling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Towers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387" y="1196975"/>
            <a:ext cx="3887724" cy="381635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00626" y="1268475"/>
            <a:ext cx="4389247" cy="3763899"/>
          </a:xfrm>
          <a:prstGeom prst="rect">
            <a:avLst/>
          </a:prstGeom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349233" y="6464680"/>
            <a:ext cx="259079" cy="178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spc="-25" dirty="0">
                <a:solidFill>
                  <a:srgbClr val="888888"/>
                </a:solidFill>
                <a:latin typeface="Calibri"/>
                <a:cs typeface="Calibri"/>
              </a:rPr>
              <a:t>112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95400" y="152400"/>
            <a:ext cx="7391400" cy="685800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203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60"/>
              </a:spcBef>
            </a:pPr>
            <a:r>
              <a:rPr sz="3200" dirty="0"/>
              <a:t>TYPES</a:t>
            </a:r>
            <a:r>
              <a:rPr sz="3200" spc="-25" dirty="0"/>
              <a:t> </a:t>
            </a:r>
            <a:r>
              <a:rPr sz="3200" dirty="0"/>
              <a:t>OF</a:t>
            </a:r>
            <a:r>
              <a:rPr sz="3200" spc="-30" dirty="0"/>
              <a:t> </a:t>
            </a:r>
            <a:r>
              <a:rPr sz="3200" spc="-10" dirty="0"/>
              <a:t>CORROSION</a:t>
            </a:r>
            <a:endParaRPr sz="3200"/>
          </a:p>
        </p:txBody>
      </p:sp>
      <p:sp>
        <p:nvSpPr>
          <p:cNvPr id="4" name="object 4"/>
          <p:cNvSpPr txBox="1"/>
          <p:nvPr/>
        </p:nvSpPr>
        <p:spPr>
          <a:xfrm>
            <a:off x="535940" y="882142"/>
            <a:ext cx="8496300" cy="53568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solidFill>
                  <a:srgbClr val="CC3300"/>
                </a:solidFill>
                <a:latin typeface="Calibri"/>
                <a:cs typeface="Calibri"/>
              </a:rPr>
              <a:t>Corrosion</a:t>
            </a:r>
            <a:r>
              <a:rPr sz="2800" b="1" spc="-80" dirty="0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CC3300"/>
                </a:solidFill>
                <a:latin typeface="Calibri"/>
                <a:cs typeface="Calibri"/>
              </a:rPr>
              <a:t>falls</a:t>
            </a:r>
            <a:r>
              <a:rPr sz="2800" b="1" spc="-85" dirty="0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CC3300"/>
                </a:solidFill>
                <a:latin typeface="Calibri"/>
                <a:cs typeface="Calibri"/>
              </a:rPr>
              <a:t>into</a:t>
            </a:r>
            <a:r>
              <a:rPr sz="2800" b="1" spc="-100" dirty="0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CC3300"/>
                </a:solidFill>
                <a:latin typeface="Calibri"/>
                <a:cs typeface="Calibri"/>
              </a:rPr>
              <a:t>three</a:t>
            </a:r>
            <a:r>
              <a:rPr sz="2800" b="1" spc="-70" dirty="0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CC3300"/>
                </a:solidFill>
                <a:latin typeface="Calibri"/>
                <a:cs typeface="Calibri"/>
              </a:rPr>
              <a:t>basic</a:t>
            </a:r>
            <a:r>
              <a:rPr sz="2800" b="1" spc="-85" dirty="0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CC3300"/>
                </a:solidFill>
                <a:latin typeface="Calibri"/>
                <a:cs typeface="Calibri"/>
              </a:rPr>
              <a:t>categories</a:t>
            </a:r>
            <a:endParaRPr sz="2800">
              <a:latin typeface="Calibri"/>
              <a:cs typeface="Calibri"/>
            </a:endParaRPr>
          </a:p>
          <a:p>
            <a:pPr marL="546100" indent="-533400">
              <a:lnSpc>
                <a:spcPct val="100000"/>
              </a:lnSpc>
              <a:spcBef>
                <a:spcPts val="2425"/>
              </a:spcBef>
              <a:buAutoNum type="arabicPeriod"/>
              <a:tabLst>
                <a:tab pos="546100" algn="l"/>
              </a:tabLst>
            </a:pPr>
            <a:r>
              <a:rPr sz="2400" dirty="0">
                <a:solidFill>
                  <a:srgbClr val="FF0066"/>
                </a:solidFill>
                <a:latin typeface="Calibri"/>
                <a:cs typeface="Calibri"/>
              </a:rPr>
              <a:t>GENERAL</a:t>
            </a:r>
            <a:r>
              <a:rPr sz="2400" spc="-110" dirty="0">
                <a:solidFill>
                  <a:srgbClr val="FF0066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0066"/>
                </a:solidFill>
                <a:latin typeface="Calibri"/>
                <a:cs typeface="Calibri"/>
              </a:rPr>
              <a:t>CORROSION</a:t>
            </a:r>
            <a:endParaRPr sz="2400">
              <a:latin typeface="Calibri"/>
              <a:cs typeface="Calibri"/>
            </a:endParaRPr>
          </a:p>
          <a:p>
            <a:pPr marL="546100" indent="-533400">
              <a:lnSpc>
                <a:spcPct val="100000"/>
              </a:lnSpc>
              <a:spcBef>
                <a:spcPts val="295"/>
              </a:spcBef>
              <a:buAutoNum type="arabicPeriod"/>
              <a:tabLst>
                <a:tab pos="546100" algn="l"/>
              </a:tabLst>
            </a:pPr>
            <a:r>
              <a:rPr sz="2400" dirty="0">
                <a:solidFill>
                  <a:srgbClr val="FF0066"/>
                </a:solidFill>
                <a:latin typeface="Calibri"/>
                <a:cs typeface="Calibri"/>
              </a:rPr>
              <a:t>LOCALISED</a:t>
            </a:r>
            <a:r>
              <a:rPr sz="2400" spc="-80" dirty="0">
                <a:solidFill>
                  <a:srgbClr val="FF0066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0066"/>
                </a:solidFill>
                <a:latin typeface="Calibri"/>
                <a:cs typeface="Calibri"/>
              </a:rPr>
              <a:t>(PITTING,</a:t>
            </a:r>
            <a:r>
              <a:rPr sz="2400" spc="-60" dirty="0">
                <a:solidFill>
                  <a:srgbClr val="FF0066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0066"/>
                </a:solidFill>
                <a:latin typeface="Calibri"/>
                <a:cs typeface="Calibri"/>
              </a:rPr>
              <a:t>SCC,</a:t>
            </a:r>
            <a:r>
              <a:rPr sz="2400" spc="-90" dirty="0">
                <a:solidFill>
                  <a:srgbClr val="FF0066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0066"/>
                </a:solidFill>
                <a:latin typeface="Calibri"/>
                <a:cs typeface="Calibri"/>
              </a:rPr>
              <a:t>Dealloying)</a:t>
            </a:r>
            <a:r>
              <a:rPr sz="2400" spc="-85" dirty="0">
                <a:solidFill>
                  <a:srgbClr val="FF0066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0066"/>
                </a:solidFill>
                <a:latin typeface="Calibri"/>
                <a:cs typeface="Calibri"/>
              </a:rPr>
              <a:t>CORROSION</a:t>
            </a:r>
            <a:endParaRPr sz="2400">
              <a:latin typeface="Calibri"/>
              <a:cs typeface="Calibri"/>
            </a:endParaRPr>
          </a:p>
          <a:p>
            <a:pPr marL="546100" indent="-533400">
              <a:lnSpc>
                <a:spcPct val="100000"/>
              </a:lnSpc>
              <a:spcBef>
                <a:spcPts val="285"/>
              </a:spcBef>
              <a:buAutoNum type="arabicPeriod"/>
              <a:tabLst>
                <a:tab pos="546100" algn="l"/>
              </a:tabLst>
            </a:pPr>
            <a:r>
              <a:rPr sz="2400" spc="-35" dirty="0">
                <a:solidFill>
                  <a:srgbClr val="FF0066"/>
                </a:solidFill>
                <a:latin typeface="Calibri"/>
                <a:cs typeface="Calibri"/>
              </a:rPr>
              <a:t>GALVANIC</a:t>
            </a:r>
            <a:r>
              <a:rPr sz="2400" spc="-75" dirty="0">
                <a:solidFill>
                  <a:srgbClr val="FF0066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0066"/>
                </a:solidFill>
                <a:latin typeface="Calibri"/>
                <a:cs typeface="Calibri"/>
              </a:rPr>
              <a:t>CORROSION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90"/>
              </a:spcBef>
            </a:pPr>
            <a:endParaRPr sz="2400">
              <a:latin typeface="Calibri"/>
              <a:cs typeface="Calibri"/>
            </a:endParaRPr>
          </a:p>
          <a:p>
            <a:pPr marL="546100" marR="320675" indent="-534035">
              <a:lnSpc>
                <a:spcPct val="90000"/>
              </a:lnSpc>
            </a:pPr>
            <a:r>
              <a:rPr sz="2800" b="1" dirty="0">
                <a:solidFill>
                  <a:srgbClr val="CC0066"/>
                </a:solidFill>
                <a:latin typeface="Calibri"/>
                <a:cs typeface="Calibri"/>
              </a:rPr>
              <a:t>General</a:t>
            </a:r>
            <a:r>
              <a:rPr sz="2800" b="1" spc="-80" dirty="0">
                <a:solidFill>
                  <a:srgbClr val="CC006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CC0066"/>
                </a:solidFill>
                <a:latin typeface="Calibri"/>
                <a:cs typeface="Calibri"/>
              </a:rPr>
              <a:t>corrosion</a:t>
            </a:r>
            <a:r>
              <a:rPr sz="2800" b="1" spc="-110" dirty="0">
                <a:solidFill>
                  <a:srgbClr val="CC006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CC0066"/>
                </a:solidFill>
                <a:latin typeface="Calibri"/>
                <a:cs typeface="Calibri"/>
              </a:rPr>
              <a:t>takes</a:t>
            </a:r>
            <a:r>
              <a:rPr sz="2800" b="1" spc="-95" dirty="0">
                <a:solidFill>
                  <a:srgbClr val="CC006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CC0066"/>
                </a:solidFill>
                <a:latin typeface="Calibri"/>
                <a:cs typeface="Calibri"/>
              </a:rPr>
              <a:t>place</a:t>
            </a:r>
            <a:r>
              <a:rPr sz="2800" b="1" spc="-100" dirty="0">
                <a:solidFill>
                  <a:srgbClr val="CC006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CC0066"/>
                </a:solidFill>
                <a:latin typeface="Calibri"/>
                <a:cs typeface="Calibri"/>
              </a:rPr>
              <a:t>over</a:t>
            </a:r>
            <a:r>
              <a:rPr sz="2800" b="1" spc="-95" dirty="0">
                <a:solidFill>
                  <a:srgbClr val="CC006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CC0066"/>
                </a:solidFill>
                <a:latin typeface="Calibri"/>
                <a:cs typeface="Calibri"/>
              </a:rPr>
              <a:t>the</a:t>
            </a:r>
            <a:r>
              <a:rPr sz="2800" b="1" spc="-105" dirty="0">
                <a:solidFill>
                  <a:srgbClr val="CC006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CC0066"/>
                </a:solidFill>
                <a:latin typeface="Calibri"/>
                <a:cs typeface="Calibri"/>
              </a:rPr>
              <a:t>entire</a:t>
            </a:r>
            <a:r>
              <a:rPr sz="2800" b="1" spc="-85" dirty="0">
                <a:solidFill>
                  <a:srgbClr val="CC0066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CC0066"/>
                </a:solidFill>
                <a:latin typeface="Calibri"/>
                <a:cs typeface="Calibri"/>
              </a:rPr>
              <a:t>metal </a:t>
            </a:r>
            <a:r>
              <a:rPr sz="2800" b="1" dirty="0">
                <a:solidFill>
                  <a:srgbClr val="CC0066"/>
                </a:solidFill>
                <a:latin typeface="Calibri"/>
                <a:cs typeface="Calibri"/>
              </a:rPr>
              <a:t>surface</a:t>
            </a:r>
            <a:r>
              <a:rPr sz="2800" b="1" spc="-80" dirty="0">
                <a:solidFill>
                  <a:srgbClr val="CC006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CC0066"/>
                </a:solidFill>
                <a:latin typeface="Calibri"/>
                <a:cs typeface="Calibri"/>
              </a:rPr>
              <a:t>while</a:t>
            </a:r>
            <a:r>
              <a:rPr sz="2800" b="1" spc="-80" dirty="0">
                <a:solidFill>
                  <a:srgbClr val="CC006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CC0066"/>
                </a:solidFill>
                <a:latin typeface="Calibri"/>
                <a:cs typeface="Calibri"/>
              </a:rPr>
              <a:t>localised</a:t>
            </a:r>
            <a:r>
              <a:rPr sz="2800" b="1" spc="-80" dirty="0">
                <a:solidFill>
                  <a:srgbClr val="CC006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CC0066"/>
                </a:solidFill>
                <a:latin typeface="Calibri"/>
                <a:cs typeface="Calibri"/>
              </a:rPr>
              <a:t>pitting</a:t>
            </a:r>
            <a:r>
              <a:rPr sz="2800" b="1" spc="-100" dirty="0">
                <a:solidFill>
                  <a:srgbClr val="CC006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CC0066"/>
                </a:solidFill>
                <a:latin typeface="Calibri"/>
                <a:cs typeface="Calibri"/>
              </a:rPr>
              <a:t>takes</a:t>
            </a:r>
            <a:r>
              <a:rPr sz="2800" b="1" spc="-80" dirty="0">
                <a:solidFill>
                  <a:srgbClr val="CC006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CC0066"/>
                </a:solidFill>
                <a:latin typeface="Calibri"/>
                <a:cs typeface="Calibri"/>
              </a:rPr>
              <a:t>place</a:t>
            </a:r>
            <a:r>
              <a:rPr sz="2800" b="1" spc="-100" dirty="0">
                <a:solidFill>
                  <a:srgbClr val="CC006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CC0066"/>
                </a:solidFill>
                <a:latin typeface="Calibri"/>
                <a:cs typeface="Calibri"/>
              </a:rPr>
              <a:t>at</a:t>
            </a:r>
            <a:r>
              <a:rPr sz="2800" b="1" spc="-90" dirty="0">
                <a:solidFill>
                  <a:srgbClr val="CC006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CC0066"/>
                </a:solidFill>
                <a:latin typeface="Calibri"/>
                <a:cs typeface="Calibri"/>
              </a:rPr>
              <a:t>a</a:t>
            </a:r>
            <a:r>
              <a:rPr sz="2800" b="1" spc="-90" dirty="0">
                <a:solidFill>
                  <a:srgbClr val="CC0066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CC0066"/>
                </a:solidFill>
                <a:latin typeface="Calibri"/>
                <a:cs typeface="Calibri"/>
              </a:rPr>
              <a:t>small </a:t>
            </a:r>
            <a:r>
              <a:rPr sz="2800" b="1" dirty="0">
                <a:solidFill>
                  <a:srgbClr val="CC0066"/>
                </a:solidFill>
                <a:latin typeface="Calibri"/>
                <a:cs typeface="Calibri"/>
              </a:rPr>
              <a:t>anode</a:t>
            </a:r>
            <a:r>
              <a:rPr sz="2800" b="1" spc="-75" dirty="0">
                <a:solidFill>
                  <a:srgbClr val="CC006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CC0066"/>
                </a:solidFill>
                <a:latin typeface="Calibri"/>
                <a:cs typeface="Calibri"/>
              </a:rPr>
              <a:t>and</a:t>
            </a:r>
            <a:r>
              <a:rPr sz="2800" b="1" spc="-65" dirty="0">
                <a:solidFill>
                  <a:srgbClr val="CC006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CC0066"/>
                </a:solidFill>
                <a:latin typeface="Calibri"/>
                <a:cs typeface="Calibri"/>
              </a:rPr>
              <a:t>because</a:t>
            </a:r>
            <a:r>
              <a:rPr sz="2800" b="1" spc="-60" dirty="0">
                <a:solidFill>
                  <a:srgbClr val="CC006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CC0066"/>
                </a:solidFill>
                <a:latin typeface="Calibri"/>
                <a:cs typeface="Calibri"/>
              </a:rPr>
              <a:t>of</a:t>
            </a:r>
            <a:r>
              <a:rPr sz="2800" b="1" spc="-75" dirty="0">
                <a:solidFill>
                  <a:srgbClr val="CC006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CC0066"/>
                </a:solidFill>
                <a:latin typeface="Calibri"/>
                <a:cs typeface="Calibri"/>
              </a:rPr>
              <a:t>smaller</a:t>
            </a:r>
            <a:r>
              <a:rPr sz="2800" b="1" spc="-60" dirty="0">
                <a:solidFill>
                  <a:srgbClr val="CC006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CC0066"/>
                </a:solidFill>
                <a:latin typeface="Calibri"/>
                <a:cs typeface="Calibri"/>
              </a:rPr>
              <a:t>area</a:t>
            </a:r>
            <a:r>
              <a:rPr sz="2800" b="1" spc="-45" dirty="0">
                <a:solidFill>
                  <a:srgbClr val="CC006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CC0066"/>
                </a:solidFill>
                <a:latin typeface="Calibri"/>
                <a:cs typeface="Calibri"/>
              </a:rPr>
              <a:t>is</a:t>
            </a:r>
            <a:r>
              <a:rPr sz="2800" b="1" spc="-75" dirty="0">
                <a:solidFill>
                  <a:srgbClr val="CC006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CC0066"/>
                </a:solidFill>
                <a:latin typeface="Calibri"/>
                <a:cs typeface="Calibri"/>
              </a:rPr>
              <a:t>typically</a:t>
            </a:r>
            <a:r>
              <a:rPr sz="2800" b="1" spc="-45" dirty="0">
                <a:solidFill>
                  <a:srgbClr val="CC0066"/>
                </a:solidFill>
                <a:latin typeface="Calibri"/>
                <a:cs typeface="Calibri"/>
              </a:rPr>
              <a:t> </a:t>
            </a:r>
            <a:r>
              <a:rPr sz="2800" b="1" spc="-20" dirty="0">
                <a:solidFill>
                  <a:srgbClr val="CC0066"/>
                </a:solidFill>
                <a:latin typeface="Calibri"/>
                <a:cs typeface="Calibri"/>
              </a:rPr>
              <a:t>more </a:t>
            </a:r>
            <a:r>
              <a:rPr sz="2800" b="1" spc="-10" dirty="0">
                <a:solidFill>
                  <a:srgbClr val="CC0066"/>
                </a:solidFill>
                <a:latin typeface="Calibri"/>
                <a:cs typeface="Calibri"/>
              </a:rPr>
              <a:t>severe.</a:t>
            </a:r>
            <a:endParaRPr sz="2800">
              <a:latin typeface="Calibri"/>
              <a:cs typeface="Calibri"/>
            </a:endParaRPr>
          </a:p>
          <a:p>
            <a:pPr marL="546100" marR="5080" indent="-534035">
              <a:lnSpc>
                <a:spcPct val="90000"/>
              </a:lnSpc>
              <a:spcBef>
                <a:spcPts val="2785"/>
              </a:spcBef>
            </a:pPr>
            <a:r>
              <a:rPr sz="2800" b="1" dirty="0">
                <a:solidFill>
                  <a:srgbClr val="993366"/>
                </a:solidFill>
                <a:latin typeface="Calibri"/>
                <a:cs typeface="Calibri"/>
              </a:rPr>
              <a:t>Galvanic</a:t>
            </a:r>
            <a:r>
              <a:rPr sz="2800" b="1" spc="-60" dirty="0">
                <a:solidFill>
                  <a:srgbClr val="99336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993366"/>
                </a:solidFill>
                <a:latin typeface="Calibri"/>
                <a:cs typeface="Calibri"/>
              </a:rPr>
              <a:t>corrosion</a:t>
            </a:r>
            <a:r>
              <a:rPr sz="2800" b="1" spc="-95" dirty="0">
                <a:solidFill>
                  <a:srgbClr val="99336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993366"/>
                </a:solidFill>
                <a:latin typeface="Calibri"/>
                <a:cs typeface="Calibri"/>
              </a:rPr>
              <a:t>occurs</a:t>
            </a:r>
            <a:r>
              <a:rPr sz="2800" b="1" spc="-95" dirty="0">
                <a:solidFill>
                  <a:srgbClr val="99336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993366"/>
                </a:solidFill>
                <a:latin typeface="Calibri"/>
                <a:cs typeface="Calibri"/>
              </a:rPr>
              <a:t>when</a:t>
            </a:r>
            <a:r>
              <a:rPr sz="2800" b="1" spc="-85" dirty="0">
                <a:solidFill>
                  <a:srgbClr val="99336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993366"/>
                </a:solidFill>
                <a:latin typeface="Calibri"/>
                <a:cs typeface="Calibri"/>
              </a:rPr>
              <a:t>one</a:t>
            </a:r>
            <a:r>
              <a:rPr sz="2800" b="1" spc="-105" dirty="0">
                <a:solidFill>
                  <a:srgbClr val="99336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993366"/>
                </a:solidFill>
                <a:latin typeface="Calibri"/>
                <a:cs typeface="Calibri"/>
              </a:rPr>
              <a:t>metal</a:t>
            </a:r>
            <a:r>
              <a:rPr sz="2800" b="1" spc="-80" dirty="0">
                <a:solidFill>
                  <a:srgbClr val="99336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993366"/>
                </a:solidFill>
                <a:latin typeface="Calibri"/>
                <a:cs typeface="Calibri"/>
              </a:rPr>
              <a:t>sacrifices</a:t>
            </a:r>
            <a:r>
              <a:rPr sz="2800" b="1" spc="-70" dirty="0">
                <a:solidFill>
                  <a:srgbClr val="993366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993366"/>
                </a:solidFill>
                <a:latin typeface="Calibri"/>
                <a:cs typeface="Calibri"/>
              </a:rPr>
              <a:t>itself </a:t>
            </a:r>
            <a:r>
              <a:rPr sz="2800" b="1" dirty="0">
                <a:solidFill>
                  <a:srgbClr val="993366"/>
                </a:solidFill>
                <a:latin typeface="Calibri"/>
                <a:cs typeface="Calibri"/>
              </a:rPr>
              <a:t>to</a:t>
            </a:r>
            <a:r>
              <a:rPr sz="2800" b="1" spc="-85" dirty="0">
                <a:solidFill>
                  <a:srgbClr val="99336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993366"/>
                </a:solidFill>
                <a:latin typeface="Calibri"/>
                <a:cs typeface="Calibri"/>
              </a:rPr>
              <a:t>protect</a:t>
            </a:r>
            <a:r>
              <a:rPr sz="2800" b="1" spc="-50" dirty="0">
                <a:solidFill>
                  <a:srgbClr val="993366"/>
                </a:solidFill>
                <a:latin typeface="Calibri"/>
                <a:cs typeface="Calibri"/>
              </a:rPr>
              <a:t> </a:t>
            </a:r>
            <a:r>
              <a:rPr sz="2800" b="1" spc="-30" dirty="0">
                <a:solidFill>
                  <a:srgbClr val="993366"/>
                </a:solidFill>
                <a:latin typeface="Calibri"/>
                <a:cs typeface="Calibri"/>
              </a:rPr>
              <a:t>another.</a:t>
            </a:r>
            <a:r>
              <a:rPr sz="2800" b="1" spc="-65" dirty="0">
                <a:solidFill>
                  <a:srgbClr val="99336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993366"/>
                </a:solidFill>
                <a:latin typeface="Calibri"/>
                <a:cs typeface="Calibri"/>
              </a:rPr>
              <a:t>This</a:t>
            </a:r>
            <a:r>
              <a:rPr sz="2800" b="1" spc="-70" dirty="0">
                <a:solidFill>
                  <a:srgbClr val="99336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993366"/>
                </a:solidFill>
                <a:latin typeface="Calibri"/>
                <a:cs typeface="Calibri"/>
              </a:rPr>
              <a:t>would</a:t>
            </a:r>
            <a:r>
              <a:rPr sz="2800" b="1" spc="-80" dirty="0">
                <a:solidFill>
                  <a:srgbClr val="99336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993366"/>
                </a:solidFill>
                <a:latin typeface="Calibri"/>
                <a:cs typeface="Calibri"/>
              </a:rPr>
              <a:t>occur</a:t>
            </a:r>
            <a:r>
              <a:rPr sz="2800" b="1" spc="-75" dirty="0">
                <a:solidFill>
                  <a:srgbClr val="99336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993366"/>
                </a:solidFill>
                <a:latin typeface="Calibri"/>
                <a:cs typeface="Calibri"/>
              </a:rPr>
              <a:t>when</a:t>
            </a:r>
            <a:r>
              <a:rPr sz="2800" b="1" spc="-80" dirty="0">
                <a:solidFill>
                  <a:srgbClr val="993366"/>
                </a:solidFill>
                <a:latin typeface="Calibri"/>
                <a:cs typeface="Calibri"/>
              </a:rPr>
              <a:t> </a:t>
            </a:r>
            <a:r>
              <a:rPr sz="2800" b="1" spc="-25" dirty="0">
                <a:solidFill>
                  <a:srgbClr val="993366"/>
                </a:solidFill>
                <a:latin typeface="Calibri"/>
                <a:cs typeface="Calibri"/>
              </a:rPr>
              <a:t>two </a:t>
            </a:r>
            <a:r>
              <a:rPr sz="2800" b="1" dirty="0">
                <a:solidFill>
                  <a:srgbClr val="993366"/>
                </a:solidFill>
                <a:latin typeface="Calibri"/>
                <a:cs typeface="Calibri"/>
              </a:rPr>
              <a:t>dissimilar</a:t>
            </a:r>
            <a:r>
              <a:rPr sz="2800" b="1" spc="-60" dirty="0">
                <a:solidFill>
                  <a:srgbClr val="99336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993366"/>
                </a:solidFill>
                <a:latin typeface="Calibri"/>
                <a:cs typeface="Calibri"/>
              </a:rPr>
              <a:t>metals</a:t>
            </a:r>
            <a:r>
              <a:rPr sz="2800" b="1" spc="-55" dirty="0">
                <a:solidFill>
                  <a:srgbClr val="99336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993366"/>
                </a:solidFill>
                <a:latin typeface="Calibri"/>
                <a:cs typeface="Calibri"/>
              </a:rPr>
              <a:t>are</a:t>
            </a:r>
            <a:r>
              <a:rPr sz="2800" b="1" spc="-50" dirty="0">
                <a:solidFill>
                  <a:srgbClr val="99336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993366"/>
                </a:solidFill>
                <a:latin typeface="Calibri"/>
                <a:cs typeface="Calibri"/>
              </a:rPr>
              <a:t>in</a:t>
            </a:r>
            <a:r>
              <a:rPr sz="2800" b="1" spc="-65" dirty="0">
                <a:solidFill>
                  <a:srgbClr val="993366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993366"/>
                </a:solidFill>
                <a:latin typeface="Calibri"/>
                <a:cs typeface="Calibri"/>
              </a:rPr>
              <a:t>contact.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40739" y="1188211"/>
            <a:ext cx="6804659" cy="49644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7335" indent="-254635">
              <a:lnSpc>
                <a:spcPct val="100000"/>
              </a:lnSpc>
              <a:spcBef>
                <a:spcPts val="100"/>
              </a:spcBef>
              <a:buChar char="•"/>
              <a:tabLst>
                <a:tab pos="267335" algn="l"/>
              </a:tabLst>
            </a:pPr>
            <a:r>
              <a:rPr sz="2400" spc="-10" dirty="0">
                <a:solidFill>
                  <a:srgbClr val="006FC0"/>
                </a:solidFill>
                <a:latin typeface="Arial Black"/>
                <a:cs typeface="Arial Black"/>
              </a:rPr>
              <a:t>PIPELINES</a:t>
            </a:r>
            <a:endParaRPr sz="2400">
              <a:latin typeface="Arial Black"/>
              <a:cs typeface="Arial Black"/>
            </a:endParaRPr>
          </a:p>
          <a:p>
            <a:pPr marL="267335" indent="-254635">
              <a:lnSpc>
                <a:spcPct val="100000"/>
              </a:lnSpc>
              <a:spcBef>
                <a:spcPts val="120"/>
              </a:spcBef>
              <a:buChar char="•"/>
              <a:tabLst>
                <a:tab pos="267335" algn="l"/>
              </a:tabLst>
            </a:pPr>
            <a:r>
              <a:rPr sz="2400" dirty="0">
                <a:solidFill>
                  <a:srgbClr val="006FC0"/>
                </a:solidFill>
                <a:latin typeface="Arial Black"/>
                <a:cs typeface="Arial Black"/>
              </a:rPr>
              <a:t>CONDENSER</a:t>
            </a:r>
            <a:r>
              <a:rPr sz="2400" spc="-145" dirty="0">
                <a:solidFill>
                  <a:srgbClr val="006FC0"/>
                </a:solidFill>
                <a:latin typeface="Arial Black"/>
                <a:cs typeface="Arial Black"/>
              </a:rPr>
              <a:t> </a:t>
            </a:r>
            <a:r>
              <a:rPr sz="2400" spc="-10" dirty="0">
                <a:solidFill>
                  <a:srgbClr val="006FC0"/>
                </a:solidFill>
                <a:latin typeface="Arial Black"/>
                <a:cs typeface="Arial Black"/>
              </a:rPr>
              <a:t>WATER</a:t>
            </a:r>
            <a:r>
              <a:rPr sz="2400" spc="-125" dirty="0">
                <a:solidFill>
                  <a:srgbClr val="006FC0"/>
                </a:solidFill>
                <a:latin typeface="Arial Black"/>
                <a:cs typeface="Arial Black"/>
              </a:rPr>
              <a:t> </a:t>
            </a:r>
            <a:r>
              <a:rPr sz="2400" spc="-10" dirty="0">
                <a:solidFill>
                  <a:srgbClr val="006FC0"/>
                </a:solidFill>
                <a:latin typeface="Arial Black"/>
                <a:cs typeface="Arial Black"/>
              </a:rPr>
              <a:t>BOXES</a:t>
            </a:r>
            <a:endParaRPr sz="2400">
              <a:latin typeface="Arial Black"/>
              <a:cs typeface="Arial Black"/>
            </a:endParaRPr>
          </a:p>
          <a:p>
            <a:pPr marL="266700" indent="-254000">
              <a:lnSpc>
                <a:spcPct val="100000"/>
              </a:lnSpc>
              <a:spcBef>
                <a:spcPts val="120"/>
              </a:spcBef>
              <a:buChar char="•"/>
              <a:tabLst>
                <a:tab pos="266700" algn="l"/>
              </a:tabLst>
            </a:pPr>
            <a:r>
              <a:rPr sz="2400" dirty="0">
                <a:solidFill>
                  <a:srgbClr val="006FC0"/>
                </a:solidFill>
                <a:latin typeface="Arial Black"/>
                <a:cs typeface="Arial Black"/>
              </a:rPr>
              <a:t>TUBE</a:t>
            </a:r>
            <a:r>
              <a:rPr sz="2400" spc="-25" dirty="0">
                <a:solidFill>
                  <a:srgbClr val="006FC0"/>
                </a:solidFill>
                <a:latin typeface="Arial Black"/>
                <a:cs typeface="Arial Black"/>
              </a:rPr>
              <a:t> </a:t>
            </a:r>
            <a:r>
              <a:rPr sz="2400" spc="-10" dirty="0">
                <a:solidFill>
                  <a:srgbClr val="006FC0"/>
                </a:solidFill>
                <a:latin typeface="Arial Black"/>
                <a:cs typeface="Arial Black"/>
              </a:rPr>
              <a:t>PLATES</a:t>
            </a:r>
            <a:endParaRPr sz="2400">
              <a:latin typeface="Arial Black"/>
              <a:cs typeface="Arial Black"/>
            </a:endParaRPr>
          </a:p>
          <a:p>
            <a:pPr marL="267335" indent="-254635">
              <a:lnSpc>
                <a:spcPct val="100000"/>
              </a:lnSpc>
              <a:spcBef>
                <a:spcPts val="120"/>
              </a:spcBef>
              <a:buChar char="•"/>
              <a:tabLst>
                <a:tab pos="267335" algn="l"/>
              </a:tabLst>
            </a:pPr>
            <a:r>
              <a:rPr sz="2400" dirty="0">
                <a:solidFill>
                  <a:srgbClr val="006FC0"/>
                </a:solidFill>
                <a:latin typeface="Arial Black"/>
                <a:cs typeface="Arial Black"/>
              </a:rPr>
              <a:t>TUBE</a:t>
            </a:r>
            <a:r>
              <a:rPr sz="2400" spc="-95" dirty="0">
                <a:solidFill>
                  <a:srgbClr val="006FC0"/>
                </a:solidFill>
                <a:latin typeface="Arial Black"/>
                <a:cs typeface="Arial Black"/>
              </a:rPr>
              <a:t> </a:t>
            </a:r>
            <a:r>
              <a:rPr sz="2400" dirty="0">
                <a:solidFill>
                  <a:srgbClr val="006FC0"/>
                </a:solidFill>
                <a:latin typeface="Arial Black"/>
                <a:cs typeface="Arial Black"/>
              </a:rPr>
              <a:t>-</a:t>
            </a:r>
            <a:r>
              <a:rPr sz="2400" spc="-100" dirty="0">
                <a:solidFill>
                  <a:srgbClr val="006FC0"/>
                </a:solidFill>
                <a:latin typeface="Arial Black"/>
                <a:cs typeface="Arial Black"/>
              </a:rPr>
              <a:t> </a:t>
            </a:r>
            <a:r>
              <a:rPr sz="2400" dirty="0">
                <a:solidFill>
                  <a:srgbClr val="006FC0"/>
                </a:solidFill>
                <a:latin typeface="Arial Black"/>
                <a:cs typeface="Arial Black"/>
              </a:rPr>
              <a:t>TUBE</a:t>
            </a:r>
            <a:r>
              <a:rPr sz="2400" spc="-100" dirty="0">
                <a:solidFill>
                  <a:srgbClr val="006FC0"/>
                </a:solidFill>
                <a:latin typeface="Arial Black"/>
                <a:cs typeface="Arial Black"/>
              </a:rPr>
              <a:t> </a:t>
            </a:r>
            <a:r>
              <a:rPr sz="2400" spc="-10" dirty="0">
                <a:solidFill>
                  <a:srgbClr val="006FC0"/>
                </a:solidFill>
                <a:latin typeface="Arial Black"/>
                <a:cs typeface="Arial Black"/>
              </a:rPr>
              <a:t>PLATE</a:t>
            </a:r>
            <a:r>
              <a:rPr sz="2400" spc="-80" dirty="0">
                <a:solidFill>
                  <a:srgbClr val="006FC0"/>
                </a:solidFill>
                <a:latin typeface="Arial Black"/>
                <a:cs typeface="Arial Black"/>
              </a:rPr>
              <a:t> </a:t>
            </a:r>
            <a:r>
              <a:rPr sz="2400" spc="-10" dirty="0">
                <a:solidFill>
                  <a:srgbClr val="006FC0"/>
                </a:solidFill>
                <a:latin typeface="Arial Black"/>
                <a:cs typeface="Arial Black"/>
              </a:rPr>
              <a:t>JOINTS</a:t>
            </a:r>
            <a:endParaRPr sz="2400">
              <a:latin typeface="Arial Black"/>
              <a:cs typeface="Arial Black"/>
            </a:endParaRPr>
          </a:p>
          <a:p>
            <a:pPr marL="267335" indent="-254635">
              <a:lnSpc>
                <a:spcPct val="100000"/>
              </a:lnSpc>
              <a:spcBef>
                <a:spcPts val="120"/>
              </a:spcBef>
              <a:buChar char="•"/>
              <a:tabLst>
                <a:tab pos="267335" algn="l"/>
              </a:tabLst>
            </a:pPr>
            <a:r>
              <a:rPr sz="2400" dirty="0">
                <a:solidFill>
                  <a:srgbClr val="006FC0"/>
                </a:solidFill>
                <a:latin typeface="Arial Black"/>
                <a:cs typeface="Arial Black"/>
              </a:rPr>
              <a:t>CONDENSER</a:t>
            </a:r>
            <a:r>
              <a:rPr sz="2400" spc="-90" dirty="0">
                <a:solidFill>
                  <a:srgbClr val="006FC0"/>
                </a:solidFill>
                <a:latin typeface="Arial Black"/>
                <a:cs typeface="Arial Black"/>
              </a:rPr>
              <a:t> </a:t>
            </a:r>
            <a:r>
              <a:rPr sz="2400" dirty="0">
                <a:solidFill>
                  <a:srgbClr val="006FC0"/>
                </a:solidFill>
                <a:latin typeface="Arial Black"/>
                <a:cs typeface="Arial Black"/>
              </a:rPr>
              <a:t>TUBES</a:t>
            </a:r>
            <a:r>
              <a:rPr sz="2400" spc="-55" dirty="0">
                <a:solidFill>
                  <a:srgbClr val="006FC0"/>
                </a:solidFill>
                <a:latin typeface="Arial Black"/>
                <a:cs typeface="Arial Black"/>
              </a:rPr>
              <a:t> </a:t>
            </a:r>
            <a:r>
              <a:rPr sz="2400" dirty="0">
                <a:solidFill>
                  <a:srgbClr val="006FC0"/>
                </a:solidFill>
                <a:latin typeface="Arial Black"/>
                <a:cs typeface="Arial Black"/>
              </a:rPr>
              <a:t>-</a:t>
            </a:r>
            <a:r>
              <a:rPr sz="2400" spc="-65" dirty="0">
                <a:solidFill>
                  <a:srgbClr val="006FC0"/>
                </a:solidFill>
                <a:latin typeface="Arial Black"/>
                <a:cs typeface="Arial Black"/>
              </a:rPr>
              <a:t> </a:t>
            </a:r>
            <a:r>
              <a:rPr sz="2400" spc="-10" dirty="0">
                <a:solidFill>
                  <a:srgbClr val="006FC0"/>
                </a:solidFill>
                <a:latin typeface="Arial Black"/>
                <a:cs typeface="Arial Black"/>
              </a:rPr>
              <a:t>INTERNALS</a:t>
            </a:r>
            <a:endParaRPr sz="2400">
              <a:latin typeface="Arial Black"/>
              <a:cs typeface="Arial Black"/>
            </a:endParaRPr>
          </a:p>
          <a:p>
            <a:pPr marL="267335" indent="-254635">
              <a:lnSpc>
                <a:spcPct val="100000"/>
              </a:lnSpc>
              <a:spcBef>
                <a:spcPts val="120"/>
              </a:spcBef>
              <a:buChar char="•"/>
              <a:tabLst>
                <a:tab pos="267335" algn="l"/>
              </a:tabLst>
            </a:pPr>
            <a:r>
              <a:rPr sz="2400" dirty="0">
                <a:solidFill>
                  <a:srgbClr val="006FC0"/>
                </a:solidFill>
                <a:latin typeface="Arial Black"/>
                <a:cs typeface="Arial Black"/>
              </a:rPr>
              <a:t>CONDENSER</a:t>
            </a:r>
            <a:r>
              <a:rPr sz="2400" spc="-90" dirty="0">
                <a:solidFill>
                  <a:srgbClr val="006FC0"/>
                </a:solidFill>
                <a:latin typeface="Arial Black"/>
                <a:cs typeface="Arial Black"/>
              </a:rPr>
              <a:t> </a:t>
            </a:r>
            <a:r>
              <a:rPr sz="2400" dirty="0">
                <a:solidFill>
                  <a:srgbClr val="006FC0"/>
                </a:solidFill>
                <a:latin typeface="Arial Black"/>
                <a:cs typeface="Arial Black"/>
              </a:rPr>
              <a:t>TUBES</a:t>
            </a:r>
            <a:r>
              <a:rPr sz="2400" spc="-55" dirty="0">
                <a:solidFill>
                  <a:srgbClr val="006FC0"/>
                </a:solidFill>
                <a:latin typeface="Arial Black"/>
                <a:cs typeface="Arial Black"/>
              </a:rPr>
              <a:t> </a:t>
            </a:r>
            <a:r>
              <a:rPr sz="2400" dirty="0">
                <a:solidFill>
                  <a:srgbClr val="006FC0"/>
                </a:solidFill>
                <a:latin typeface="Arial Black"/>
                <a:cs typeface="Arial Black"/>
              </a:rPr>
              <a:t>-</a:t>
            </a:r>
            <a:r>
              <a:rPr sz="2400" spc="-65" dirty="0">
                <a:solidFill>
                  <a:srgbClr val="006FC0"/>
                </a:solidFill>
                <a:latin typeface="Arial Black"/>
                <a:cs typeface="Arial Black"/>
              </a:rPr>
              <a:t> </a:t>
            </a:r>
            <a:r>
              <a:rPr sz="2400" spc="-10" dirty="0">
                <a:solidFill>
                  <a:srgbClr val="006FC0"/>
                </a:solidFill>
                <a:latin typeface="Arial Black"/>
                <a:cs typeface="Arial Black"/>
              </a:rPr>
              <a:t>EXTERNALS</a:t>
            </a:r>
            <a:endParaRPr sz="2400">
              <a:latin typeface="Arial Black"/>
              <a:cs typeface="Arial Black"/>
            </a:endParaRPr>
          </a:p>
          <a:p>
            <a:pPr marL="266700" indent="-254000">
              <a:lnSpc>
                <a:spcPct val="100000"/>
              </a:lnSpc>
              <a:spcBef>
                <a:spcPts val="120"/>
              </a:spcBef>
              <a:buChar char="•"/>
              <a:tabLst>
                <a:tab pos="266700" algn="l"/>
              </a:tabLst>
            </a:pPr>
            <a:r>
              <a:rPr sz="2400" dirty="0">
                <a:solidFill>
                  <a:srgbClr val="006FC0"/>
                </a:solidFill>
                <a:latin typeface="Arial Black"/>
                <a:cs typeface="Arial Black"/>
              </a:rPr>
              <a:t>INLET</a:t>
            </a:r>
            <a:r>
              <a:rPr sz="2400" spc="-30" dirty="0">
                <a:solidFill>
                  <a:srgbClr val="006FC0"/>
                </a:solidFill>
                <a:latin typeface="Arial Black"/>
                <a:cs typeface="Arial Black"/>
              </a:rPr>
              <a:t> </a:t>
            </a:r>
            <a:r>
              <a:rPr sz="2400" dirty="0">
                <a:solidFill>
                  <a:srgbClr val="006FC0"/>
                </a:solidFill>
                <a:latin typeface="Arial Black"/>
                <a:cs typeface="Arial Black"/>
              </a:rPr>
              <a:t>END</a:t>
            </a:r>
            <a:r>
              <a:rPr sz="2400" spc="-40" dirty="0">
                <a:solidFill>
                  <a:srgbClr val="006FC0"/>
                </a:solidFill>
                <a:latin typeface="Arial Black"/>
                <a:cs typeface="Arial Black"/>
              </a:rPr>
              <a:t> </a:t>
            </a:r>
            <a:r>
              <a:rPr sz="2400" dirty="0">
                <a:solidFill>
                  <a:srgbClr val="006FC0"/>
                </a:solidFill>
                <a:latin typeface="Arial Black"/>
                <a:cs typeface="Arial Black"/>
              </a:rPr>
              <a:t>OF</a:t>
            </a:r>
            <a:r>
              <a:rPr sz="2400" spc="-35" dirty="0">
                <a:solidFill>
                  <a:srgbClr val="006FC0"/>
                </a:solidFill>
                <a:latin typeface="Arial Black"/>
                <a:cs typeface="Arial Black"/>
              </a:rPr>
              <a:t> </a:t>
            </a:r>
            <a:r>
              <a:rPr sz="2400" dirty="0">
                <a:solidFill>
                  <a:srgbClr val="006FC0"/>
                </a:solidFill>
                <a:latin typeface="Arial Black"/>
                <a:cs typeface="Arial Black"/>
              </a:rPr>
              <a:t>CONDENSER</a:t>
            </a:r>
            <a:r>
              <a:rPr sz="2400" spc="-50" dirty="0">
                <a:solidFill>
                  <a:srgbClr val="006FC0"/>
                </a:solidFill>
                <a:latin typeface="Arial Black"/>
                <a:cs typeface="Arial Black"/>
              </a:rPr>
              <a:t> </a:t>
            </a:r>
            <a:r>
              <a:rPr sz="2400" spc="-10" dirty="0">
                <a:solidFill>
                  <a:srgbClr val="006FC0"/>
                </a:solidFill>
                <a:latin typeface="Arial Black"/>
                <a:cs typeface="Arial Black"/>
              </a:rPr>
              <a:t>TUBES</a:t>
            </a:r>
            <a:endParaRPr sz="2400">
              <a:latin typeface="Arial Black"/>
              <a:cs typeface="Arial Black"/>
            </a:endParaRPr>
          </a:p>
          <a:p>
            <a:pPr marL="267335" indent="-254635">
              <a:lnSpc>
                <a:spcPct val="100000"/>
              </a:lnSpc>
              <a:spcBef>
                <a:spcPts val="125"/>
              </a:spcBef>
              <a:buChar char="•"/>
              <a:tabLst>
                <a:tab pos="267335" algn="l"/>
              </a:tabLst>
            </a:pPr>
            <a:r>
              <a:rPr sz="2400" spc="-10" dirty="0">
                <a:solidFill>
                  <a:srgbClr val="006FC0"/>
                </a:solidFill>
                <a:latin typeface="Arial Black"/>
                <a:cs typeface="Arial Black"/>
              </a:rPr>
              <a:t>PUMPS</a:t>
            </a:r>
            <a:endParaRPr sz="2400">
              <a:latin typeface="Arial Black"/>
              <a:cs typeface="Arial Black"/>
            </a:endParaRPr>
          </a:p>
          <a:p>
            <a:pPr marL="267335" indent="-254635">
              <a:lnSpc>
                <a:spcPct val="100000"/>
              </a:lnSpc>
              <a:spcBef>
                <a:spcPts val="120"/>
              </a:spcBef>
              <a:buChar char="•"/>
              <a:tabLst>
                <a:tab pos="267335" algn="l"/>
              </a:tabLst>
            </a:pPr>
            <a:r>
              <a:rPr sz="2400" dirty="0">
                <a:solidFill>
                  <a:srgbClr val="006FC0"/>
                </a:solidFill>
                <a:latin typeface="Arial Black"/>
                <a:cs typeface="Arial Black"/>
              </a:rPr>
              <a:t>BOILER</a:t>
            </a:r>
            <a:r>
              <a:rPr sz="2400" spc="-105" dirty="0">
                <a:solidFill>
                  <a:srgbClr val="006FC0"/>
                </a:solidFill>
                <a:latin typeface="Arial Black"/>
                <a:cs typeface="Arial Black"/>
              </a:rPr>
              <a:t> </a:t>
            </a:r>
            <a:r>
              <a:rPr sz="2400" dirty="0">
                <a:solidFill>
                  <a:srgbClr val="006FC0"/>
                </a:solidFill>
                <a:latin typeface="Arial Black"/>
                <a:cs typeface="Arial Black"/>
              </a:rPr>
              <a:t>TUBES</a:t>
            </a:r>
            <a:r>
              <a:rPr sz="2400" spc="-80" dirty="0">
                <a:solidFill>
                  <a:srgbClr val="006FC0"/>
                </a:solidFill>
                <a:latin typeface="Arial Black"/>
                <a:cs typeface="Arial Black"/>
              </a:rPr>
              <a:t> </a:t>
            </a:r>
            <a:r>
              <a:rPr sz="2400" dirty="0">
                <a:solidFill>
                  <a:srgbClr val="006FC0"/>
                </a:solidFill>
                <a:latin typeface="Arial Black"/>
                <a:cs typeface="Arial Black"/>
              </a:rPr>
              <a:t>(CARRY</a:t>
            </a:r>
            <a:r>
              <a:rPr sz="2400" spc="-125" dirty="0">
                <a:solidFill>
                  <a:srgbClr val="006FC0"/>
                </a:solidFill>
                <a:latin typeface="Arial Black"/>
                <a:cs typeface="Arial Black"/>
              </a:rPr>
              <a:t> </a:t>
            </a:r>
            <a:r>
              <a:rPr sz="2400" spc="-10" dirty="0">
                <a:solidFill>
                  <a:srgbClr val="006FC0"/>
                </a:solidFill>
                <a:latin typeface="Arial Black"/>
                <a:cs typeface="Arial Black"/>
              </a:rPr>
              <a:t>OVER)</a:t>
            </a:r>
            <a:endParaRPr sz="2400">
              <a:latin typeface="Arial Black"/>
              <a:cs typeface="Arial Black"/>
            </a:endParaRPr>
          </a:p>
          <a:p>
            <a:pPr marL="267335" indent="-254635">
              <a:lnSpc>
                <a:spcPct val="100000"/>
              </a:lnSpc>
              <a:spcBef>
                <a:spcPts val="120"/>
              </a:spcBef>
              <a:buChar char="•"/>
              <a:tabLst>
                <a:tab pos="267335" algn="l"/>
              </a:tabLst>
            </a:pPr>
            <a:r>
              <a:rPr sz="2400" spc="-10" dirty="0">
                <a:solidFill>
                  <a:srgbClr val="006FC0"/>
                </a:solidFill>
                <a:latin typeface="Arial Black"/>
                <a:cs typeface="Arial Black"/>
              </a:rPr>
              <a:t>AUXILLIARY</a:t>
            </a:r>
            <a:r>
              <a:rPr sz="2400" spc="-155" dirty="0">
                <a:solidFill>
                  <a:srgbClr val="006FC0"/>
                </a:solidFill>
                <a:latin typeface="Arial Black"/>
                <a:cs typeface="Arial Black"/>
              </a:rPr>
              <a:t> </a:t>
            </a:r>
            <a:r>
              <a:rPr sz="2400" dirty="0">
                <a:solidFill>
                  <a:srgbClr val="006FC0"/>
                </a:solidFill>
                <a:latin typeface="Arial Black"/>
                <a:cs typeface="Arial Black"/>
              </a:rPr>
              <a:t>COOLING</a:t>
            </a:r>
            <a:r>
              <a:rPr sz="2400" spc="-145" dirty="0">
                <a:solidFill>
                  <a:srgbClr val="006FC0"/>
                </a:solidFill>
                <a:latin typeface="Arial Black"/>
                <a:cs typeface="Arial Black"/>
              </a:rPr>
              <a:t> </a:t>
            </a:r>
            <a:r>
              <a:rPr sz="2400" spc="-10" dirty="0">
                <a:solidFill>
                  <a:srgbClr val="006FC0"/>
                </a:solidFill>
                <a:latin typeface="Arial Black"/>
                <a:cs typeface="Arial Black"/>
              </a:rPr>
              <a:t>WATER</a:t>
            </a:r>
            <a:r>
              <a:rPr sz="2400" spc="-130" dirty="0">
                <a:solidFill>
                  <a:srgbClr val="006FC0"/>
                </a:solidFill>
                <a:latin typeface="Arial Black"/>
                <a:cs typeface="Arial Black"/>
              </a:rPr>
              <a:t> </a:t>
            </a:r>
            <a:r>
              <a:rPr sz="2400" spc="-10" dirty="0">
                <a:solidFill>
                  <a:srgbClr val="006FC0"/>
                </a:solidFill>
                <a:latin typeface="Arial Black"/>
                <a:cs typeface="Arial Black"/>
              </a:rPr>
              <a:t>SYSTEM</a:t>
            </a:r>
            <a:endParaRPr sz="2400">
              <a:latin typeface="Arial Black"/>
              <a:cs typeface="Arial Black"/>
            </a:endParaRPr>
          </a:p>
          <a:p>
            <a:pPr marL="266700" indent="-254000">
              <a:lnSpc>
                <a:spcPct val="100000"/>
              </a:lnSpc>
              <a:spcBef>
                <a:spcPts val="120"/>
              </a:spcBef>
              <a:buChar char="•"/>
              <a:tabLst>
                <a:tab pos="266700" algn="l"/>
              </a:tabLst>
            </a:pPr>
            <a:r>
              <a:rPr sz="2400" spc="-10" dirty="0">
                <a:solidFill>
                  <a:srgbClr val="006FC0"/>
                </a:solidFill>
                <a:latin typeface="Arial Black"/>
                <a:cs typeface="Arial Black"/>
              </a:rPr>
              <a:t>HEAT</a:t>
            </a:r>
            <a:r>
              <a:rPr sz="2400" spc="-190" dirty="0">
                <a:solidFill>
                  <a:srgbClr val="006FC0"/>
                </a:solidFill>
                <a:latin typeface="Arial Black"/>
                <a:cs typeface="Arial Black"/>
              </a:rPr>
              <a:t> </a:t>
            </a:r>
            <a:r>
              <a:rPr sz="2400" spc="-10" dirty="0">
                <a:solidFill>
                  <a:srgbClr val="006FC0"/>
                </a:solidFill>
                <a:latin typeface="Arial Black"/>
                <a:cs typeface="Arial Black"/>
              </a:rPr>
              <a:t>EXCHANGERS</a:t>
            </a:r>
            <a:endParaRPr sz="2400">
              <a:latin typeface="Arial Black"/>
              <a:cs typeface="Arial Black"/>
            </a:endParaRPr>
          </a:p>
          <a:p>
            <a:pPr marL="267335" indent="-254635">
              <a:lnSpc>
                <a:spcPct val="100000"/>
              </a:lnSpc>
              <a:spcBef>
                <a:spcPts val="120"/>
              </a:spcBef>
              <a:buChar char="•"/>
              <a:tabLst>
                <a:tab pos="267335" algn="l"/>
              </a:tabLst>
            </a:pPr>
            <a:r>
              <a:rPr sz="2400" spc="-20" dirty="0">
                <a:solidFill>
                  <a:srgbClr val="006FC0"/>
                </a:solidFill>
                <a:latin typeface="Arial Black"/>
                <a:cs typeface="Arial Black"/>
              </a:rPr>
              <a:t>PLATE</a:t>
            </a:r>
            <a:r>
              <a:rPr sz="2400" spc="-165" dirty="0">
                <a:solidFill>
                  <a:srgbClr val="006FC0"/>
                </a:solidFill>
                <a:latin typeface="Arial Black"/>
                <a:cs typeface="Arial Black"/>
              </a:rPr>
              <a:t> </a:t>
            </a:r>
            <a:r>
              <a:rPr sz="2400" spc="-10" dirty="0">
                <a:solidFill>
                  <a:srgbClr val="006FC0"/>
                </a:solidFill>
                <a:latin typeface="Arial Black"/>
                <a:cs typeface="Arial Black"/>
              </a:rPr>
              <a:t>HEAT</a:t>
            </a:r>
            <a:r>
              <a:rPr sz="2400" spc="-160" dirty="0">
                <a:solidFill>
                  <a:srgbClr val="006FC0"/>
                </a:solidFill>
                <a:latin typeface="Arial Black"/>
                <a:cs typeface="Arial Black"/>
              </a:rPr>
              <a:t> </a:t>
            </a:r>
            <a:r>
              <a:rPr sz="2400" spc="-10" dirty="0">
                <a:solidFill>
                  <a:srgbClr val="006FC0"/>
                </a:solidFill>
                <a:latin typeface="Arial Black"/>
                <a:cs typeface="Arial Black"/>
              </a:rPr>
              <a:t>EXCHANGERS</a:t>
            </a:r>
            <a:endParaRPr sz="2400">
              <a:latin typeface="Arial Black"/>
              <a:cs typeface="Arial Black"/>
            </a:endParaRPr>
          </a:p>
          <a:p>
            <a:pPr marL="267335" indent="-254635">
              <a:lnSpc>
                <a:spcPct val="100000"/>
              </a:lnSpc>
              <a:spcBef>
                <a:spcPts val="120"/>
              </a:spcBef>
              <a:buChar char="•"/>
              <a:tabLst>
                <a:tab pos="267335" algn="l"/>
              </a:tabLst>
            </a:pPr>
            <a:r>
              <a:rPr sz="2400" dirty="0">
                <a:solidFill>
                  <a:srgbClr val="006FC0"/>
                </a:solidFill>
                <a:latin typeface="Arial Black"/>
                <a:cs typeface="Arial Black"/>
              </a:rPr>
              <a:t>Cooling</a:t>
            </a:r>
            <a:r>
              <a:rPr sz="2400" spc="-70" dirty="0">
                <a:solidFill>
                  <a:srgbClr val="006FC0"/>
                </a:solidFill>
                <a:latin typeface="Arial Black"/>
                <a:cs typeface="Arial Black"/>
              </a:rPr>
              <a:t> </a:t>
            </a:r>
            <a:r>
              <a:rPr sz="2400" spc="-10" dirty="0">
                <a:solidFill>
                  <a:srgbClr val="006FC0"/>
                </a:solidFill>
                <a:latin typeface="Arial Black"/>
                <a:cs typeface="Arial Black"/>
              </a:rPr>
              <a:t>Towers,</a:t>
            </a:r>
            <a:r>
              <a:rPr sz="2400" spc="-40" dirty="0">
                <a:solidFill>
                  <a:srgbClr val="006FC0"/>
                </a:solidFill>
                <a:latin typeface="Arial Black"/>
                <a:cs typeface="Arial Black"/>
              </a:rPr>
              <a:t> </a:t>
            </a:r>
            <a:r>
              <a:rPr sz="2400" dirty="0">
                <a:solidFill>
                  <a:srgbClr val="006FC0"/>
                </a:solidFill>
                <a:latin typeface="Arial Black"/>
                <a:cs typeface="Arial Black"/>
              </a:rPr>
              <a:t>basin,</a:t>
            </a:r>
            <a:r>
              <a:rPr sz="2400" spc="-55" dirty="0">
                <a:solidFill>
                  <a:srgbClr val="006FC0"/>
                </a:solidFill>
                <a:latin typeface="Arial Black"/>
                <a:cs typeface="Arial Black"/>
              </a:rPr>
              <a:t> </a:t>
            </a:r>
            <a:r>
              <a:rPr sz="2400" spc="-10" dirty="0">
                <a:solidFill>
                  <a:srgbClr val="006FC0"/>
                </a:solidFill>
                <a:latin typeface="Arial Black"/>
                <a:cs typeface="Arial Black"/>
              </a:rPr>
              <a:t>channels</a:t>
            </a:r>
            <a:endParaRPr sz="2400">
              <a:latin typeface="Arial Black"/>
              <a:cs typeface="Arial Black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43000" y="152400"/>
            <a:ext cx="7086600" cy="457200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3550"/>
              </a:lnSpc>
            </a:pPr>
            <a:r>
              <a:rPr sz="2800" dirty="0">
                <a:latin typeface="Times New Roman"/>
                <a:cs typeface="Times New Roman"/>
              </a:rPr>
              <a:t>CORROSION </a:t>
            </a:r>
            <a:r>
              <a:rPr sz="3100" dirty="0">
                <a:latin typeface="Times New Roman"/>
                <a:cs typeface="Times New Roman"/>
              </a:rPr>
              <a:t>IN</a:t>
            </a:r>
            <a:r>
              <a:rPr sz="3100" spc="-100" dirty="0">
                <a:latin typeface="Times New Roman"/>
                <a:cs typeface="Times New Roman"/>
              </a:rPr>
              <a:t> </a:t>
            </a:r>
            <a:r>
              <a:rPr sz="3100" dirty="0">
                <a:latin typeface="Times New Roman"/>
                <a:cs typeface="Times New Roman"/>
              </a:rPr>
              <a:t>CW</a:t>
            </a:r>
            <a:r>
              <a:rPr sz="3100" spc="-155" dirty="0">
                <a:latin typeface="Times New Roman"/>
                <a:cs typeface="Times New Roman"/>
              </a:rPr>
              <a:t> </a:t>
            </a:r>
            <a:r>
              <a:rPr sz="3100" spc="-10" dirty="0">
                <a:latin typeface="Times New Roman"/>
                <a:cs typeface="Times New Roman"/>
              </a:rPr>
              <a:t>SYSTEM</a:t>
            </a:r>
            <a:endParaRPr sz="31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47800" y="152400"/>
            <a:ext cx="6934200" cy="685800"/>
          </a:xfrm>
          <a:prstGeom prst="rect">
            <a:avLst/>
          </a:prstGeom>
          <a:solidFill>
            <a:srgbClr val="009900"/>
          </a:solidFill>
          <a:ln w="9525">
            <a:solidFill>
              <a:srgbClr val="000000"/>
            </a:solidFill>
          </a:ln>
        </p:spPr>
        <p:txBody>
          <a:bodyPr vert="horz" wrap="square" lIns="0" tIns="1524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200"/>
              </a:spcBef>
            </a:pPr>
            <a:r>
              <a:rPr sz="2400" dirty="0">
                <a:latin typeface="Arial"/>
                <a:cs typeface="Arial"/>
              </a:rPr>
              <a:t>Effects</a:t>
            </a:r>
            <a:r>
              <a:rPr sz="2400" spc="-7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of</a:t>
            </a:r>
            <a:r>
              <a:rPr sz="2400" spc="-7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Condenser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spc="-20" dirty="0">
                <a:latin typeface="Arial"/>
                <a:cs typeface="Arial"/>
              </a:rPr>
              <a:t>Tube</a:t>
            </a:r>
            <a:r>
              <a:rPr sz="2400" spc="-8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Leaks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and</a:t>
            </a:r>
            <a:r>
              <a:rPr sz="2400" spc="-8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Damage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3540" y="1549653"/>
            <a:ext cx="7592695" cy="368490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10" dirty="0">
                <a:solidFill>
                  <a:srgbClr val="CC3300"/>
                </a:solidFill>
                <a:latin typeface="Arial"/>
                <a:cs typeface="Arial"/>
              </a:rPr>
              <a:t>NOTE:</a:t>
            </a:r>
            <a:endParaRPr sz="2000">
              <a:latin typeface="Arial"/>
              <a:cs typeface="Arial"/>
            </a:endParaRPr>
          </a:p>
          <a:p>
            <a:pPr marL="169545" indent="-156845">
              <a:lnSpc>
                <a:spcPct val="100000"/>
              </a:lnSpc>
              <a:buFont typeface="Arial MT"/>
              <a:buChar char="•"/>
              <a:tabLst>
                <a:tab pos="169545" algn="l"/>
              </a:tabLst>
            </a:pPr>
            <a:r>
              <a:rPr sz="2000" b="1" dirty="0">
                <a:solidFill>
                  <a:srgbClr val="CC3300"/>
                </a:solidFill>
                <a:latin typeface="Arial"/>
                <a:cs typeface="Arial"/>
              </a:rPr>
              <a:t>Chloride</a:t>
            </a:r>
            <a:r>
              <a:rPr sz="2000" b="1" spc="-40" dirty="0">
                <a:solidFill>
                  <a:srgbClr val="CC33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CC3300"/>
                </a:solidFill>
                <a:latin typeface="Arial"/>
                <a:cs typeface="Arial"/>
              </a:rPr>
              <a:t>&amp;</a:t>
            </a:r>
            <a:r>
              <a:rPr sz="2000" b="1" spc="-35" dirty="0">
                <a:solidFill>
                  <a:srgbClr val="CC33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CC3300"/>
                </a:solidFill>
                <a:latin typeface="Arial"/>
                <a:cs typeface="Arial"/>
              </a:rPr>
              <a:t>Sulphate</a:t>
            </a:r>
            <a:r>
              <a:rPr sz="2000" b="1" spc="-30" dirty="0">
                <a:solidFill>
                  <a:srgbClr val="CC33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CC3300"/>
                </a:solidFill>
                <a:latin typeface="Arial"/>
                <a:cs typeface="Arial"/>
              </a:rPr>
              <a:t>ions</a:t>
            </a:r>
            <a:r>
              <a:rPr sz="2000" b="1" spc="-25" dirty="0">
                <a:solidFill>
                  <a:srgbClr val="CC33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CC3300"/>
                </a:solidFill>
                <a:latin typeface="Arial"/>
                <a:cs typeface="Arial"/>
              </a:rPr>
              <a:t>are</a:t>
            </a:r>
            <a:r>
              <a:rPr sz="2000" b="1" spc="-40" dirty="0">
                <a:solidFill>
                  <a:srgbClr val="CC33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CC3300"/>
                </a:solidFill>
                <a:latin typeface="Arial"/>
                <a:cs typeface="Arial"/>
              </a:rPr>
              <a:t>Corrosive</a:t>
            </a:r>
            <a:r>
              <a:rPr sz="2000" b="1" spc="-20" dirty="0">
                <a:solidFill>
                  <a:srgbClr val="CC33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CC3300"/>
                </a:solidFill>
                <a:latin typeface="Arial"/>
                <a:cs typeface="Arial"/>
              </a:rPr>
              <a:t>in</a:t>
            </a:r>
            <a:r>
              <a:rPr sz="2000" b="1" spc="-40" dirty="0">
                <a:solidFill>
                  <a:srgbClr val="CC3300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CC3300"/>
                </a:solidFill>
                <a:latin typeface="Arial"/>
                <a:cs typeface="Arial"/>
              </a:rPr>
              <a:t>nature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0"/>
              </a:spcBef>
              <a:buClr>
                <a:srgbClr val="CC3300"/>
              </a:buClr>
              <a:buFont typeface="Arial MT"/>
              <a:buChar char="•"/>
            </a:pPr>
            <a:endParaRPr sz="2000">
              <a:latin typeface="Arial"/>
              <a:cs typeface="Arial"/>
            </a:endParaRPr>
          </a:p>
          <a:p>
            <a:pPr marL="170180" indent="-157480">
              <a:lnSpc>
                <a:spcPct val="100000"/>
              </a:lnSpc>
              <a:buFont typeface="Arial MT"/>
              <a:buChar char="•"/>
              <a:tabLst>
                <a:tab pos="170180" algn="l"/>
              </a:tabLst>
            </a:pPr>
            <a:r>
              <a:rPr sz="2000" b="1" dirty="0">
                <a:solidFill>
                  <a:srgbClr val="CC3300"/>
                </a:solidFill>
                <a:latin typeface="Arial"/>
                <a:cs typeface="Arial"/>
              </a:rPr>
              <a:t>Hardness</a:t>
            </a:r>
            <a:r>
              <a:rPr sz="2000" b="1" spc="-40" dirty="0">
                <a:solidFill>
                  <a:srgbClr val="CC33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CC3300"/>
                </a:solidFill>
                <a:latin typeface="Arial"/>
                <a:cs typeface="Arial"/>
              </a:rPr>
              <a:t>salts</a:t>
            </a:r>
            <a:r>
              <a:rPr sz="2000" b="1" spc="-45" dirty="0">
                <a:solidFill>
                  <a:srgbClr val="CC33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CC3300"/>
                </a:solidFill>
                <a:latin typeface="Arial"/>
                <a:cs typeface="Arial"/>
              </a:rPr>
              <a:t>will</a:t>
            </a:r>
            <a:r>
              <a:rPr sz="2000" b="1" spc="-65" dirty="0">
                <a:solidFill>
                  <a:srgbClr val="CC33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CC3300"/>
                </a:solidFill>
                <a:latin typeface="Arial"/>
                <a:cs typeface="Arial"/>
              </a:rPr>
              <a:t>have</a:t>
            </a:r>
            <a:r>
              <a:rPr sz="2000" b="1" spc="-15" dirty="0">
                <a:solidFill>
                  <a:srgbClr val="CC33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CC3300"/>
                </a:solidFill>
                <a:latin typeface="Arial"/>
                <a:cs typeface="Arial"/>
              </a:rPr>
              <a:t>tendency</a:t>
            </a:r>
            <a:r>
              <a:rPr sz="2000" b="1" spc="-35" dirty="0">
                <a:solidFill>
                  <a:srgbClr val="CC33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CC3300"/>
                </a:solidFill>
                <a:latin typeface="Arial"/>
                <a:cs typeface="Arial"/>
              </a:rPr>
              <a:t>of</a:t>
            </a:r>
            <a:r>
              <a:rPr sz="2000" b="1" spc="-35" dirty="0">
                <a:solidFill>
                  <a:srgbClr val="CC3300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CC3300"/>
                </a:solidFill>
                <a:latin typeface="Arial"/>
                <a:cs typeface="Arial"/>
              </a:rPr>
              <a:t>deposition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0"/>
              </a:spcBef>
              <a:buClr>
                <a:srgbClr val="CC3300"/>
              </a:buClr>
              <a:buFont typeface="Arial MT"/>
              <a:buChar char="•"/>
            </a:pPr>
            <a:endParaRPr sz="2000">
              <a:latin typeface="Arial"/>
              <a:cs typeface="Arial"/>
            </a:endParaRPr>
          </a:p>
          <a:p>
            <a:pPr marL="170180" indent="-157480">
              <a:lnSpc>
                <a:spcPct val="100000"/>
              </a:lnSpc>
              <a:buFont typeface="Arial MT"/>
              <a:buChar char="•"/>
              <a:tabLst>
                <a:tab pos="170180" algn="l"/>
              </a:tabLst>
            </a:pPr>
            <a:r>
              <a:rPr sz="2000" b="1" dirty="0">
                <a:solidFill>
                  <a:srgbClr val="CC3300"/>
                </a:solidFill>
                <a:latin typeface="Arial"/>
                <a:cs typeface="Arial"/>
              </a:rPr>
              <a:t>Silica</a:t>
            </a:r>
            <a:r>
              <a:rPr sz="2000" b="1" spc="-30" dirty="0">
                <a:solidFill>
                  <a:srgbClr val="CC33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CC3300"/>
                </a:solidFill>
                <a:latin typeface="Arial"/>
                <a:cs typeface="Arial"/>
              </a:rPr>
              <a:t>can</a:t>
            </a:r>
            <a:r>
              <a:rPr sz="2000" b="1" spc="-35" dirty="0">
                <a:solidFill>
                  <a:srgbClr val="CC33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CC3300"/>
                </a:solidFill>
                <a:latin typeface="Arial"/>
                <a:cs typeface="Arial"/>
              </a:rPr>
              <a:t>travel</a:t>
            </a:r>
            <a:r>
              <a:rPr sz="2000" b="1" spc="-20" dirty="0">
                <a:solidFill>
                  <a:srgbClr val="CC33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CC3300"/>
                </a:solidFill>
                <a:latin typeface="Arial"/>
                <a:cs typeface="Arial"/>
              </a:rPr>
              <a:t>to</a:t>
            </a:r>
            <a:r>
              <a:rPr sz="2000" b="1" spc="-30" dirty="0">
                <a:solidFill>
                  <a:srgbClr val="CC33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CC3300"/>
                </a:solidFill>
                <a:latin typeface="Arial"/>
                <a:cs typeface="Arial"/>
              </a:rPr>
              <a:t>turbine</a:t>
            </a:r>
            <a:r>
              <a:rPr sz="2000" b="1" spc="-25" dirty="0">
                <a:solidFill>
                  <a:srgbClr val="CC33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CC3300"/>
                </a:solidFill>
                <a:latin typeface="Arial"/>
                <a:cs typeface="Arial"/>
              </a:rPr>
              <a:t>and</a:t>
            </a:r>
            <a:r>
              <a:rPr sz="2000" b="1" spc="-35" dirty="0">
                <a:solidFill>
                  <a:srgbClr val="CC33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CC3300"/>
                </a:solidFill>
                <a:latin typeface="Arial"/>
                <a:cs typeface="Arial"/>
              </a:rPr>
              <a:t>cause</a:t>
            </a:r>
            <a:r>
              <a:rPr sz="2000" b="1" spc="-20" dirty="0">
                <a:solidFill>
                  <a:srgbClr val="CC3300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CC3300"/>
                </a:solidFill>
                <a:latin typeface="Arial"/>
                <a:cs typeface="Arial"/>
              </a:rPr>
              <a:t>deposition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0"/>
              </a:spcBef>
              <a:buClr>
                <a:srgbClr val="CC3300"/>
              </a:buClr>
              <a:buFont typeface="Arial MT"/>
              <a:buChar char="•"/>
            </a:pPr>
            <a:endParaRPr sz="2000">
              <a:latin typeface="Arial"/>
              <a:cs typeface="Arial"/>
            </a:endParaRPr>
          </a:p>
          <a:p>
            <a:pPr marL="170180" indent="-157480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170180" algn="l"/>
              </a:tabLst>
            </a:pPr>
            <a:r>
              <a:rPr sz="2000" b="1" dirty="0">
                <a:solidFill>
                  <a:srgbClr val="CC3300"/>
                </a:solidFill>
                <a:latin typeface="Arial"/>
                <a:cs typeface="Arial"/>
              </a:rPr>
              <a:t>Corrosion</a:t>
            </a:r>
            <a:r>
              <a:rPr sz="2000" b="1" spc="-50" dirty="0">
                <a:solidFill>
                  <a:srgbClr val="CC33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CC3300"/>
                </a:solidFill>
                <a:latin typeface="Arial"/>
                <a:cs typeface="Arial"/>
              </a:rPr>
              <a:t>Products</a:t>
            </a:r>
            <a:r>
              <a:rPr sz="2000" b="1" spc="-50" dirty="0">
                <a:solidFill>
                  <a:srgbClr val="CC33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CC3300"/>
                </a:solidFill>
                <a:latin typeface="Arial"/>
                <a:cs typeface="Arial"/>
              </a:rPr>
              <a:t>&amp;</a:t>
            </a:r>
            <a:r>
              <a:rPr sz="2000" b="1" spc="-25" dirty="0">
                <a:solidFill>
                  <a:srgbClr val="CC33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CC3300"/>
                </a:solidFill>
                <a:latin typeface="Arial"/>
                <a:cs typeface="Arial"/>
              </a:rPr>
              <a:t>Deposits</a:t>
            </a:r>
            <a:r>
              <a:rPr sz="2000" b="1" spc="-50" dirty="0">
                <a:solidFill>
                  <a:srgbClr val="CC33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CC3300"/>
                </a:solidFill>
                <a:latin typeface="Arial"/>
                <a:cs typeface="Arial"/>
              </a:rPr>
              <a:t>reduce</a:t>
            </a:r>
            <a:r>
              <a:rPr sz="2000" b="1" spc="-35" dirty="0">
                <a:solidFill>
                  <a:srgbClr val="CC33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CC3300"/>
                </a:solidFill>
                <a:latin typeface="Arial"/>
                <a:cs typeface="Arial"/>
              </a:rPr>
              <a:t>heat</a:t>
            </a:r>
            <a:r>
              <a:rPr sz="2000" b="1" spc="-55" dirty="0">
                <a:solidFill>
                  <a:srgbClr val="CC3300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CC3300"/>
                </a:solidFill>
                <a:latin typeface="Arial"/>
                <a:cs typeface="Arial"/>
              </a:rPr>
              <a:t>transfer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5"/>
              </a:spcBef>
              <a:buClr>
                <a:srgbClr val="CC3300"/>
              </a:buClr>
              <a:buFont typeface="Arial MT"/>
              <a:buChar char="•"/>
            </a:pPr>
            <a:endParaRPr sz="2000">
              <a:latin typeface="Arial"/>
              <a:cs typeface="Arial"/>
            </a:endParaRPr>
          </a:p>
          <a:p>
            <a:pPr marL="170180" indent="-157480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170180" algn="l"/>
              </a:tabLst>
            </a:pPr>
            <a:r>
              <a:rPr sz="2000" b="1" dirty="0">
                <a:solidFill>
                  <a:srgbClr val="CC3300"/>
                </a:solidFill>
                <a:latin typeface="Arial"/>
                <a:cs typeface="Arial"/>
              </a:rPr>
              <a:t>Deposits</a:t>
            </a:r>
            <a:r>
              <a:rPr sz="2000" b="1" spc="-40" dirty="0">
                <a:solidFill>
                  <a:srgbClr val="CC33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CC3300"/>
                </a:solidFill>
                <a:latin typeface="Arial"/>
                <a:cs typeface="Arial"/>
              </a:rPr>
              <a:t>also</a:t>
            </a:r>
            <a:r>
              <a:rPr sz="2000" b="1" spc="-40" dirty="0">
                <a:solidFill>
                  <a:srgbClr val="CC33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CC3300"/>
                </a:solidFill>
                <a:latin typeface="Arial"/>
                <a:cs typeface="Arial"/>
              </a:rPr>
              <a:t>promote</a:t>
            </a:r>
            <a:r>
              <a:rPr sz="2000" b="1" spc="-25" dirty="0">
                <a:solidFill>
                  <a:srgbClr val="CC33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CC3300"/>
                </a:solidFill>
                <a:latin typeface="Arial"/>
                <a:cs typeface="Arial"/>
              </a:rPr>
              <a:t>under</a:t>
            </a:r>
            <a:r>
              <a:rPr sz="2000" b="1" spc="-35" dirty="0">
                <a:solidFill>
                  <a:srgbClr val="CC33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CC3300"/>
                </a:solidFill>
                <a:latin typeface="Arial"/>
                <a:cs typeface="Arial"/>
              </a:rPr>
              <a:t>deposit</a:t>
            </a:r>
            <a:r>
              <a:rPr sz="2000" b="1" spc="-45" dirty="0">
                <a:solidFill>
                  <a:srgbClr val="CC3300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CC3300"/>
                </a:solidFill>
                <a:latin typeface="Arial"/>
                <a:cs typeface="Arial"/>
              </a:rPr>
              <a:t>corrosion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0"/>
              </a:spcBef>
              <a:buClr>
                <a:srgbClr val="CC3300"/>
              </a:buClr>
              <a:buFont typeface="Arial MT"/>
              <a:buChar char="•"/>
            </a:pPr>
            <a:endParaRPr sz="2000">
              <a:latin typeface="Arial"/>
              <a:cs typeface="Arial"/>
            </a:endParaRPr>
          </a:p>
          <a:p>
            <a:pPr marL="169545" indent="-156845">
              <a:lnSpc>
                <a:spcPct val="100000"/>
              </a:lnSpc>
              <a:buFont typeface="Arial MT"/>
              <a:buChar char="•"/>
              <a:tabLst>
                <a:tab pos="169545" algn="l"/>
              </a:tabLst>
            </a:pPr>
            <a:r>
              <a:rPr sz="2000" b="1" dirty="0">
                <a:solidFill>
                  <a:srgbClr val="CC3300"/>
                </a:solidFill>
                <a:latin typeface="Arial"/>
                <a:cs typeface="Arial"/>
              </a:rPr>
              <a:t>Deposits,</a:t>
            </a:r>
            <a:r>
              <a:rPr sz="2000" b="1" spc="-60" dirty="0">
                <a:solidFill>
                  <a:srgbClr val="CC33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CC3300"/>
                </a:solidFill>
                <a:latin typeface="Arial"/>
                <a:cs typeface="Arial"/>
              </a:rPr>
              <a:t>Corrosion</a:t>
            </a:r>
            <a:r>
              <a:rPr sz="2000" b="1" spc="-55" dirty="0">
                <a:solidFill>
                  <a:srgbClr val="CC33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CC3300"/>
                </a:solidFill>
                <a:latin typeface="Arial"/>
                <a:cs typeface="Arial"/>
              </a:rPr>
              <a:t>products</a:t>
            </a:r>
            <a:r>
              <a:rPr sz="2000" b="1" spc="-30" dirty="0">
                <a:solidFill>
                  <a:srgbClr val="CC33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CC3300"/>
                </a:solidFill>
                <a:latin typeface="Arial"/>
                <a:cs typeface="Arial"/>
              </a:rPr>
              <a:t>in</a:t>
            </a:r>
            <a:r>
              <a:rPr sz="2000" b="1" spc="-30" dirty="0">
                <a:solidFill>
                  <a:srgbClr val="CC33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CC3300"/>
                </a:solidFill>
                <a:latin typeface="Arial"/>
                <a:cs typeface="Arial"/>
              </a:rPr>
              <a:t>CW</a:t>
            </a:r>
            <a:r>
              <a:rPr sz="2000" b="1" spc="-50" dirty="0">
                <a:solidFill>
                  <a:srgbClr val="CC33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CC3300"/>
                </a:solidFill>
                <a:latin typeface="Arial"/>
                <a:cs typeface="Arial"/>
              </a:rPr>
              <a:t>system</a:t>
            </a:r>
            <a:r>
              <a:rPr sz="2000" b="1" spc="-30" dirty="0">
                <a:solidFill>
                  <a:srgbClr val="CC33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CC3300"/>
                </a:solidFill>
                <a:latin typeface="Arial"/>
                <a:cs typeface="Arial"/>
              </a:rPr>
              <a:t>Promote</a:t>
            </a:r>
            <a:r>
              <a:rPr sz="2000" b="1" spc="-30" dirty="0">
                <a:solidFill>
                  <a:srgbClr val="CC3300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CC3300"/>
                </a:solidFill>
                <a:latin typeface="Arial"/>
                <a:cs typeface="Arial"/>
              </a:rPr>
              <a:t>Fouling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95400" y="76263"/>
            <a:ext cx="7162800" cy="487680"/>
          </a:xfrm>
          <a:custGeom>
            <a:avLst/>
            <a:gdLst/>
            <a:ahLst/>
            <a:cxnLst/>
            <a:rect l="l" t="t" r="r" b="b"/>
            <a:pathLst>
              <a:path w="7162800" h="487680">
                <a:moveTo>
                  <a:pt x="7162800" y="0"/>
                </a:moveTo>
                <a:lnTo>
                  <a:pt x="0" y="0"/>
                </a:lnTo>
                <a:lnTo>
                  <a:pt x="0" y="487362"/>
                </a:lnTo>
                <a:lnTo>
                  <a:pt x="7162800" y="487362"/>
                </a:lnTo>
                <a:lnTo>
                  <a:pt x="7162800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198114" y="83007"/>
            <a:ext cx="335851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/>
              <a:t>Causes</a:t>
            </a:r>
            <a:r>
              <a:rPr sz="3200" spc="-25" dirty="0"/>
              <a:t> </a:t>
            </a:r>
            <a:r>
              <a:rPr sz="3200" dirty="0"/>
              <a:t>of</a:t>
            </a:r>
            <a:r>
              <a:rPr sz="3200" spc="-10" dirty="0"/>
              <a:t> Corrosion</a:t>
            </a:r>
            <a:endParaRPr sz="320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116</a:t>
            </a:fld>
            <a:endParaRPr spc="-25" dirty="0"/>
          </a:p>
        </p:txBody>
      </p:sp>
      <p:sp>
        <p:nvSpPr>
          <p:cNvPr id="5" name="object 5"/>
          <p:cNvSpPr txBox="1"/>
          <p:nvPr/>
        </p:nvSpPr>
        <p:spPr>
          <a:xfrm>
            <a:off x="207365" y="549909"/>
            <a:ext cx="8812530" cy="5915660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659765" indent="-608965">
              <a:lnSpc>
                <a:spcPct val="100000"/>
              </a:lnSpc>
              <a:spcBef>
                <a:spcPts val="385"/>
              </a:spcBef>
              <a:buFont typeface="Arial MT"/>
              <a:buChar char="•"/>
              <a:tabLst>
                <a:tab pos="659765" algn="l"/>
              </a:tabLst>
            </a:pPr>
            <a:r>
              <a:rPr sz="2400" b="1" dirty="0">
                <a:solidFill>
                  <a:srgbClr val="C0504D"/>
                </a:solidFill>
                <a:latin typeface="Calibri"/>
                <a:cs typeface="Calibri"/>
              </a:rPr>
              <a:t>Dissolved</a:t>
            </a:r>
            <a:r>
              <a:rPr sz="2400" b="1" spc="-10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C0504D"/>
                </a:solidFill>
                <a:latin typeface="Calibri"/>
                <a:cs typeface="Calibri"/>
              </a:rPr>
              <a:t>Oxygen</a:t>
            </a:r>
            <a:endParaRPr sz="2400">
              <a:latin typeface="Calibri"/>
              <a:cs typeface="Calibri"/>
            </a:endParaRPr>
          </a:p>
          <a:p>
            <a:pPr marL="659765" indent="-608965">
              <a:lnSpc>
                <a:spcPct val="100000"/>
              </a:lnSpc>
              <a:spcBef>
                <a:spcPts val="290"/>
              </a:spcBef>
              <a:buFont typeface="Arial MT"/>
              <a:buChar char="•"/>
              <a:tabLst>
                <a:tab pos="659765" algn="l"/>
              </a:tabLst>
            </a:pPr>
            <a:r>
              <a:rPr sz="2400" b="1" dirty="0">
                <a:solidFill>
                  <a:srgbClr val="C0504D"/>
                </a:solidFill>
                <a:latin typeface="Calibri"/>
                <a:cs typeface="Calibri"/>
              </a:rPr>
              <a:t>Dissolved</a:t>
            </a:r>
            <a:r>
              <a:rPr sz="2400" b="1" spc="-9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C0504D"/>
                </a:solidFill>
                <a:latin typeface="Calibri"/>
                <a:cs typeface="Calibri"/>
              </a:rPr>
              <a:t>and</a:t>
            </a:r>
            <a:r>
              <a:rPr sz="2400" b="1" spc="-9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C0504D"/>
                </a:solidFill>
                <a:latin typeface="Calibri"/>
                <a:cs typeface="Calibri"/>
              </a:rPr>
              <a:t>suspended</a:t>
            </a:r>
            <a:r>
              <a:rPr sz="2400" b="1" spc="-7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C0504D"/>
                </a:solidFill>
                <a:latin typeface="Calibri"/>
                <a:cs typeface="Calibri"/>
              </a:rPr>
              <a:t>solids</a:t>
            </a:r>
            <a:endParaRPr sz="2400">
              <a:latin typeface="Calibri"/>
              <a:cs typeface="Calibri"/>
            </a:endParaRPr>
          </a:p>
          <a:p>
            <a:pPr marL="659765" indent="-608965">
              <a:lnSpc>
                <a:spcPct val="100000"/>
              </a:lnSpc>
              <a:spcBef>
                <a:spcPts val="290"/>
              </a:spcBef>
              <a:buFont typeface="Arial MT"/>
              <a:buChar char="•"/>
              <a:tabLst>
                <a:tab pos="659765" algn="l"/>
              </a:tabLst>
            </a:pPr>
            <a:r>
              <a:rPr sz="2400" b="1" dirty="0">
                <a:solidFill>
                  <a:srgbClr val="C0504D"/>
                </a:solidFill>
                <a:latin typeface="Calibri"/>
                <a:cs typeface="Calibri"/>
              </a:rPr>
              <a:t>Acidity</a:t>
            </a:r>
            <a:r>
              <a:rPr sz="2400" b="1" spc="-3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C0504D"/>
                </a:solidFill>
                <a:latin typeface="Calibri"/>
                <a:cs typeface="Calibri"/>
              </a:rPr>
              <a:t>–</a:t>
            </a:r>
            <a:r>
              <a:rPr sz="2400" b="1" spc="-2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C0504D"/>
                </a:solidFill>
                <a:latin typeface="Calibri"/>
                <a:cs typeface="Calibri"/>
              </a:rPr>
              <a:t>Alkalinity</a:t>
            </a:r>
            <a:endParaRPr sz="2400">
              <a:latin typeface="Calibri"/>
              <a:cs typeface="Calibri"/>
            </a:endParaRPr>
          </a:p>
          <a:p>
            <a:pPr marL="659765" indent="-608965">
              <a:lnSpc>
                <a:spcPct val="100000"/>
              </a:lnSpc>
              <a:spcBef>
                <a:spcPts val="285"/>
              </a:spcBef>
              <a:buFont typeface="Arial MT"/>
              <a:buChar char="•"/>
              <a:tabLst>
                <a:tab pos="659765" algn="l"/>
              </a:tabLst>
            </a:pPr>
            <a:r>
              <a:rPr sz="2400" b="1" spc="-20" dirty="0">
                <a:solidFill>
                  <a:srgbClr val="C0504D"/>
                </a:solidFill>
                <a:latin typeface="Calibri"/>
                <a:cs typeface="Calibri"/>
              </a:rPr>
              <a:t>Water</a:t>
            </a:r>
            <a:r>
              <a:rPr sz="2400" b="1" spc="-8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C0504D"/>
                </a:solidFill>
                <a:latin typeface="Calibri"/>
                <a:cs typeface="Calibri"/>
              </a:rPr>
              <a:t>velocity</a:t>
            </a:r>
            <a:endParaRPr sz="2400">
              <a:latin typeface="Calibri"/>
              <a:cs typeface="Calibri"/>
            </a:endParaRPr>
          </a:p>
          <a:p>
            <a:pPr marL="659765" indent="-608965">
              <a:lnSpc>
                <a:spcPct val="100000"/>
              </a:lnSpc>
              <a:spcBef>
                <a:spcPts val="290"/>
              </a:spcBef>
              <a:buFont typeface="Arial MT"/>
              <a:buChar char="•"/>
              <a:tabLst>
                <a:tab pos="659765" algn="l"/>
              </a:tabLst>
            </a:pPr>
            <a:r>
              <a:rPr sz="2400" b="1" spc="-10" dirty="0">
                <a:solidFill>
                  <a:srgbClr val="C0504D"/>
                </a:solidFill>
                <a:latin typeface="Calibri"/>
                <a:cs typeface="Calibri"/>
              </a:rPr>
              <a:t>Temperature</a:t>
            </a:r>
            <a:endParaRPr sz="2400">
              <a:latin typeface="Calibri"/>
              <a:cs typeface="Calibri"/>
            </a:endParaRPr>
          </a:p>
          <a:p>
            <a:pPr marL="659765" indent="-608965">
              <a:lnSpc>
                <a:spcPct val="100000"/>
              </a:lnSpc>
              <a:spcBef>
                <a:spcPts val="290"/>
              </a:spcBef>
              <a:buFont typeface="Arial MT"/>
              <a:buChar char="•"/>
              <a:tabLst>
                <a:tab pos="659765" algn="l"/>
              </a:tabLst>
            </a:pPr>
            <a:r>
              <a:rPr sz="2400" b="1" spc="-10" dirty="0">
                <a:solidFill>
                  <a:srgbClr val="C0504D"/>
                </a:solidFill>
                <a:latin typeface="Calibri"/>
                <a:cs typeface="Calibri"/>
              </a:rPr>
              <a:t>Microbiological</a:t>
            </a:r>
            <a:r>
              <a:rPr sz="2400" b="1" spc="-2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C0504D"/>
                </a:solidFill>
                <a:latin typeface="Calibri"/>
                <a:cs typeface="Calibri"/>
              </a:rPr>
              <a:t>Growth</a:t>
            </a:r>
            <a:endParaRPr sz="2400">
              <a:latin typeface="Calibri"/>
              <a:cs typeface="Calibri"/>
            </a:endParaRPr>
          </a:p>
          <a:p>
            <a:pPr marL="659765" indent="-608965">
              <a:lnSpc>
                <a:spcPct val="100000"/>
              </a:lnSpc>
              <a:spcBef>
                <a:spcPts val="290"/>
              </a:spcBef>
              <a:buFont typeface="Arial MT"/>
              <a:buChar char="•"/>
              <a:tabLst>
                <a:tab pos="659765" algn="l"/>
              </a:tabLst>
            </a:pPr>
            <a:r>
              <a:rPr sz="2400" b="1" dirty="0">
                <a:solidFill>
                  <a:srgbClr val="C0504D"/>
                </a:solidFill>
                <a:latin typeface="Calibri"/>
                <a:cs typeface="Calibri"/>
              </a:rPr>
              <a:t>Presence</a:t>
            </a:r>
            <a:r>
              <a:rPr sz="2400" b="1" spc="-5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C0504D"/>
                </a:solidFill>
                <a:latin typeface="Calibri"/>
                <a:cs typeface="Calibri"/>
              </a:rPr>
              <a:t>of</a:t>
            </a:r>
            <a:r>
              <a:rPr sz="2400" b="1" spc="-6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C0504D"/>
                </a:solidFill>
                <a:latin typeface="Calibri"/>
                <a:cs typeface="Calibri"/>
              </a:rPr>
              <a:t>CO,</a:t>
            </a:r>
            <a:r>
              <a:rPr sz="2400" b="1" spc="-5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C0504D"/>
                </a:solidFill>
                <a:latin typeface="Calibri"/>
                <a:cs typeface="Calibri"/>
              </a:rPr>
              <a:t>NH</a:t>
            </a:r>
            <a:r>
              <a:rPr sz="2400" b="1" baseline="-20833" dirty="0">
                <a:solidFill>
                  <a:srgbClr val="C0504D"/>
                </a:solidFill>
                <a:latin typeface="Calibri"/>
                <a:cs typeface="Calibri"/>
              </a:rPr>
              <a:t>3</a:t>
            </a:r>
            <a:r>
              <a:rPr sz="2400" b="1" dirty="0">
                <a:solidFill>
                  <a:srgbClr val="C0504D"/>
                </a:solidFill>
                <a:latin typeface="Calibri"/>
                <a:cs typeface="Calibri"/>
              </a:rPr>
              <a:t>,</a:t>
            </a:r>
            <a:r>
              <a:rPr sz="2400" b="1" spc="-4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C0504D"/>
                </a:solidFill>
                <a:latin typeface="Calibri"/>
                <a:cs typeface="Calibri"/>
              </a:rPr>
              <a:t>H</a:t>
            </a:r>
            <a:r>
              <a:rPr sz="2400" b="1" baseline="-20833" dirty="0">
                <a:solidFill>
                  <a:srgbClr val="C0504D"/>
                </a:solidFill>
                <a:latin typeface="Calibri"/>
                <a:cs typeface="Calibri"/>
              </a:rPr>
              <a:t>2</a:t>
            </a:r>
            <a:r>
              <a:rPr sz="2400" b="1" dirty="0">
                <a:solidFill>
                  <a:srgbClr val="C0504D"/>
                </a:solidFill>
                <a:latin typeface="Calibri"/>
                <a:cs typeface="Calibri"/>
              </a:rPr>
              <a:t>S</a:t>
            </a:r>
            <a:r>
              <a:rPr sz="2400" b="1" spc="-4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C0504D"/>
                </a:solidFill>
                <a:latin typeface="Calibri"/>
                <a:cs typeface="Calibri"/>
              </a:rPr>
              <a:t>and</a:t>
            </a:r>
            <a:r>
              <a:rPr sz="2400" b="1" spc="-6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C0504D"/>
                </a:solidFill>
                <a:latin typeface="Calibri"/>
                <a:cs typeface="Calibri"/>
              </a:rPr>
              <a:t>Chlorine</a:t>
            </a:r>
            <a:endParaRPr sz="2400">
              <a:latin typeface="Calibri"/>
              <a:cs typeface="Calibri"/>
            </a:endParaRPr>
          </a:p>
          <a:p>
            <a:pPr marL="659765" indent="-608965">
              <a:lnSpc>
                <a:spcPct val="100000"/>
              </a:lnSpc>
              <a:spcBef>
                <a:spcPts val="285"/>
              </a:spcBef>
              <a:buFont typeface="Arial MT"/>
              <a:buChar char="•"/>
              <a:tabLst>
                <a:tab pos="659765" algn="l"/>
              </a:tabLst>
            </a:pPr>
            <a:r>
              <a:rPr sz="2400" b="1" dirty="0">
                <a:solidFill>
                  <a:srgbClr val="C0504D"/>
                </a:solidFill>
                <a:latin typeface="Calibri"/>
                <a:cs typeface="Calibri"/>
              </a:rPr>
              <a:t>High</a:t>
            </a:r>
            <a:r>
              <a:rPr sz="2400" b="1" spc="-4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C0504D"/>
                </a:solidFill>
                <a:latin typeface="Calibri"/>
                <a:cs typeface="Calibri"/>
              </a:rPr>
              <a:t>Chloride</a:t>
            </a:r>
            <a:r>
              <a:rPr sz="2400" b="1" spc="-3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C0504D"/>
                </a:solidFill>
                <a:latin typeface="Calibri"/>
                <a:cs typeface="Calibri"/>
              </a:rPr>
              <a:t>/sulphate</a:t>
            </a:r>
            <a:endParaRPr sz="2400">
              <a:latin typeface="Calibri"/>
              <a:cs typeface="Calibri"/>
            </a:endParaRPr>
          </a:p>
          <a:p>
            <a:pPr marL="659765" indent="-608965">
              <a:lnSpc>
                <a:spcPct val="100000"/>
              </a:lnSpc>
              <a:spcBef>
                <a:spcPts val="290"/>
              </a:spcBef>
              <a:buFont typeface="Arial MT"/>
              <a:buChar char="•"/>
              <a:tabLst>
                <a:tab pos="659765" algn="l"/>
              </a:tabLst>
            </a:pPr>
            <a:r>
              <a:rPr sz="2400" b="1" dirty="0">
                <a:solidFill>
                  <a:srgbClr val="C0504D"/>
                </a:solidFill>
                <a:latin typeface="Calibri"/>
                <a:cs typeface="Calibri"/>
              </a:rPr>
              <a:t>Galvanic</a:t>
            </a:r>
            <a:r>
              <a:rPr sz="2400" b="1" spc="-9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C0504D"/>
                </a:solidFill>
                <a:latin typeface="Calibri"/>
                <a:cs typeface="Calibri"/>
              </a:rPr>
              <a:t>Action</a:t>
            </a:r>
            <a:endParaRPr sz="2400">
              <a:latin typeface="Calibri"/>
              <a:cs typeface="Calibri"/>
            </a:endParaRPr>
          </a:p>
          <a:p>
            <a:pPr marL="659765" indent="-608965">
              <a:lnSpc>
                <a:spcPct val="100000"/>
              </a:lnSpc>
              <a:spcBef>
                <a:spcPts val="290"/>
              </a:spcBef>
              <a:buFont typeface="Arial MT"/>
              <a:buChar char="•"/>
              <a:tabLst>
                <a:tab pos="659765" algn="l"/>
              </a:tabLst>
            </a:pPr>
            <a:r>
              <a:rPr sz="2400" b="1" spc="-10" dirty="0">
                <a:solidFill>
                  <a:srgbClr val="C0504D"/>
                </a:solidFill>
                <a:latin typeface="Calibri"/>
                <a:cs typeface="Calibri"/>
              </a:rPr>
              <a:t>Pollutants</a:t>
            </a:r>
            <a:endParaRPr sz="2400">
              <a:latin typeface="Calibri"/>
              <a:cs typeface="Calibri"/>
            </a:endParaRPr>
          </a:p>
          <a:p>
            <a:pPr marL="659765" indent="-608965">
              <a:lnSpc>
                <a:spcPct val="100000"/>
              </a:lnSpc>
              <a:spcBef>
                <a:spcPts val="285"/>
              </a:spcBef>
              <a:buFont typeface="Arial MT"/>
              <a:buChar char="•"/>
              <a:tabLst>
                <a:tab pos="659765" algn="l"/>
              </a:tabLst>
            </a:pPr>
            <a:r>
              <a:rPr sz="2400" b="1" dirty="0">
                <a:solidFill>
                  <a:srgbClr val="C0504D"/>
                </a:solidFill>
                <a:latin typeface="Calibri"/>
                <a:cs typeface="Calibri"/>
              </a:rPr>
              <a:t>Fouling/</a:t>
            </a:r>
            <a:r>
              <a:rPr sz="2400" b="1" spc="-5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C0504D"/>
                </a:solidFill>
                <a:latin typeface="Calibri"/>
                <a:cs typeface="Calibri"/>
              </a:rPr>
              <a:t>Under</a:t>
            </a:r>
            <a:r>
              <a:rPr sz="2400" b="1" spc="-4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C0504D"/>
                </a:solidFill>
                <a:latin typeface="Calibri"/>
                <a:cs typeface="Calibri"/>
              </a:rPr>
              <a:t>deposit</a:t>
            </a:r>
            <a:r>
              <a:rPr sz="2400" b="1" spc="-2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C0504D"/>
                </a:solidFill>
                <a:latin typeface="Calibri"/>
                <a:cs typeface="Calibri"/>
              </a:rPr>
              <a:t>corrosion</a:t>
            </a:r>
            <a:endParaRPr sz="2400">
              <a:latin typeface="Calibri"/>
              <a:cs typeface="Calibri"/>
            </a:endParaRPr>
          </a:p>
          <a:p>
            <a:pPr marL="50800">
              <a:lnSpc>
                <a:spcPts val="2735"/>
              </a:lnSpc>
              <a:spcBef>
                <a:spcPts val="290"/>
              </a:spcBef>
            </a:pPr>
            <a:r>
              <a:rPr sz="2400" dirty="0">
                <a:solidFill>
                  <a:srgbClr val="CC3300"/>
                </a:solidFill>
                <a:latin typeface="Calibri"/>
                <a:cs typeface="Calibri"/>
              </a:rPr>
              <a:t>The</a:t>
            </a:r>
            <a:r>
              <a:rPr sz="2400" spc="-25" dirty="0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CC3300"/>
                </a:solidFill>
                <a:latin typeface="Calibri"/>
                <a:cs typeface="Calibri"/>
              </a:rPr>
              <a:t>pH</a:t>
            </a:r>
            <a:r>
              <a:rPr sz="2400" spc="-30" dirty="0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CC3300"/>
                </a:solidFill>
                <a:latin typeface="Calibri"/>
                <a:cs typeface="Calibri"/>
              </a:rPr>
              <a:t>or</a:t>
            </a:r>
            <a:r>
              <a:rPr sz="2400" spc="-35" dirty="0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CC3300"/>
                </a:solidFill>
                <a:latin typeface="Calibri"/>
                <a:cs typeface="Calibri"/>
              </a:rPr>
              <a:t>alkalinity</a:t>
            </a:r>
            <a:r>
              <a:rPr sz="2400" spc="-70" dirty="0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CC3300"/>
                </a:solidFill>
                <a:latin typeface="Calibri"/>
                <a:cs typeface="Calibri"/>
              </a:rPr>
              <a:t>of</a:t>
            </a:r>
            <a:r>
              <a:rPr sz="2400" spc="-35" dirty="0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CC3300"/>
                </a:solidFill>
                <a:latin typeface="Calibri"/>
                <a:cs typeface="Calibri"/>
              </a:rPr>
              <a:t>the</a:t>
            </a:r>
            <a:r>
              <a:rPr sz="2400" spc="-45" dirty="0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CC3300"/>
                </a:solidFill>
                <a:latin typeface="Calibri"/>
                <a:cs typeface="Calibri"/>
              </a:rPr>
              <a:t>water</a:t>
            </a:r>
            <a:r>
              <a:rPr sz="2400" spc="-40" dirty="0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CC3300"/>
                </a:solidFill>
                <a:latin typeface="Calibri"/>
                <a:cs typeface="Calibri"/>
              </a:rPr>
              <a:t>is</a:t>
            </a:r>
            <a:r>
              <a:rPr sz="2400" spc="-25" dirty="0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CC3300"/>
                </a:solidFill>
                <a:latin typeface="Calibri"/>
                <a:cs typeface="Calibri"/>
              </a:rPr>
              <a:t>extremely</a:t>
            </a:r>
            <a:r>
              <a:rPr sz="2400" spc="-65" dirty="0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CC3300"/>
                </a:solidFill>
                <a:latin typeface="Calibri"/>
                <a:cs typeface="Calibri"/>
              </a:rPr>
              <a:t>important</a:t>
            </a:r>
            <a:r>
              <a:rPr sz="2400" spc="-60" dirty="0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CC3300"/>
                </a:solidFill>
                <a:latin typeface="Calibri"/>
                <a:cs typeface="Calibri"/>
              </a:rPr>
              <a:t>as</a:t>
            </a:r>
            <a:r>
              <a:rPr sz="2400" spc="-30" dirty="0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CC3300"/>
                </a:solidFill>
                <a:latin typeface="Calibri"/>
                <a:cs typeface="Calibri"/>
              </a:rPr>
              <a:t>it</a:t>
            </a:r>
            <a:r>
              <a:rPr sz="2400" spc="-50" dirty="0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CC3300"/>
                </a:solidFill>
                <a:latin typeface="Calibri"/>
                <a:cs typeface="Calibri"/>
              </a:rPr>
              <a:t>affects</a:t>
            </a:r>
            <a:endParaRPr sz="2400">
              <a:latin typeface="Calibri"/>
              <a:cs typeface="Calibri"/>
            </a:endParaRPr>
          </a:p>
          <a:p>
            <a:pPr marL="660400">
              <a:lnSpc>
                <a:spcPts val="2735"/>
              </a:lnSpc>
            </a:pPr>
            <a:r>
              <a:rPr sz="2400" dirty="0">
                <a:solidFill>
                  <a:srgbClr val="CC3300"/>
                </a:solidFill>
                <a:latin typeface="Calibri"/>
                <a:cs typeface="Calibri"/>
              </a:rPr>
              <a:t>corrosion</a:t>
            </a:r>
            <a:r>
              <a:rPr sz="2400" spc="-95" dirty="0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CC3300"/>
                </a:solidFill>
                <a:latin typeface="Calibri"/>
                <a:cs typeface="Calibri"/>
              </a:rPr>
              <a:t>significantly.</a:t>
            </a:r>
            <a:endParaRPr sz="2400">
              <a:latin typeface="Calibri"/>
              <a:cs typeface="Calibri"/>
            </a:endParaRPr>
          </a:p>
          <a:p>
            <a:pPr marL="660400" marR="17780" indent="-609600">
              <a:lnSpc>
                <a:spcPts val="2590"/>
              </a:lnSpc>
              <a:spcBef>
                <a:spcPts val="615"/>
              </a:spcBef>
            </a:pPr>
            <a:r>
              <a:rPr sz="2400" dirty="0">
                <a:solidFill>
                  <a:srgbClr val="FF0066"/>
                </a:solidFill>
                <a:latin typeface="Calibri"/>
                <a:cs typeface="Calibri"/>
              </a:rPr>
              <a:t>As</a:t>
            </a:r>
            <a:r>
              <a:rPr sz="2400" spc="-65" dirty="0">
                <a:solidFill>
                  <a:srgbClr val="FF0066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0066"/>
                </a:solidFill>
                <a:latin typeface="Calibri"/>
                <a:cs typeface="Calibri"/>
              </a:rPr>
              <a:t>a</a:t>
            </a:r>
            <a:r>
              <a:rPr sz="2400" spc="-75" dirty="0">
                <a:solidFill>
                  <a:srgbClr val="FF0066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0066"/>
                </a:solidFill>
                <a:latin typeface="Calibri"/>
                <a:cs typeface="Calibri"/>
              </a:rPr>
              <a:t>general</a:t>
            </a:r>
            <a:r>
              <a:rPr sz="2400" spc="-60" dirty="0">
                <a:solidFill>
                  <a:srgbClr val="FF0066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0066"/>
                </a:solidFill>
                <a:latin typeface="Calibri"/>
                <a:cs typeface="Calibri"/>
              </a:rPr>
              <a:t>rule</a:t>
            </a:r>
            <a:r>
              <a:rPr sz="2400" spc="-70" dirty="0">
                <a:solidFill>
                  <a:srgbClr val="FF0066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0066"/>
                </a:solidFill>
                <a:latin typeface="Calibri"/>
                <a:cs typeface="Calibri"/>
              </a:rPr>
              <a:t>corrosion</a:t>
            </a:r>
            <a:r>
              <a:rPr sz="2400" spc="-65" dirty="0">
                <a:solidFill>
                  <a:srgbClr val="FF0066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0066"/>
                </a:solidFill>
                <a:latin typeface="Calibri"/>
                <a:cs typeface="Calibri"/>
              </a:rPr>
              <a:t>potential</a:t>
            </a:r>
            <a:r>
              <a:rPr sz="2400" spc="-75" dirty="0">
                <a:solidFill>
                  <a:srgbClr val="FF0066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0066"/>
                </a:solidFill>
                <a:latin typeface="Calibri"/>
                <a:cs typeface="Calibri"/>
              </a:rPr>
              <a:t>decreases</a:t>
            </a:r>
            <a:r>
              <a:rPr sz="2400" spc="-65" dirty="0">
                <a:solidFill>
                  <a:srgbClr val="FF0066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0066"/>
                </a:solidFill>
                <a:latin typeface="Calibri"/>
                <a:cs typeface="Calibri"/>
              </a:rPr>
              <a:t>when</a:t>
            </a:r>
            <a:r>
              <a:rPr sz="2400" spc="-65" dirty="0">
                <a:solidFill>
                  <a:srgbClr val="FF0066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0066"/>
                </a:solidFill>
                <a:latin typeface="Calibri"/>
                <a:cs typeface="Calibri"/>
              </a:rPr>
              <a:t>pH</a:t>
            </a:r>
            <a:r>
              <a:rPr sz="2400" spc="-60" dirty="0">
                <a:solidFill>
                  <a:srgbClr val="FF0066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0066"/>
                </a:solidFill>
                <a:latin typeface="Calibri"/>
                <a:cs typeface="Calibri"/>
              </a:rPr>
              <a:t>increases,</a:t>
            </a:r>
            <a:r>
              <a:rPr sz="2400" spc="-75" dirty="0">
                <a:solidFill>
                  <a:srgbClr val="FF0066"/>
                </a:solidFill>
                <a:latin typeface="Calibri"/>
                <a:cs typeface="Calibri"/>
              </a:rPr>
              <a:t> </a:t>
            </a:r>
            <a:r>
              <a:rPr sz="2400" spc="-25" dirty="0">
                <a:solidFill>
                  <a:srgbClr val="FF0066"/>
                </a:solidFill>
                <a:latin typeface="Calibri"/>
                <a:cs typeface="Calibri"/>
              </a:rPr>
              <a:t>but </a:t>
            </a:r>
            <a:r>
              <a:rPr sz="2400" dirty="0">
                <a:solidFill>
                  <a:srgbClr val="FF0066"/>
                </a:solidFill>
                <a:latin typeface="Calibri"/>
                <a:cs typeface="Calibri"/>
              </a:rPr>
              <a:t>as</a:t>
            </a:r>
            <a:r>
              <a:rPr sz="2400" spc="-50" dirty="0">
                <a:solidFill>
                  <a:srgbClr val="FF0066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0066"/>
                </a:solidFill>
                <a:latin typeface="Calibri"/>
                <a:cs typeface="Calibri"/>
              </a:rPr>
              <a:t>the</a:t>
            </a:r>
            <a:r>
              <a:rPr sz="2400" spc="-55" dirty="0">
                <a:solidFill>
                  <a:srgbClr val="FF0066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0066"/>
                </a:solidFill>
                <a:latin typeface="Calibri"/>
                <a:cs typeface="Calibri"/>
              </a:rPr>
              <a:t>pH</a:t>
            </a:r>
            <a:r>
              <a:rPr sz="2400" spc="-45" dirty="0">
                <a:solidFill>
                  <a:srgbClr val="FF0066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0066"/>
                </a:solidFill>
                <a:latin typeface="Calibri"/>
                <a:cs typeface="Calibri"/>
              </a:rPr>
              <a:t>increase</a:t>
            </a:r>
            <a:r>
              <a:rPr sz="2400" spc="-45" dirty="0">
                <a:solidFill>
                  <a:srgbClr val="FF0066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0066"/>
                </a:solidFill>
                <a:latin typeface="Calibri"/>
                <a:cs typeface="Calibri"/>
              </a:rPr>
              <a:t>so</a:t>
            </a:r>
            <a:r>
              <a:rPr sz="2400" spc="-50" dirty="0">
                <a:solidFill>
                  <a:srgbClr val="FF0066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0066"/>
                </a:solidFill>
                <a:latin typeface="Calibri"/>
                <a:cs typeface="Calibri"/>
              </a:rPr>
              <a:t>does</a:t>
            </a:r>
            <a:r>
              <a:rPr sz="2400" spc="-45" dirty="0">
                <a:solidFill>
                  <a:srgbClr val="FF0066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0066"/>
                </a:solidFill>
                <a:latin typeface="Calibri"/>
                <a:cs typeface="Calibri"/>
              </a:rPr>
              <a:t>the</a:t>
            </a:r>
            <a:r>
              <a:rPr sz="2400" spc="-45" dirty="0">
                <a:solidFill>
                  <a:srgbClr val="FF0066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0066"/>
                </a:solidFill>
                <a:latin typeface="Calibri"/>
                <a:cs typeface="Calibri"/>
              </a:rPr>
              <a:t>potential</a:t>
            </a:r>
            <a:r>
              <a:rPr sz="2400" spc="-55" dirty="0">
                <a:solidFill>
                  <a:srgbClr val="FF0066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0066"/>
                </a:solidFill>
                <a:latin typeface="Calibri"/>
                <a:cs typeface="Calibri"/>
              </a:rPr>
              <a:t>for</a:t>
            </a:r>
            <a:r>
              <a:rPr sz="2400" spc="-40" dirty="0">
                <a:solidFill>
                  <a:srgbClr val="FF0066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0066"/>
                </a:solidFill>
                <a:latin typeface="Calibri"/>
                <a:cs typeface="Calibri"/>
              </a:rPr>
              <a:t>scale.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117</a:t>
            </a:fld>
            <a:endParaRPr spc="-25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66800" y="46037"/>
            <a:ext cx="7620000" cy="563880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31115" rIns="0" bIns="0" rtlCol="0">
            <a:spAutoFit/>
          </a:bodyPr>
          <a:lstStyle/>
          <a:p>
            <a:pPr marL="3175" algn="ctr">
              <a:lnSpc>
                <a:spcPct val="100000"/>
              </a:lnSpc>
              <a:spcBef>
                <a:spcPts val="245"/>
              </a:spcBef>
            </a:pPr>
            <a:r>
              <a:rPr sz="3100" spc="-10" dirty="0">
                <a:latin typeface="Times New Roman"/>
                <a:cs typeface="Times New Roman"/>
              </a:rPr>
              <a:t>CORROSION</a:t>
            </a:r>
            <a:r>
              <a:rPr sz="3100" spc="-114" dirty="0">
                <a:latin typeface="Times New Roman"/>
                <a:cs typeface="Times New Roman"/>
              </a:rPr>
              <a:t> </a:t>
            </a:r>
            <a:r>
              <a:rPr sz="3100" spc="-10" dirty="0">
                <a:latin typeface="Times New Roman"/>
                <a:cs typeface="Times New Roman"/>
              </a:rPr>
              <a:t>CONTROL</a:t>
            </a:r>
            <a:endParaRPr sz="31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702309"/>
            <a:ext cx="4942840" cy="5732780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675"/>
              </a:spcBef>
              <a:buFont typeface="Arial MT"/>
              <a:buChar char="•"/>
              <a:tabLst>
                <a:tab pos="354965" algn="l"/>
              </a:tabLst>
            </a:pPr>
            <a:r>
              <a:rPr sz="2400" b="1" dirty="0">
                <a:solidFill>
                  <a:srgbClr val="006600"/>
                </a:solidFill>
                <a:latin typeface="Calibri"/>
                <a:cs typeface="Calibri"/>
              </a:rPr>
              <a:t>pH </a:t>
            </a:r>
            <a:r>
              <a:rPr sz="2400" b="1" spc="-10" dirty="0">
                <a:solidFill>
                  <a:srgbClr val="006600"/>
                </a:solidFill>
                <a:latin typeface="Calibri"/>
                <a:cs typeface="Calibri"/>
              </a:rPr>
              <a:t>adjustment</a:t>
            </a:r>
            <a:endParaRPr sz="24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354965" algn="l"/>
              </a:tabLst>
            </a:pPr>
            <a:r>
              <a:rPr sz="2400" b="1" spc="-10" dirty="0">
                <a:solidFill>
                  <a:srgbClr val="006600"/>
                </a:solidFill>
                <a:latin typeface="Calibri"/>
                <a:cs typeface="Calibri"/>
              </a:rPr>
              <a:t>Effective</a:t>
            </a:r>
            <a:r>
              <a:rPr sz="2400" b="1" spc="-105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600"/>
                </a:solidFill>
                <a:latin typeface="Calibri"/>
                <a:cs typeface="Calibri"/>
              </a:rPr>
              <a:t>aeration</a:t>
            </a:r>
            <a:endParaRPr sz="24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354965" algn="l"/>
              </a:tabLst>
            </a:pPr>
            <a:r>
              <a:rPr sz="2400" b="1" spc="-10" dirty="0">
                <a:solidFill>
                  <a:srgbClr val="006600"/>
                </a:solidFill>
                <a:latin typeface="Calibri"/>
                <a:cs typeface="Calibri"/>
              </a:rPr>
              <a:t>Effective</a:t>
            </a:r>
            <a:r>
              <a:rPr sz="2400" b="1" spc="-105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600"/>
                </a:solidFill>
                <a:latin typeface="Calibri"/>
                <a:cs typeface="Calibri"/>
              </a:rPr>
              <a:t>Chlorination</a:t>
            </a:r>
            <a:endParaRPr sz="24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580"/>
              </a:spcBef>
              <a:buFont typeface="Arial MT"/>
              <a:buChar char="•"/>
              <a:tabLst>
                <a:tab pos="354965" algn="l"/>
              </a:tabLst>
            </a:pPr>
            <a:r>
              <a:rPr sz="2400" b="1" dirty="0">
                <a:solidFill>
                  <a:srgbClr val="006600"/>
                </a:solidFill>
                <a:latin typeface="Calibri"/>
                <a:cs typeface="Calibri"/>
              </a:rPr>
              <a:t>Balancing</a:t>
            </a:r>
            <a:r>
              <a:rPr sz="2400" b="1" spc="-40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600"/>
                </a:solidFill>
                <a:latin typeface="Calibri"/>
                <a:cs typeface="Calibri"/>
              </a:rPr>
              <a:t>the</a:t>
            </a:r>
            <a:r>
              <a:rPr sz="2400" b="1" spc="-25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600"/>
                </a:solidFill>
                <a:latin typeface="Calibri"/>
                <a:cs typeface="Calibri"/>
              </a:rPr>
              <a:t>chloride</a:t>
            </a:r>
            <a:r>
              <a:rPr sz="2400" b="1" spc="-45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600"/>
                </a:solidFill>
                <a:latin typeface="Calibri"/>
                <a:cs typeface="Calibri"/>
              </a:rPr>
              <a:t>and</a:t>
            </a:r>
            <a:r>
              <a:rPr sz="2400" b="1" spc="-35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600"/>
                </a:solidFill>
                <a:latin typeface="Calibri"/>
                <a:cs typeface="Calibri"/>
              </a:rPr>
              <a:t>hardness</a:t>
            </a:r>
            <a:endParaRPr sz="24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354965" algn="l"/>
              </a:tabLst>
            </a:pPr>
            <a:r>
              <a:rPr sz="2400" b="1" spc="-10" dirty="0">
                <a:solidFill>
                  <a:srgbClr val="006600"/>
                </a:solidFill>
                <a:latin typeface="Calibri"/>
                <a:cs typeface="Calibri"/>
              </a:rPr>
              <a:t>Polyphosphate</a:t>
            </a:r>
            <a:r>
              <a:rPr sz="2400" b="1" spc="-25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600"/>
                </a:solidFill>
                <a:latin typeface="Calibri"/>
                <a:cs typeface="Calibri"/>
              </a:rPr>
              <a:t>dosing</a:t>
            </a:r>
            <a:endParaRPr sz="24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580"/>
              </a:spcBef>
              <a:buFont typeface="Arial MT"/>
              <a:buChar char="•"/>
              <a:tabLst>
                <a:tab pos="354965" algn="l"/>
              </a:tabLst>
            </a:pPr>
            <a:r>
              <a:rPr sz="2400" b="1" dirty="0">
                <a:solidFill>
                  <a:srgbClr val="006600"/>
                </a:solidFill>
                <a:latin typeface="Calibri"/>
                <a:cs typeface="Calibri"/>
              </a:rPr>
              <a:t>Ferrous</a:t>
            </a:r>
            <a:r>
              <a:rPr sz="2400" b="1" spc="-130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600"/>
                </a:solidFill>
                <a:latin typeface="Calibri"/>
                <a:cs typeface="Calibri"/>
              </a:rPr>
              <a:t>sulphate</a:t>
            </a:r>
            <a:r>
              <a:rPr sz="2400" b="1" spc="-105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600"/>
                </a:solidFill>
                <a:latin typeface="Calibri"/>
                <a:cs typeface="Calibri"/>
              </a:rPr>
              <a:t>dosing</a:t>
            </a:r>
            <a:endParaRPr sz="24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354965" algn="l"/>
              </a:tabLst>
            </a:pPr>
            <a:r>
              <a:rPr sz="2400" b="1" dirty="0">
                <a:solidFill>
                  <a:srgbClr val="006600"/>
                </a:solidFill>
                <a:latin typeface="Calibri"/>
                <a:cs typeface="Calibri"/>
              </a:rPr>
              <a:t>Cathodic</a:t>
            </a:r>
            <a:r>
              <a:rPr sz="2400" b="1" spc="-75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600"/>
                </a:solidFill>
                <a:latin typeface="Calibri"/>
                <a:cs typeface="Calibri"/>
              </a:rPr>
              <a:t>Protection</a:t>
            </a:r>
            <a:endParaRPr sz="24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354965" algn="l"/>
              </a:tabLst>
            </a:pPr>
            <a:r>
              <a:rPr sz="2400" b="1" dirty="0">
                <a:solidFill>
                  <a:srgbClr val="006600"/>
                </a:solidFill>
                <a:latin typeface="Calibri"/>
                <a:cs typeface="Calibri"/>
              </a:rPr>
              <a:t>Corrosion</a:t>
            </a:r>
            <a:r>
              <a:rPr sz="2400" b="1" spc="-90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600"/>
                </a:solidFill>
                <a:latin typeface="Calibri"/>
                <a:cs typeface="Calibri"/>
              </a:rPr>
              <a:t>inhibitors</a:t>
            </a:r>
            <a:endParaRPr sz="24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354965" algn="l"/>
              </a:tabLst>
            </a:pPr>
            <a:r>
              <a:rPr sz="2400" b="1" dirty="0">
                <a:solidFill>
                  <a:srgbClr val="006600"/>
                </a:solidFill>
                <a:latin typeface="Calibri"/>
                <a:cs typeface="Calibri"/>
              </a:rPr>
              <a:t>Correct</a:t>
            </a:r>
            <a:r>
              <a:rPr sz="2400" b="1" spc="-65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600"/>
                </a:solidFill>
                <a:latin typeface="Calibri"/>
                <a:cs typeface="Calibri"/>
              </a:rPr>
              <a:t>design</a:t>
            </a:r>
            <a:endParaRPr sz="24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580"/>
              </a:spcBef>
              <a:buFont typeface="Arial MT"/>
              <a:buChar char="•"/>
              <a:tabLst>
                <a:tab pos="354965" algn="l"/>
              </a:tabLst>
            </a:pPr>
            <a:r>
              <a:rPr sz="2400" b="1" dirty="0">
                <a:solidFill>
                  <a:srgbClr val="006600"/>
                </a:solidFill>
                <a:latin typeface="Calibri"/>
                <a:cs typeface="Calibri"/>
              </a:rPr>
              <a:t>Corrosion</a:t>
            </a:r>
            <a:r>
              <a:rPr sz="2400" b="1" spc="-100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600"/>
                </a:solidFill>
                <a:latin typeface="Calibri"/>
                <a:cs typeface="Calibri"/>
              </a:rPr>
              <a:t>resistant</a:t>
            </a:r>
            <a:r>
              <a:rPr sz="2400" b="1" spc="-70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600"/>
                </a:solidFill>
                <a:latin typeface="Calibri"/>
                <a:cs typeface="Calibri"/>
              </a:rPr>
              <a:t>materials</a:t>
            </a:r>
            <a:endParaRPr sz="24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354965" algn="l"/>
              </a:tabLst>
            </a:pPr>
            <a:r>
              <a:rPr sz="2400" b="1" dirty="0">
                <a:solidFill>
                  <a:srgbClr val="006600"/>
                </a:solidFill>
                <a:latin typeface="Calibri"/>
                <a:cs typeface="Calibri"/>
              </a:rPr>
              <a:t>Anti</a:t>
            </a:r>
            <a:r>
              <a:rPr sz="2400" b="1" spc="-70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600"/>
                </a:solidFill>
                <a:latin typeface="Calibri"/>
                <a:cs typeface="Calibri"/>
              </a:rPr>
              <a:t>corrosive</a:t>
            </a:r>
            <a:r>
              <a:rPr sz="2400" b="1" spc="-100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600"/>
                </a:solidFill>
                <a:latin typeface="Calibri"/>
                <a:cs typeface="Calibri"/>
              </a:rPr>
              <a:t>coating</a:t>
            </a:r>
            <a:endParaRPr sz="24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580"/>
              </a:spcBef>
              <a:buFont typeface="Arial MT"/>
              <a:buChar char="•"/>
              <a:tabLst>
                <a:tab pos="354965" algn="l"/>
              </a:tabLst>
            </a:pPr>
            <a:r>
              <a:rPr sz="2400" b="1" dirty="0">
                <a:solidFill>
                  <a:srgbClr val="006600"/>
                </a:solidFill>
                <a:latin typeface="Calibri"/>
                <a:cs typeface="Calibri"/>
              </a:rPr>
              <a:t>Avoid</a:t>
            </a:r>
            <a:r>
              <a:rPr sz="2400" b="1" spc="-114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600"/>
                </a:solidFill>
                <a:latin typeface="Calibri"/>
                <a:cs typeface="Calibri"/>
              </a:rPr>
              <a:t>galvanic</a:t>
            </a:r>
            <a:r>
              <a:rPr sz="2400" b="1" spc="-114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600"/>
                </a:solidFill>
                <a:latin typeface="Calibri"/>
                <a:cs typeface="Calibri"/>
              </a:rPr>
              <a:t>coupling</a:t>
            </a:r>
            <a:endParaRPr sz="24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354965" algn="l"/>
              </a:tabLst>
            </a:pPr>
            <a:r>
              <a:rPr sz="2400" b="1" dirty="0">
                <a:solidFill>
                  <a:srgbClr val="006600"/>
                </a:solidFill>
                <a:latin typeface="Calibri"/>
                <a:cs typeface="Calibri"/>
              </a:rPr>
              <a:t>Keeping</a:t>
            </a:r>
            <a:r>
              <a:rPr sz="2400" b="1" spc="-80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600"/>
                </a:solidFill>
                <a:latin typeface="Calibri"/>
                <a:cs typeface="Calibri"/>
              </a:rPr>
              <a:t>the</a:t>
            </a:r>
            <a:r>
              <a:rPr sz="2400" b="1" spc="-70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600"/>
                </a:solidFill>
                <a:latin typeface="Calibri"/>
                <a:cs typeface="Calibri"/>
              </a:rPr>
              <a:t>system</a:t>
            </a:r>
            <a:r>
              <a:rPr sz="2400" b="1" spc="-85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rgbClr val="006600"/>
                </a:solidFill>
                <a:latin typeface="Calibri"/>
                <a:cs typeface="Calibri"/>
              </a:rPr>
              <a:t>clean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349233" y="6426504"/>
            <a:ext cx="259079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888888"/>
                </a:solidFill>
                <a:latin typeface="Calibri"/>
                <a:cs typeface="Calibri"/>
              </a:rPr>
              <a:t>117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47800" y="0"/>
            <a:ext cx="7239000" cy="685800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952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75"/>
              </a:spcBef>
            </a:pPr>
            <a:r>
              <a:rPr b="0" spc="-10" dirty="0">
                <a:latin typeface="Calibri"/>
                <a:cs typeface="Calibri"/>
              </a:rPr>
              <a:t>Corrosion</a:t>
            </a:r>
            <a:r>
              <a:rPr b="0" spc="-165" dirty="0">
                <a:latin typeface="Calibri"/>
                <a:cs typeface="Calibri"/>
              </a:rPr>
              <a:t> </a:t>
            </a:r>
            <a:r>
              <a:rPr b="0" spc="-10" dirty="0">
                <a:latin typeface="Calibri"/>
                <a:cs typeface="Calibri"/>
              </a:rPr>
              <a:t>Control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78739" y="851661"/>
            <a:ext cx="8910955" cy="54121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9900"/>
                </a:solidFill>
                <a:latin typeface="Calibri"/>
                <a:cs typeface="Calibri"/>
              </a:rPr>
              <a:t>Corrosion</a:t>
            </a:r>
            <a:r>
              <a:rPr sz="2400" b="1" spc="-85" dirty="0">
                <a:solidFill>
                  <a:srgbClr val="0099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9900"/>
                </a:solidFill>
                <a:latin typeface="Calibri"/>
                <a:cs typeface="Calibri"/>
              </a:rPr>
              <a:t>inhibitors</a:t>
            </a:r>
            <a:r>
              <a:rPr sz="2400" b="1" spc="-55" dirty="0">
                <a:solidFill>
                  <a:srgbClr val="0099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9900"/>
                </a:solidFill>
                <a:latin typeface="Calibri"/>
                <a:cs typeface="Calibri"/>
              </a:rPr>
              <a:t>are</a:t>
            </a:r>
            <a:r>
              <a:rPr sz="2400" b="1" spc="-65" dirty="0">
                <a:solidFill>
                  <a:srgbClr val="0099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9900"/>
                </a:solidFill>
                <a:latin typeface="Calibri"/>
                <a:cs typeface="Calibri"/>
              </a:rPr>
              <a:t>used</a:t>
            </a:r>
            <a:r>
              <a:rPr sz="2400" b="1" spc="-55" dirty="0">
                <a:solidFill>
                  <a:srgbClr val="0099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9900"/>
                </a:solidFill>
                <a:latin typeface="Calibri"/>
                <a:cs typeface="Calibri"/>
              </a:rPr>
              <a:t>to</a:t>
            </a:r>
            <a:r>
              <a:rPr sz="2400" b="1" spc="-55" dirty="0">
                <a:solidFill>
                  <a:srgbClr val="0099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9900"/>
                </a:solidFill>
                <a:latin typeface="Calibri"/>
                <a:cs typeface="Calibri"/>
              </a:rPr>
              <a:t>control</a:t>
            </a:r>
            <a:r>
              <a:rPr sz="2400" b="1" spc="-75" dirty="0">
                <a:solidFill>
                  <a:srgbClr val="0099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9900"/>
                </a:solidFill>
                <a:latin typeface="Calibri"/>
                <a:cs typeface="Calibri"/>
              </a:rPr>
              <a:t>the</a:t>
            </a:r>
            <a:r>
              <a:rPr sz="2400" b="1" spc="-45" dirty="0">
                <a:solidFill>
                  <a:srgbClr val="0099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9900"/>
                </a:solidFill>
                <a:latin typeface="Calibri"/>
                <a:cs typeface="Calibri"/>
              </a:rPr>
              <a:t>corrosion</a:t>
            </a:r>
            <a:r>
              <a:rPr sz="2400" b="1" spc="-95" dirty="0">
                <a:solidFill>
                  <a:srgbClr val="0099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9900"/>
                </a:solidFill>
                <a:latin typeface="Calibri"/>
                <a:cs typeface="Calibri"/>
              </a:rPr>
              <a:t>in</a:t>
            </a:r>
            <a:r>
              <a:rPr sz="2400" b="1" spc="-65" dirty="0">
                <a:solidFill>
                  <a:srgbClr val="0099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9900"/>
                </a:solidFill>
                <a:latin typeface="Calibri"/>
                <a:cs typeface="Calibri"/>
              </a:rPr>
              <a:t>CW</a:t>
            </a:r>
            <a:r>
              <a:rPr sz="2400" b="1" spc="-60" dirty="0">
                <a:solidFill>
                  <a:srgbClr val="00990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9900"/>
                </a:solidFill>
                <a:latin typeface="Calibri"/>
                <a:cs typeface="Calibri"/>
              </a:rPr>
              <a:t>system, </a:t>
            </a:r>
            <a:r>
              <a:rPr sz="2400" b="1" dirty="0">
                <a:solidFill>
                  <a:srgbClr val="009900"/>
                </a:solidFill>
                <a:latin typeface="Calibri"/>
                <a:cs typeface="Calibri"/>
              </a:rPr>
              <a:t>which</a:t>
            </a:r>
            <a:r>
              <a:rPr sz="2400" b="1" spc="-10" dirty="0">
                <a:solidFill>
                  <a:srgbClr val="009900"/>
                </a:solidFill>
                <a:latin typeface="Calibri"/>
                <a:cs typeface="Calibri"/>
              </a:rPr>
              <a:t> </a:t>
            </a:r>
            <a:r>
              <a:rPr sz="2400" b="1" spc="-25" dirty="0">
                <a:solidFill>
                  <a:srgbClr val="009900"/>
                </a:solidFill>
                <a:latin typeface="Calibri"/>
                <a:cs typeface="Calibri"/>
              </a:rPr>
              <a:t>are</a:t>
            </a:r>
            <a:endParaRPr sz="2400">
              <a:latin typeface="Calibri"/>
              <a:cs typeface="Calibri"/>
            </a:endParaRPr>
          </a:p>
          <a:p>
            <a:pPr marL="355600">
              <a:lnSpc>
                <a:spcPct val="100000"/>
              </a:lnSpc>
              <a:spcBef>
                <a:spcPts val="645"/>
              </a:spcBef>
            </a:pPr>
            <a:r>
              <a:rPr sz="2800" b="1" spc="-10" dirty="0">
                <a:solidFill>
                  <a:srgbClr val="006600"/>
                </a:solidFill>
                <a:latin typeface="Calibri"/>
                <a:cs typeface="Calibri"/>
              </a:rPr>
              <a:t>Phosphates</a:t>
            </a:r>
            <a:r>
              <a:rPr sz="2800" b="1" spc="-125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rgbClr val="006600"/>
                </a:solidFill>
                <a:latin typeface="Calibri"/>
                <a:cs typeface="Calibri"/>
              </a:rPr>
              <a:t>-</a:t>
            </a:r>
            <a:r>
              <a:rPr sz="2400" b="1" dirty="0">
                <a:solidFill>
                  <a:srgbClr val="006600"/>
                </a:solidFill>
                <a:latin typeface="Calibri"/>
                <a:cs typeface="Calibri"/>
              </a:rPr>
              <a:t>When</a:t>
            </a:r>
            <a:r>
              <a:rPr sz="2400" b="1" spc="-35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600"/>
                </a:solidFill>
                <a:latin typeface="Calibri"/>
                <a:cs typeface="Calibri"/>
              </a:rPr>
              <a:t>added</a:t>
            </a:r>
            <a:r>
              <a:rPr sz="2400" b="1" spc="-35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600"/>
                </a:solidFill>
                <a:latin typeface="Calibri"/>
                <a:cs typeface="Calibri"/>
              </a:rPr>
              <a:t>to</a:t>
            </a:r>
            <a:r>
              <a:rPr sz="2400" b="1" spc="-50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600"/>
                </a:solidFill>
                <a:latin typeface="Calibri"/>
                <a:cs typeface="Calibri"/>
              </a:rPr>
              <a:t>the</a:t>
            </a:r>
            <a:r>
              <a:rPr sz="2400" b="1" spc="-30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600"/>
                </a:solidFill>
                <a:latin typeface="Calibri"/>
                <a:cs typeface="Calibri"/>
              </a:rPr>
              <a:t>system</a:t>
            </a:r>
            <a:r>
              <a:rPr sz="2400" b="1" spc="-40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600"/>
                </a:solidFill>
                <a:latin typeface="Calibri"/>
                <a:cs typeface="Calibri"/>
              </a:rPr>
              <a:t>in</a:t>
            </a:r>
            <a:r>
              <a:rPr sz="2400" b="1" spc="-45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600"/>
                </a:solidFill>
                <a:latin typeface="Calibri"/>
                <a:cs typeface="Calibri"/>
              </a:rPr>
              <a:t>presence</a:t>
            </a:r>
            <a:r>
              <a:rPr sz="2400" b="1" spc="-55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600"/>
                </a:solidFill>
                <a:latin typeface="Calibri"/>
                <a:cs typeface="Calibri"/>
              </a:rPr>
              <a:t>of</a:t>
            </a:r>
            <a:r>
              <a:rPr sz="2400" b="1" spc="-40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600"/>
                </a:solidFill>
                <a:latin typeface="Calibri"/>
                <a:cs typeface="Calibri"/>
              </a:rPr>
              <a:t>calcium</a:t>
            </a:r>
            <a:endParaRPr sz="2400">
              <a:latin typeface="Calibri"/>
              <a:cs typeface="Calibri"/>
            </a:endParaRPr>
          </a:p>
          <a:p>
            <a:pPr marL="355600">
              <a:lnSpc>
                <a:spcPct val="100000"/>
              </a:lnSpc>
              <a:spcBef>
                <a:spcPts val="30"/>
              </a:spcBef>
            </a:pPr>
            <a:r>
              <a:rPr sz="2400" b="1" dirty="0">
                <a:solidFill>
                  <a:srgbClr val="006600"/>
                </a:solidFill>
                <a:latin typeface="Calibri"/>
                <a:cs typeface="Calibri"/>
              </a:rPr>
              <a:t>hardness</a:t>
            </a:r>
            <a:r>
              <a:rPr sz="2400" b="1" spc="-50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600"/>
                </a:solidFill>
                <a:latin typeface="Calibri"/>
                <a:cs typeface="Calibri"/>
              </a:rPr>
              <a:t>will</a:t>
            </a:r>
            <a:r>
              <a:rPr sz="2400" b="1" spc="-50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600"/>
                </a:solidFill>
                <a:latin typeface="Calibri"/>
                <a:cs typeface="Calibri"/>
              </a:rPr>
              <a:t>form</a:t>
            </a:r>
            <a:r>
              <a:rPr sz="2400" b="1" spc="-65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600"/>
                </a:solidFill>
                <a:latin typeface="Calibri"/>
                <a:cs typeface="Calibri"/>
              </a:rPr>
              <a:t>a</a:t>
            </a:r>
            <a:r>
              <a:rPr sz="2400" b="1" spc="-50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600"/>
                </a:solidFill>
                <a:latin typeface="Calibri"/>
                <a:cs typeface="Calibri"/>
              </a:rPr>
              <a:t>cathodic</a:t>
            </a:r>
            <a:r>
              <a:rPr sz="2400" b="1" spc="-65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600"/>
                </a:solidFill>
                <a:latin typeface="Calibri"/>
                <a:cs typeface="Calibri"/>
              </a:rPr>
              <a:t>inhibitor.</a:t>
            </a:r>
            <a:endParaRPr sz="24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645"/>
              </a:spcBef>
              <a:buFont typeface="Arial MT"/>
              <a:buChar char="•"/>
              <a:tabLst>
                <a:tab pos="354965" algn="l"/>
              </a:tabLst>
            </a:pPr>
            <a:r>
              <a:rPr sz="2800" b="1" spc="-10" dirty="0">
                <a:solidFill>
                  <a:srgbClr val="C0504D"/>
                </a:solidFill>
                <a:latin typeface="Calibri"/>
                <a:cs typeface="Calibri"/>
              </a:rPr>
              <a:t>Chromates</a:t>
            </a:r>
            <a:r>
              <a:rPr sz="2800" b="1" spc="-5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C0504D"/>
                </a:solidFill>
                <a:latin typeface="Calibri"/>
                <a:cs typeface="Calibri"/>
              </a:rPr>
              <a:t>:</a:t>
            </a:r>
            <a:r>
              <a:rPr sz="2400" b="1" spc="-5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C0504D"/>
                </a:solidFill>
                <a:latin typeface="Calibri"/>
                <a:cs typeface="Calibri"/>
              </a:rPr>
              <a:t>Anodic</a:t>
            </a:r>
            <a:r>
              <a:rPr sz="2400" b="1" spc="-6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C0504D"/>
                </a:solidFill>
                <a:latin typeface="Calibri"/>
                <a:cs typeface="Calibri"/>
              </a:rPr>
              <a:t>inhibitor</a:t>
            </a:r>
            <a:endParaRPr sz="2400">
              <a:latin typeface="Calibri"/>
              <a:cs typeface="Calibri"/>
            </a:endParaRPr>
          </a:p>
          <a:p>
            <a:pPr marL="355600" marR="66040" indent="-342900">
              <a:lnSpc>
                <a:spcPts val="3750"/>
              </a:lnSpc>
              <a:spcBef>
                <a:spcPts val="470"/>
              </a:spcBef>
              <a:buFont typeface="Arial MT"/>
              <a:buChar char="•"/>
              <a:tabLst>
                <a:tab pos="355600" algn="l"/>
              </a:tabLst>
            </a:pPr>
            <a:r>
              <a:rPr sz="2800" b="1" dirty="0">
                <a:solidFill>
                  <a:srgbClr val="0000FF"/>
                </a:solidFill>
                <a:latin typeface="Calibri"/>
                <a:cs typeface="Calibri"/>
              </a:rPr>
              <a:t>Zinc</a:t>
            </a:r>
            <a:r>
              <a:rPr sz="2800" b="1" spc="-15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00FF"/>
                </a:solidFill>
                <a:latin typeface="Calibri"/>
                <a:cs typeface="Calibri"/>
              </a:rPr>
              <a:t>:</a:t>
            </a:r>
            <a:r>
              <a:rPr sz="2400" b="1" spc="-5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00FF"/>
                </a:solidFill>
                <a:latin typeface="Calibri"/>
                <a:cs typeface="Calibri"/>
              </a:rPr>
              <a:t>Cathodic</a:t>
            </a:r>
            <a:r>
              <a:rPr sz="2400" b="1" spc="-5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rgbClr val="0000FF"/>
                </a:solidFill>
                <a:latin typeface="Calibri"/>
                <a:cs typeface="Calibri"/>
              </a:rPr>
              <a:t>inhibitor,</a:t>
            </a:r>
            <a:r>
              <a:rPr sz="2400" b="1" spc="-5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00FF"/>
                </a:solidFill>
                <a:latin typeface="Calibri"/>
                <a:cs typeface="Calibri"/>
              </a:rPr>
              <a:t>which</a:t>
            </a:r>
            <a:r>
              <a:rPr sz="2400" b="1" spc="-6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00FF"/>
                </a:solidFill>
                <a:latin typeface="Calibri"/>
                <a:cs typeface="Calibri"/>
              </a:rPr>
              <a:t>provides</a:t>
            </a:r>
            <a:r>
              <a:rPr sz="2400" b="1" spc="-5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00FF"/>
                </a:solidFill>
                <a:latin typeface="Calibri"/>
                <a:cs typeface="Calibri"/>
              </a:rPr>
              <a:t>excellent</a:t>
            </a:r>
            <a:r>
              <a:rPr sz="2400" b="1" spc="-6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00FF"/>
                </a:solidFill>
                <a:latin typeface="Calibri"/>
                <a:cs typeface="Calibri"/>
              </a:rPr>
              <a:t>pitting</a:t>
            </a:r>
            <a:r>
              <a:rPr sz="2400" b="1" spc="-5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00FF"/>
                </a:solidFill>
                <a:latin typeface="Calibri"/>
                <a:cs typeface="Calibri"/>
              </a:rPr>
              <a:t>corrosion protection</a:t>
            </a:r>
            <a:r>
              <a:rPr sz="3200" b="1" spc="-10" dirty="0">
                <a:solidFill>
                  <a:srgbClr val="0000FF"/>
                </a:solidFill>
                <a:latin typeface="Calibri"/>
                <a:cs typeface="Calibri"/>
              </a:rPr>
              <a:t>.</a:t>
            </a:r>
            <a:endParaRPr sz="3200">
              <a:latin typeface="Calibri"/>
              <a:cs typeface="Calibri"/>
            </a:endParaRPr>
          </a:p>
          <a:p>
            <a:pPr marL="355600" marR="524510" indent="-342900">
              <a:lnSpc>
                <a:spcPct val="100800"/>
              </a:lnSpc>
              <a:spcBef>
                <a:spcPts val="545"/>
              </a:spcBef>
              <a:buFont typeface="Arial MT"/>
              <a:buChar char="•"/>
              <a:tabLst>
                <a:tab pos="355600" algn="l"/>
              </a:tabLst>
            </a:pPr>
            <a:r>
              <a:rPr sz="2800" b="1" spc="-35" dirty="0">
                <a:solidFill>
                  <a:srgbClr val="0000FF"/>
                </a:solidFill>
                <a:latin typeface="Calibri"/>
                <a:cs typeface="Calibri"/>
              </a:rPr>
              <a:t>Triazoles</a:t>
            </a:r>
            <a:r>
              <a:rPr sz="2800" b="1" spc="-11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00FF"/>
                </a:solidFill>
                <a:latin typeface="Calibri"/>
                <a:cs typeface="Calibri"/>
              </a:rPr>
              <a:t>:</a:t>
            </a:r>
            <a:r>
              <a:rPr sz="2400" b="1" spc="-4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00FF"/>
                </a:solidFill>
                <a:latin typeface="Calibri"/>
                <a:cs typeface="Calibri"/>
              </a:rPr>
              <a:t>An</a:t>
            </a:r>
            <a:r>
              <a:rPr sz="2400" b="1" spc="-5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00FF"/>
                </a:solidFill>
                <a:latin typeface="Calibri"/>
                <a:cs typeface="Calibri"/>
              </a:rPr>
              <a:t>anodic</a:t>
            </a:r>
            <a:r>
              <a:rPr sz="2400" b="1" spc="-6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00FF"/>
                </a:solidFill>
                <a:latin typeface="Calibri"/>
                <a:cs typeface="Calibri"/>
              </a:rPr>
              <a:t>inhibitor</a:t>
            </a:r>
            <a:r>
              <a:rPr sz="2400" b="1" spc="-5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00FF"/>
                </a:solidFill>
                <a:latin typeface="Calibri"/>
                <a:cs typeface="Calibri"/>
              </a:rPr>
              <a:t>that</a:t>
            </a:r>
            <a:r>
              <a:rPr sz="2400" b="1" spc="-3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00FF"/>
                </a:solidFill>
                <a:latin typeface="Calibri"/>
                <a:cs typeface="Calibri"/>
              </a:rPr>
              <a:t>specifically</a:t>
            </a:r>
            <a:r>
              <a:rPr sz="2400" b="1" spc="-5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00FF"/>
                </a:solidFill>
                <a:latin typeface="Calibri"/>
                <a:cs typeface="Calibri"/>
              </a:rPr>
              <a:t>protects</a:t>
            </a:r>
            <a:r>
              <a:rPr sz="2400" b="1" spc="-4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00FF"/>
                </a:solidFill>
                <a:latin typeface="Calibri"/>
                <a:cs typeface="Calibri"/>
              </a:rPr>
              <a:t>system </a:t>
            </a:r>
            <a:r>
              <a:rPr sz="2400" b="1" dirty="0">
                <a:solidFill>
                  <a:srgbClr val="0000FF"/>
                </a:solidFill>
                <a:latin typeface="Calibri"/>
                <a:cs typeface="Calibri"/>
              </a:rPr>
              <a:t>yellow</a:t>
            </a:r>
            <a:r>
              <a:rPr sz="2400" b="1" spc="-8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00FF"/>
                </a:solidFill>
                <a:latin typeface="Calibri"/>
                <a:cs typeface="Calibri"/>
              </a:rPr>
              <a:t>metals.</a:t>
            </a:r>
            <a:endParaRPr sz="24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645"/>
              </a:spcBef>
              <a:buFont typeface="Arial MT"/>
              <a:buChar char="•"/>
              <a:tabLst>
                <a:tab pos="354965" algn="l"/>
              </a:tabLst>
            </a:pPr>
            <a:r>
              <a:rPr sz="2800" b="1" spc="-10" dirty="0">
                <a:solidFill>
                  <a:srgbClr val="0000CC"/>
                </a:solidFill>
                <a:latin typeface="Calibri"/>
                <a:cs typeface="Calibri"/>
              </a:rPr>
              <a:t>Phosphonates</a:t>
            </a:r>
            <a:r>
              <a:rPr sz="2800" b="1" spc="-145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00CC"/>
                </a:solidFill>
                <a:latin typeface="Calibri"/>
                <a:cs typeface="Calibri"/>
              </a:rPr>
              <a:t>:</a:t>
            </a:r>
            <a:r>
              <a:rPr sz="2400" b="1" spc="-55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00CC"/>
                </a:solidFill>
                <a:latin typeface="Calibri"/>
                <a:cs typeface="Calibri"/>
              </a:rPr>
              <a:t>Cathodic</a:t>
            </a:r>
            <a:r>
              <a:rPr sz="2400" b="1" spc="-55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00CC"/>
                </a:solidFill>
                <a:latin typeface="Calibri"/>
                <a:cs typeface="Calibri"/>
              </a:rPr>
              <a:t>inhibitor</a:t>
            </a:r>
            <a:r>
              <a:rPr sz="2400" b="1" spc="-60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00CC"/>
                </a:solidFill>
                <a:latin typeface="Calibri"/>
                <a:cs typeface="Calibri"/>
              </a:rPr>
              <a:t>which</a:t>
            </a:r>
            <a:r>
              <a:rPr sz="2400" b="1" spc="-60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00CC"/>
                </a:solidFill>
                <a:latin typeface="Calibri"/>
                <a:cs typeface="Calibri"/>
              </a:rPr>
              <a:t>that</a:t>
            </a:r>
            <a:r>
              <a:rPr sz="2400" b="1" spc="-45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00CC"/>
                </a:solidFill>
                <a:latin typeface="Calibri"/>
                <a:cs typeface="Calibri"/>
              </a:rPr>
              <a:t>lays</a:t>
            </a:r>
            <a:r>
              <a:rPr sz="2400" b="1" spc="-50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rgbClr val="0000CC"/>
                </a:solidFill>
                <a:latin typeface="Calibri"/>
                <a:cs typeface="Calibri"/>
              </a:rPr>
              <a:t>down</a:t>
            </a:r>
            <a:endParaRPr sz="2400">
              <a:latin typeface="Calibri"/>
              <a:cs typeface="Calibri"/>
            </a:endParaRPr>
          </a:p>
          <a:p>
            <a:pPr marL="355600">
              <a:lnSpc>
                <a:spcPct val="100000"/>
              </a:lnSpc>
              <a:spcBef>
                <a:spcPts val="30"/>
              </a:spcBef>
            </a:pPr>
            <a:r>
              <a:rPr sz="2400" b="1" dirty="0">
                <a:solidFill>
                  <a:srgbClr val="0000CC"/>
                </a:solidFill>
                <a:latin typeface="Calibri"/>
                <a:cs typeface="Calibri"/>
              </a:rPr>
              <a:t>monomolecular</a:t>
            </a:r>
            <a:r>
              <a:rPr sz="2400" b="1" spc="-70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00CC"/>
                </a:solidFill>
                <a:latin typeface="Calibri"/>
                <a:cs typeface="Calibri"/>
              </a:rPr>
              <a:t>film</a:t>
            </a:r>
            <a:r>
              <a:rPr sz="2400" b="1" spc="-30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00CC"/>
                </a:solidFill>
                <a:latin typeface="Calibri"/>
                <a:cs typeface="Calibri"/>
              </a:rPr>
              <a:t>on</a:t>
            </a:r>
            <a:r>
              <a:rPr sz="2400" b="1" spc="-45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00CC"/>
                </a:solidFill>
                <a:latin typeface="Calibri"/>
                <a:cs typeface="Calibri"/>
              </a:rPr>
              <a:t>metal</a:t>
            </a:r>
            <a:r>
              <a:rPr sz="2400" b="1" spc="-30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00CC"/>
                </a:solidFill>
                <a:latin typeface="Calibri"/>
                <a:cs typeface="Calibri"/>
              </a:rPr>
              <a:t>surfaces.</a:t>
            </a:r>
            <a:endParaRPr sz="24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645"/>
              </a:spcBef>
              <a:buFont typeface="Arial MT"/>
              <a:buChar char="•"/>
              <a:tabLst>
                <a:tab pos="354965" algn="l"/>
              </a:tabLst>
            </a:pPr>
            <a:r>
              <a:rPr sz="2800" b="1" spc="-20" dirty="0">
                <a:solidFill>
                  <a:srgbClr val="C0504D"/>
                </a:solidFill>
                <a:latin typeface="Calibri"/>
                <a:cs typeface="Calibri"/>
              </a:rPr>
              <a:t>Molybdates</a:t>
            </a:r>
            <a:r>
              <a:rPr sz="2800" b="1" spc="-12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C0504D"/>
                </a:solidFill>
                <a:latin typeface="Calibri"/>
                <a:cs typeface="Calibri"/>
              </a:rPr>
              <a:t>:</a:t>
            </a:r>
            <a:r>
              <a:rPr sz="2400" b="1" spc="-4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C0504D"/>
                </a:solidFill>
                <a:latin typeface="Calibri"/>
                <a:cs typeface="Calibri"/>
              </a:rPr>
              <a:t>A</a:t>
            </a:r>
            <a:r>
              <a:rPr sz="2400" b="1" spc="-5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C0504D"/>
                </a:solidFill>
                <a:latin typeface="Calibri"/>
                <a:cs typeface="Calibri"/>
              </a:rPr>
              <a:t>non</a:t>
            </a:r>
            <a:r>
              <a:rPr sz="2400" b="1" spc="-6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C0504D"/>
                </a:solidFill>
                <a:latin typeface="Calibri"/>
                <a:cs typeface="Calibri"/>
              </a:rPr>
              <a:t>toxic</a:t>
            </a:r>
            <a:r>
              <a:rPr sz="2400" b="1" spc="-6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C0504D"/>
                </a:solidFill>
                <a:latin typeface="Calibri"/>
                <a:cs typeface="Calibri"/>
              </a:rPr>
              <a:t>heavy</a:t>
            </a:r>
            <a:r>
              <a:rPr sz="2400" b="1" spc="-4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C0504D"/>
                </a:solidFill>
                <a:latin typeface="Calibri"/>
                <a:cs typeface="Calibri"/>
              </a:rPr>
              <a:t>metal</a:t>
            </a:r>
            <a:r>
              <a:rPr sz="2400" b="1" spc="-4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C0504D"/>
                </a:solidFill>
                <a:latin typeface="Calibri"/>
                <a:cs typeface="Calibri"/>
              </a:rPr>
              <a:t>that</a:t>
            </a:r>
            <a:r>
              <a:rPr sz="2400" b="1" spc="-3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C0504D"/>
                </a:solidFill>
                <a:latin typeface="Calibri"/>
                <a:cs typeface="Calibri"/>
              </a:rPr>
              <a:t>is</a:t>
            </a:r>
            <a:r>
              <a:rPr sz="2400" b="1" spc="-4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C0504D"/>
                </a:solidFill>
                <a:latin typeface="Calibri"/>
                <a:cs typeface="Calibri"/>
              </a:rPr>
              <a:t>excellent</a:t>
            </a:r>
            <a:r>
              <a:rPr sz="2400" b="1" spc="-5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C0504D"/>
                </a:solidFill>
                <a:latin typeface="Calibri"/>
                <a:cs typeface="Calibri"/>
              </a:rPr>
              <a:t>anodic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21640" y="6241491"/>
            <a:ext cx="11131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C0504D"/>
                </a:solidFill>
                <a:latin typeface="Calibri"/>
                <a:cs typeface="Calibri"/>
              </a:rPr>
              <a:t>inhibitor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119</a:t>
            </a:fld>
            <a:endParaRPr spc="-25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47800" y="274700"/>
            <a:ext cx="7239000" cy="1143000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952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5"/>
              </a:spcBef>
            </a:pPr>
            <a:r>
              <a:rPr b="0" dirty="0">
                <a:latin typeface="Calibri"/>
                <a:cs typeface="Calibri"/>
              </a:rPr>
              <a:t>Corrosion</a:t>
            </a:r>
            <a:r>
              <a:rPr b="0" spc="-250" dirty="0">
                <a:latin typeface="Calibri"/>
                <a:cs typeface="Calibri"/>
              </a:rPr>
              <a:t> </a:t>
            </a:r>
            <a:r>
              <a:rPr b="0" spc="-10" dirty="0">
                <a:latin typeface="Calibri"/>
                <a:cs typeface="Calibri"/>
              </a:rPr>
              <a:t>Monitoring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35940" y="1607261"/>
            <a:ext cx="7854950" cy="3343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solidFill>
                  <a:srgbClr val="A40020"/>
                </a:solidFill>
                <a:latin typeface="Calibri"/>
                <a:cs typeface="Calibri"/>
              </a:rPr>
              <a:t>System</a:t>
            </a:r>
            <a:r>
              <a:rPr sz="3200" spc="-90" dirty="0">
                <a:solidFill>
                  <a:srgbClr val="A40020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A40020"/>
                </a:solidFill>
                <a:latin typeface="Calibri"/>
                <a:cs typeface="Calibri"/>
              </a:rPr>
              <a:t>corrosion</a:t>
            </a:r>
            <a:r>
              <a:rPr sz="3200" spc="-105" dirty="0">
                <a:solidFill>
                  <a:srgbClr val="A40020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A40020"/>
                </a:solidFill>
                <a:latin typeface="Calibri"/>
                <a:cs typeface="Calibri"/>
              </a:rPr>
              <a:t>rates</a:t>
            </a:r>
            <a:r>
              <a:rPr sz="3200" spc="-90" dirty="0">
                <a:solidFill>
                  <a:srgbClr val="A40020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A40020"/>
                </a:solidFill>
                <a:latin typeface="Calibri"/>
                <a:cs typeface="Calibri"/>
              </a:rPr>
              <a:t>can</a:t>
            </a:r>
            <a:r>
              <a:rPr sz="3200" spc="-85" dirty="0">
                <a:solidFill>
                  <a:srgbClr val="A40020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A40020"/>
                </a:solidFill>
                <a:latin typeface="Calibri"/>
                <a:cs typeface="Calibri"/>
              </a:rPr>
              <a:t>be</a:t>
            </a:r>
            <a:r>
              <a:rPr sz="3200" spc="-90" dirty="0">
                <a:solidFill>
                  <a:srgbClr val="A40020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A40020"/>
                </a:solidFill>
                <a:latin typeface="Calibri"/>
                <a:cs typeface="Calibri"/>
              </a:rPr>
              <a:t>measured</a:t>
            </a:r>
            <a:r>
              <a:rPr sz="3200" spc="-85" dirty="0">
                <a:solidFill>
                  <a:srgbClr val="A40020"/>
                </a:solidFill>
                <a:latin typeface="Calibri"/>
                <a:cs typeface="Calibri"/>
              </a:rPr>
              <a:t> </a:t>
            </a:r>
            <a:r>
              <a:rPr sz="3200" spc="-20" dirty="0">
                <a:solidFill>
                  <a:srgbClr val="A40020"/>
                </a:solidFill>
                <a:latin typeface="Calibri"/>
                <a:cs typeface="Calibri"/>
              </a:rPr>
              <a:t>with </a:t>
            </a:r>
            <a:r>
              <a:rPr sz="3200" dirty="0">
                <a:solidFill>
                  <a:srgbClr val="A40020"/>
                </a:solidFill>
                <a:latin typeface="Calibri"/>
                <a:cs typeface="Calibri"/>
              </a:rPr>
              <a:t>the</a:t>
            </a:r>
            <a:r>
              <a:rPr sz="3200" spc="5" dirty="0">
                <a:solidFill>
                  <a:srgbClr val="A40020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A40020"/>
                </a:solidFill>
                <a:latin typeface="Calibri"/>
                <a:cs typeface="Calibri"/>
              </a:rPr>
              <a:t>use </a:t>
            </a:r>
            <a:r>
              <a:rPr sz="3200" spc="-25" dirty="0">
                <a:solidFill>
                  <a:srgbClr val="A40020"/>
                </a:solidFill>
                <a:latin typeface="Calibri"/>
                <a:cs typeface="Calibri"/>
              </a:rPr>
              <a:t>of:</a:t>
            </a:r>
            <a:endParaRPr sz="3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470"/>
              </a:spcBef>
            </a:pPr>
            <a:endParaRPr sz="32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354965" algn="l"/>
              </a:tabLst>
            </a:pPr>
            <a:r>
              <a:rPr sz="3200" b="1" dirty="0">
                <a:solidFill>
                  <a:srgbClr val="CC0066"/>
                </a:solidFill>
                <a:latin typeface="Calibri"/>
                <a:cs typeface="Calibri"/>
              </a:rPr>
              <a:t>Corrosion</a:t>
            </a:r>
            <a:r>
              <a:rPr sz="3200" b="1" spc="-95" dirty="0">
                <a:solidFill>
                  <a:srgbClr val="CC0066"/>
                </a:solidFill>
                <a:latin typeface="Calibri"/>
                <a:cs typeface="Calibri"/>
              </a:rPr>
              <a:t> </a:t>
            </a:r>
            <a:r>
              <a:rPr sz="3200" b="1" spc="-10" dirty="0">
                <a:solidFill>
                  <a:srgbClr val="CC0066"/>
                </a:solidFill>
                <a:latin typeface="Calibri"/>
                <a:cs typeface="Calibri"/>
              </a:rPr>
              <a:t>Coupons</a:t>
            </a:r>
            <a:endParaRPr sz="32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770"/>
              </a:spcBef>
              <a:buFont typeface="Arial MT"/>
              <a:buChar char="•"/>
              <a:tabLst>
                <a:tab pos="354965" algn="l"/>
              </a:tabLst>
            </a:pPr>
            <a:r>
              <a:rPr sz="3200" b="1" spc="-10" dirty="0">
                <a:solidFill>
                  <a:srgbClr val="CC0066"/>
                </a:solidFill>
                <a:latin typeface="Calibri"/>
                <a:cs typeface="Calibri"/>
              </a:rPr>
              <a:t>Corrater</a:t>
            </a:r>
            <a:r>
              <a:rPr sz="3200" b="1" spc="-130" dirty="0">
                <a:solidFill>
                  <a:srgbClr val="CC0066"/>
                </a:solidFill>
                <a:latin typeface="Calibri"/>
                <a:cs typeface="Calibri"/>
              </a:rPr>
              <a:t> </a:t>
            </a:r>
            <a:r>
              <a:rPr sz="3200" b="1" spc="-10" dirty="0">
                <a:solidFill>
                  <a:srgbClr val="CC0066"/>
                </a:solidFill>
                <a:latin typeface="Calibri"/>
                <a:cs typeface="Calibri"/>
              </a:rPr>
              <a:t>Readings</a:t>
            </a:r>
            <a:endParaRPr sz="32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765"/>
              </a:spcBef>
              <a:buFont typeface="Arial MT"/>
              <a:buChar char="•"/>
              <a:tabLst>
                <a:tab pos="354965" algn="l"/>
              </a:tabLst>
            </a:pPr>
            <a:r>
              <a:rPr sz="3200" b="1" spc="-10" dirty="0">
                <a:solidFill>
                  <a:srgbClr val="CC0066"/>
                </a:solidFill>
                <a:latin typeface="Calibri"/>
                <a:cs typeface="Calibri"/>
              </a:rPr>
              <a:t>Water</a:t>
            </a:r>
            <a:r>
              <a:rPr sz="3200" b="1" spc="-105" dirty="0">
                <a:solidFill>
                  <a:srgbClr val="CC0066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CC0066"/>
                </a:solidFill>
                <a:latin typeface="Calibri"/>
                <a:cs typeface="Calibri"/>
              </a:rPr>
              <a:t>chemistry</a:t>
            </a:r>
            <a:r>
              <a:rPr sz="3200" b="1" spc="-110" dirty="0">
                <a:solidFill>
                  <a:srgbClr val="CC0066"/>
                </a:solidFill>
                <a:latin typeface="Calibri"/>
                <a:cs typeface="Calibri"/>
              </a:rPr>
              <a:t> </a:t>
            </a:r>
            <a:r>
              <a:rPr sz="3200" b="1" spc="-20" dirty="0">
                <a:solidFill>
                  <a:srgbClr val="CC0066"/>
                </a:solidFill>
                <a:latin typeface="Calibri"/>
                <a:cs typeface="Calibri"/>
              </a:rPr>
              <a:t>tests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16152" y="0"/>
            <a:ext cx="6550914" cy="82981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85875" y="0"/>
            <a:ext cx="6413500" cy="762000"/>
          </a:xfrm>
          <a:prstGeom prst="rect">
            <a:avLst/>
          </a:prstGeom>
          <a:solidFill>
            <a:srgbClr val="009900"/>
          </a:solidFill>
          <a:ln w="9525">
            <a:solidFill>
              <a:srgbClr val="30859C"/>
            </a:solidFill>
          </a:ln>
        </p:spPr>
        <p:txBody>
          <a:bodyPr vert="horz" wrap="square" lIns="0" tIns="1905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</a:pPr>
            <a:r>
              <a:rPr sz="2400" spc="-20" dirty="0">
                <a:latin typeface="Arial"/>
                <a:cs typeface="Arial"/>
              </a:rPr>
              <a:t>Water</a:t>
            </a:r>
            <a:r>
              <a:rPr sz="2400" spc="-13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Availability</a:t>
            </a:r>
            <a:r>
              <a:rPr sz="2400" spc="-7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&amp;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Utilization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85875" y="990600"/>
            <a:ext cx="6562725" cy="5638800"/>
          </a:xfrm>
          <a:prstGeom prst="rect">
            <a:avLst/>
          </a:prstGeom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120</a:t>
            </a:fld>
            <a:endParaRPr spc="-25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83283" y="2568714"/>
            <a:ext cx="6236970" cy="708025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3175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50"/>
              </a:spcBef>
            </a:pPr>
            <a:r>
              <a:rPr sz="4000" dirty="0">
                <a:latin typeface="Arial"/>
                <a:cs typeface="Arial"/>
              </a:rPr>
              <a:t>Cooling</a:t>
            </a:r>
            <a:r>
              <a:rPr sz="4000" spc="-145" dirty="0">
                <a:latin typeface="Arial"/>
                <a:cs typeface="Arial"/>
              </a:rPr>
              <a:t> </a:t>
            </a:r>
            <a:r>
              <a:rPr sz="4000" dirty="0">
                <a:latin typeface="Arial"/>
                <a:cs typeface="Arial"/>
              </a:rPr>
              <a:t>Water</a:t>
            </a:r>
            <a:r>
              <a:rPr sz="4000" spc="-125" dirty="0">
                <a:latin typeface="Arial"/>
                <a:cs typeface="Arial"/>
              </a:rPr>
              <a:t> </a:t>
            </a:r>
            <a:r>
              <a:rPr sz="4000" spc="-10" dirty="0">
                <a:latin typeface="Arial"/>
                <a:cs typeface="Arial"/>
              </a:rPr>
              <a:t>Treatment</a:t>
            </a:r>
            <a:endParaRPr sz="4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95400" y="71501"/>
            <a:ext cx="7696200" cy="831850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38100" rIns="0" bIns="0" rtlCol="0">
            <a:spAutoFit/>
          </a:bodyPr>
          <a:lstStyle/>
          <a:p>
            <a:pPr marL="91440" marR="356235">
              <a:lnSpc>
                <a:spcPct val="100000"/>
              </a:lnSpc>
              <a:spcBef>
                <a:spcPts val="300"/>
              </a:spcBef>
            </a:pPr>
            <a:r>
              <a:rPr sz="2400" dirty="0">
                <a:latin typeface="Arial"/>
                <a:cs typeface="Arial"/>
              </a:rPr>
              <a:t>Schematic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of</a:t>
            </a:r>
            <a:r>
              <a:rPr sz="2400" spc="-4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recirculating</a:t>
            </a:r>
            <a:r>
              <a:rPr sz="2400" spc="-7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cooling</a:t>
            </a:r>
            <a:r>
              <a:rPr sz="2400" spc="-8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water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system </a:t>
            </a:r>
            <a:r>
              <a:rPr sz="2400" dirty="0">
                <a:latin typeface="Arial"/>
                <a:cs typeface="Arial"/>
              </a:rPr>
              <a:t>in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coal-</a:t>
            </a:r>
            <a:r>
              <a:rPr sz="2400" dirty="0">
                <a:latin typeface="Arial"/>
                <a:cs typeface="Arial"/>
              </a:rPr>
              <a:t>fired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power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plant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2000" y="1214500"/>
            <a:ext cx="7985125" cy="5100574"/>
          </a:xfrm>
          <a:prstGeom prst="rect">
            <a:avLst/>
          </a:prstGeom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76337" y="228663"/>
            <a:ext cx="7705090" cy="584835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3365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65"/>
              </a:spcBef>
            </a:pPr>
            <a:r>
              <a:rPr sz="3200" dirty="0">
                <a:latin typeface="Arial"/>
                <a:cs typeface="Arial"/>
              </a:rPr>
              <a:t>Objectives</a:t>
            </a:r>
            <a:r>
              <a:rPr sz="3200" spc="-9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of</a:t>
            </a:r>
            <a:r>
              <a:rPr sz="3200" spc="-8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Cooling</a:t>
            </a:r>
            <a:r>
              <a:rPr sz="3200" spc="-10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Water</a:t>
            </a:r>
            <a:r>
              <a:rPr sz="3200" spc="-60" dirty="0">
                <a:latin typeface="Arial"/>
                <a:cs typeface="Arial"/>
              </a:rPr>
              <a:t> </a:t>
            </a:r>
            <a:r>
              <a:rPr sz="3200" spc="-10" dirty="0">
                <a:latin typeface="Arial"/>
                <a:cs typeface="Arial"/>
              </a:rPr>
              <a:t>Treatment</a:t>
            </a:r>
            <a:endParaRPr sz="32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98194" y="2369312"/>
            <a:ext cx="4015104" cy="30010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7359" indent="-454659">
              <a:lnSpc>
                <a:spcPts val="3329"/>
              </a:lnSpc>
              <a:buSzPct val="133333"/>
              <a:buAutoNum type="arabicPeriod"/>
              <a:tabLst>
                <a:tab pos="467359" algn="l"/>
              </a:tabLst>
            </a:pPr>
            <a:r>
              <a:rPr sz="2400" b="1" dirty="0">
                <a:solidFill>
                  <a:srgbClr val="0000CC"/>
                </a:solidFill>
                <a:latin typeface="Arial"/>
                <a:cs typeface="Arial"/>
              </a:rPr>
              <a:t>MINIMISE</a:t>
            </a:r>
            <a:r>
              <a:rPr sz="2400" b="1" spc="-20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00CC"/>
                </a:solidFill>
                <a:latin typeface="Arial"/>
                <a:cs typeface="Arial"/>
              </a:rPr>
              <a:t>SCALE</a:t>
            </a:r>
            <a:endParaRPr sz="2400">
              <a:latin typeface="Arial"/>
              <a:cs typeface="Arial"/>
            </a:endParaRPr>
          </a:p>
          <a:p>
            <a:pPr marL="438784" indent="-426084">
              <a:lnSpc>
                <a:spcPct val="100000"/>
              </a:lnSpc>
              <a:spcBef>
                <a:spcPts val="30"/>
              </a:spcBef>
              <a:buAutoNum type="arabicPeriod"/>
              <a:tabLst>
                <a:tab pos="438784" algn="l"/>
              </a:tabLst>
            </a:pPr>
            <a:r>
              <a:rPr sz="2400" b="1" dirty="0">
                <a:solidFill>
                  <a:srgbClr val="0000CC"/>
                </a:solidFill>
                <a:latin typeface="Arial"/>
                <a:cs typeface="Arial"/>
              </a:rPr>
              <a:t>MINIMISE</a:t>
            </a:r>
            <a:r>
              <a:rPr sz="2400" b="1" spc="-20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00CC"/>
                </a:solidFill>
                <a:latin typeface="Arial"/>
                <a:cs typeface="Arial"/>
              </a:rPr>
              <a:t>CORROSION</a:t>
            </a:r>
            <a:endParaRPr sz="2400">
              <a:latin typeface="Arial"/>
              <a:cs typeface="Arial"/>
            </a:endParaRPr>
          </a:p>
          <a:p>
            <a:pPr marL="438784" indent="-426084">
              <a:lnSpc>
                <a:spcPct val="100000"/>
              </a:lnSpc>
              <a:buAutoNum type="arabicPeriod"/>
              <a:tabLst>
                <a:tab pos="438784" algn="l"/>
              </a:tabLst>
            </a:pPr>
            <a:r>
              <a:rPr sz="2400" b="1" dirty="0">
                <a:solidFill>
                  <a:srgbClr val="0000CC"/>
                </a:solidFill>
                <a:latin typeface="Arial"/>
                <a:cs typeface="Arial"/>
              </a:rPr>
              <a:t>MINIMISE</a:t>
            </a:r>
            <a:r>
              <a:rPr sz="2400" b="1" spc="-20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00CC"/>
                </a:solidFill>
                <a:latin typeface="Arial"/>
                <a:cs typeface="Arial"/>
              </a:rPr>
              <a:t>FOULING</a:t>
            </a:r>
            <a:endParaRPr sz="2400">
              <a:latin typeface="Arial"/>
              <a:cs typeface="Arial"/>
            </a:endParaRPr>
          </a:p>
          <a:p>
            <a:pPr marL="438784" indent="-426084">
              <a:lnSpc>
                <a:spcPct val="100000"/>
              </a:lnSpc>
              <a:buAutoNum type="arabicPeriod"/>
              <a:tabLst>
                <a:tab pos="438784" algn="l"/>
              </a:tabLst>
            </a:pPr>
            <a:r>
              <a:rPr sz="2400" b="1" dirty="0">
                <a:solidFill>
                  <a:srgbClr val="0000CC"/>
                </a:solidFill>
                <a:latin typeface="Arial"/>
                <a:cs typeface="Arial"/>
              </a:rPr>
              <a:t>MINIMISE</a:t>
            </a:r>
            <a:r>
              <a:rPr sz="2400" b="1" spc="-30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00CC"/>
                </a:solidFill>
                <a:latin typeface="Arial"/>
                <a:cs typeface="Arial"/>
              </a:rPr>
              <a:t>BIOFOULING</a:t>
            </a:r>
            <a:endParaRPr sz="2400">
              <a:latin typeface="Arial"/>
              <a:cs typeface="Arial"/>
            </a:endParaRPr>
          </a:p>
          <a:p>
            <a:pPr marL="438784" indent="-426084">
              <a:lnSpc>
                <a:spcPct val="100000"/>
              </a:lnSpc>
              <a:buAutoNum type="arabicPeriod"/>
              <a:tabLst>
                <a:tab pos="438784" algn="l"/>
              </a:tabLst>
            </a:pPr>
            <a:r>
              <a:rPr sz="2400" b="1" dirty="0">
                <a:solidFill>
                  <a:srgbClr val="0000CC"/>
                </a:solidFill>
                <a:latin typeface="Arial"/>
                <a:cs typeface="Arial"/>
              </a:rPr>
              <a:t>MAXIMUM</a:t>
            </a:r>
            <a:r>
              <a:rPr sz="2400" b="1" spc="-114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00CC"/>
                </a:solidFill>
                <a:latin typeface="Arial"/>
                <a:cs typeface="Arial"/>
              </a:rPr>
              <a:t>SAFETY</a:t>
            </a:r>
            <a:endParaRPr sz="2400">
              <a:latin typeface="Arial"/>
              <a:cs typeface="Arial"/>
            </a:endParaRPr>
          </a:p>
          <a:p>
            <a:pPr marL="438784" indent="-426084">
              <a:lnSpc>
                <a:spcPct val="100000"/>
              </a:lnSpc>
              <a:buAutoNum type="arabicPeriod"/>
              <a:tabLst>
                <a:tab pos="438784" algn="l"/>
              </a:tabLst>
            </a:pPr>
            <a:r>
              <a:rPr sz="2400" b="1" dirty="0">
                <a:solidFill>
                  <a:srgbClr val="0000CC"/>
                </a:solidFill>
                <a:latin typeface="Arial"/>
                <a:cs typeface="Arial"/>
              </a:rPr>
              <a:t>MAXIMUM</a:t>
            </a:r>
            <a:r>
              <a:rPr sz="2400" b="1" spc="-114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00CC"/>
                </a:solidFill>
                <a:latin typeface="Arial"/>
                <a:cs typeface="Arial"/>
              </a:rPr>
              <a:t>EFFICIENCY</a:t>
            </a:r>
            <a:endParaRPr sz="2400">
              <a:latin typeface="Arial"/>
              <a:cs typeface="Arial"/>
            </a:endParaRPr>
          </a:p>
          <a:p>
            <a:pPr marL="438784" indent="-426084">
              <a:lnSpc>
                <a:spcPct val="100000"/>
              </a:lnSpc>
              <a:buAutoNum type="arabicPeriod"/>
              <a:tabLst>
                <a:tab pos="438784" algn="l"/>
              </a:tabLst>
            </a:pPr>
            <a:r>
              <a:rPr sz="2400" b="1" spc="-25" dirty="0">
                <a:solidFill>
                  <a:srgbClr val="0000CC"/>
                </a:solidFill>
                <a:latin typeface="Arial"/>
                <a:cs typeface="Arial"/>
              </a:rPr>
              <a:t>NON-</a:t>
            </a:r>
            <a:r>
              <a:rPr sz="2400" b="1" spc="-10" dirty="0">
                <a:solidFill>
                  <a:srgbClr val="0000CC"/>
                </a:solidFill>
                <a:latin typeface="Arial"/>
                <a:cs typeface="Arial"/>
              </a:rPr>
              <a:t>POLLUTING</a:t>
            </a:r>
            <a:endParaRPr sz="2400">
              <a:latin typeface="Arial"/>
              <a:cs typeface="Arial"/>
            </a:endParaRPr>
          </a:p>
          <a:p>
            <a:pPr marL="438784" indent="-426084">
              <a:lnSpc>
                <a:spcPct val="100000"/>
              </a:lnSpc>
              <a:buAutoNum type="arabicPeriod"/>
              <a:tabLst>
                <a:tab pos="438784" algn="l"/>
              </a:tabLst>
            </a:pPr>
            <a:r>
              <a:rPr sz="2400" b="1" spc="-55" dirty="0">
                <a:solidFill>
                  <a:srgbClr val="0000CC"/>
                </a:solidFill>
                <a:latin typeface="Arial"/>
                <a:cs typeface="Arial"/>
              </a:rPr>
              <a:t>WATER</a:t>
            </a:r>
            <a:r>
              <a:rPr sz="2400" b="1" spc="-90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400" b="1" spc="-35" dirty="0">
                <a:solidFill>
                  <a:srgbClr val="0000CC"/>
                </a:solidFill>
                <a:latin typeface="Arial"/>
                <a:cs typeface="Arial"/>
              </a:rPr>
              <a:t>CONSERVATION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123</a:t>
            </a:fld>
            <a:endParaRPr spc="-25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66800" y="63"/>
            <a:ext cx="7620000" cy="808355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20320" rIns="0" bIns="0" rtlCol="0">
            <a:spAutoFit/>
          </a:bodyPr>
          <a:lstStyle/>
          <a:p>
            <a:pPr marL="817244">
              <a:lnSpc>
                <a:spcPct val="100000"/>
              </a:lnSpc>
              <a:spcBef>
                <a:spcPts val="160"/>
              </a:spcBef>
            </a:pPr>
            <a:r>
              <a:rPr sz="3200" spc="-20" dirty="0"/>
              <a:t>Integrated</a:t>
            </a:r>
            <a:r>
              <a:rPr sz="3200" spc="-105" dirty="0"/>
              <a:t> </a:t>
            </a:r>
            <a:r>
              <a:rPr sz="3200" dirty="0"/>
              <a:t>Cooling</a:t>
            </a:r>
            <a:r>
              <a:rPr sz="3200" spc="-90" dirty="0"/>
              <a:t> </a:t>
            </a:r>
            <a:r>
              <a:rPr sz="3200" dirty="0"/>
              <a:t>water</a:t>
            </a:r>
            <a:r>
              <a:rPr sz="3200" spc="-85" dirty="0"/>
              <a:t> </a:t>
            </a:r>
            <a:r>
              <a:rPr sz="3200" spc="-10" dirty="0"/>
              <a:t>treatment</a:t>
            </a:r>
            <a:endParaRPr sz="3200"/>
          </a:p>
        </p:txBody>
      </p:sp>
      <p:sp>
        <p:nvSpPr>
          <p:cNvPr id="4" name="object 4"/>
          <p:cNvSpPr txBox="1"/>
          <p:nvPr/>
        </p:nvSpPr>
        <p:spPr>
          <a:xfrm>
            <a:off x="231140" y="696213"/>
            <a:ext cx="605155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latin typeface="Calibri"/>
                <a:cs typeface="Calibri"/>
              </a:rPr>
              <a:t>Key</a:t>
            </a:r>
            <a:r>
              <a:rPr sz="2800" b="1" spc="-85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elements</a:t>
            </a:r>
            <a:r>
              <a:rPr sz="2800" b="1" spc="-75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of</a:t>
            </a:r>
            <a:r>
              <a:rPr sz="2800" b="1" spc="-100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cooling</a:t>
            </a:r>
            <a:r>
              <a:rPr sz="2800" b="1" spc="-95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water</a:t>
            </a:r>
            <a:r>
              <a:rPr sz="2800" b="1" spc="-85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treatment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43840" y="2068195"/>
            <a:ext cx="8953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2000" spc="-50" dirty="0">
                <a:latin typeface="Arial MT"/>
                <a:cs typeface="Arial MT"/>
              </a:rPr>
              <a:t>•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43840" y="1560933"/>
            <a:ext cx="8138795" cy="838200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705"/>
              </a:spcBef>
              <a:tabLst>
                <a:tab pos="608965" algn="l"/>
              </a:tabLst>
            </a:pPr>
            <a:r>
              <a:rPr sz="2400" b="1" spc="-25" dirty="0">
                <a:latin typeface="Calibri"/>
                <a:cs typeface="Calibri"/>
              </a:rPr>
              <a:t>1.</a:t>
            </a:r>
            <a:r>
              <a:rPr sz="2400" b="1" dirty="0">
                <a:latin typeface="Calibri"/>
                <a:cs typeface="Calibri"/>
              </a:rPr>
              <a:t>	Scale</a:t>
            </a:r>
            <a:r>
              <a:rPr sz="2400" b="1" spc="-5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control-</a:t>
            </a:r>
            <a:r>
              <a:rPr sz="2400" b="1" spc="-7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Ca,</a:t>
            </a:r>
            <a:r>
              <a:rPr sz="2000" b="1" spc="-2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Mg</a:t>
            </a:r>
            <a:r>
              <a:rPr sz="2000" b="1" spc="-4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Compounds</a:t>
            </a:r>
            <a:r>
              <a:rPr sz="2000" b="1" spc="-6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&amp;</a:t>
            </a:r>
            <a:r>
              <a:rPr sz="2000" b="1" spc="-3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Silicates</a:t>
            </a:r>
            <a:endParaRPr sz="2000">
              <a:latin typeface="Calibri"/>
              <a:cs typeface="Calibri"/>
            </a:endParaRPr>
          </a:p>
          <a:p>
            <a:pPr marL="609600">
              <a:lnSpc>
                <a:spcPct val="100000"/>
              </a:lnSpc>
              <a:spcBef>
                <a:spcPts val="509"/>
              </a:spcBef>
            </a:pPr>
            <a:r>
              <a:rPr sz="2000" b="1" dirty="0">
                <a:latin typeface="Calibri"/>
                <a:cs typeface="Calibri"/>
              </a:rPr>
              <a:t>Use</a:t>
            </a:r>
            <a:r>
              <a:rPr sz="2000" b="1" spc="-3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of</a:t>
            </a:r>
            <a:r>
              <a:rPr sz="2000" b="1" spc="-3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threshold</a:t>
            </a:r>
            <a:r>
              <a:rPr sz="2000" b="1" spc="-50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inhibitors-</a:t>
            </a:r>
            <a:r>
              <a:rPr sz="2000" b="1" spc="-6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phosphonate</a:t>
            </a:r>
            <a:r>
              <a:rPr sz="2000" b="1" spc="-6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or/and</a:t>
            </a:r>
            <a:r>
              <a:rPr sz="2000" b="1" spc="-3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polymeric</a:t>
            </a:r>
            <a:r>
              <a:rPr sz="2000" b="1" spc="-4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compounds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43840" y="3074035"/>
            <a:ext cx="8953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2000" spc="-50" dirty="0">
                <a:latin typeface="Arial MT"/>
                <a:cs typeface="Arial MT"/>
              </a:rPr>
              <a:t>•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43840" y="2567610"/>
            <a:ext cx="6271260" cy="83756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700"/>
              </a:spcBef>
              <a:tabLst>
                <a:tab pos="608965" algn="l"/>
              </a:tabLst>
            </a:pPr>
            <a:r>
              <a:rPr sz="2400" b="1" spc="-25" dirty="0">
                <a:latin typeface="Calibri"/>
                <a:cs typeface="Calibri"/>
              </a:rPr>
              <a:t>2.</a:t>
            </a:r>
            <a:r>
              <a:rPr sz="2400" b="1" dirty="0">
                <a:latin typeface="Calibri"/>
                <a:cs typeface="Calibri"/>
              </a:rPr>
              <a:t>	Corrosion</a:t>
            </a:r>
            <a:r>
              <a:rPr sz="2400" b="1" spc="-9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Control</a:t>
            </a:r>
            <a:endParaRPr sz="2400">
              <a:latin typeface="Calibri"/>
              <a:cs typeface="Calibri"/>
            </a:endParaRPr>
          </a:p>
          <a:p>
            <a:pPr marL="609600">
              <a:lnSpc>
                <a:spcPct val="100000"/>
              </a:lnSpc>
              <a:spcBef>
                <a:spcPts val="509"/>
              </a:spcBef>
            </a:pPr>
            <a:r>
              <a:rPr sz="2000" b="1" dirty="0">
                <a:latin typeface="Calibri"/>
                <a:cs typeface="Calibri"/>
              </a:rPr>
              <a:t>Use</a:t>
            </a:r>
            <a:r>
              <a:rPr sz="2000" b="1" spc="-3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of</a:t>
            </a:r>
            <a:r>
              <a:rPr sz="2000" b="1" spc="-2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cathodic,</a:t>
            </a:r>
            <a:r>
              <a:rPr sz="2000" b="1" spc="-4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anodic</a:t>
            </a:r>
            <a:r>
              <a:rPr sz="2000" b="1" spc="-3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&amp;</a:t>
            </a:r>
            <a:r>
              <a:rPr sz="2000" b="1" spc="-1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adsorption</a:t>
            </a:r>
            <a:r>
              <a:rPr sz="2000" b="1" spc="-4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based</a:t>
            </a:r>
            <a:r>
              <a:rPr sz="2000" b="1" spc="-20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inhibitors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43840" y="4098416"/>
            <a:ext cx="8953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000" spc="-50" dirty="0">
                <a:latin typeface="Arial MT"/>
                <a:cs typeface="Arial MT"/>
              </a:rPr>
              <a:t>•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43840" y="3591992"/>
            <a:ext cx="7146290" cy="1142365"/>
          </a:xfrm>
          <a:prstGeom prst="rect">
            <a:avLst/>
          </a:prstGeom>
        </p:spPr>
        <p:txBody>
          <a:bodyPr vert="horz" wrap="square" lIns="0" tIns="57150" rIns="0" bIns="0" rtlCol="0">
            <a:spAutoFit/>
          </a:bodyPr>
          <a:lstStyle/>
          <a:p>
            <a:pPr marL="609600" marR="5080" indent="-609600">
              <a:lnSpc>
                <a:spcPct val="108800"/>
              </a:lnSpc>
              <a:spcBef>
                <a:spcPts val="450"/>
              </a:spcBef>
              <a:tabLst>
                <a:tab pos="608965" algn="l"/>
              </a:tabLst>
            </a:pPr>
            <a:r>
              <a:rPr sz="2400" b="1" spc="-25" dirty="0">
                <a:latin typeface="Calibri"/>
                <a:cs typeface="Calibri"/>
              </a:rPr>
              <a:t>3.</a:t>
            </a:r>
            <a:r>
              <a:rPr sz="2400" b="1" dirty="0">
                <a:latin typeface="Calibri"/>
                <a:cs typeface="Calibri"/>
              </a:rPr>
              <a:t>	Fouling</a:t>
            </a:r>
            <a:r>
              <a:rPr sz="2400" b="1" spc="-6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Control</a:t>
            </a:r>
            <a:r>
              <a:rPr sz="2400" b="1" spc="-8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–</a:t>
            </a:r>
            <a:r>
              <a:rPr sz="2000" b="1" spc="-4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metal</a:t>
            </a:r>
            <a:r>
              <a:rPr sz="2000" b="1" spc="-6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oxides,</a:t>
            </a:r>
            <a:r>
              <a:rPr sz="2000" b="1" spc="-6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silt</a:t>
            </a:r>
            <a:r>
              <a:rPr sz="2000" b="1" spc="-6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&amp;</a:t>
            </a:r>
            <a:r>
              <a:rPr sz="2000" b="1" spc="-4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suspended</a:t>
            </a:r>
            <a:r>
              <a:rPr sz="2000" b="1" spc="-5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impurities </a:t>
            </a:r>
            <a:r>
              <a:rPr sz="2000" b="1" dirty="0">
                <a:latin typeface="Calibri"/>
                <a:cs typeface="Calibri"/>
              </a:rPr>
              <a:t>Use</a:t>
            </a:r>
            <a:r>
              <a:rPr sz="2000" b="1" spc="-3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of</a:t>
            </a:r>
            <a:r>
              <a:rPr sz="2000" b="1" spc="-3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Homopolymers</a:t>
            </a:r>
            <a:r>
              <a:rPr sz="2000" b="1" spc="-4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,</a:t>
            </a:r>
            <a:r>
              <a:rPr sz="2000" b="1" spc="-3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multifunctional</a:t>
            </a:r>
            <a:r>
              <a:rPr sz="2000" b="1" spc="-70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Co-</a:t>
            </a:r>
            <a:r>
              <a:rPr sz="2000" b="1" dirty="0">
                <a:latin typeface="Calibri"/>
                <a:cs typeface="Calibri"/>
              </a:rPr>
              <a:t>polymers</a:t>
            </a:r>
            <a:r>
              <a:rPr sz="2000" b="1" spc="-2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&amp;</a:t>
            </a:r>
            <a:r>
              <a:rPr sz="2000" b="1" spc="-30" dirty="0">
                <a:latin typeface="Calibri"/>
                <a:cs typeface="Calibri"/>
              </a:rPr>
              <a:t> </a:t>
            </a:r>
            <a:r>
              <a:rPr sz="2000" b="1" spc="-20" dirty="0">
                <a:latin typeface="Calibri"/>
                <a:cs typeface="Calibri"/>
              </a:rPr>
              <a:t>Ter- </a:t>
            </a:r>
            <a:r>
              <a:rPr sz="2000" b="1" spc="-10" dirty="0">
                <a:latin typeface="Calibri"/>
                <a:cs typeface="Calibri"/>
              </a:rPr>
              <a:t>polymers/quadpolymers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43840" y="5573979"/>
            <a:ext cx="8953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000" spc="-50" dirty="0">
                <a:latin typeface="Arial MT"/>
                <a:cs typeface="Arial MT"/>
              </a:rPr>
              <a:t>•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43840" y="5067666"/>
            <a:ext cx="8710930" cy="83756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609600" marR="5080" indent="-609600">
              <a:lnSpc>
                <a:spcPct val="117600"/>
              </a:lnSpc>
              <a:spcBef>
                <a:spcPts val="195"/>
              </a:spcBef>
              <a:tabLst>
                <a:tab pos="608965" algn="l"/>
              </a:tabLst>
            </a:pPr>
            <a:r>
              <a:rPr sz="2400" b="1" spc="-25" dirty="0">
                <a:latin typeface="Calibri"/>
                <a:cs typeface="Calibri"/>
              </a:rPr>
              <a:t>4.</a:t>
            </a:r>
            <a:r>
              <a:rPr sz="2400" b="1" dirty="0">
                <a:latin typeface="Calibri"/>
                <a:cs typeface="Calibri"/>
              </a:rPr>
              <a:t>	Microbiological</a:t>
            </a:r>
            <a:r>
              <a:rPr sz="2400" b="1" spc="-7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control</a:t>
            </a:r>
            <a:r>
              <a:rPr sz="2400" b="1" spc="-7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–</a:t>
            </a:r>
            <a:r>
              <a:rPr sz="2000" b="1" spc="-2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Biofouling</a:t>
            </a:r>
            <a:r>
              <a:rPr sz="2000" b="1" spc="-5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&amp;</a:t>
            </a:r>
            <a:r>
              <a:rPr sz="2000" b="1" spc="-20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microbiological</a:t>
            </a:r>
            <a:r>
              <a:rPr sz="2000" b="1" spc="-6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induced</a:t>
            </a:r>
            <a:r>
              <a:rPr sz="2000" b="1" spc="-4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corrosion </a:t>
            </a:r>
            <a:r>
              <a:rPr sz="2000" b="1" dirty="0">
                <a:latin typeface="Calibri"/>
                <a:cs typeface="Calibri"/>
              </a:rPr>
              <a:t>Use</a:t>
            </a:r>
            <a:r>
              <a:rPr sz="2000" b="1" spc="-3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of</a:t>
            </a:r>
            <a:r>
              <a:rPr sz="2000" b="1" spc="-3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oxidising</a:t>
            </a:r>
            <a:r>
              <a:rPr sz="2000" b="1" spc="-5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&amp;</a:t>
            </a:r>
            <a:r>
              <a:rPr sz="2000" b="1" spc="-2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non-oxidising</a:t>
            </a:r>
            <a:r>
              <a:rPr sz="2000" b="1" spc="-5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biocides</a:t>
            </a:r>
            <a:r>
              <a:rPr sz="2000" b="1" spc="-4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&amp;</a:t>
            </a:r>
            <a:r>
              <a:rPr sz="2000" b="1" spc="-2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Biodispersants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71600" y="76200"/>
            <a:ext cx="7315200" cy="762000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2222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75"/>
              </a:spcBef>
            </a:pPr>
            <a:r>
              <a:rPr sz="2800" spc="-10" dirty="0"/>
              <a:t>Attributes</a:t>
            </a:r>
            <a:r>
              <a:rPr sz="2800" spc="-70" dirty="0"/>
              <a:t> </a:t>
            </a:r>
            <a:r>
              <a:rPr sz="2800" dirty="0"/>
              <a:t>of</a:t>
            </a:r>
            <a:r>
              <a:rPr sz="2800" spc="-95" dirty="0"/>
              <a:t> </a:t>
            </a:r>
            <a:r>
              <a:rPr sz="2800" dirty="0"/>
              <a:t>an</a:t>
            </a:r>
            <a:r>
              <a:rPr sz="2800" spc="-90" dirty="0"/>
              <a:t> </a:t>
            </a:r>
            <a:r>
              <a:rPr sz="2800" dirty="0"/>
              <a:t>efficient</a:t>
            </a:r>
            <a:r>
              <a:rPr sz="2800" spc="-70" dirty="0"/>
              <a:t> </a:t>
            </a:r>
            <a:r>
              <a:rPr sz="2800" spc="-10" dirty="0"/>
              <a:t>treatment</a:t>
            </a:r>
            <a:endParaRPr sz="280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1731" y="1502663"/>
            <a:ext cx="483857" cy="63169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9140" y="1487424"/>
            <a:ext cx="3022854" cy="677417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307340" y="967485"/>
            <a:ext cx="8117205" cy="55365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21665" indent="-60896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621665" algn="l"/>
              </a:tabLst>
            </a:pPr>
            <a:r>
              <a:rPr sz="2400" b="1" dirty="0">
                <a:solidFill>
                  <a:srgbClr val="0000CC"/>
                </a:solidFill>
                <a:latin typeface="Calibri"/>
                <a:cs typeface="Calibri"/>
              </a:rPr>
              <a:t>Knowledge</a:t>
            </a:r>
            <a:r>
              <a:rPr sz="2400" b="1" spc="-80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00CC"/>
                </a:solidFill>
                <a:latin typeface="Calibri"/>
                <a:cs typeface="Calibri"/>
              </a:rPr>
              <a:t>of</a:t>
            </a:r>
            <a:r>
              <a:rPr sz="2400" b="1" spc="-75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00CC"/>
                </a:solidFill>
                <a:latin typeface="Calibri"/>
                <a:cs typeface="Calibri"/>
              </a:rPr>
              <a:t>the</a:t>
            </a:r>
            <a:r>
              <a:rPr sz="2400" b="1" spc="-60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00CC"/>
                </a:solidFill>
                <a:latin typeface="Calibri"/>
                <a:cs typeface="Calibri"/>
              </a:rPr>
              <a:t>System</a:t>
            </a:r>
            <a:r>
              <a:rPr sz="2400" b="1" spc="-75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00CC"/>
                </a:solidFill>
                <a:latin typeface="Calibri"/>
                <a:cs typeface="Calibri"/>
              </a:rPr>
              <a:t>&amp;</a:t>
            </a:r>
            <a:r>
              <a:rPr sz="2400" b="1" spc="-80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00CC"/>
                </a:solidFill>
                <a:latin typeface="Calibri"/>
                <a:cs typeface="Calibri"/>
              </a:rPr>
              <a:t>Variation</a:t>
            </a:r>
            <a:r>
              <a:rPr sz="2400" b="1" spc="-65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00CC"/>
                </a:solidFill>
                <a:latin typeface="Calibri"/>
                <a:cs typeface="Calibri"/>
              </a:rPr>
              <a:t>taking</a:t>
            </a:r>
            <a:r>
              <a:rPr sz="2400" b="1" spc="-75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00CC"/>
                </a:solidFill>
                <a:latin typeface="Calibri"/>
                <a:cs typeface="Calibri"/>
              </a:rPr>
              <a:t>place</a:t>
            </a:r>
            <a:endParaRPr sz="2400">
              <a:latin typeface="Calibri"/>
              <a:cs typeface="Calibri"/>
            </a:endParaRPr>
          </a:p>
          <a:p>
            <a:pPr marL="622300" marR="5080" indent="-609600">
              <a:lnSpc>
                <a:spcPts val="2590"/>
              </a:lnSpc>
              <a:spcBef>
                <a:spcPts val="2065"/>
              </a:spcBef>
              <a:buFont typeface="Arial MT"/>
              <a:buChar char="•"/>
              <a:tabLst>
                <a:tab pos="622300" algn="l"/>
              </a:tabLst>
            </a:pPr>
            <a:r>
              <a:rPr sz="2400" b="1" dirty="0">
                <a:solidFill>
                  <a:srgbClr val="000099"/>
                </a:solidFill>
                <a:latin typeface="Calibri"/>
                <a:cs typeface="Calibri"/>
              </a:rPr>
              <a:t>Threshold</a:t>
            </a:r>
            <a:r>
              <a:rPr sz="2400" b="1" spc="-60" dirty="0">
                <a:solidFill>
                  <a:srgbClr val="000099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0099"/>
                </a:solidFill>
                <a:latin typeface="Calibri"/>
                <a:cs typeface="Calibri"/>
              </a:rPr>
              <a:t>inhibition</a:t>
            </a:r>
            <a:r>
              <a:rPr sz="2400" b="1" spc="-95" dirty="0">
                <a:solidFill>
                  <a:srgbClr val="000099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0099"/>
                </a:solidFill>
                <a:latin typeface="Calibri"/>
                <a:cs typeface="Calibri"/>
              </a:rPr>
              <a:t>–</a:t>
            </a:r>
            <a:r>
              <a:rPr sz="2400" b="1" spc="-65" dirty="0">
                <a:solidFill>
                  <a:srgbClr val="000099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0099"/>
                </a:solidFill>
                <a:latin typeface="Calibri"/>
                <a:cs typeface="Calibri"/>
              </a:rPr>
              <a:t>Effectiveness</a:t>
            </a:r>
            <a:r>
              <a:rPr sz="2400" b="1" spc="-55" dirty="0">
                <a:solidFill>
                  <a:srgbClr val="000099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0099"/>
                </a:solidFill>
                <a:latin typeface="Calibri"/>
                <a:cs typeface="Calibri"/>
              </a:rPr>
              <a:t>over</a:t>
            </a:r>
            <a:r>
              <a:rPr sz="2400" b="1" spc="-75" dirty="0">
                <a:solidFill>
                  <a:srgbClr val="000099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0099"/>
                </a:solidFill>
                <a:latin typeface="Calibri"/>
                <a:cs typeface="Calibri"/>
              </a:rPr>
              <a:t>saturation</a:t>
            </a:r>
            <a:r>
              <a:rPr sz="2400" b="1" spc="-55" dirty="0">
                <a:solidFill>
                  <a:srgbClr val="000099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0099"/>
                </a:solidFill>
                <a:latin typeface="Calibri"/>
                <a:cs typeface="Calibri"/>
              </a:rPr>
              <a:t>level</a:t>
            </a:r>
            <a:r>
              <a:rPr sz="2400" b="1" spc="-60" dirty="0">
                <a:solidFill>
                  <a:srgbClr val="000099"/>
                </a:solidFill>
                <a:latin typeface="Calibri"/>
                <a:cs typeface="Calibri"/>
              </a:rPr>
              <a:t> </a:t>
            </a:r>
            <a:r>
              <a:rPr sz="2400" b="1" spc="-25" dirty="0">
                <a:solidFill>
                  <a:srgbClr val="000099"/>
                </a:solidFill>
                <a:latin typeface="Calibri"/>
                <a:cs typeface="Calibri"/>
              </a:rPr>
              <a:t>of </a:t>
            </a:r>
            <a:r>
              <a:rPr sz="2400" b="1" dirty="0">
                <a:solidFill>
                  <a:srgbClr val="000099"/>
                </a:solidFill>
                <a:latin typeface="Calibri"/>
                <a:cs typeface="Calibri"/>
              </a:rPr>
              <a:t>various</a:t>
            </a:r>
            <a:r>
              <a:rPr sz="2400" b="1" spc="-75" dirty="0">
                <a:solidFill>
                  <a:srgbClr val="000099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0099"/>
                </a:solidFill>
                <a:latin typeface="Calibri"/>
                <a:cs typeface="Calibri"/>
              </a:rPr>
              <a:t>scalants.</a:t>
            </a:r>
            <a:endParaRPr sz="2400">
              <a:latin typeface="Calibri"/>
              <a:cs typeface="Calibri"/>
            </a:endParaRPr>
          </a:p>
          <a:p>
            <a:pPr marL="782955" lvl="1" indent="-160655">
              <a:lnSpc>
                <a:spcPct val="100000"/>
              </a:lnSpc>
              <a:spcBef>
                <a:spcPts val="1839"/>
              </a:spcBef>
              <a:buSzPct val="120000"/>
              <a:buChar char="-"/>
              <a:tabLst>
                <a:tab pos="782955" algn="l"/>
              </a:tabLst>
            </a:pPr>
            <a:r>
              <a:rPr sz="2000" b="1" dirty="0">
                <a:solidFill>
                  <a:srgbClr val="000099"/>
                </a:solidFill>
                <a:latin typeface="Calibri"/>
                <a:cs typeface="Calibri"/>
              </a:rPr>
              <a:t>Ca</a:t>
            </a:r>
            <a:r>
              <a:rPr sz="2000" b="1" spc="5" dirty="0">
                <a:solidFill>
                  <a:srgbClr val="000099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0099"/>
                </a:solidFill>
                <a:latin typeface="Calibri"/>
                <a:cs typeface="Calibri"/>
              </a:rPr>
              <a:t>ion</a:t>
            </a:r>
            <a:r>
              <a:rPr sz="2000" b="1" spc="-15" dirty="0">
                <a:solidFill>
                  <a:srgbClr val="000099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0099"/>
                </a:solidFill>
                <a:latin typeface="Calibri"/>
                <a:cs typeface="Calibri"/>
              </a:rPr>
              <a:t>Tolerance</a:t>
            </a:r>
            <a:endParaRPr sz="2000">
              <a:latin typeface="Calibri"/>
              <a:cs typeface="Calibri"/>
            </a:endParaRPr>
          </a:p>
          <a:p>
            <a:pPr marL="756920" lvl="1" indent="-134620">
              <a:lnSpc>
                <a:spcPct val="100000"/>
              </a:lnSpc>
              <a:spcBef>
                <a:spcPts val="270"/>
              </a:spcBef>
              <a:buChar char="-"/>
              <a:tabLst>
                <a:tab pos="756920" algn="l"/>
              </a:tabLst>
            </a:pPr>
            <a:r>
              <a:rPr sz="2000" b="1" dirty="0">
                <a:solidFill>
                  <a:srgbClr val="000099"/>
                </a:solidFill>
                <a:latin typeface="Calibri"/>
                <a:cs typeface="Calibri"/>
              </a:rPr>
              <a:t>Crystal</a:t>
            </a:r>
            <a:r>
              <a:rPr sz="2000" b="1" spc="-85" dirty="0">
                <a:solidFill>
                  <a:srgbClr val="000099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0099"/>
                </a:solidFill>
                <a:latin typeface="Calibri"/>
                <a:cs typeface="Calibri"/>
              </a:rPr>
              <a:t>modification</a:t>
            </a:r>
            <a:r>
              <a:rPr sz="2000" b="1" spc="-105" dirty="0">
                <a:solidFill>
                  <a:srgbClr val="000099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0099"/>
                </a:solidFill>
                <a:latin typeface="Calibri"/>
                <a:cs typeface="Calibri"/>
              </a:rPr>
              <a:t>ability</a:t>
            </a:r>
            <a:endParaRPr sz="2000">
              <a:latin typeface="Calibri"/>
              <a:cs typeface="Calibri"/>
            </a:endParaRPr>
          </a:p>
          <a:p>
            <a:pPr marL="756920" lvl="1" indent="-134620">
              <a:lnSpc>
                <a:spcPct val="100000"/>
              </a:lnSpc>
              <a:spcBef>
                <a:spcPts val="240"/>
              </a:spcBef>
              <a:buChar char="-"/>
              <a:tabLst>
                <a:tab pos="756920" algn="l"/>
              </a:tabLst>
            </a:pPr>
            <a:r>
              <a:rPr sz="2000" b="1" dirty="0">
                <a:solidFill>
                  <a:srgbClr val="000099"/>
                </a:solidFill>
                <a:latin typeface="Calibri"/>
                <a:cs typeface="Calibri"/>
              </a:rPr>
              <a:t>Stability</a:t>
            </a:r>
            <a:r>
              <a:rPr sz="2000" b="1" spc="-65" dirty="0">
                <a:solidFill>
                  <a:srgbClr val="000099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0099"/>
                </a:solidFill>
                <a:latin typeface="Calibri"/>
                <a:cs typeface="Calibri"/>
              </a:rPr>
              <a:t>wrt</a:t>
            </a:r>
            <a:r>
              <a:rPr sz="2000" b="1" spc="-30" dirty="0">
                <a:solidFill>
                  <a:srgbClr val="000099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0099"/>
                </a:solidFill>
                <a:latin typeface="Calibri"/>
                <a:cs typeface="Calibri"/>
              </a:rPr>
              <a:t>oxidising</a:t>
            </a:r>
            <a:r>
              <a:rPr sz="2000" b="1" spc="-55" dirty="0">
                <a:solidFill>
                  <a:srgbClr val="000099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0099"/>
                </a:solidFill>
                <a:latin typeface="Calibri"/>
                <a:cs typeface="Calibri"/>
              </a:rPr>
              <a:t>biocides</a:t>
            </a:r>
            <a:endParaRPr sz="2000">
              <a:latin typeface="Calibri"/>
              <a:cs typeface="Calibri"/>
            </a:endParaRPr>
          </a:p>
          <a:p>
            <a:pPr marL="756920" lvl="1" indent="-134620">
              <a:lnSpc>
                <a:spcPct val="100000"/>
              </a:lnSpc>
              <a:spcBef>
                <a:spcPts val="240"/>
              </a:spcBef>
              <a:buChar char="-"/>
              <a:tabLst>
                <a:tab pos="756920" algn="l"/>
              </a:tabLst>
            </a:pPr>
            <a:r>
              <a:rPr sz="2000" b="1" spc="-10" dirty="0">
                <a:solidFill>
                  <a:srgbClr val="000099"/>
                </a:solidFill>
                <a:latin typeface="Calibri"/>
                <a:cs typeface="Calibri"/>
              </a:rPr>
              <a:t>Effectiveness</a:t>
            </a:r>
            <a:r>
              <a:rPr sz="2000" b="1" spc="-40" dirty="0">
                <a:solidFill>
                  <a:srgbClr val="000099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0099"/>
                </a:solidFill>
                <a:latin typeface="Calibri"/>
                <a:cs typeface="Calibri"/>
              </a:rPr>
              <a:t>in</a:t>
            </a:r>
            <a:r>
              <a:rPr sz="2000" b="1" spc="-50" dirty="0">
                <a:solidFill>
                  <a:srgbClr val="000099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0099"/>
                </a:solidFill>
                <a:latin typeface="Calibri"/>
                <a:cs typeface="Calibri"/>
              </a:rPr>
              <a:t>presence</a:t>
            </a:r>
            <a:r>
              <a:rPr sz="2000" b="1" spc="-35" dirty="0">
                <a:solidFill>
                  <a:srgbClr val="000099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0099"/>
                </a:solidFill>
                <a:latin typeface="Calibri"/>
                <a:cs typeface="Calibri"/>
              </a:rPr>
              <a:t>of</a:t>
            </a:r>
            <a:r>
              <a:rPr sz="2000" b="1" spc="-40" dirty="0">
                <a:solidFill>
                  <a:srgbClr val="000099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0099"/>
                </a:solidFill>
                <a:latin typeface="Calibri"/>
                <a:cs typeface="Calibri"/>
              </a:rPr>
              <a:t>metal</a:t>
            </a:r>
            <a:r>
              <a:rPr sz="2000" b="1" spc="-45" dirty="0">
                <a:solidFill>
                  <a:srgbClr val="000099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0099"/>
                </a:solidFill>
                <a:latin typeface="Calibri"/>
                <a:cs typeface="Calibri"/>
              </a:rPr>
              <a:t>oxides</a:t>
            </a:r>
            <a:endParaRPr sz="200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985"/>
              </a:spcBef>
              <a:buFont typeface="Calibri"/>
              <a:buChar char="-"/>
            </a:pPr>
            <a:endParaRPr sz="2000">
              <a:latin typeface="Calibri"/>
              <a:cs typeface="Calibri"/>
            </a:endParaRPr>
          </a:p>
          <a:p>
            <a:pPr marL="621665" indent="-608965">
              <a:lnSpc>
                <a:spcPct val="100000"/>
              </a:lnSpc>
              <a:buFont typeface="Arial MT"/>
              <a:buChar char="•"/>
              <a:tabLst>
                <a:tab pos="621665" algn="l"/>
              </a:tabLst>
            </a:pPr>
            <a:r>
              <a:rPr sz="2400" b="1" dirty="0">
                <a:solidFill>
                  <a:srgbClr val="663300"/>
                </a:solidFill>
                <a:latin typeface="Calibri"/>
                <a:cs typeface="Calibri"/>
              </a:rPr>
              <a:t>Corrosion</a:t>
            </a:r>
            <a:r>
              <a:rPr sz="2400" b="1" spc="-110" dirty="0">
                <a:solidFill>
                  <a:srgbClr val="6633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663300"/>
                </a:solidFill>
                <a:latin typeface="Calibri"/>
                <a:cs typeface="Calibri"/>
              </a:rPr>
              <a:t>Inhibition-</a:t>
            </a:r>
            <a:r>
              <a:rPr sz="2400" b="1" spc="-75" dirty="0">
                <a:solidFill>
                  <a:srgbClr val="6633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663300"/>
                </a:solidFill>
                <a:latin typeface="Calibri"/>
                <a:cs typeface="Calibri"/>
              </a:rPr>
              <a:t>Selecting</a:t>
            </a:r>
            <a:r>
              <a:rPr sz="2400" b="1" spc="-85" dirty="0">
                <a:solidFill>
                  <a:srgbClr val="66330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663300"/>
                </a:solidFill>
                <a:latin typeface="Calibri"/>
                <a:cs typeface="Calibri"/>
              </a:rPr>
              <a:t>inhibitors:</a:t>
            </a:r>
            <a:endParaRPr sz="2400">
              <a:latin typeface="Calibri"/>
              <a:cs typeface="Calibri"/>
            </a:endParaRPr>
          </a:p>
          <a:p>
            <a:pPr marL="622300">
              <a:lnSpc>
                <a:spcPct val="100000"/>
              </a:lnSpc>
              <a:spcBef>
                <a:spcPts val="290"/>
              </a:spcBef>
            </a:pPr>
            <a:r>
              <a:rPr sz="2400" b="1" spc="-20" dirty="0">
                <a:solidFill>
                  <a:srgbClr val="663300"/>
                </a:solidFill>
                <a:latin typeface="Calibri"/>
                <a:cs typeface="Calibri"/>
              </a:rPr>
              <a:t>-</a:t>
            </a:r>
            <a:r>
              <a:rPr sz="2000" b="1" dirty="0">
                <a:solidFill>
                  <a:srgbClr val="663300"/>
                </a:solidFill>
                <a:latin typeface="Calibri"/>
                <a:cs typeface="Calibri"/>
              </a:rPr>
              <a:t>Cathodic</a:t>
            </a:r>
            <a:r>
              <a:rPr sz="2000" b="1" spc="405" dirty="0">
                <a:solidFill>
                  <a:srgbClr val="66330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663300"/>
                </a:solidFill>
                <a:latin typeface="Calibri"/>
                <a:cs typeface="Calibri"/>
              </a:rPr>
              <a:t>Anodic</a:t>
            </a:r>
            <a:r>
              <a:rPr sz="2000" b="1" spc="-50" dirty="0">
                <a:solidFill>
                  <a:srgbClr val="66330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663300"/>
                </a:solidFill>
                <a:latin typeface="Calibri"/>
                <a:cs typeface="Calibri"/>
              </a:rPr>
              <a:t>or</a:t>
            </a:r>
            <a:r>
              <a:rPr sz="2000" b="1" spc="-35" dirty="0">
                <a:solidFill>
                  <a:srgbClr val="66330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663300"/>
                </a:solidFill>
                <a:latin typeface="Calibri"/>
                <a:cs typeface="Calibri"/>
              </a:rPr>
              <a:t>complexing</a:t>
            </a:r>
            <a:r>
              <a:rPr sz="2000" b="1" spc="-45" dirty="0">
                <a:solidFill>
                  <a:srgbClr val="663300"/>
                </a:solidFill>
                <a:latin typeface="Calibri"/>
                <a:cs typeface="Calibri"/>
              </a:rPr>
              <a:t> </a:t>
            </a:r>
            <a:r>
              <a:rPr sz="2000" b="1" spc="-20" dirty="0">
                <a:solidFill>
                  <a:srgbClr val="663300"/>
                </a:solidFill>
                <a:latin typeface="Calibri"/>
                <a:cs typeface="Calibri"/>
              </a:rPr>
              <a:t>type</a:t>
            </a:r>
            <a:endParaRPr sz="2000">
              <a:latin typeface="Calibri"/>
              <a:cs typeface="Calibri"/>
            </a:endParaRPr>
          </a:p>
          <a:p>
            <a:pPr marL="640080" marR="1278255" lvl="1" indent="-18415">
              <a:lnSpc>
                <a:spcPct val="109300"/>
              </a:lnSpc>
              <a:spcBef>
                <a:spcPts val="25"/>
              </a:spcBef>
              <a:buSzPct val="120000"/>
              <a:buChar char="-"/>
              <a:tabLst>
                <a:tab pos="640080" algn="l"/>
                <a:tab pos="782320" algn="l"/>
              </a:tabLst>
            </a:pPr>
            <a:r>
              <a:rPr sz="2000" b="1" spc="-10" dirty="0">
                <a:solidFill>
                  <a:srgbClr val="663300"/>
                </a:solidFill>
                <a:latin typeface="Calibri"/>
                <a:cs typeface="Calibri"/>
              </a:rPr>
              <a:t>	Passivating</a:t>
            </a:r>
            <a:r>
              <a:rPr sz="2000" b="1" spc="-90" dirty="0">
                <a:solidFill>
                  <a:srgbClr val="66330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663300"/>
                </a:solidFill>
                <a:latin typeface="Calibri"/>
                <a:cs typeface="Calibri"/>
              </a:rPr>
              <a:t>inhibitors</a:t>
            </a:r>
            <a:r>
              <a:rPr sz="2000" b="1" spc="-80" dirty="0">
                <a:solidFill>
                  <a:srgbClr val="66330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663300"/>
                </a:solidFill>
                <a:latin typeface="Calibri"/>
                <a:cs typeface="Calibri"/>
              </a:rPr>
              <a:t>demonstrate</a:t>
            </a:r>
            <a:r>
              <a:rPr sz="2000" b="1" spc="-80" dirty="0">
                <a:solidFill>
                  <a:srgbClr val="66330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663300"/>
                </a:solidFill>
                <a:latin typeface="Calibri"/>
                <a:cs typeface="Calibri"/>
              </a:rPr>
              <a:t>better</a:t>
            </a:r>
            <a:r>
              <a:rPr sz="2000" b="1" spc="-70" dirty="0">
                <a:solidFill>
                  <a:srgbClr val="66330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663300"/>
                </a:solidFill>
                <a:latin typeface="Calibri"/>
                <a:cs typeface="Calibri"/>
              </a:rPr>
              <a:t>flexibility</a:t>
            </a:r>
            <a:r>
              <a:rPr sz="2000" b="1" spc="-90" dirty="0">
                <a:solidFill>
                  <a:srgbClr val="66330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663300"/>
                </a:solidFill>
                <a:latin typeface="Calibri"/>
                <a:cs typeface="Calibri"/>
              </a:rPr>
              <a:t>over</a:t>
            </a:r>
            <a:r>
              <a:rPr sz="2000" b="1" spc="-35" dirty="0">
                <a:solidFill>
                  <a:srgbClr val="663300"/>
                </a:solidFill>
                <a:latin typeface="Calibri"/>
                <a:cs typeface="Calibri"/>
              </a:rPr>
              <a:t> </a:t>
            </a:r>
            <a:r>
              <a:rPr sz="2000" b="1" spc="-50" dirty="0">
                <a:solidFill>
                  <a:srgbClr val="663300"/>
                </a:solidFill>
                <a:latin typeface="Calibri"/>
                <a:cs typeface="Calibri"/>
              </a:rPr>
              <a:t>- </a:t>
            </a:r>
            <a:r>
              <a:rPr sz="2000" b="1" spc="-10" dirty="0">
                <a:solidFill>
                  <a:srgbClr val="663300"/>
                </a:solidFill>
                <a:latin typeface="Calibri"/>
                <a:cs typeface="Calibri"/>
              </a:rPr>
              <a:t>Precipitating</a:t>
            </a:r>
            <a:r>
              <a:rPr sz="2000" b="1" spc="15" dirty="0">
                <a:solidFill>
                  <a:srgbClr val="663300"/>
                </a:solidFill>
                <a:latin typeface="Calibri"/>
                <a:cs typeface="Calibri"/>
              </a:rPr>
              <a:t> </a:t>
            </a:r>
            <a:r>
              <a:rPr sz="2000" b="1" spc="-20" dirty="0">
                <a:solidFill>
                  <a:srgbClr val="663300"/>
                </a:solidFill>
                <a:latin typeface="Calibri"/>
                <a:cs typeface="Calibri"/>
              </a:rPr>
              <a:t>type</a:t>
            </a:r>
            <a:endParaRPr sz="2000">
              <a:latin typeface="Calibri"/>
              <a:cs typeface="Calibri"/>
            </a:endParaRPr>
          </a:p>
          <a:p>
            <a:pPr marL="756920" lvl="1" indent="-134620">
              <a:lnSpc>
                <a:spcPct val="100000"/>
              </a:lnSpc>
              <a:spcBef>
                <a:spcPts val="240"/>
              </a:spcBef>
              <a:buChar char="-"/>
              <a:tabLst>
                <a:tab pos="756920" algn="l"/>
              </a:tabLst>
            </a:pPr>
            <a:r>
              <a:rPr sz="2000" b="1" spc="-10" dirty="0">
                <a:solidFill>
                  <a:srgbClr val="663300"/>
                </a:solidFill>
                <a:latin typeface="Calibri"/>
                <a:cs typeface="Calibri"/>
              </a:rPr>
              <a:t>Effectiveness</a:t>
            </a:r>
            <a:r>
              <a:rPr sz="2000" b="1" spc="-45" dirty="0">
                <a:solidFill>
                  <a:srgbClr val="66330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663300"/>
                </a:solidFill>
                <a:latin typeface="Calibri"/>
                <a:cs typeface="Calibri"/>
              </a:rPr>
              <a:t>of</a:t>
            </a:r>
            <a:r>
              <a:rPr sz="2000" b="1" spc="-45" dirty="0">
                <a:solidFill>
                  <a:srgbClr val="66330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663300"/>
                </a:solidFill>
                <a:latin typeface="Calibri"/>
                <a:cs typeface="Calibri"/>
              </a:rPr>
              <a:t>inhibitor</a:t>
            </a:r>
            <a:r>
              <a:rPr sz="2000" b="1" spc="-75" dirty="0">
                <a:solidFill>
                  <a:srgbClr val="66330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663300"/>
                </a:solidFill>
                <a:latin typeface="Calibri"/>
                <a:cs typeface="Calibri"/>
              </a:rPr>
              <a:t>stabilisers/dispersants</a:t>
            </a:r>
            <a:endParaRPr sz="2000">
              <a:latin typeface="Calibri"/>
              <a:cs typeface="Calibri"/>
            </a:endParaRPr>
          </a:p>
          <a:p>
            <a:pPr marL="756920" lvl="1" indent="-134620">
              <a:lnSpc>
                <a:spcPct val="100000"/>
              </a:lnSpc>
              <a:spcBef>
                <a:spcPts val="240"/>
              </a:spcBef>
              <a:buChar char="-"/>
              <a:tabLst>
                <a:tab pos="756920" algn="l"/>
              </a:tabLst>
            </a:pPr>
            <a:r>
              <a:rPr sz="2000" b="1" spc="-10" dirty="0">
                <a:solidFill>
                  <a:srgbClr val="663300"/>
                </a:solidFill>
                <a:latin typeface="Calibri"/>
                <a:cs typeface="Calibri"/>
              </a:rPr>
              <a:t>Effectiveness</a:t>
            </a:r>
            <a:r>
              <a:rPr sz="2000" b="1" spc="-30" dirty="0">
                <a:solidFill>
                  <a:srgbClr val="66330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663300"/>
                </a:solidFill>
                <a:latin typeface="Calibri"/>
                <a:cs typeface="Calibri"/>
              </a:rPr>
              <a:t>of</a:t>
            </a:r>
            <a:r>
              <a:rPr sz="2000" b="1" spc="-35" dirty="0">
                <a:solidFill>
                  <a:srgbClr val="66330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663300"/>
                </a:solidFill>
                <a:latin typeface="Calibri"/>
                <a:cs typeface="Calibri"/>
              </a:rPr>
              <a:t>dispersants</a:t>
            </a:r>
            <a:r>
              <a:rPr sz="2000" b="1" spc="-55" dirty="0">
                <a:solidFill>
                  <a:srgbClr val="66330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663300"/>
                </a:solidFill>
                <a:latin typeface="Calibri"/>
                <a:cs typeface="Calibri"/>
              </a:rPr>
              <a:t>in</a:t>
            </a:r>
            <a:r>
              <a:rPr sz="2000" b="1" spc="-35" dirty="0">
                <a:solidFill>
                  <a:srgbClr val="66330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663300"/>
                </a:solidFill>
                <a:latin typeface="Calibri"/>
                <a:cs typeface="Calibri"/>
              </a:rPr>
              <a:t>presence</a:t>
            </a:r>
            <a:r>
              <a:rPr sz="2000" b="1" spc="-30" dirty="0">
                <a:solidFill>
                  <a:srgbClr val="66330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663300"/>
                </a:solidFill>
                <a:latin typeface="Calibri"/>
                <a:cs typeface="Calibri"/>
              </a:rPr>
              <a:t>of</a:t>
            </a:r>
            <a:r>
              <a:rPr sz="2000" b="1" spc="-40" dirty="0">
                <a:solidFill>
                  <a:srgbClr val="66330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663300"/>
                </a:solidFill>
                <a:latin typeface="Calibri"/>
                <a:cs typeface="Calibri"/>
              </a:rPr>
              <a:t>metal</a:t>
            </a:r>
            <a:r>
              <a:rPr sz="2000" b="1" spc="-40" dirty="0">
                <a:solidFill>
                  <a:srgbClr val="663300"/>
                </a:solidFill>
                <a:latin typeface="Calibri"/>
                <a:cs typeface="Calibri"/>
              </a:rPr>
              <a:t> </a:t>
            </a:r>
            <a:r>
              <a:rPr sz="2000" b="1" spc="-20" dirty="0">
                <a:solidFill>
                  <a:srgbClr val="663300"/>
                </a:solidFill>
                <a:latin typeface="Calibri"/>
                <a:cs typeface="Calibri"/>
              </a:rPr>
              <a:t>ions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124</a:t>
            </a:fld>
            <a:endParaRPr spc="-25" dirty="0"/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125</a:t>
            </a:fld>
            <a:endParaRPr spc="-25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47800" y="63"/>
            <a:ext cx="7239000" cy="716280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2222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75"/>
              </a:spcBef>
            </a:pPr>
            <a:r>
              <a:rPr sz="2800" spc="-10" dirty="0"/>
              <a:t>Attributes</a:t>
            </a:r>
            <a:r>
              <a:rPr sz="2800" spc="-70" dirty="0"/>
              <a:t> </a:t>
            </a:r>
            <a:r>
              <a:rPr sz="2800" dirty="0"/>
              <a:t>of</a:t>
            </a:r>
            <a:r>
              <a:rPr sz="2800" spc="-95" dirty="0"/>
              <a:t> </a:t>
            </a:r>
            <a:r>
              <a:rPr sz="2800" dirty="0"/>
              <a:t>an</a:t>
            </a:r>
            <a:r>
              <a:rPr sz="2800" spc="-90" dirty="0"/>
              <a:t> </a:t>
            </a:r>
            <a:r>
              <a:rPr sz="2800" dirty="0"/>
              <a:t>efficient</a:t>
            </a:r>
            <a:r>
              <a:rPr sz="2800" spc="-70" dirty="0"/>
              <a:t> </a:t>
            </a:r>
            <a:r>
              <a:rPr sz="2800" spc="-10" dirty="0"/>
              <a:t>treatment</a:t>
            </a:r>
            <a:endParaRPr sz="2800"/>
          </a:p>
        </p:txBody>
      </p:sp>
      <p:sp>
        <p:nvSpPr>
          <p:cNvPr id="4" name="object 4"/>
          <p:cNvSpPr txBox="1"/>
          <p:nvPr/>
        </p:nvSpPr>
        <p:spPr>
          <a:xfrm>
            <a:off x="535940" y="862329"/>
            <a:ext cx="7737475" cy="5393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0000CC"/>
                </a:solidFill>
                <a:latin typeface="Calibri"/>
                <a:cs typeface="Calibri"/>
              </a:rPr>
              <a:t>Antifoulants</a:t>
            </a:r>
            <a:endParaRPr sz="2400">
              <a:latin typeface="Calibri"/>
              <a:cs typeface="Calibri"/>
            </a:endParaRPr>
          </a:p>
          <a:p>
            <a:pPr marL="447040" marR="5080" indent="-434975">
              <a:lnSpc>
                <a:spcPct val="81300"/>
              </a:lnSpc>
              <a:spcBef>
                <a:spcPts val="535"/>
              </a:spcBef>
              <a:buSzPct val="120000"/>
              <a:buChar char="-"/>
              <a:tabLst>
                <a:tab pos="546100" algn="l"/>
              </a:tabLst>
            </a:pPr>
            <a:r>
              <a:rPr sz="2000" b="1" dirty="0">
                <a:solidFill>
                  <a:srgbClr val="0000CC"/>
                </a:solidFill>
                <a:latin typeface="Calibri"/>
                <a:cs typeface="Calibri"/>
              </a:rPr>
              <a:t>Building</a:t>
            </a:r>
            <a:r>
              <a:rPr sz="2000" b="1" spc="-70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00CC"/>
                </a:solidFill>
                <a:latin typeface="Calibri"/>
                <a:cs typeface="Calibri"/>
              </a:rPr>
              <a:t>synergy</a:t>
            </a:r>
            <a:r>
              <a:rPr sz="2000" b="1" spc="-30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00CC"/>
                </a:solidFill>
                <a:latin typeface="Calibri"/>
                <a:cs typeface="Calibri"/>
              </a:rPr>
              <a:t>with</a:t>
            </a:r>
            <a:r>
              <a:rPr sz="2000" b="1" spc="-60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00CC"/>
                </a:solidFill>
                <a:latin typeface="Calibri"/>
                <a:cs typeface="Calibri"/>
              </a:rPr>
              <a:t>antiscalants</a:t>
            </a:r>
            <a:r>
              <a:rPr sz="2000" b="1" spc="-70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00CC"/>
                </a:solidFill>
                <a:latin typeface="Calibri"/>
                <a:cs typeface="Calibri"/>
              </a:rPr>
              <a:t>for</a:t>
            </a:r>
            <a:r>
              <a:rPr sz="2000" b="1" spc="-40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00CC"/>
                </a:solidFill>
                <a:latin typeface="Calibri"/>
                <a:cs typeface="Calibri"/>
              </a:rPr>
              <a:t>threshold</a:t>
            </a:r>
            <a:r>
              <a:rPr sz="2000" b="1" spc="-55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00CC"/>
                </a:solidFill>
                <a:latin typeface="Calibri"/>
                <a:cs typeface="Calibri"/>
              </a:rPr>
              <a:t>stabilization</a:t>
            </a:r>
            <a:r>
              <a:rPr sz="2000" b="1" spc="-65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00CC"/>
                </a:solidFill>
                <a:latin typeface="Calibri"/>
                <a:cs typeface="Calibri"/>
              </a:rPr>
              <a:t>&amp;</a:t>
            </a:r>
            <a:r>
              <a:rPr sz="2000" b="1" spc="-40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00CC"/>
                </a:solidFill>
                <a:latin typeface="Calibri"/>
                <a:cs typeface="Calibri"/>
              </a:rPr>
              <a:t>Ca</a:t>
            </a:r>
            <a:r>
              <a:rPr sz="2000" b="1" spc="-40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000" b="1" spc="-25" dirty="0">
                <a:solidFill>
                  <a:srgbClr val="0000CC"/>
                </a:solidFill>
                <a:latin typeface="Calibri"/>
                <a:cs typeface="Calibri"/>
              </a:rPr>
              <a:t>ion 	</a:t>
            </a:r>
            <a:r>
              <a:rPr sz="2000" b="1" spc="-10" dirty="0">
                <a:solidFill>
                  <a:srgbClr val="0000CC"/>
                </a:solidFill>
                <a:latin typeface="Calibri"/>
                <a:cs typeface="Calibri"/>
              </a:rPr>
              <a:t>tolerance</a:t>
            </a:r>
            <a:endParaRPr sz="2000">
              <a:latin typeface="Calibri"/>
              <a:cs typeface="Calibri"/>
            </a:endParaRPr>
          </a:p>
          <a:p>
            <a:pPr marL="433070" indent="-420370">
              <a:lnSpc>
                <a:spcPct val="100000"/>
              </a:lnSpc>
              <a:buChar char="-"/>
              <a:tabLst>
                <a:tab pos="433070" algn="l"/>
              </a:tabLst>
            </a:pPr>
            <a:r>
              <a:rPr sz="2000" b="1" dirty="0">
                <a:solidFill>
                  <a:srgbClr val="0000CC"/>
                </a:solidFill>
                <a:latin typeface="Calibri"/>
                <a:cs typeface="Calibri"/>
              </a:rPr>
              <a:t>Dispersing</a:t>
            </a:r>
            <a:r>
              <a:rPr sz="2000" b="1" spc="360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00CC"/>
                </a:solidFill>
                <a:latin typeface="Calibri"/>
                <a:cs typeface="Calibri"/>
              </a:rPr>
              <a:t>effectiveness</a:t>
            </a:r>
            <a:endParaRPr sz="2000">
              <a:latin typeface="Calibri"/>
              <a:cs typeface="Calibri"/>
            </a:endParaRPr>
          </a:p>
          <a:p>
            <a:pPr marL="546100" indent="-533400">
              <a:lnSpc>
                <a:spcPct val="100000"/>
              </a:lnSpc>
              <a:spcBef>
                <a:spcPts val="5"/>
              </a:spcBef>
              <a:buFont typeface="Calibri"/>
              <a:buChar char="-"/>
              <a:tabLst>
                <a:tab pos="546100" algn="l"/>
              </a:tabLst>
            </a:pPr>
            <a:r>
              <a:rPr sz="2000" b="1" dirty="0">
                <a:solidFill>
                  <a:srgbClr val="0000CC"/>
                </a:solidFill>
                <a:latin typeface="Calibri"/>
                <a:cs typeface="Calibri"/>
              </a:rPr>
              <a:t>Metal</a:t>
            </a:r>
            <a:r>
              <a:rPr sz="2000" b="1" spc="-90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00CC"/>
                </a:solidFill>
                <a:latin typeface="Calibri"/>
                <a:cs typeface="Calibri"/>
              </a:rPr>
              <a:t>ion/oxide</a:t>
            </a:r>
            <a:r>
              <a:rPr sz="2000" b="1" spc="-100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00CC"/>
                </a:solidFill>
                <a:latin typeface="Calibri"/>
                <a:cs typeface="Calibri"/>
              </a:rPr>
              <a:t>tolerance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385"/>
              </a:spcBef>
            </a:pPr>
            <a:r>
              <a:rPr sz="2400" b="1" spc="-10" dirty="0">
                <a:solidFill>
                  <a:srgbClr val="000099"/>
                </a:solidFill>
                <a:latin typeface="Calibri"/>
                <a:cs typeface="Calibri"/>
              </a:rPr>
              <a:t>Biodispersants</a:t>
            </a:r>
            <a:endParaRPr sz="2400">
              <a:latin typeface="Calibri"/>
              <a:cs typeface="Calibri"/>
            </a:endParaRPr>
          </a:p>
          <a:p>
            <a:pPr marL="546100" indent="-533400">
              <a:lnSpc>
                <a:spcPct val="100000"/>
              </a:lnSpc>
              <a:spcBef>
                <a:spcPts val="15"/>
              </a:spcBef>
              <a:buFont typeface="Calibri"/>
              <a:buChar char="-"/>
              <a:tabLst>
                <a:tab pos="546100" algn="l"/>
              </a:tabLst>
            </a:pPr>
            <a:r>
              <a:rPr sz="2000" b="1" dirty="0">
                <a:solidFill>
                  <a:srgbClr val="000099"/>
                </a:solidFill>
                <a:latin typeface="Calibri"/>
                <a:cs typeface="Calibri"/>
              </a:rPr>
              <a:t>Ability</a:t>
            </a:r>
            <a:r>
              <a:rPr sz="2000" b="1" spc="-65" dirty="0">
                <a:solidFill>
                  <a:srgbClr val="000099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0099"/>
                </a:solidFill>
                <a:latin typeface="Calibri"/>
                <a:cs typeface="Calibri"/>
              </a:rPr>
              <a:t>to</a:t>
            </a:r>
            <a:r>
              <a:rPr sz="2000" b="1" spc="-35" dirty="0">
                <a:solidFill>
                  <a:srgbClr val="000099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0099"/>
                </a:solidFill>
                <a:latin typeface="Calibri"/>
                <a:cs typeface="Calibri"/>
              </a:rPr>
              <a:t>detach</a:t>
            </a:r>
            <a:r>
              <a:rPr sz="2000" b="1" spc="-40" dirty="0">
                <a:solidFill>
                  <a:srgbClr val="000099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0099"/>
                </a:solidFill>
                <a:latin typeface="Calibri"/>
                <a:cs typeface="Calibri"/>
              </a:rPr>
              <a:t>sessile</a:t>
            </a:r>
            <a:r>
              <a:rPr sz="2000" b="1" spc="-45" dirty="0">
                <a:solidFill>
                  <a:srgbClr val="000099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0099"/>
                </a:solidFill>
                <a:latin typeface="Calibri"/>
                <a:cs typeface="Calibri"/>
              </a:rPr>
              <a:t>bacteria</a:t>
            </a:r>
            <a:endParaRPr sz="2000">
              <a:latin typeface="Calibri"/>
              <a:cs typeface="Calibri"/>
            </a:endParaRPr>
          </a:p>
          <a:p>
            <a:pPr marL="546100" indent="-533400">
              <a:lnSpc>
                <a:spcPct val="100000"/>
              </a:lnSpc>
              <a:buFont typeface="Calibri"/>
              <a:buChar char="-"/>
              <a:tabLst>
                <a:tab pos="546100" algn="l"/>
              </a:tabLst>
            </a:pPr>
            <a:r>
              <a:rPr sz="2000" b="1" dirty="0">
                <a:solidFill>
                  <a:srgbClr val="000099"/>
                </a:solidFill>
                <a:latin typeface="Calibri"/>
                <a:cs typeface="Calibri"/>
              </a:rPr>
              <a:t>Dispersing</a:t>
            </a:r>
            <a:r>
              <a:rPr sz="2000" b="1" spc="-90" dirty="0">
                <a:solidFill>
                  <a:srgbClr val="000099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0099"/>
                </a:solidFill>
                <a:latin typeface="Calibri"/>
                <a:cs typeface="Calibri"/>
              </a:rPr>
              <a:t>ability</a:t>
            </a:r>
            <a:endParaRPr sz="2000">
              <a:latin typeface="Calibri"/>
              <a:cs typeface="Calibri"/>
            </a:endParaRPr>
          </a:p>
          <a:p>
            <a:pPr marL="546100" indent="-533400">
              <a:lnSpc>
                <a:spcPct val="100000"/>
              </a:lnSpc>
              <a:buFont typeface="Calibri"/>
              <a:buChar char="-"/>
              <a:tabLst>
                <a:tab pos="546100" algn="l"/>
              </a:tabLst>
            </a:pPr>
            <a:r>
              <a:rPr sz="2000" b="1" spc="-10" dirty="0">
                <a:solidFill>
                  <a:srgbClr val="000099"/>
                </a:solidFill>
                <a:latin typeface="Calibri"/>
                <a:cs typeface="Calibri"/>
              </a:rPr>
              <a:t>Penetrating</a:t>
            </a:r>
            <a:r>
              <a:rPr sz="2000" b="1" spc="-95" dirty="0">
                <a:solidFill>
                  <a:srgbClr val="000099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0099"/>
                </a:solidFill>
                <a:latin typeface="Calibri"/>
                <a:cs typeface="Calibri"/>
              </a:rPr>
              <a:t>ability</a:t>
            </a:r>
            <a:endParaRPr sz="2000">
              <a:latin typeface="Calibri"/>
              <a:cs typeface="Calibri"/>
            </a:endParaRPr>
          </a:p>
          <a:p>
            <a:pPr marL="546100" indent="-533400">
              <a:lnSpc>
                <a:spcPct val="100000"/>
              </a:lnSpc>
              <a:buFont typeface="Calibri"/>
              <a:buChar char="-"/>
              <a:tabLst>
                <a:tab pos="546100" algn="l"/>
              </a:tabLst>
            </a:pPr>
            <a:r>
              <a:rPr sz="2000" b="1" spc="-10" dirty="0">
                <a:solidFill>
                  <a:srgbClr val="000099"/>
                </a:solidFill>
                <a:latin typeface="Calibri"/>
                <a:cs typeface="Calibri"/>
              </a:rPr>
              <a:t>Ionocity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385"/>
              </a:spcBef>
            </a:pPr>
            <a:r>
              <a:rPr sz="2400" b="1" dirty="0">
                <a:solidFill>
                  <a:srgbClr val="663300"/>
                </a:solidFill>
                <a:latin typeface="Calibri"/>
                <a:cs typeface="Calibri"/>
              </a:rPr>
              <a:t>Oxidizing</a:t>
            </a:r>
            <a:r>
              <a:rPr sz="2400" b="1" spc="-75" dirty="0">
                <a:solidFill>
                  <a:srgbClr val="66330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663300"/>
                </a:solidFill>
                <a:latin typeface="Calibri"/>
                <a:cs typeface="Calibri"/>
              </a:rPr>
              <a:t>Biocides</a:t>
            </a:r>
            <a:endParaRPr sz="2400">
              <a:latin typeface="Calibri"/>
              <a:cs typeface="Calibri"/>
            </a:endParaRPr>
          </a:p>
          <a:p>
            <a:pPr marL="546100" indent="-533400">
              <a:lnSpc>
                <a:spcPct val="100000"/>
              </a:lnSpc>
              <a:spcBef>
                <a:spcPts val="15"/>
              </a:spcBef>
              <a:buFont typeface="Calibri"/>
              <a:buChar char="-"/>
              <a:tabLst>
                <a:tab pos="546100" algn="l"/>
              </a:tabLst>
            </a:pPr>
            <a:r>
              <a:rPr sz="2000" b="1" dirty="0">
                <a:solidFill>
                  <a:srgbClr val="663300"/>
                </a:solidFill>
                <a:latin typeface="Calibri"/>
                <a:cs typeface="Calibri"/>
              </a:rPr>
              <a:t>Stability</a:t>
            </a:r>
            <a:r>
              <a:rPr sz="2000" b="1" spc="-55" dirty="0">
                <a:solidFill>
                  <a:srgbClr val="66330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663300"/>
                </a:solidFill>
                <a:latin typeface="Calibri"/>
                <a:cs typeface="Calibri"/>
              </a:rPr>
              <a:t>over</a:t>
            </a:r>
            <a:r>
              <a:rPr sz="2000" b="1" spc="-45" dirty="0">
                <a:solidFill>
                  <a:srgbClr val="66330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663300"/>
                </a:solidFill>
                <a:latin typeface="Calibri"/>
                <a:cs typeface="Calibri"/>
              </a:rPr>
              <a:t>operational</a:t>
            </a:r>
            <a:r>
              <a:rPr sz="2000" b="1" spc="-50" dirty="0">
                <a:solidFill>
                  <a:srgbClr val="66330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663300"/>
                </a:solidFill>
                <a:latin typeface="Calibri"/>
                <a:cs typeface="Calibri"/>
              </a:rPr>
              <a:t>conditions</a:t>
            </a:r>
            <a:endParaRPr sz="2000">
              <a:latin typeface="Calibri"/>
              <a:cs typeface="Calibri"/>
            </a:endParaRPr>
          </a:p>
          <a:p>
            <a:pPr marL="546100" indent="-533400">
              <a:lnSpc>
                <a:spcPct val="100000"/>
              </a:lnSpc>
              <a:spcBef>
                <a:spcPts val="5"/>
              </a:spcBef>
              <a:buFont typeface="Calibri"/>
              <a:buChar char="-"/>
              <a:tabLst>
                <a:tab pos="546100" algn="l"/>
              </a:tabLst>
            </a:pPr>
            <a:r>
              <a:rPr sz="2000" b="1" spc="-10" dirty="0">
                <a:solidFill>
                  <a:srgbClr val="663300"/>
                </a:solidFill>
                <a:latin typeface="Calibri"/>
                <a:cs typeface="Calibri"/>
              </a:rPr>
              <a:t>Effectiveness</a:t>
            </a:r>
            <a:r>
              <a:rPr sz="2000" b="1" spc="-60" dirty="0">
                <a:solidFill>
                  <a:srgbClr val="66330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663300"/>
                </a:solidFill>
                <a:latin typeface="Calibri"/>
                <a:cs typeface="Calibri"/>
              </a:rPr>
              <a:t>over</a:t>
            </a:r>
            <a:r>
              <a:rPr sz="2000" b="1" spc="-65" dirty="0">
                <a:solidFill>
                  <a:srgbClr val="66330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663300"/>
                </a:solidFill>
                <a:latin typeface="Calibri"/>
                <a:cs typeface="Calibri"/>
              </a:rPr>
              <a:t>wide</a:t>
            </a:r>
            <a:r>
              <a:rPr sz="2000" b="1" spc="-65" dirty="0">
                <a:solidFill>
                  <a:srgbClr val="66330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663300"/>
                </a:solidFill>
                <a:latin typeface="Calibri"/>
                <a:cs typeface="Calibri"/>
              </a:rPr>
              <a:t>range</a:t>
            </a:r>
            <a:r>
              <a:rPr sz="2000" b="1" spc="-50" dirty="0">
                <a:solidFill>
                  <a:srgbClr val="66330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663300"/>
                </a:solidFill>
                <a:latin typeface="Calibri"/>
                <a:cs typeface="Calibri"/>
              </a:rPr>
              <a:t>of</a:t>
            </a:r>
            <a:r>
              <a:rPr sz="2000" b="1" spc="-65" dirty="0">
                <a:solidFill>
                  <a:srgbClr val="663300"/>
                </a:solidFill>
                <a:latin typeface="Calibri"/>
                <a:cs typeface="Calibri"/>
              </a:rPr>
              <a:t> </a:t>
            </a:r>
            <a:r>
              <a:rPr sz="2000" b="1" spc="-25" dirty="0">
                <a:solidFill>
                  <a:srgbClr val="663300"/>
                </a:solidFill>
                <a:latin typeface="Calibri"/>
                <a:cs typeface="Calibri"/>
              </a:rPr>
              <a:t>pH</a:t>
            </a:r>
            <a:endParaRPr sz="2000">
              <a:latin typeface="Calibri"/>
              <a:cs typeface="Calibri"/>
            </a:endParaRPr>
          </a:p>
          <a:p>
            <a:pPr marL="546100" indent="-533400">
              <a:lnSpc>
                <a:spcPct val="100000"/>
              </a:lnSpc>
              <a:buFont typeface="Calibri"/>
              <a:buChar char="-"/>
              <a:tabLst>
                <a:tab pos="546100" algn="l"/>
              </a:tabLst>
            </a:pPr>
            <a:r>
              <a:rPr sz="2000" b="1" dirty="0">
                <a:solidFill>
                  <a:srgbClr val="663300"/>
                </a:solidFill>
                <a:latin typeface="Calibri"/>
                <a:cs typeface="Calibri"/>
              </a:rPr>
              <a:t>Oxidizing</a:t>
            </a:r>
            <a:r>
              <a:rPr sz="2000" b="1" spc="-55" dirty="0">
                <a:solidFill>
                  <a:srgbClr val="66330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663300"/>
                </a:solidFill>
                <a:latin typeface="Calibri"/>
                <a:cs typeface="Calibri"/>
              </a:rPr>
              <a:t>potential</a:t>
            </a:r>
            <a:endParaRPr sz="2000">
              <a:latin typeface="Calibri"/>
              <a:cs typeface="Calibri"/>
            </a:endParaRPr>
          </a:p>
          <a:p>
            <a:pPr marL="546100" indent="-533400">
              <a:lnSpc>
                <a:spcPct val="100000"/>
              </a:lnSpc>
              <a:buFont typeface="Calibri"/>
              <a:buChar char="-"/>
              <a:tabLst>
                <a:tab pos="546100" algn="l"/>
              </a:tabLst>
            </a:pPr>
            <a:r>
              <a:rPr sz="2000" b="1" spc="-10" dirty="0">
                <a:solidFill>
                  <a:srgbClr val="663300"/>
                </a:solidFill>
                <a:latin typeface="Calibri"/>
                <a:cs typeface="Calibri"/>
              </a:rPr>
              <a:t>Corrosivity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126</a:t>
            </a:fld>
            <a:endParaRPr spc="-25" dirty="0"/>
          </a:p>
        </p:txBody>
      </p:sp>
      <p:sp>
        <p:nvSpPr>
          <p:cNvPr id="3" name="object 3"/>
          <p:cNvSpPr txBox="1"/>
          <p:nvPr/>
        </p:nvSpPr>
        <p:spPr>
          <a:xfrm>
            <a:off x="383540" y="622605"/>
            <a:ext cx="7497445" cy="524002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2400" b="1" dirty="0">
                <a:solidFill>
                  <a:srgbClr val="800000"/>
                </a:solidFill>
                <a:latin typeface="Calibri"/>
                <a:cs typeface="Calibri"/>
              </a:rPr>
              <a:t>Nonoxidizing</a:t>
            </a:r>
            <a:r>
              <a:rPr sz="2400" b="1" spc="-120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800000"/>
                </a:solidFill>
                <a:latin typeface="Calibri"/>
                <a:cs typeface="Calibri"/>
              </a:rPr>
              <a:t>Biocides</a:t>
            </a:r>
            <a:endParaRPr sz="2400">
              <a:latin typeface="Calibri"/>
              <a:cs typeface="Calibri"/>
            </a:endParaRPr>
          </a:p>
          <a:p>
            <a:pPr marL="355600" marR="5080" indent="-342900">
              <a:lnSpc>
                <a:spcPct val="100000"/>
              </a:lnSpc>
              <a:spcBef>
                <a:spcPts val="509"/>
              </a:spcBef>
              <a:buFont typeface="Calibri"/>
              <a:buChar char="-"/>
              <a:tabLst>
                <a:tab pos="355600" algn="l"/>
              </a:tabLst>
            </a:pPr>
            <a:r>
              <a:rPr sz="2000" b="1" dirty="0">
                <a:solidFill>
                  <a:srgbClr val="800000"/>
                </a:solidFill>
                <a:latin typeface="Calibri"/>
                <a:cs typeface="Calibri"/>
              </a:rPr>
              <a:t>Selection</a:t>
            </a:r>
            <a:r>
              <a:rPr sz="2000" b="1" spc="-45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2000" b="1" spc="-70" dirty="0">
                <a:solidFill>
                  <a:srgbClr val="800000"/>
                </a:solidFill>
                <a:latin typeface="Calibri"/>
                <a:cs typeface="Calibri"/>
              </a:rPr>
              <a:t>w.r.t</a:t>
            </a:r>
            <a:r>
              <a:rPr sz="2000" b="1" spc="-40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800000"/>
                </a:solidFill>
                <a:latin typeface="Calibri"/>
                <a:cs typeface="Calibri"/>
              </a:rPr>
              <a:t>effectiveness</a:t>
            </a:r>
            <a:r>
              <a:rPr sz="2000" b="1" spc="-25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800000"/>
                </a:solidFill>
                <a:latin typeface="Calibri"/>
                <a:cs typeface="Calibri"/>
              </a:rPr>
              <a:t>over</a:t>
            </a:r>
            <a:r>
              <a:rPr sz="2000" b="1" spc="-35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800000"/>
                </a:solidFill>
                <a:latin typeface="Calibri"/>
                <a:cs typeface="Calibri"/>
              </a:rPr>
              <a:t>different</a:t>
            </a:r>
            <a:r>
              <a:rPr sz="2000" b="1" spc="-35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800000"/>
                </a:solidFill>
                <a:latin typeface="Calibri"/>
                <a:cs typeface="Calibri"/>
              </a:rPr>
              <a:t>microbial</a:t>
            </a:r>
            <a:r>
              <a:rPr sz="2000" b="1" spc="-55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800000"/>
                </a:solidFill>
                <a:latin typeface="Calibri"/>
                <a:cs typeface="Calibri"/>
              </a:rPr>
              <a:t>species:-</a:t>
            </a:r>
            <a:r>
              <a:rPr sz="2000" b="1" spc="-45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800000"/>
                </a:solidFill>
                <a:latin typeface="Calibri"/>
                <a:cs typeface="Calibri"/>
              </a:rPr>
              <a:t>algae, </a:t>
            </a:r>
            <a:r>
              <a:rPr sz="2000" b="1" dirty="0">
                <a:solidFill>
                  <a:srgbClr val="800000"/>
                </a:solidFill>
                <a:latin typeface="Calibri"/>
                <a:cs typeface="Calibri"/>
              </a:rPr>
              <a:t>fungus</a:t>
            </a:r>
            <a:r>
              <a:rPr sz="2000" b="1" spc="-40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800000"/>
                </a:solidFill>
                <a:latin typeface="Calibri"/>
                <a:cs typeface="Calibri"/>
              </a:rPr>
              <a:t>&amp;</a:t>
            </a:r>
            <a:r>
              <a:rPr sz="2000" b="1" spc="-25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800000"/>
                </a:solidFill>
                <a:latin typeface="Calibri"/>
                <a:cs typeface="Calibri"/>
              </a:rPr>
              <a:t>various</a:t>
            </a:r>
            <a:r>
              <a:rPr sz="2000" b="1" spc="400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800000"/>
                </a:solidFill>
                <a:latin typeface="Calibri"/>
                <a:cs typeface="Calibri"/>
              </a:rPr>
              <a:t>Bacteria</a:t>
            </a:r>
            <a:endParaRPr sz="20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480"/>
              </a:spcBef>
              <a:buFont typeface="Calibri"/>
              <a:buChar char="-"/>
              <a:tabLst>
                <a:tab pos="354965" algn="l"/>
              </a:tabLst>
            </a:pPr>
            <a:r>
              <a:rPr sz="2000" b="1" spc="-25" dirty="0">
                <a:solidFill>
                  <a:srgbClr val="800000"/>
                </a:solidFill>
                <a:latin typeface="Calibri"/>
                <a:cs typeface="Calibri"/>
              </a:rPr>
              <a:t>Tolerance</a:t>
            </a:r>
            <a:r>
              <a:rPr sz="2000" b="1" spc="-40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2000" b="1" spc="-70" dirty="0">
                <a:solidFill>
                  <a:srgbClr val="800000"/>
                </a:solidFill>
                <a:latin typeface="Calibri"/>
                <a:cs typeface="Calibri"/>
              </a:rPr>
              <a:t>w.r.t</a:t>
            </a:r>
            <a:r>
              <a:rPr sz="2000" b="1" spc="-35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800000"/>
                </a:solidFill>
                <a:latin typeface="Calibri"/>
                <a:cs typeface="Calibri"/>
              </a:rPr>
              <a:t>hardness,</a:t>
            </a:r>
            <a:r>
              <a:rPr sz="2000" b="1" spc="-45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800000"/>
                </a:solidFill>
                <a:latin typeface="Calibri"/>
                <a:cs typeface="Calibri"/>
              </a:rPr>
              <a:t>Zn,</a:t>
            </a:r>
            <a:r>
              <a:rPr sz="2000" b="1" spc="-45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800000"/>
                </a:solidFill>
                <a:latin typeface="Calibri"/>
                <a:cs typeface="Calibri"/>
              </a:rPr>
              <a:t>metal</a:t>
            </a:r>
            <a:r>
              <a:rPr sz="2000" b="1" spc="-35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800000"/>
                </a:solidFill>
                <a:latin typeface="Calibri"/>
                <a:cs typeface="Calibri"/>
              </a:rPr>
              <a:t>oxide,</a:t>
            </a:r>
            <a:r>
              <a:rPr sz="2000" b="1" spc="-45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800000"/>
                </a:solidFill>
                <a:latin typeface="Calibri"/>
                <a:cs typeface="Calibri"/>
              </a:rPr>
              <a:t>oil,</a:t>
            </a:r>
            <a:r>
              <a:rPr sz="2000" b="1" spc="-50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800000"/>
                </a:solidFill>
                <a:latin typeface="Calibri"/>
                <a:cs typeface="Calibri"/>
              </a:rPr>
              <a:t>hydrocarbons</a:t>
            </a:r>
            <a:endParaRPr sz="20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484"/>
              </a:spcBef>
              <a:buFont typeface="Calibri"/>
              <a:buChar char="-"/>
              <a:tabLst>
                <a:tab pos="354965" algn="l"/>
              </a:tabLst>
            </a:pPr>
            <a:r>
              <a:rPr sz="2000" b="1" dirty="0">
                <a:solidFill>
                  <a:srgbClr val="800000"/>
                </a:solidFill>
                <a:latin typeface="Calibri"/>
                <a:cs typeface="Calibri"/>
              </a:rPr>
              <a:t>Compatibility</a:t>
            </a:r>
            <a:r>
              <a:rPr sz="2000" b="1" spc="-65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800000"/>
                </a:solidFill>
                <a:latin typeface="Calibri"/>
                <a:cs typeface="Calibri"/>
              </a:rPr>
              <a:t>with</a:t>
            </a:r>
            <a:r>
              <a:rPr sz="2000" b="1" spc="-45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800000"/>
                </a:solidFill>
                <a:latin typeface="Calibri"/>
                <a:cs typeface="Calibri"/>
              </a:rPr>
              <a:t>oxidising</a:t>
            </a:r>
            <a:r>
              <a:rPr sz="2000" b="1" spc="-55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800000"/>
                </a:solidFill>
                <a:latin typeface="Calibri"/>
                <a:cs typeface="Calibri"/>
              </a:rPr>
              <a:t>biocides</a:t>
            </a:r>
            <a:endParaRPr sz="20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480"/>
              </a:spcBef>
              <a:buFont typeface="Calibri"/>
              <a:buChar char="-"/>
              <a:tabLst>
                <a:tab pos="354965" algn="l"/>
              </a:tabLst>
            </a:pPr>
            <a:r>
              <a:rPr sz="2000" b="1" spc="-10" dirty="0">
                <a:solidFill>
                  <a:srgbClr val="800000"/>
                </a:solidFill>
                <a:latin typeface="Calibri"/>
                <a:cs typeface="Calibri"/>
              </a:rPr>
              <a:t>Retention</a:t>
            </a:r>
            <a:r>
              <a:rPr sz="2000" b="1" spc="-50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2000" b="1" spc="-20" dirty="0">
                <a:solidFill>
                  <a:srgbClr val="800000"/>
                </a:solidFill>
                <a:latin typeface="Calibri"/>
                <a:cs typeface="Calibri"/>
              </a:rPr>
              <a:t>time</a:t>
            </a:r>
            <a:endParaRPr sz="20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480"/>
              </a:spcBef>
              <a:buFont typeface="Calibri"/>
              <a:buChar char="-"/>
              <a:tabLst>
                <a:tab pos="354965" algn="l"/>
              </a:tabLst>
            </a:pPr>
            <a:r>
              <a:rPr sz="2000" b="1" dirty="0">
                <a:solidFill>
                  <a:srgbClr val="800000"/>
                </a:solidFill>
                <a:latin typeface="Calibri"/>
                <a:cs typeface="Calibri"/>
              </a:rPr>
              <a:t>inhibitory</a:t>
            </a:r>
            <a:r>
              <a:rPr sz="2000" b="1" spc="-70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800000"/>
                </a:solidFill>
                <a:latin typeface="Calibri"/>
                <a:cs typeface="Calibri"/>
              </a:rPr>
              <a:t>consideration</a:t>
            </a:r>
            <a:endParaRPr sz="20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480"/>
              </a:spcBef>
              <a:buFont typeface="Calibri"/>
              <a:buChar char="-"/>
              <a:tabLst>
                <a:tab pos="354965" algn="l"/>
              </a:tabLst>
            </a:pPr>
            <a:r>
              <a:rPr sz="2000" b="1" spc="-10" dirty="0">
                <a:solidFill>
                  <a:srgbClr val="800000"/>
                </a:solidFill>
                <a:latin typeface="Calibri"/>
                <a:cs typeface="Calibri"/>
              </a:rPr>
              <a:t>Biodegradability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985"/>
              </a:spcBef>
              <a:buFont typeface="Calibri"/>
              <a:buChar char="-"/>
            </a:pP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400" b="1" dirty="0">
                <a:solidFill>
                  <a:srgbClr val="0000CC"/>
                </a:solidFill>
                <a:latin typeface="Calibri"/>
                <a:cs typeface="Calibri"/>
              </a:rPr>
              <a:t>Health,</a:t>
            </a:r>
            <a:r>
              <a:rPr sz="2400" b="1" spc="-65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00CC"/>
                </a:solidFill>
                <a:latin typeface="Calibri"/>
                <a:cs typeface="Calibri"/>
              </a:rPr>
              <a:t>Safety</a:t>
            </a:r>
            <a:r>
              <a:rPr sz="2400" b="1" spc="-65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00CC"/>
                </a:solidFill>
                <a:latin typeface="Calibri"/>
                <a:cs typeface="Calibri"/>
              </a:rPr>
              <a:t>&amp;</a:t>
            </a:r>
            <a:r>
              <a:rPr sz="2400" b="1" spc="-90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00CC"/>
                </a:solidFill>
                <a:latin typeface="Calibri"/>
                <a:cs typeface="Calibri"/>
              </a:rPr>
              <a:t>Environmental</a:t>
            </a:r>
            <a:r>
              <a:rPr sz="2400" b="1" spc="-70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00CC"/>
                </a:solidFill>
                <a:latin typeface="Calibri"/>
                <a:cs typeface="Calibri"/>
              </a:rPr>
              <a:t>considerations</a:t>
            </a:r>
            <a:endParaRPr sz="24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509"/>
              </a:spcBef>
              <a:buFont typeface="Calibri"/>
              <a:buChar char="-"/>
              <a:tabLst>
                <a:tab pos="354965" algn="l"/>
              </a:tabLst>
            </a:pPr>
            <a:r>
              <a:rPr sz="2000" b="1" dirty="0">
                <a:solidFill>
                  <a:srgbClr val="0000CC"/>
                </a:solidFill>
                <a:latin typeface="Calibri"/>
                <a:cs typeface="Calibri"/>
              </a:rPr>
              <a:t>Acceptable</a:t>
            </a:r>
            <a:r>
              <a:rPr sz="2000" b="1" spc="-75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00CC"/>
                </a:solidFill>
                <a:latin typeface="Calibri"/>
                <a:cs typeface="Calibri"/>
              </a:rPr>
              <a:t>discharge</a:t>
            </a:r>
            <a:r>
              <a:rPr sz="2000" b="1" spc="-75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000" b="1" spc="-20" dirty="0">
                <a:solidFill>
                  <a:srgbClr val="0000CC"/>
                </a:solidFill>
                <a:latin typeface="Calibri"/>
                <a:cs typeface="Calibri"/>
              </a:rPr>
              <a:t>level</a:t>
            </a:r>
            <a:endParaRPr sz="20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480"/>
              </a:spcBef>
              <a:buFont typeface="Calibri"/>
              <a:buChar char="-"/>
              <a:tabLst>
                <a:tab pos="354965" algn="l"/>
              </a:tabLst>
            </a:pPr>
            <a:r>
              <a:rPr sz="2000" b="1" spc="-10" dirty="0">
                <a:solidFill>
                  <a:srgbClr val="0000CC"/>
                </a:solidFill>
                <a:latin typeface="Calibri"/>
                <a:cs typeface="Calibri"/>
              </a:rPr>
              <a:t>Biodegradability</a:t>
            </a:r>
            <a:endParaRPr sz="20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484"/>
              </a:spcBef>
              <a:buFont typeface="Calibri"/>
              <a:buChar char="-"/>
              <a:tabLst>
                <a:tab pos="354965" algn="l"/>
              </a:tabLst>
            </a:pPr>
            <a:r>
              <a:rPr sz="2000" b="1" dirty="0">
                <a:solidFill>
                  <a:srgbClr val="0000CC"/>
                </a:solidFill>
                <a:latin typeface="Calibri"/>
                <a:cs typeface="Calibri"/>
              </a:rPr>
              <a:t>Handling</a:t>
            </a:r>
            <a:r>
              <a:rPr sz="2000" b="1" spc="-40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00CC"/>
                </a:solidFill>
                <a:latin typeface="Calibri"/>
                <a:cs typeface="Calibri"/>
              </a:rPr>
              <a:t>Issues</a:t>
            </a:r>
            <a:endParaRPr sz="20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475"/>
              </a:spcBef>
              <a:buFont typeface="Calibri"/>
              <a:buChar char="-"/>
              <a:tabLst>
                <a:tab pos="354965" algn="l"/>
              </a:tabLst>
            </a:pPr>
            <a:r>
              <a:rPr sz="2000" b="1" dirty="0">
                <a:solidFill>
                  <a:srgbClr val="0000CC"/>
                </a:solidFill>
                <a:latin typeface="Calibri"/>
                <a:cs typeface="Calibri"/>
              </a:rPr>
              <a:t>Legionella</a:t>
            </a:r>
            <a:r>
              <a:rPr sz="2000" b="1" spc="-10" dirty="0">
                <a:solidFill>
                  <a:srgbClr val="0000CC"/>
                </a:solidFill>
                <a:latin typeface="Calibri"/>
                <a:cs typeface="Calibri"/>
              </a:rPr>
              <a:t> Effectiveness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371600" y="63"/>
            <a:ext cx="7315200" cy="716280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134620" rIns="0" bIns="0" rtlCol="0">
            <a:spAutoFit/>
          </a:bodyPr>
          <a:lstStyle/>
          <a:p>
            <a:pPr marL="748665">
              <a:lnSpc>
                <a:spcPct val="100000"/>
              </a:lnSpc>
              <a:spcBef>
                <a:spcPts val="1060"/>
              </a:spcBef>
            </a:pPr>
            <a:r>
              <a:rPr sz="2800" dirty="0">
                <a:latin typeface="Arial"/>
                <a:cs typeface="Arial"/>
              </a:rPr>
              <a:t>Attributes</a:t>
            </a:r>
            <a:r>
              <a:rPr sz="2800" spc="-6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of</a:t>
            </a:r>
            <a:r>
              <a:rPr sz="2800" spc="-8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an</a:t>
            </a:r>
            <a:r>
              <a:rPr sz="2800" spc="-7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efficient</a:t>
            </a:r>
            <a:r>
              <a:rPr sz="2800" spc="-8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treatment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127</a:t>
            </a:fld>
            <a:endParaRPr spc="-25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19200" y="152400"/>
            <a:ext cx="7467600" cy="838200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16510" rIns="0" bIns="0" rtlCol="0">
            <a:spAutoFit/>
          </a:bodyPr>
          <a:lstStyle/>
          <a:p>
            <a:pPr marL="443865">
              <a:lnSpc>
                <a:spcPct val="100000"/>
              </a:lnSpc>
              <a:spcBef>
                <a:spcPts val="130"/>
              </a:spcBef>
            </a:pPr>
            <a:r>
              <a:rPr sz="3600" spc="-10" dirty="0"/>
              <a:t>Typical</a:t>
            </a:r>
            <a:r>
              <a:rPr sz="3600" spc="-100" dirty="0"/>
              <a:t> </a:t>
            </a:r>
            <a:r>
              <a:rPr sz="3600" dirty="0"/>
              <a:t>CW</a:t>
            </a:r>
            <a:r>
              <a:rPr sz="3600" spc="-114" dirty="0"/>
              <a:t> </a:t>
            </a:r>
            <a:r>
              <a:rPr sz="3600" spc="-20" dirty="0"/>
              <a:t>Treatment</a:t>
            </a:r>
            <a:r>
              <a:rPr sz="3600" spc="-95" dirty="0"/>
              <a:t> </a:t>
            </a:r>
            <a:r>
              <a:rPr sz="3600" spc="-10" dirty="0"/>
              <a:t>Formulation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535940" y="1233042"/>
            <a:ext cx="7769225" cy="4960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solidFill>
                  <a:srgbClr val="008000"/>
                </a:solidFill>
                <a:latin typeface="Calibri"/>
                <a:cs typeface="Calibri"/>
              </a:rPr>
              <a:t>Cooling</a:t>
            </a:r>
            <a:r>
              <a:rPr sz="2800" b="1" spc="-105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b="1" spc="-20" dirty="0">
                <a:solidFill>
                  <a:srgbClr val="008000"/>
                </a:solidFill>
                <a:latin typeface="Calibri"/>
                <a:cs typeface="Calibri"/>
              </a:rPr>
              <a:t>Water</a:t>
            </a:r>
            <a:r>
              <a:rPr sz="2800" b="1" spc="-105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b="1" spc="-25" dirty="0">
                <a:solidFill>
                  <a:srgbClr val="008000"/>
                </a:solidFill>
                <a:latin typeface="Calibri"/>
                <a:cs typeface="Calibri"/>
              </a:rPr>
              <a:t>Treatment</a:t>
            </a:r>
            <a:r>
              <a:rPr sz="2800" b="1" spc="-85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08000"/>
                </a:solidFill>
                <a:latin typeface="Calibri"/>
                <a:cs typeface="Calibri"/>
              </a:rPr>
              <a:t>program</a:t>
            </a:r>
            <a:r>
              <a:rPr sz="2800" b="1" spc="-100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8000"/>
                </a:solidFill>
                <a:latin typeface="Calibri"/>
                <a:cs typeface="Calibri"/>
              </a:rPr>
              <a:t>may</a:t>
            </a:r>
            <a:r>
              <a:rPr sz="2800" b="1" spc="-120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08000"/>
                </a:solidFill>
                <a:latin typeface="Calibri"/>
                <a:cs typeface="Calibri"/>
              </a:rPr>
              <a:t>include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890"/>
              </a:spcBef>
            </a:pPr>
            <a:endParaRPr sz="28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buFont typeface="Arial MT"/>
              <a:buChar char="•"/>
              <a:tabLst>
                <a:tab pos="354965" algn="l"/>
              </a:tabLst>
            </a:pPr>
            <a:r>
              <a:rPr sz="2800" b="1" dirty="0">
                <a:solidFill>
                  <a:srgbClr val="008000"/>
                </a:solidFill>
                <a:latin typeface="Calibri"/>
                <a:cs typeface="Calibri"/>
              </a:rPr>
              <a:t>Phosphate</a:t>
            </a:r>
            <a:r>
              <a:rPr sz="2800" b="1" spc="-105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08000"/>
                </a:solidFill>
                <a:latin typeface="Calibri"/>
                <a:cs typeface="Calibri"/>
              </a:rPr>
              <a:t>(Tri,</a:t>
            </a:r>
            <a:r>
              <a:rPr sz="2800" b="1" spc="-80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8000"/>
                </a:solidFill>
                <a:latin typeface="Calibri"/>
                <a:cs typeface="Calibri"/>
              </a:rPr>
              <a:t>hexa,</a:t>
            </a:r>
            <a:r>
              <a:rPr sz="2800" b="1" spc="-70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8000"/>
                </a:solidFill>
                <a:latin typeface="Calibri"/>
                <a:cs typeface="Calibri"/>
              </a:rPr>
              <a:t>ortho)</a:t>
            </a:r>
            <a:r>
              <a:rPr sz="2800" b="1" spc="-95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b="1" spc="-70" dirty="0">
                <a:solidFill>
                  <a:srgbClr val="008000"/>
                </a:solidFill>
                <a:latin typeface="Calibri"/>
                <a:cs typeface="Calibri"/>
              </a:rPr>
              <a:t>TSP,</a:t>
            </a:r>
            <a:r>
              <a:rPr sz="2800" b="1" spc="-90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b="1" spc="-20" dirty="0">
                <a:solidFill>
                  <a:srgbClr val="008000"/>
                </a:solidFill>
                <a:latin typeface="Calibri"/>
                <a:cs typeface="Calibri"/>
              </a:rPr>
              <a:t>SHMP</a:t>
            </a:r>
            <a:endParaRPr sz="28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710"/>
              </a:spcBef>
              <a:buFont typeface="Arial MT"/>
              <a:buChar char="•"/>
              <a:tabLst>
                <a:tab pos="354965" algn="l"/>
              </a:tabLst>
            </a:pPr>
            <a:r>
              <a:rPr sz="2800" b="1" dirty="0">
                <a:solidFill>
                  <a:srgbClr val="008000"/>
                </a:solidFill>
                <a:latin typeface="Calibri"/>
                <a:cs typeface="Calibri"/>
              </a:rPr>
              <a:t>Organo</a:t>
            </a:r>
            <a:r>
              <a:rPr sz="2800" b="1" spc="-105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8000"/>
                </a:solidFill>
                <a:latin typeface="Calibri"/>
                <a:cs typeface="Calibri"/>
              </a:rPr>
              <a:t>phosphonates:</a:t>
            </a:r>
            <a:r>
              <a:rPr sz="2800" b="1" spc="-85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b="1" spc="-65" dirty="0">
                <a:solidFill>
                  <a:srgbClr val="008000"/>
                </a:solidFill>
                <a:latin typeface="Calibri"/>
                <a:cs typeface="Calibri"/>
              </a:rPr>
              <a:t>AMP,</a:t>
            </a:r>
            <a:r>
              <a:rPr sz="2800" b="1" spc="-95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b="1" spc="-45" dirty="0">
                <a:solidFill>
                  <a:srgbClr val="008000"/>
                </a:solidFill>
                <a:latin typeface="Calibri"/>
                <a:cs typeface="Calibri"/>
              </a:rPr>
              <a:t>HEDP,</a:t>
            </a:r>
            <a:r>
              <a:rPr sz="2800" b="1" spc="-100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b="1" spc="-20" dirty="0">
                <a:solidFill>
                  <a:srgbClr val="008000"/>
                </a:solidFill>
                <a:latin typeface="Calibri"/>
                <a:cs typeface="Calibri"/>
              </a:rPr>
              <a:t>PBTC</a:t>
            </a:r>
            <a:endParaRPr sz="28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710"/>
              </a:spcBef>
              <a:buFont typeface="Arial MT"/>
              <a:buChar char="•"/>
              <a:tabLst>
                <a:tab pos="354965" algn="l"/>
              </a:tabLst>
            </a:pPr>
            <a:r>
              <a:rPr sz="2800" b="1" dirty="0">
                <a:solidFill>
                  <a:srgbClr val="008000"/>
                </a:solidFill>
                <a:latin typeface="Calibri"/>
                <a:cs typeface="Calibri"/>
              </a:rPr>
              <a:t>Zinc</a:t>
            </a:r>
            <a:r>
              <a:rPr sz="2800" b="1" spc="-50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08000"/>
                </a:solidFill>
                <a:latin typeface="Calibri"/>
                <a:cs typeface="Calibri"/>
              </a:rPr>
              <a:t>Sulphtate/molybdate</a:t>
            </a:r>
            <a:endParaRPr sz="28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720"/>
              </a:spcBef>
              <a:buFont typeface="Arial MT"/>
              <a:buChar char="•"/>
              <a:tabLst>
                <a:tab pos="354965" algn="l"/>
              </a:tabLst>
            </a:pPr>
            <a:r>
              <a:rPr sz="2800" b="1" spc="-20" dirty="0">
                <a:solidFill>
                  <a:srgbClr val="008000"/>
                </a:solidFill>
                <a:latin typeface="Calibri"/>
                <a:cs typeface="Calibri"/>
              </a:rPr>
              <a:t>Triazole:</a:t>
            </a:r>
            <a:r>
              <a:rPr sz="2800" b="1" spc="-95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8000"/>
                </a:solidFill>
                <a:latin typeface="Calibri"/>
                <a:cs typeface="Calibri"/>
              </a:rPr>
              <a:t>Benzo</a:t>
            </a:r>
            <a:r>
              <a:rPr sz="2800" b="1" spc="-110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8000"/>
                </a:solidFill>
                <a:latin typeface="Calibri"/>
                <a:cs typeface="Calibri"/>
              </a:rPr>
              <a:t>triazole,</a:t>
            </a:r>
            <a:r>
              <a:rPr sz="2800" b="1" spc="-95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b="1" spc="-25" dirty="0">
                <a:solidFill>
                  <a:srgbClr val="008000"/>
                </a:solidFill>
                <a:latin typeface="Calibri"/>
                <a:cs typeface="Calibri"/>
              </a:rPr>
              <a:t>TTA</a:t>
            </a:r>
            <a:endParaRPr sz="2800">
              <a:latin typeface="Calibri"/>
              <a:cs typeface="Calibri"/>
            </a:endParaRPr>
          </a:p>
          <a:p>
            <a:pPr marL="355600" marR="5080" indent="-342900">
              <a:lnSpc>
                <a:spcPct val="101099"/>
              </a:lnSpc>
              <a:spcBef>
                <a:spcPts val="670"/>
              </a:spcBef>
              <a:buFont typeface="Arial MT"/>
              <a:buChar char="•"/>
              <a:tabLst>
                <a:tab pos="355600" algn="l"/>
              </a:tabLst>
            </a:pPr>
            <a:r>
              <a:rPr sz="2800" b="1" spc="-10" dirty="0">
                <a:solidFill>
                  <a:srgbClr val="008000"/>
                </a:solidFill>
                <a:latin typeface="Calibri"/>
                <a:cs typeface="Calibri"/>
              </a:rPr>
              <a:t>Dispersants</a:t>
            </a:r>
            <a:r>
              <a:rPr sz="2800" b="1" spc="-50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8000"/>
                </a:solidFill>
                <a:latin typeface="Calibri"/>
                <a:cs typeface="Calibri"/>
              </a:rPr>
              <a:t>mono,</a:t>
            </a:r>
            <a:r>
              <a:rPr sz="2800" b="1" spc="-65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8000"/>
                </a:solidFill>
                <a:latin typeface="Calibri"/>
                <a:cs typeface="Calibri"/>
              </a:rPr>
              <a:t>co</a:t>
            </a:r>
            <a:r>
              <a:rPr sz="2800" b="1" spc="-60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8000"/>
                </a:solidFill>
                <a:latin typeface="Calibri"/>
                <a:cs typeface="Calibri"/>
              </a:rPr>
              <a:t>or</a:t>
            </a:r>
            <a:r>
              <a:rPr sz="2800" b="1" spc="-60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8000"/>
                </a:solidFill>
                <a:latin typeface="Calibri"/>
                <a:cs typeface="Calibri"/>
              </a:rPr>
              <a:t>ter</a:t>
            </a:r>
            <a:r>
              <a:rPr sz="2800" b="1" spc="-35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8000"/>
                </a:solidFill>
                <a:latin typeface="Calibri"/>
                <a:cs typeface="Calibri"/>
              </a:rPr>
              <a:t>polymers</a:t>
            </a:r>
            <a:r>
              <a:rPr sz="2800" b="1" spc="-50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8000"/>
                </a:solidFill>
                <a:latin typeface="Calibri"/>
                <a:cs typeface="Calibri"/>
              </a:rPr>
              <a:t>of</a:t>
            </a:r>
            <a:r>
              <a:rPr sz="2800" b="1" spc="-60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08000"/>
                </a:solidFill>
                <a:latin typeface="Calibri"/>
                <a:cs typeface="Calibri"/>
              </a:rPr>
              <a:t>acrylates, </a:t>
            </a:r>
            <a:r>
              <a:rPr sz="2800" b="1" dirty="0">
                <a:solidFill>
                  <a:srgbClr val="008000"/>
                </a:solidFill>
                <a:latin typeface="Calibri"/>
                <a:cs typeface="Calibri"/>
              </a:rPr>
              <a:t>sulphonates,</a:t>
            </a:r>
            <a:r>
              <a:rPr sz="2800" b="1" spc="-60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8000"/>
                </a:solidFill>
                <a:latin typeface="Calibri"/>
                <a:cs typeface="Calibri"/>
              </a:rPr>
              <a:t>maleic</a:t>
            </a:r>
            <a:r>
              <a:rPr sz="2800" b="1" spc="-60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8000"/>
                </a:solidFill>
                <a:latin typeface="Calibri"/>
                <a:cs typeface="Calibri"/>
              </a:rPr>
              <a:t>acid</a:t>
            </a:r>
            <a:r>
              <a:rPr sz="2800" b="1" spc="-65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b="1" spc="-25" dirty="0">
                <a:solidFill>
                  <a:srgbClr val="008000"/>
                </a:solidFill>
                <a:latin typeface="Calibri"/>
                <a:cs typeface="Calibri"/>
              </a:rPr>
              <a:t>etc</a:t>
            </a:r>
            <a:endParaRPr sz="28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725"/>
              </a:spcBef>
              <a:buFont typeface="Arial MT"/>
              <a:buChar char="•"/>
              <a:tabLst>
                <a:tab pos="354965" algn="l"/>
              </a:tabLst>
            </a:pPr>
            <a:r>
              <a:rPr sz="2800" b="1" spc="-20" dirty="0">
                <a:solidFill>
                  <a:srgbClr val="008000"/>
                </a:solidFill>
                <a:latin typeface="Calibri"/>
                <a:cs typeface="Calibri"/>
              </a:rPr>
              <a:t>Bio-</a:t>
            </a:r>
            <a:r>
              <a:rPr sz="2800" b="1" spc="-10" dirty="0">
                <a:solidFill>
                  <a:srgbClr val="008000"/>
                </a:solidFill>
                <a:latin typeface="Calibri"/>
                <a:cs typeface="Calibri"/>
              </a:rPr>
              <a:t>dispersant</a:t>
            </a:r>
            <a:endParaRPr sz="28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705"/>
              </a:spcBef>
              <a:buFont typeface="Arial MT"/>
              <a:buChar char="•"/>
              <a:tabLst>
                <a:tab pos="354965" algn="l"/>
              </a:tabLst>
            </a:pPr>
            <a:r>
              <a:rPr sz="2800" b="1" spc="-10" dirty="0">
                <a:solidFill>
                  <a:srgbClr val="008000"/>
                </a:solidFill>
                <a:latin typeface="Calibri"/>
                <a:cs typeface="Calibri"/>
              </a:rPr>
              <a:t>Biocides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128</a:t>
            </a:fld>
            <a:endParaRPr spc="-25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47800" y="0"/>
            <a:ext cx="7239000" cy="685800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203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60"/>
              </a:spcBef>
            </a:pPr>
            <a:r>
              <a:rPr sz="3200" dirty="0"/>
              <a:t>Scale</a:t>
            </a:r>
            <a:r>
              <a:rPr sz="3200" spc="-65" dirty="0"/>
              <a:t> </a:t>
            </a:r>
            <a:r>
              <a:rPr sz="3200" dirty="0"/>
              <a:t>Inhibitor</a:t>
            </a:r>
            <a:r>
              <a:rPr sz="3200" spc="-75" dirty="0"/>
              <a:t> </a:t>
            </a:r>
            <a:r>
              <a:rPr sz="3200" spc="-10" dirty="0"/>
              <a:t>dosage</a:t>
            </a:r>
            <a:endParaRPr sz="3200"/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214312" y="1095438"/>
          <a:ext cx="8791575" cy="52946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9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24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22325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2400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If</a:t>
                      </a:r>
                      <a:r>
                        <a:rPr sz="2400" spc="-35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PSI</a:t>
                      </a:r>
                      <a:r>
                        <a:rPr sz="2400" spc="-15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or</a:t>
                      </a:r>
                      <a:r>
                        <a:rPr sz="2400" spc="-15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RSI</a:t>
                      </a:r>
                      <a:r>
                        <a:rPr sz="2400" spc="-15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25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is</a:t>
                      </a:r>
                      <a:endParaRPr sz="2400">
                        <a:latin typeface="Arial MT"/>
                        <a:cs typeface="Arial MT"/>
                      </a:endParaRPr>
                    </a:p>
                  </a:txBody>
                  <a:tcPr marL="0" marR="0" marT="3810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 marR="8890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2400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ppm</a:t>
                      </a:r>
                      <a:r>
                        <a:rPr sz="2400" spc="-30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of</a:t>
                      </a:r>
                      <a:r>
                        <a:rPr sz="2400" spc="-30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10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active </a:t>
                      </a:r>
                      <a:r>
                        <a:rPr sz="2400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Phosphonate</a:t>
                      </a:r>
                      <a:r>
                        <a:rPr sz="2400" spc="-114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10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(HEDP)</a:t>
                      </a:r>
                      <a:endParaRPr sz="2400">
                        <a:latin typeface="Arial MT"/>
                        <a:cs typeface="Arial MT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 marR="19685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2400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ppm</a:t>
                      </a:r>
                      <a:r>
                        <a:rPr sz="2400" spc="-25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of</a:t>
                      </a:r>
                      <a:r>
                        <a:rPr sz="2400" spc="-20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10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Polyacrylate </a:t>
                      </a:r>
                      <a:r>
                        <a:rPr sz="2400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(1000</a:t>
                      </a:r>
                      <a:r>
                        <a:rPr sz="2400" spc="-60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mol.</a:t>
                      </a:r>
                      <a:r>
                        <a:rPr sz="2400" spc="-65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10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Wt.)p</a:t>
                      </a:r>
                      <a:endParaRPr sz="2400">
                        <a:latin typeface="Arial MT"/>
                        <a:cs typeface="Arial MT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6420">
                <a:tc>
                  <a:txBody>
                    <a:bodyPr/>
                    <a:lstStyle/>
                    <a:p>
                      <a:pPr marL="448309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2400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6.0</a:t>
                      </a:r>
                      <a:r>
                        <a:rPr sz="2400" spc="-15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or</a:t>
                      </a:r>
                      <a:r>
                        <a:rPr sz="2400" spc="-10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 above</a:t>
                      </a:r>
                      <a:endParaRPr sz="2400">
                        <a:latin typeface="Arial MT"/>
                        <a:cs typeface="Arial MT"/>
                      </a:endParaRPr>
                    </a:p>
                  </a:txBody>
                  <a:tcPr marL="0" marR="0" marT="3810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2400" spc="-10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-</a:t>
                      </a:r>
                      <a:r>
                        <a:rPr sz="2400" spc="-25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0-</a:t>
                      </a:r>
                      <a:endParaRPr sz="2400">
                        <a:latin typeface="Arial MT"/>
                        <a:cs typeface="Arial MT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2400" spc="-10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-</a:t>
                      </a:r>
                      <a:r>
                        <a:rPr sz="2400" spc="-25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0-</a:t>
                      </a:r>
                      <a:endParaRPr sz="2400">
                        <a:latin typeface="Arial MT"/>
                        <a:cs typeface="Arial MT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4515">
                <a:tc>
                  <a:txBody>
                    <a:bodyPr/>
                    <a:lstStyle/>
                    <a:p>
                      <a:pPr marL="66040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6.0</a:t>
                      </a:r>
                      <a:r>
                        <a:rPr sz="2400" spc="-25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to</a:t>
                      </a:r>
                      <a:r>
                        <a:rPr sz="2400" spc="-40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25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5.5</a:t>
                      </a:r>
                      <a:endParaRPr sz="2400">
                        <a:latin typeface="Arial MT"/>
                        <a:cs typeface="Arial MT"/>
                      </a:endParaRPr>
                    </a:p>
                  </a:txBody>
                  <a:tcPr marL="0" marR="0" marT="3873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773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0.2</a:t>
                      </a:r>
                      <a:r>
                        <a:rPr sz="2400" spc="-25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to</a:t>
                      </a:r>
                      <a:r>
                        <a:rPr sz="2400" spc="-40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25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0.5</a:t>
                      </a:r>
                      <a:endParaRPr sz="2400">
                        <a:latin typeface="Arial MT"/>
                        <a:cs typeface="Arial MT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153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0.5</a:t>
                      </a:r>
                      <a:r>
                        <a:rPr sz="2400" spc="-25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to</a:t>
                      </a:r>
                      <a:r>
                        <a:rPr sz="2400" spc="-40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25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1.0</a:t>
                      </a:r>
                      <a:endParaRPr sz="2400">
                        <a:latin typeface="Arial MT"/>
                        <a:cs typeface="Arial MT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6420">
                <a:tc>
                  <a:txBody>
                    <a:bodyPr/>
                    <a:lstStyle/>
                    <a:p>
                      <a:pPr marL="66040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5.5</a:t>
                      </a:r>
                      <a:r>
                        <a:rPr sz="2400" spc="-25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to</a:t>
                      </a:r>
                      <a:r>
                        <a:rPr sz="2400" spc="-40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25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5.0</a:t>
                      </a:r>
                      <a:endParaRPr sz="2400">
                        <a:latin typeface="Arial MT"/>
                        <a:cs typeface="Arial MT"/>
                      </a:endParaRPr>
                    </a:p>
                  </a:txBody>
                  <a:tcPr marL="0" marR="0" marT="3873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773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0.5</a:t>
                      </a:r>
                      <a:r>
                        <a:rPr sz="2400" spc="-25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to</a:t>
                      </a:r>
                      <a:r>
                        <a:rPr sz="2400" spc="-40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25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1.2</a:t>
                      </a:r>
                      <a:endParaRPr sz="2400">
                        <a:latin typeface="Arial MT"/>
                        <a:cs typeface="Arial MT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153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1.0</a:t>
                      </a:r>
                      <a:r>
                        <a:rPr sz="2400" spc="-25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to</a:t>
                      </a:r>
                      <a:r>
                        <a:rPr sz="2400" spc="-40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25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3.0</a:t>
                      </a:r>
                      <a:endParaRPr sz="2400">
                        <a:latin typeface="Arial MT"/>
                        <a:cs typeface="Arial MT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4515">
                <a:tc>
                  <a:txBody>
                    <a:bodyPr/>
                    <a:lstStyle/>
                    <a:p>
                      <a:pPr marL="66040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5.0</a:t>
                      </a:r>
                      <a:r>
                        <a:rPr sz="2400" spc="-25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to</a:t>
                      </a:r>
                      <a:r>
                        <a:rPr sz="2400" spc="-40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25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4.5</a:t>
                      </a:r>
                      <a:endParaRPr sz="2400">
                        <a:latin typeface="Arial MT"/>
                        <a:cs typeface="Arial MT"/>
                      </a:endParaRPr>
                    </a:p>
                  </a:txBody>
                  <a:tcPr marL="0" marR="0" marT="3873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773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1.2</a:t>
                      </a:r>
                      <a:r>
                        <a:rPr sz="2400" spc="-25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to</a:t>
                      </a:r>
                      <a:r>
                        <a:rPr sz="2400" spc="-40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25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2.2</a:t>
                      </a:r>
                      <a:endParaRPr sz="2400">
                        <a:latin typeface="Arial MT"/>
                        <a:cs typeface="Arial MT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153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3.0</a:t>
                      </a:r>
                      <a:r>
                        <a:rPr sz="2400" spc="-25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to</a:t>
                      </a:r>
                      <a:r>
                        <a:rPr sz="2400" spc="-40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25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5.0</a:t>
                      </a:r>
                      <a:endParaRPr sz="2400">
                        <a:latin typeface="Arial MT"/>
                        <a:cs typeface="Arial MT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66040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4.5</a:t>
                      </a:r>
                      <a:r>
                        <a:rPr sz="2400" spc="-25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to</a:t>
                      </a:r>
                      <a:r>
                        <a:rPr sz="2400" spc="-40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25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4.0</a:t>
                      </a:r>
                      <a:endParaRPr sz="2400">
                        <a:latin typeface="Arial MT"/>
                        <a:cs typeface="Arial MT"/>
                      </a:endParaRPr>
                    </a:p>
                  </a:txBody>
                  <a:tcPr marL="0" marR="0" marT="3873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773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2.2</a:t>
                      </a:r>
                      <a:r>
                        <a:rPr sz="2400" spc="-25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to</a:t>
                      </a:r>
                      <a:r>
                        <a:rPr sz="2400" spc="-40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25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3.2</a:t>
                      </a:r>
                      <a:endParaRPr sz="2400">
                        <a:latin typeface="Arial MT"/>
                        <a:cs typeface="Arial MT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590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Can’t</a:t>
                      </a:r>
                      <a:r>
                        <a:rPr sz="2400" spc="-40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be</a:t>
                      </a:r>
                      <a:r>
                        <a:rPr sz="2400" spc="-55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10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controlled</a:t>
                      </a:r>
                      <a:endParaRPr sz="2400">
                        <a:latin typeface="Arial MT"/>
                        <a:cs typeface="Arial MT"/>
                      </a:endParaRPr>
                    </a:p>
                    <a:p>
                      <a:pPr marL="344170">
                        <a:lnSpc>
                          <a:spcPct val="100000"/>
                        </a:lnSpc>
                      </a:pPr>
                      <a:r>
                        <a:rPr sz="2400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with</a:t>
                      </a:r>
                      <a:r>
                        <a:rPr sz="2400" spc="-50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10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Polyacrylate</a:t>
                      </a:r>
                      <a:endParaRPr sz="2400">
                        <a:latin typeface="Arial MT"/>
                        <a:cs typeface="Arial MT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625475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sz="2400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Below</a:t>
                      </a:r>
                      <a:r>
                        <a:rPr sz="2400" spc="-80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25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4.0</a:t>
                      </a:r>
                      <a:endParaRPr sz="2400">
                        <a:latin typeface="Arial MT"/>
                        <a:cs typeface="Arial MT"/>
                      </a:endParaRPr>
                    </a:p>
                  </a:txBody>
                  <a:tcPr marL="0" marR="0" marT="39369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92100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sz="2400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Can’t</a:t>
                      </a:r>
                      <a:r>
                        <a:rPr sz="2400" spc="-40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be</a:t>
                      </a:r>
                      <a:r>
                        <a:rPr sz="2400" spc="-55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10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controlled</a:t>
                      </a:r>
                      <a:endParaRPr sz="2400">
                        <a:latin typeface="Arial MT"/>
                        <a:cs typeface="Arial MT"/>
                      </a:endParaRPr>
                    </a:p>
                    <a:p>
                      <a:pPr marL="368300">
                        <a:lnSpc>
                          <a:spcPct val="100000"/>
                        </a:lnSpc>
                      </a:pPr>
                      <a:r>
                        <a:rPr sz="2400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with</a:t>
                      </a:r>
                      <a:r>
                        <a:rPr sz="2400" spc="-45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10" dirty="0">
                          <a:solidFill>
                            <a:srgbClr val="800080"/>
                          </a:solidFill>
                          <a:latin typeface="Arial MT"/>
                          <a:cs typeface="Arial MT"/>
                        </a:rPr>
                        <a:t>phosphonate</a:t>
                      </a:r>
                      <a:endParaRPr sz="2400">
                        <a:latin typeface="Arial MT"/>
                        <a:cs typeface="Arial MT"/>
                      </a:endParaRPr>
                    </a:p>
                  </a:txBody>
                  <a:tcPr marL="0" marR="0" marT="3936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45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129</a:t>
            </a:fld>
            <a:endParaRPr spc="-25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24000" y="0"/>
            <a:ext cx="7162800" cy="685800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203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60"/>
              </a:spcBef>
            </a:pPr>
            <a:r>
              <a:rPr sz="3200" dirty="0"/>
              <a:t>Dosages</a:t>
            </a:r>
            <a:r>
              <a:rPr sz="3200" spc="-70" dirty="0"/>
              <a:t> </a:t>
            </a:r>
            <a:r>
              <a:rPr sz="3200" dirty="0"/>
              <a:t>&amp;</a:t>
            </a:r>
            <a:r>
              <a:rPr sz="3200" spc="-25" dirty="0"/>
              <a:t> </a:t>
            </a:r>
            <a:r>
              <a:rPr sz="3200" spc="-10" dirty="0"/>
              <a:t>Residuals</a:t>
            </a:r>
            <a:endParaRPr sz="3200"/>
          </a:p>
        </p:txBody>
      </p:sp>
      <p:sp>
        <p:nvSpPr>
          <p:cNvPr id="4" name="object 4"/>
          <p:cNvSpPr txBox="1"/>
          <p:nvPr/>
        </p:nvSpPr>
        <p:spPr>
          <a:xfrm>
            <a:off x="231140" y="696213"/>
            <a:ext cx="8468360" cy="1134745"/>
          </a:xfrm>
          <a:prstGeom prst="rect">
            <a:avLst/>
          </a:prstGeom>
        </p:spPr>
        <p:txBody>
          <a:bodyPr vert="horz" wrap="square" lIns="0" tIns="93980" rIns="0" bIns="0" rtlCol="0">
            <a:spAutoFit/>
          </a:bodyPr>
          <a:lstStyle/>
          <a:p>
            <a:pPr marL="355600" marR="5080" indent="-342900">
              <a:lnSpc>
                <a:spcPts val="2690"/>
              </a:lnSpc>
              <a:spcBef>
                <a:spcPts val="740"/>
              </a:spcBef>
              <a:tabLst>
                <a:tab pos="3517900" algn="l"/>
              </a:tabLst>
            </a:pPr>
            <a:r>
              <a:rPr sz="2800" dirty="0">
                <a:solidFill>
                  <a:srgbClr val="008000"/>
                </a:solidFill>
                <a:latin typeface="Calibri"/>
                <a:cs typeface="Calibri"/>
              </a:rPr>
              <a:t>The</a:t>
            </a:r>
            <a:r>
              <a:rPr sz="2800" spc="-55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008000"/>
                </a:solidFill>
                <a:latin typeface="Calibri"/>
                <a:cs typeface="Calibri"/>
              </a:rPr>
              <a:t>formulation</a:t>
            </a:r>
            <a:r>
              <a:rPr sz="2800" spc="-45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008000"/>
                </a:solidFill>
                <a:latin typeface="Calibri"/>
                <a:cs typeface="Calibri"/>
              </a:rPr>
              <a:t>is</a:t>
            </a:r>
            <a:r>
              <a:rPr sz="2800" spc="-60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008000"/>
                </a:solidFill>
                <a:latin typeface="Calibri"/>
                <a:cs typeface="Calibri"/>
              </a:rPr>
              <a:t>dosed</a:t>
            </a:r>
            <a:r>
              <a:rPr sz="2800" spc="-30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008000"/>
                </a:solidFill>
                <a:latin typeface="Calibri"/>
                <a:cs typeface="Calibri"/>
              </a:rPr>
              <a:t>in</a:t>
            </a:r>
            <a:r>
              <a:rPr sz="2800" spc="-45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008000"/>
                </a:solidFill>
                <a:latin typeface="Calibri"/>
                <a:cs typeface="Calibri"/>
              </a:rPr>
              <a:t>a</a:t>
            </a:r>
            <a:r>
              <a:rPr sz="2800" spc="-60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008000"/>
                </a:solidFill>
                <a:latin typeface="Calibri"/>
                <a:cs typeface="Calibri"/>
              </a:rPr>
              <a:t>manner</a:t>
            </a:r>
            <a:r>
              <a:rPr sz="2800" spc="-35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008000"/>
                </a:solidFill>
                <a:latin typeface="Calibri"/>
                <a:cs typeface="Calibri"/>
              </a:rPr>
              <a:t>so</a:t>
            </a:r>
            <a:r>
              <a:rPr sz="2800" spc="-45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008000"/>
                </a:solidFill>
                <a:latin typeface="Calibri"/>
                <a:cs typeface="Calibri"/>
              </a:rPr>
              <a:t>that</a:t>
            </a:r>
            <a:r>
              <a:rPr sz="2800" spc="-55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008000"/>
                </a:solidFill>
                <a:latin typeface="Calibri"/>
                <a:cs typeface="Calibri"/>
              </a:rPr>
              <a:t>the</a:t>
            </a:r>
            <a:r>
              <a:rPr sz="2800" spc="-45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008000"/>
                </a:solidFill>
                <a:latin typeface="Calibri"/>
                <a:cs typeface="Calibri"/>
              </a:rPr>
              <a:t>following </a:t>
            </a:r>
            <a:r>
              <a:rPr sz="2800" dirty="0">
                <a:solidFill>
                  <a:srgbClr val="008000"/>
                </a:solidFill>
                <a:latin typeface="Calibri"/>
                <a:cs typeface="Calibri"/>
              </a:rPr>
              <a:t>residual</a:t>
            </a:r>
            <a:r>
              <a:rPr sz="2800" spc="-50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008000"/>
                </a:solidFill>
                <a:latin typeface="Calibri"/>
                <a:cs typeface="Calibri"/>
              </a:rPr>
              <a:t>concentrations</a:t>
            </a:r>
            <a:r>
              <a:rPr sz="2800" spc="-30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008000"/>
                </a:solidFill>
                <a:latin typeface="Calibri"/>
                <a:cs typeface="Calibri"/>
              </a:rPr>
              <a:t>of</a:t>
            </a:r>
            <a:r>
              <a:rPr sz="2800" spc="-60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008000"/>
                </a:solidFill>
                <a:latin typeface="Calibri"/>
                <a:cs typeface="Calibri"/>
              </a:rPr>
              <a:t>scale</a:t>
            </a:r>
            <a:r>
              <a:rPr sz="2800" spc="-55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008000"/>
                </a:solidFill>
                <a:latin typeface="Calibri"/>
                <a:cs typeface="Calibri"/>
              </a:rPr>
              <a:t>&amp;</a:t>
            </a:r>
            <a:r>
              <a:rPr sz="2800" spc="-40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008000"/>
                </a:solidFill>
                <a:latin typeface="Calibri"/>
                <a:cs typeface="Calibri"/>
              </a:rPr>
              <a:t>corrosion</a:t>
            </a:r>
            <a:r>
              <a:rPr sz="2800" spc="-50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008000"/>
                </a:solidFill>
                <a:latin typeface="Calibri"/>
                <a:cs typeface="Calibri"/>
              </a:rPr>
              <a:t>inhibitors, dispersants,</a:t>
            </a:r>
            <a:r>
              <a:rPr sz="2800" spc="-75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008000"/>
                </a:solidFill>
                <a:latin typeface="Calibri"/>
                <a:cs typeface="Calibri"/>
              </a:rPr>
              <a:t>biocides</a:t>
            </a:r>
            <a:r>
              <a:rPr sz="2800" dirty="0">
                <a:solidFill>
                  <a:srgbClr val="008000"/>
                </a:solidFill>
                <a:latin typeface="Calibri"/>
                <a:cs typeface="Calibri"/>
              </a:rPr>
              <a:t>	is</a:t>
            </a:r>
            <a:r>
              <a:rPr sz="2800" spc="-55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008000"/>
                </a:solidFill>
                <a:latin typeface="Calibri"/>
                <a:cs typeface="Calibri"/>
              </a:rPr>
              <a:t>maintained</a:t>
            </a:r>
            <a:r>
              <a:rPr sz="2800" spc="-45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008000"/>
                </a:solidFill>
                <a:latin typeface="Calibri"/>
                <a:cs typeface="Calibri"/>
              </a:rPr>
              <a:t>in</a:t>
            </a:r>
            <a:r>
              <a:rPr sz="2800" spc="-55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008000"/>
                </a:solidFill>
                <a:latin typeface="Calibri"/>
                <a:cs typeface="Calibri"/>
              </a:rPr>
              <a:t>the</a:t>
            </a:r>
            <a:r>
              <a:rPr sz="2800" spc="-55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008000"/>
                </a:solidFill>
                <a:latin typeface="Calibri"/>
                <a:cs typeface="Calibri"/>
              </a:rPr>
              <a:t>system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05740" y="1805381"/>
            <a:ext cx="4561205" cy="13061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5250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solidFill>
                  <a:srgbClr val="0000CC"/>
                </a:solidFill>
                <a:latin typeface="Calibri"/>
                <a:cs typeface="Calibri"/>
              </a:rPr>
              <a:t>Chemical</a:t>
            </a:r>
            <a:endParaRPr sz="2800">
              <a:latin typeface="Calibri"/>
              <a:cs typeface="Calibri"/>
            </a:endParaRPr>
          </a:p>
          <a:p>
            <a:pPr marL="553085" indent="-514984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553085" algn="l"/>
              </a:tabLst>
            </a:pPr>
            <a:r>
              <a:rPr sz="2800" spc="-10" dirty="0">
                <a:solidFill>
                  <a:srgbClr val="008000"/>
                </a:solidFill>
                <a:latin typeface="Calibri"/>
                <a:cs typeface="Calibri"/>
              </a:rPr>
              <a:t>Inorganic</a:t>
            </a:r>
            <a:r>
              <a:rPr sz="2800" spc="-105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008000"/>
                </a:solidFill>
                <a:latin typeface="Calibri"/>
                <a:cs typeface="Calibri"/>
              </a:rPr>
              <a:t>phosphate</a:t>
            </a:r>
            <a:r>
              <a:rPr sz="2800" spc="-70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008000"/>
                </a:solidFill>
                <a:latin typeface="Calibri"/>
                <a:cs typeface="Calibri"/>
              </a:rPr>
              <a:t>as</a:t>
            </a:r>
            <a:r>
              <a:rPr sz="2800" spc="-105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spc="-25" dirty="0">
                <a:solidFill>
                  <a:srgbClr val="008000"/>
                </a:solidFill>
                <a:latin typeface="Calibri"/>
                <a:cs typeface="Calibri"/>
              </a:rPr>
              <a:t>PO</a:t>
            </a:r>
            <a:r>
              <a:rPr sz="2775" spc="-37" baseline="-21021" dirty="0">
                <a:solidFill>
                  <a:srgbClr val="008000"/>
                </a:solidFill>
                <a:latin typeface="Calibri"/>
                <a:cs typeface="Calibri"/>
              </a:rPr>
              <a:t>4</a:t>
            </a:r>
            <a:endParaRPr sz="2775" baseline="-21021">
              <a:latin typeface="Calibri"/>
              <a:cs typeface="Calibri"/>
            </a:endParaRPr>
          </a:p>
          <a:p>
            <a:pPr marL="553085" indent="-514984">
              <a:lnSpc>
                <a:spcPct val="100000"/>
              </a:lnSpc>
              <a:buAutoNum type="arabicPeriod"/>
              <a:tabLst>
                <a:tab pos="553085" algn="l"/>
              </a:tabLst>
            </a:pPr>
            <a:r>
              <a:rPr sz="2800" dirty="0">
                <a:solidFill>
                  <a:srgbClr val="008000"/>
                </a:solidFill>
                <a:latin typeface="Calibri"/>
                <a:cs typeface="Calibri"/>
              </a:rPr>
              <a:t>Organic</a:t>
            </a:r>
            <a:r>
              <a:rPr sz="2800" spc="-120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008000"/>
                </a:solidFill>
                <a:latin typeface="Calibri"/>
                <a:cs typeface="Calibri"/>
              </a:rPr>
              <a:t>phosphate</a:t>
            </a:r>
            <a:r>
              <a:rPr sz="2800" spc="-85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008000"/>
                </a:solidFill>
                <a:latin typeface="Calibri"/>
                <a:cs typeface="Calibri"/>
              </a:rPr>
              <a:t>as</a:t>
            </a:r>
            <a:r>
              <a:rPr sz="2800" spc="-114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spc="-25" dirty="0">
                <a:solidFill>
                  <a:srgbClr val="008000"/>
                </a:solidFill>
                <a:latin typeface="Calibri"/>
                <a:cs typeface="Calibri"/>
              </a:rPr>
              <a:t>PO</a:t>
            </a:r>
            <a:r>
              <a:rPr sz="2775" spc="-37" baseline="-21021" dirty="0">
                <a:solidFill>
                  <a:srgbClr val="008000"/>
                </a:solidFill>
                <a:latin typeface="Calibri"/>
                <a:cs typeface="Calibri"/>
              </a:rPr>
              <a:t>4</a:t>
            </a:r>
            <a:endParaRPr sz="2775" baseline="-21021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5740" y="3085922"/>
            <a:ext cx="3711575" cy="25863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9900" indent="-431800">
              <a:lnSpc>
                <a:spcPct val="100000"/>
              </a:lnSpc>
              <a:spcBef>
                <a:spcPts val="95"/>
              </a:spcBef>
              <a:buAutoNum type="arabicPeriod" startAt="3"/>
              <a:tabLst>
                <a:tab pos="469900" algn="l"/>
              </a:tabLst>
            </a:pPr>
            <a:r>
              <a:rPr sz="2800" dirty="0">
                <a:solidFill>
                  <a:srgbClr val="008000"/>
                </a:solidFill>
                <a:latin typeface="Calibri"/>
                <a:cs typeface="Calibri"/>
              </a:rPr>
              <a:t>Zinc</a:t>
            </a:r>
            <a:r>
              <a:rPr sz="2800" spc="-30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008000"/>
                </a:solidFill>
                <a:latin typeface="Calibri"/>
                <a:cs typeface="Calibri"/>
              </a:rPr>
              <a:t>as</a:t>
            </a:r>
            <a:r>
              <a:rPr sz="2800" spc="-55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spc="-25" dirty="0">
                <a:solidFill>
                  <a:srgbClr val="008000"/>
                </a:solidFill>
                <a:latin typeface="Calibri"/>
                <a:cs typeface="Calibri"/>
              </a:rPr>
              <a:t>Zn</a:t>
            </a:r>
            <a:endParaRPr sz="2800">
              <a:latin typeface="Calibri"/>
              <a:cs typeface="Calibri"/>
            </a:endParaRPr>
          </a:p>
          <a:p>
            <a:pPr marL="469265" indent="-431165">
              <a:lnSpc>
                <a:spcPct val="100000"/>
              </a:lnSpc>
              <a:spcBef>
                <a:spcPts val="5"/>
              </a:spcBef>
              <a:buAutoNum type="arabicPeriod" startAt="3"/>
              <a:tabLst>
                <a:tab pos="469265" algn="l"/>
              </a:tabLst>
            </a:pPr>
            <a:r>
              <a:rPr sz="2800" dirty="0">
                <a:solidFill>
                  <a:srgbClr val="008000"/>
                </a:solidFill>
                <a:latin typeface="Calibri"/>
                <a:cs typeface="Calibri"/>
              </a:rPr>
              <a:t>Molybdate</a:t>
            </a:r>
            <a:r>
              <a:rPr sz="2800" spc="-85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008000"/>
                </a:solidFill>
                <a:latin typeface="Calibri"/>
                <a:cs typeface="Calibri"/>
              </a:rPr>
              <a:t>as</a:t>
            </a:r>
            <a:r>
              <a:rPr sz="2800" spc="-105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008000"/>
                </a:solidFill>
                <a:latin typeface="Calibri"/>
                <a:cs typeface="Calibri"/>
              </a:rPr>
              <a:t>MoO</a:t>
            </a:r>
            <a:r>
              <a:rPr sz="2775" spc="-30" baseline="-21021" dirty="0">
                <a:solidFill>
                  <a:srgbClr val="008000"/>
                </a:solidFill>
                <a:latin typeface="Calibri"/>
                <a:cs typeface="Calibri"/>
              </a:rPr>
              <a:t>4</a:t>
            </a:r>
            <a:endParaRPr sz="2775" baseline="-21021">
              <a:latin typeface="Calibri"/>
              <a:cs typeface="Calibri"/>
            </a:endParaRPr>
          </a:p>
          <a:p>
            <a:pPr marL="469265" indent="-431165">
              <a:lnSpc>
                <a:spcPct val="100000"/>
              </a:lnSpc>
              <a:buAutoNum type="arabicPeriod" startAt="3"/>
              <a:tabLst>
                <a:tab pos="469265" algn="l"/>
              </a:tabLst>
            </a:pPr>
            <a:r>
              <a:rPr sz="2800" spc="-10" dirty="0">
                <a:solidFill>
                  <a:srgbClr val="008000"/>
                </a:solidFill>
                <a:latin typeface="Calibri"/>
                <a:cs typeface="Calibri"/>
              </a:rPr>
              <a:t>Dispersant</a:t>
            </a:r>
            <a:r>
              <a:rPr sz="2800" spc="-35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008000"/>
                </a:solidFill>
                <a:latin typeface="Calibri"/>
                <a:cs typeface="Calibri"/>
              </a:rPr>
              <a:t>as</a:t>
            </a:r>
            <a:r>
              <a:rPr sz="2800" spc="-80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008000"/>
                </a:solidFill>
                <a:latin typeface="Calibri"/>
                <a:cs typeface="Calibri"/>
              </a:rPr>
              <a:t>polymer</a:t>
            </a:r>
            <a:endParaRPr sz="2800">
              <a:latin typeface="Calibri"/>
              <a:cs typeface="Calibri"/>
            </a:endParaRPr>
          </a:p>
          <a:p>
            <a:pPr marL="469265" indent="-431165">
              <a:lnSpc>
                <a:spcPct val="100000"/>
              </a:lnSpc>
              <a:buAutoNum type="arabicPeriod" startAt="3"/>
              <a:tabLst>
                <a:tab pos="469265" algn="l"/>
              </a:tabLst>
            </a:pPr>
            <a:r>
              <a:rPr sz="2800" dirty="0">
                <a:solidFill>
                  <a:srgbClr val="008000"/>
                </a:solidFill>
                <a:latin typeface="Calibri"/>
                <a:cs typeface="Calibri"/>
              </a:rPr>
              <a:t>Biocides</a:t>
            </a:r>
            <a:r>
              <a:rPr sz="2800" spc="-114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008000"/>
                </a:solidFill>
                <a:latin typeface="Calibri"/>
                <a:cs typeface="Calibri"/>
              </a:rPr>
              <a:t>Chlorine</a:t>
            </a:r>
            <a:endParaRPr sz="2800">
              <a:latin typeface="Calibri"/>
              <a:cs typeface="Calibri"/>
            </a:endParaRPr>
          </a:p>
          <a:p>
            <a:pPr marL="1009015" marR="90805" indent="104775">
              <a:lnSpc>
                <a:spcPct val="100000"/>
              </a:lnSpc>
            </a:pPr>
            <a:r>
              <a:rPr sz="2800" dirty="0">
                <a:solidFill>
                  <a:srgbClr val="008000"/>
                </a:solidFill>
                <a:latin typeface="Calibri"/>
                <a:cs typeface="Calibri"/>
              </a:rPr>
              <a:t>ClO</a:t>
            </a:r>
            <a:r>
              <a:rPr sz="2775" baseline="-21021" dirty="0">
                <a:solidFill>
                  <a:srgbClr val="008000"/>
                </a:solidFill>
                <a:latin typeface="Calibri"/>
                <a:cs typeface="Calibri"/>
              </a:rPr>
              <a:t>2</a:t>
            </a:r>
            <a:r>
              <a:rPr sz="2775" spc="-7" baseline="-21021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008000"/>
                </a:solidFill>
                <a:latin typeface="Calibri"/>
                <a:cs typeface="Calibri"/>
              </a:rPr>
              <a:t>(continuous) </a:t>
            </a:r>
            <a:r>
              <a:rPr sz="2800" dirty="0">
                <a:solidFill>
                  <a:srgbClr val="008000"/>
                </a:solidFill>
                <a:latin typeface="Calibri"/>
                <a:cs typeface="Calibri"/>
              </a:rPr>
              <a:t>once</a:t>
            </a:r>
            <a:r>
              <a:rPr sz="2800" spc="-45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008000"/>
                </a:solidFill>
                <a:latin typeface="Calibri"/>
                <a:cs typeface="Calibri"/>
              </a:rPr>
              <a:t>daily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718428" y="1805381"/>
            <a:ext cx="2008505" cy="38671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41350">
              <a:lnSpc>
                <a:spcPct val="100000"/>
              </a:lnSpc>
              <a:spcBef>
                <a:spcPts val="95"/>
              </a:spcBef>
            </a:pPr>
            <a:r>
              <a:rPr sz="2800" spc="-20" dirty="0">
                <a:solidFill>
                  <a:srgbClr val="0000CC"/>
                </a:solidFill>
                <a:latin typeface="Calibri"/>
                <a:cs typeface="Calibri"/>
              </a:rPr>
              <a:t>Residuals </a:t>
            </a:r>
            <a:r>
              <a:rPr sz="2800" spc="-25" dirty="0">
                <a:solidFill>
                  <a:srgbClr val="008000"/>
                </a:solidFill>
                <a:latin typeface="Calibri"/>
                <a:cs typeface="Calibri"/>
              </a:rPr>
              <a:t>2-</a:t>
            </a:r>
            <a:r>
              <a:rPr sz="2800" dirty="0">
                <a:solidFill>
                  <a:srgbClr val="008000"/>
                </a:solidFill>
                <a:latin typeface="Calibri"/>
                <a:cs typeface="Calibri"/>
              </a:rPr>
              <a:t>3</a:t>
            </a:r>
            <a:r>
              <a:rPr sz="2800" spc="20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spc="-25" dirty="0">
                <a:solidFill>
                  <a:srgbClr val="008000"/>
                </a:solidFill>
                <a:latin typeface="Calibri"/>
                <a:cs typeface="Calibri"/>
              </a:rPr>
              <a:t>ppm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800" spc="-20" dirty="0">
                <a:solidFill>
                  <a:srgbClr val="008000"/>
                </a:solidFill>
                <a:latin typeface="Calibri"/>
                <a:cs typeface="Calibri"/>
              </a:rPr>
              <a:t>1.5-</a:t>
            </a:r>
            <a:r>
              <a:rPr sz="2800" dirty="0">
                <a:solidFill>
                  <a:srgbClr val="008000"/>
                </a:solidFill>
                <a:latin typeface="Calibri"/>
                <a:cs typeface="Calibri"/>
              </a:rPr>
              <a:t>2.0</a:t>
            </a:r>
            <a:r>
              <a:rPr sz="2800" spc="50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spc="-25" dirty="0">
                <a:solidFill>
                  <a:srgbClr val="008000"/>
                </a:solidFill>
                <a:latin typeface="Calibri"/>
                <a:cs typeface="Calibri"/>
              </a:rPr>
              <a:t>ppm</a:t>
            </a:r>
            <a:endParaRPr sz="2800">
              <a:latin typeface="Calibri"/>
              <a:cs typeface="Calibri"/>
            </a:endParaRPr>
          </a:p>
          <a:p>
            <a:pPr marL="93345">
              <a:lnSpc>
                <a:spcPct val="100000"/>
              </a:lnSpc>
            </a:pPr>
            <a:r>
              <a:rPr sz="2800" spc="-20" dirty="0">
                <a:solidFill>
                  <a:srgbClr val="008000"/>
                </a:solidFill>
                <a:latin typeface="Calibri"/>
                <a:cs typeface="Calibri"/>
              </a:rPr>
              <a:t>0.5-</a:t>
            </a:r>
            <a:r>
              <a:rPr sz="2800" dirty="0">
                <a:solidFill>
                  <a:srgbClr val="008000"/>
                </a:solidFill>
                <a:latin typeface="Calibri"/>
                <a:cs typeface="Calibri"/>
              </a:rPr>
              <a:t>1.0</a:t>
            </a:r>
            <a:r>
              <a:rPr sz="2800" spc="45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spc="-25" dirty="0">
                <a:solidFill>
                  <a:srgbClr val="008000"/>
                </a:solidFill>
                <a:latin typeface="Calibri"/>
                <a:cs typeface="Calibri"/>
              </a:rPr>
              <a:t>ppm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800" spc="-20" dirty="0">
                <a:solidFill>
                  <a:srgbClr val="008000"/>
                </a:solidFill>
                <a:latin typeface="Calibri"/>
                <a:cs typeface="Calibri"/>
              </a:rPr>
              <a:t>0.5-</a:t>
            </a:r>
            <a:r>
              <a:rPr sz="2800" dirty="0">
                <a:solidFill>
                  <a:srgbClr val="008000"/>
                </a:solidFill>
                <a:latin typeface="Calibri"/>
                <a:cs typeface="Calibri"/>
              </a:rPr>
              <a:t>1.0</a:t>
            </a:r>
            <a:r>
              <a:rPr sz="2800" spc="50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spc="-25" dirty="0">
                <a:solidFill>
                  <a:srgbClr val="008000"/>
                </a:solidFill>
                <a:latin typeface="Calibri"/>
                <a:cs typeface="Calibri"/>
              </a:rPr>
              <a:t>ppm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800" spc="-20" dirty="0">
                <a:solidFill>
                  <a:srgbClr val="008000"/>
                </a:solidFill>
                <a:latin typeface="Calibri"/>
                <a:cs typeface="Calibri"/>
              </a:rPr>
              <a:t>1.0-</a:t>
            </a:r>
            <a:r>
              <a:rPr sz="2800" dirty="0">
                <a:solidFill>
                  <a:srgbClr val="008000"/>
                </a:solidFill>
                <a:latin typeface="Calibri"/>
                <a:cs typeface="Calibri"/>
              </a:rPr>
              <a:t>2.0</a:t>
            </a:r>
            <a:r>
              <a:rPr sz="2800" spc="50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spc="-25" dirty="0">
                <a:solidFill>
                  <a:srgbClr val="008000"/>
                </a:solidFill>
                <a:latin typeface="Calibri"/>
                <a:cs typeface="Calibri"/>
              </a:rPr>
              <a:t>ppm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800" spc="-20" dirty="0">
                <a:solidFill>
                  <a:srgbClr val="008000"/>
                </a:solidFill>
                <a:latin typeface="Calibri"/>
                <a:cs typeface="Calibri"/>
              </a:rPr>
              <a:t>0.2-</a:t>
            </a:r>
            <a:r>
              <a:rPr sz="2800" dirty="0">
                <a:solidFill>
                  <a:srgbClr val="008000"/>
                </a:solidFill>
                <a:latin typeface="Calibri"/>
                <a:cs typeface="Calibri"/>
              </a:rPr>
              <a:t>0.5</a:t>
            </a:r>
            <a:r>
              <a:rPr sz="2800" spc="50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spc="-25" dirty="0">
                <a:solidFill>
                  <a:srgbClr val="008000"/>
                </a:solidFill>
                <a:latin typeface="Calibri"/>
                <a:cs typeface="Calibri"/>
              </a:rPr>
              <a:t>ppm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800" spc="-20" dirty="0">
                <a:solidFill>
                  <a:srgbClr val="008000"/>
                </a:solidFill>
                <a:latin typeface="Calibri"/>
                <a:cs typeface="Calibri"/>
              </a:rPr>
              <a:t>0.05-</a:t>
            </a:r>
            <a:r>
              <a:rPr sz="2800" dirty="0">
                <a:solidFill>
                  <a:srgbClr val="008000"/>
                </a:solidFill>
                <a:latin typeface="Calibri"/>
                <a:cs typeface="Calibri"/>
              </a:rPr>
              <a:t>0.1</a:t>
            </a:r>
            <a:r>
              <a:rPr sz="2800" spc="45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spc="-25" dirty="0">
                <a:solidFill>
                  <a:srgbClr val="008000"/>
                </a:solidFill>
                <a:latin typeface="Calibri"/>
                <a:cs typeface="Calibri"/>
              </a:rPr>
              <a:t>ppm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800" dirty="0">
                <a:solidFill>
                  <a:srgbClr val="008000"/>
                </a:solidFill>
                <a:latin typeface="Calibri"/>
                <a:cs typeface="Calibri"/>
              </a:rPr>
              <a:t>0.2</a:t>
            </a:r>
            <a:r>
              <a:rPr sz="2800" spc="-5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008000"/>
                </a:solidFill>
                <a:latin typeface="Calibri"/>
                <a:cs typeface="Calibri"/>
              </a:rPr>
              <a:t>–</a:t>
            </a:r>
            <a:r>
              <a:rPr sz="2800" spc="-20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008000"/>
                </a:solidFill>
                <a:latin typeface="Calibri"/>
                <a:cs typeface="Calibri"/>
              </a:rPr>
              <a:t>0.5</a:t>
            </a:r>
            <a:r>
              <a:rPr sz="2800" spc="-10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spc="-25" dirty="0">
                <a:solidFill>
                  <a:srgbClr val="008000"/>
                </a:solidFill>
                <a:latin typeface="Calibri"/>
                <a:cs typeface="Calibri"/>
              </a:rPr>
              <a:t>ppm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71751" y="142938"/>
            <a:ext cx="5929630" cy="786130"/>
          </a:xfrm>
          <a:prstGeom prst="rect">
            <a:avLst/>
          </a:prstGeom>
          <a:solidFill>
            <a:srgbClr val="009900"/>
          </a:solidFill>
          <a:ln w="9525">
            <a:solidFill>
              <a:srgbClr val="000000"/>
            </a:solidFill>
          </a:ln>
        </p:spPr>
        <p:txBody>
          <a:bodyPr vert="horz" wrap="square" lIns="0" tIns="19050" rIns="0" bIns="0" rtlCol="0">
            <a:spAutoFit/>
          </a:bodyPr>
          <a:lstStyle/>
          <a:p>
            <a:pPr marL="304165" marR="384175" indent="267970">
              <a:lnSpc>
                <a:spcPct val="100000"/>
              </a:lnSpc>
              <a:spcBef>
                <a:spcPts val="150"/>
              </a:spcBef>
            </a:pPr>
            <a:r>
              <a:rPr sz="2400" dirty="0">
                <a:latin typeface="Arial"/>
                <a:cs typeface="Arial"/>
              </a:rPr>
              <a:t>Process</a:t>
            </a:r>
            <a:r>
              <a:rPr sz="2400" spc="-7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Flow</a:t>
            </a:r>
            <a:r>
              <a:rPr sz="2400" spc="-9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Schematic</a:t>
            </a:r>
            <a:r>
              <a:rPr sz="2400" spc="-7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for</a:t>
            </a:r>
            <a:r>
              <a:rPr sz="2400" spc="-85" dirty="0">
                <a:latin typeface="Arial"/>
                <a:cs typeface="Arial"/>
              </a:rPr>
              <a:t> </a:t>
            </a:r>
            <a:r>
              <a:rPr sz="2400" spc="-25" dirty="0">
                <a:latin typeface="Arial"/>
                <a:cs typeface="Arial"/>
              </a:rPr>
              <a:t>Wet </a:t>
            </a:r>
            <a:r>
              <a:rPr sz="2400" dirty="0">
                <a:latin typeface="Arial"/>
                <a:cs typeface="Arial"/>
              </a:rPr>
              <a:t>Recirculating</a:t>
            </a:r>
            <a:r>
              <a:rPr sz="2400" spc="-8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Cooling</a:t>
            </a:r>
            <a:r>
              <a:rPr sz="2400" spc="-9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Water</a:t>
            </a:r>
            <a:r>
              <a:rPr sz="2400" spc="-7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System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151123" y="6435344"/>
            <a:ext cx="206375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Arial"/>
                <a:cs typeface="Arial"/>
              </a:rPr>
              <a:t>1</a:t>
            </a:r>
            <a:r>
              <a:rPr sz="1400" b="1" spc="-1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GPM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=</a:t>
            </a:r>
            <a:r>
              <a:rPr sz="1400" b="1" spc="-1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0.2271</a:t>
            </a:r>
            <a:r>
              <a:rPr sz="1400" b="1" spc="-45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M3/hour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4637" y="928750"/>
            <a:ext cx="8583549" cy="535774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8841485" y="5457240"/>
            <a:ext cx="22352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5" dirty="0">
                <a:latin typeface="Arial MT"/>
                <a:cs typeface="Arial MT"/>
              </a:rPr>
              <a:t>12</a:t>
            </a:r>
            <a:endParaRPr sz="14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1140" y="1404620"/>
            <a:ext cx="46755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008000"/>
                </a:solidFill>
                <a:latin typeface="Arial"/>
                <a:cs typeface="Arial"/>
              </a:rPr>
              <a:t>Sulphuric</a:t>
            </a:r>
            <a:r>
              <a:rPr sz="2400" spc="-3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8000"/>
                </a:solidFill>
                <a:latin typeface="Arial"/>
                <a:cs typeface="Arial"/>
              </a:rPr>
              <a:t>acid</a:t>
            </a:r>
            <a:r>
              <a:rPr sz="2400" spc="-2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8000"/>
                </a:solidFill>
                <a:latin typeface="Arial"/>
                <a:cs typeface="Arial"/>
              </a:rPr>
              <a:t>required</a:t>
            </a:r>
            <a:r>
              <a:rPr sz="2400" spc="-1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008000"/>
                </a:solidFill>
                <a:latin typeface="Arial"/>
                <a:cs typeface="Arial"/>
              </a:rPr>
              <a:t>(kg/day)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14959" y="1769698"/>
            <a:ext cx="8409940" cy="1672589"/>
          </a:xfrm>
          <a:prstGeom prst="rect">
            <a:avLst/>
          </a:prstGeom>
        </p:spPr>
        <p:txBody>
          <a:bodyPr vert="horz" wrap="square" lIns="0" tIns="196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45"/>
              </a:spcBef>
              <a:tabLst>
                <a:tab pos="527050" algn="l"/>
                <a:tab pos="6584950" algn="l"/>
              </a:tabLst>
            </a:pPr>
            <a:r>
              <a:rPr sz="2400" spc="-50" dirty="0">
                <a:solidFill>
                  <a:srgbClr val="008000"/>
                </a:solidFill>
                <a:latin typeface="Arial MT"/>
                <a:cs typeface="Arial MT"/>
              </a:rPr>
              <a:t>=</a:t>
            </a:r>
            <a:r>
              <a:rPr sz="2400" dirty="0">
                <a:solidFill>
                  <a:srgbClr val="008000"/>
                </a:solidFill>
                <a:latin typeface="Arial MT"/>
                <a:cs typeface="Arial MT"/>
              </a:rPr>
              <a:t>	{0.026</a:t>
            </a:r>
            <a:r>
              <a:rPr sz="2400" spc="-105" dirty="0">
                <a:solidFill>
                  <a:srgbClr val="008000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08000"/>
                </a:solidFill>
                <a:latin typeface="Arial MT"/>
                <a:cs typeface="Arial MT"/>
              </a:rPr>
              <a:t>X</a:t>
            </a:r>
            <a:r>
              <a:rPr sz="2400" spc="-70" dirty="0">
                <a:solidFill>
                  <a:srgbClr val="008000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08000"/>
                </a:solidFill>
                <a:latin typeface="Arial MT"/>
                <a:cs typeface="Arial MT"/>
              </a:rPr>
              <a:t>(Circulating</a:t>
            </a:r>
            <a:r>
              <a:rPr sz="2400" spc="-35" dirty="0">
                <a:solidFill>
                  <a:srgbClr val="008000"/>
                </a:solidFill>
                <a:latin typeface="Arial MT"/>
                <a:cs typeface="Arial MT"/>
              </a:rPr>
              <a:t> </a:t>
            </a:r>
            <a:r>
              <a:rPr sz="2400" spc="-20" dirty="0">
                <a:solidFill>
                  <a:srgbClr val="008000"/>
                </a:solidFill>
                <a:latin typeface="Arial MT"/>
                <a:cs typeface="Arial MT"/>
              </a:rPr>
              <a:t>Water</a:t>
            </a:r>
            <a:r>
              <a:rPr sz="2400" spc="-155" dirty="0">
                <a:solidFill>
                  <a:srgbClr val="008000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08000"/>
                </a:solidFill>
                <a:latin typeface="Arial MT"/>
                <a:cs typeface="Arial MT"/>
              </a:rPr>
              <a:t>Alkalinity</a:t>
            </a:r>
            <a:r>
              <a:rPr sz="2400" spc="-15" dirty="0">
                <a:solidFill>
                  <a:srgbClr val="008000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08000"/>
                </a:solidFill>
                <a:latin typeface="Arial MT"/>
                <a:cs typeface="Arial MT"/>
              </a:rPr>
              <a:t>–</a:t>
            </a:r>
            <a:r>
              <a:rPr sz="2400" spc="-60" dirty="0">
                <a:solidFill>
                  <a:srgbClr val="008000"/>
                </a:solidFill>
                <a:latin typeface="Arial MT"/>
                <a:cs typeface="Arial MT"/>
              </a:rPr>
              <a:t> </a:t>
            </a:r>
            <a:r>
              <a:rPr sz="2400" spc="-20" dirty="0">
                <a:solidFill>
                  <a:srgbClr val="008000"/>
                </a:solidFill>
                <a:latin typeface="Arial MT"/>
                <a:cs typeface="Arial MT"/>
              </a:rPr>
              <a:t>300)</a:t>
            </a:r>
            <a:r>
              <a:rPr sz="2400" dirty="0">
                <a:solidFill>
                  <a:srgbClr val="008000"/>
                </a:solidFill>
                <a:latin typeface="Arial MT"/>
                <a:cs typeface="Arial MT"/>
              </a:rPr>
              <a:t>	X</a:t>
            </a:r>
            <a:r>
              <a:rPr sz="2400" spc="-50" dirty="0">
                <a:solidFill>
                  <a:srgbClr val="008000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08000"/>
                </a:solidFill>
                <a:latin typeface="Arial MT"/>
                <a:cs typeface="Arial MT"/>
              </a:rPr>
              <a:t>Blow</a:t>
            </a:r>
            <a:r>
              <a:rPr sz="2400" spc="-30" dirty="0">
                <a:solidFill>
                  <a:srgbClr val="008000"/>
                </a:solidFill>
                <a:latin typeface="Arial MT"/>
                <a:cs typeface="Arial MT"/>
              </a:rPr>
              <a:t> </a:t>
            </a:r>
            <a:r>
              <a:rPr sz="2400" spc="-20" dirty="0">
                <a:solidFill>
                  <a:srgbClr val="008000"/>
                </a:solidFill>
                <a:latin typeface="Arial MT"/>
                <a:cs typeface="Arial MT"/>
              </a:rPr>
              <a:t>Down</a:t>
            </a:r>
            <a:endParaRPr sz="2400">
              <a:latin typeface="Arial MT"/>
              <a:cs typeface="Arial MT"/>
            </a:endParaRPr>
          </a:p>
          <a:p>
            <a:pPr marL="516890">
              <a:lnSpc>
                <a:spcPct val="100000"/>
              </a:lnSpc>
              <a:spcBef>
                <a:spcPts val="1440"/>
              </a:spcBef>
            </a:pPr>
            <a:r>
              <a:rPr sz="2400" spc="-10" dirty="0">
                <a:solidFill>
                  <a:srgbClr val="008000"/>
                </a:solidFill>
                <a:latin typeface="Arial MT"/>
                <a:cs typeface="Arial MT"/>
              </a:rPr>
              <a:t>(m3/hour)}</a:t>
            </a:r>
            <a:endParaRPr sz="2400">
              <a:latin typeface="Arial MT"/>
              <a:cs typeface="Arial MT"/>
            </a:endParaRPr>
          </a:p>
          <a:p>
            <a:pPr marL="434340">
              <a:lnSpc>
                <a:spcPct val="100000"/>
              </a:lnSpc>
              <a:spcBef>
                <a:spcPts val="1440"/>
              </a:spcBef>
            </a:pPr>
            <a:r>
              <a:rPr sz="2400" dirty="0">
                <a:solidFill>
                  <a:srgbClr val="008000"/>
                </a:solidFill>
                <a:latin typeface="Arial MT"/>
                <a:cs typeface="Arial MT"/>
              </a:rPr>
              <a:t>(Where</a:t>
            </a:r>
            <a:r>
              <a:rPr sz="2400" spc="-60" dirty="0">
                <a:solidFill>
                  <a:srgbClr val="008000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08000"/>
                </a:solidFill>
                <a:latin typeface="Arial MT"/>
                <a:cs typeface="Arial MT"/>
              </a:rPr>
              <a:t>0.026</a:t>
            </a:r>
            <a:r>
              <a:rPr sz="2400" spc="-50" dirty="0">
                <a:solidFill>
                  <a:srgbClr val="008000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08000"/>
                </a:solidFill>
                <a:latin typeface="Arial MT"/>
                <a:cs typeface="Arial MT"/>
              </a:rPr>
              <a:t>is</a:t>
            </a:r>
            <a:r>
              <a:rPr sz="2400" spc="-45" dirty="0">
                <a:solidFill>
                  <a:srgbClr val="008000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08000"/>
                </a:solidFill>
                <a:latin typeface="Arial MT"/>
                <a:cs typeface="Arial MT"/>
              </a:rPr>
              <a:t>a</a:t>
            </a:r>
            <a:r>
              <a:rPr sz="2400" spc="-50" dirty="0">
                <a:solidFill>
                  <a:srgbClr val="008000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08000"/>
                </a:solidFill>
                <a:latin typeface="Arial MT"/>
                <a:cs typeface="Arial MT"/>
              </a:rPr>
              <a:t>factor</a:t>
            </a:r>
            <a:r>
              <a:rPr sz="2400" spc="-60" dirty="0">
                <a:solidFill>
                  <a:srgbClr val="008000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08000"/>
                </a:solidFill>
                <a:latin typeface="Arial MT"/>
                <a:cs typeface="Arial MT"/>
              </a:rPr>
              <a:t>applied</a:t>
            </a:r>
            <a:r>
              <a:rPr sz="2400" spc="-20" dirty="0">
                <a:solidFill>
                  <a:srgbClr val="008000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08000"/>
                </a:solidFill>
                <a:latin typeface="Arial MT"/>
                <a:cs typeface="Arial MT"/>
              </a:rPr>
              <a:t>for</a:t>
            </a:r>
            <a:r>
              <a:rPr sz="2400" spc="-60" dirty="0">
                <a:solidFill>
                  <a:srgbClr val="008000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008000"/>
                </a:solidFill>
                <a:latin typeface="Arial MT"/>
                <a:cs typeface="Arial MT"/>
              </a:rPr>
              <a:t>calculations)</a:t>
            </a:r>
            <a:endParaRPr sz="24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95400" y="71501"/>
            <a:ext cx="7696200" cy="831850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38100" rIns="0" bIns="0" rtlCol="0">
            <a:spAutoFit/>
          </a:bodyPr>
          <a:lstStyle/>
          <a:p>
            <a:pPr marL="91440" marR="320675">
              <a:lnSpc>
                <a:spcPct val="100000"/>
              </a:lnSpc>
              <a:spcBef>
                <a:spcPts val="300"/>
              </a:spcBef>
            </a:pPr>
            <a:r>
              <a:rPr sz="2400" dirty="0">
                <a:latin typeface="Arial"/>
                <a:cs typeface="Arial"/>
              </a:rPr>
              <a:t>Corrosion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criteria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for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commonly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used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metal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alloys </a:t>
            </a:r>
            <a:r>
              <a:rPr sz="2400" dirty="0">
                <a:latin typeface="Arial"/>
                <a:cs typeface="Arial"/>
              </a:rPr>
              <a:t>in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cooling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tower</a:t>
            </a:r>
            <a:r>
              <a:rPr sz="2400" spc="-4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systems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200" y="1160525"/>
            <a:ext cx="7712075" cy="4783074"/>
          </a:xfrm>
          <a:prstGeom prst="rect">
            <a:avLst/>
          </a:prstGeom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349233" y="6426504"/>
            <a:ext cx="259079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888888"/>
                </a:solidFill>
                <a:latin typeface="Calibri"/>
                <a:cs typeface="Calibri"/>
              </a:rPr>
              <a:t>131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66800" y="2362200"/>
            <a:ext cx="7359015" cy="1323975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31750" rIns="0" bIns="0" rtlCol="0">
            <a:spAutoFit/>
          </a:bodyPr>
          <a:lstStyle/>
          <a:p>
            <a:pPr marL="2635885" marR="266700" indent="-2360295">
              <a:lnSpc>
                <a:spcPct val="100000"/>
              </a:lnSpc>
              <a:spcBef>
                <a:spcPts val="250"/>
              </a:spcBef>
            </a:pPr>
            <a:r>
              <a:rPr sz="4000" dirty="0">
                <a:latin typeface="Arial"/>
                <a:cs typeface="Arial"/>
              </a:rPr>
              <a:t>Monitoring</a:t>
            </a:r>
            <a:r>
              <a:rPr sz="4000" spc="-60" dirty="0">
                <a:latin typeface="Arial"/>
                <a:cs typeface="Arial"/>
              </a:rPr>
              <a:t> </a:t>
            </a:r>
            <a:r>
              <a:rPr sz="4000" dirty="0">
                <a:latin typeface="Arial"/>
                <a:cs typeface="Arial"/>
              </a:rPr>
              <a:t>of</a:t>
            </a:r>
            <a:r>
              <a:rPr sz="4000" spc="-85" dirty="0">
                <a:latin typeface="Arial"/>
                <a:cs typeface="Arial"/>
              </a:rPr>
              <a:t> </a:t>
            </a:r>
            <a:r>
              <a:rPr sz="4000" dirty="0">
                <a:latin typeface="Arial"/>
                <a:cs typeface="Arial"/>
              </a:rPr>
              <a:t>Cooling</a:t>
            </a:r>
            <a:r>
              <a:rPr sz="4000" spc="-80" dirty="0">
                <a:latin typeface="Arial"/>
                <a:cs typeface="Arial"/>
              </a:rPr>
              <a:t> </a:t>
            </a:r>
            <a:r>
              <a:rPr sz="4000" spc="-10" dirty="0">
                <a:latin typeface="Arial"/>
                <a:cs typeface="Arial"/>
              </a:rPr>
              <a:t>Water Systems</a:t>
            </a:r>
            <a:endParaRPr sz="4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08175" y="188976"/>
            <a:ext cx="5353050" cy="466725"/>
          </a:xfrm>
          <a:prstGeom prst="rect">
            <a:avLst/>
          </a:prstGeom>
          <a:solidFill>
            <a:srgbClr val="009900"/>
          </a:solidFill>
          <a:ln w="9525">
            <a:solidFill>
              <a:srgbClr val="0033CC"/>
            </a:solidFill>
          </a:ln>
        </p:spPr>
        <p:txBody>
          <a:bodyPr vert="horz" wrap="square" lIns="0" tIns="4254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35"/>
              </a:spcBef>
            </a:pPr>
            <a:r>
              <a:rPr sz="2400" dirty="0">
                <a:latin typeface="Arial"/>
                <a:cs typeface="Arial"/>
              </a:rPr>
              <a:t>EPRI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Guidelines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for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Cooling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Waters</a:t>
            </a:r>
            <a:endParaRPr sz="2400">
              <a:latin typeface="Arial"/>
              <a:cs typeface="Arial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207962" y="974725"/>
          <a:ext cx="4382135" cy="52616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785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37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85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11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6070">
                <a:tc gridSpan="2"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b="1" dirty="0">
                          <a:latin typeface="Arial"/>
                          <a:cs typeface="Arial"/>
                        </a:rPr>
                        <a:t>Water</a:t>
                      </a:r>
                      <a:r>
                        <a:rPr sz="1400" b="1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0" dirty="0">
                          <a:latin typeface="Arial"/>
                          <a:cs typeface="Arial"/>
                        </a:rPr>
                        <a:t>Quality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b="1" spc="-20" dirty="0">
                          <a:latin typeface="Arial"/>
                          <a:cs typeface="Arial"/>
                        </a:rPr>
                        <a:t>EPRI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91440" marR="168275">
                        <a:lnSpc>
                          <a:spcPct val="100000"/>
                        </a:lnSpc>
                      </a:pPr>
                      <a:r>
                        <a:rPr sz="1400" b="1" spc="-10" dirty="0">
                          <a:latin typeface="Arial"/>
                          <a:cs typeface="Arial"/>
                        </a:rPr>
                        <a:t>Guidelin </a:t>
                      </a:r>
                      <a:r>
                        <a:rPr sz="1400" b="1" spc="-25" dirty="0">
                          <a:latin typeface="Arial"/>
                          <a:cs typeface="Arial"/>
                        </a:rPr>
                        <a:t>es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b="1" spc="-10" dirty="0">
                          <a:latin typeface="Arial"/>
                          <a:cs typeface="Arial"/>
                        </a:rPr>
                        <a:t>Remarks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159">
                <a:tc>
                  <a:txBody>
                    <a:bodyPr/>
                    <a:lstStyle/>
                    <a:p>
                      <a:pPr marL="90805" marR="17716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b="1" spc="-10" dirty="0">
                          <a:latin typeface="Arial"/>
                          <a:cs typeface="Arial"/>
                        </a:rPr>
                        <a:t>Paramet </a:t>
                      </a:r>
                      <a:r>
                        <a:rPr sz="1400" b="1" spc="-25" dirty="0">
                          <a:latin typeface="Arial"/>
                          <a:cs typeface="Arial"/>
                        </a:rPr>
                        <a:t>er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b="1" spc="-10" dirty="0">
                          <a:latin typeface="Arial"/>
                          <a:cs typeface="Arial"/>
                        </a:rPr>
                        <a:t>Units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159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b="1" spc="-25" dirty="0">
                          <a:latin typeface="Arial"/>
                          <a:cs typeface="Arial"/>
                        </a:rPr>
                        <a:t>Ca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b="1" spc="-20" dirty="0">
                          <a:latin typeface="Arial"/>
                          <a:cs typeface="Arial"/>
                        </a:rPr>
                        <a:t>Mg/l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91440">
                        <a:lnSpc>
                          <a:spcPts val="1075"/>
                        </a:lnSpc>
                        <a:spcBef>
                          <a:spcPts val="910"/>
                        </a:spcBef>
                      </a:pPr>
                      <a:r>
                        <a:rPr sz="900" b="1" spc="-10" dirty="0">
                          <a:latin typeface="Arial"/>
                          <a:cs typeface="Arial"/>
                        </a:rPr>
                        <a:t>CaCO3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b="1" spc="-25" dirty="0">
                          <a:latin typeface="Arial"/>
                          <a:cs typeface="Arial"/>
                        </a:rPr>
                        <a:t>900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b="1" spc="-10" dirty="0">
                          <a:latin typeface="Arial"/>
                          <a:cs typeface="Arial"/>
                        </a:rPr>
                        <a:t>(max)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b="1" dirty="0">
                          <a:latin typeface="Arial"/>
                          <a:cs typeface="Arial"/>
                        </a:rPr>
                        <a:t>Ca</a:t>
                      </a:r>
                      <a:r>
                        <a:rPr sz="14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X</a:t>
                      </a:r>
                      <a:r>
                        <a:rPr sz="140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25" dirty="0">
                          <a:latin typeface="Arial"/>
                          <a:cs typeface="Arial"/>
                        </a:rPr>
                        <a:t>SO</a:t>
                      </a:r>
                      <a:r>
                        <a:rPr sz="1350" b="1" spc="-37" baseline="-24691" dirty="0">
                          <a:latin typeface="Arial"/>
                          <a:cs typeface="Arial"/>
                        </a:rPr>
                        <a:t>4</a:t>
                      </a:r>
                      <a:endParaRPr sz="1350" baseline="-24691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b="1" spc="-10" dirty="0">
                          <a:latin typeface="Arial"/>
                          <a:cs typeface="Arial"/>
                        </a:rPr>
                        <a:t>(Mg/l)</a:t>
                      </a:r>
                      <a:r>
                        <a:rPr sz="1350" b="1" spc="-15" baseline="24691" dirty="0">
                          <a:latin typeface="Arial"/>
                          <a:cs typeface="Arial"/>
                        </a:rPr>
                        <a:t>2</a:t>
                      </a:r>
                      <a:endParaRPr sz="1350" baseline="24691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b="1" spc="-10" dirty="0">
                          <a:latin typeface="Arial"/>
                          <a:cs typeface="Arial"/>
                        </a:rPr>
                        <a:t>500000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44244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b="1" spc="-50" dirty="0">
                          <a:latin typeface="Arial"/>
                          <a:cs typeface="Arial"/>
                        </a:rPr>
                        <a:t>M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90805">
                        <a:lnSpc>
                          <a:spcPct val="100000"/>
                        </a:lnSpc>
                      </a:pPr>
                      <a:r>
                        <a:rPr sz="1400" b="1" spc="-10" dirty="0">
                          <a:latin typeface="Arial"/>
                          <a:cs typeface="Arial"/>
                        </a:rPr>
                        <a:t>Alkalinity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b="1" spc="-20" dirty="0">
                          <a:latin typeface="Arial"/>
                          <a:cs typeface="Arial"/>
                        </a:rPr>
                        <a:t>Mg/l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905"/>
                        </a:spcBef>
                      </a:pPr>
                      <a:r>
                        <a:rPr sz="900" b="1" spc="-10" dirty="0">
                          <a:latin typeface="Arial"/>
                          <a:cs typeface="Arial"/>
                        </a:rPr>
                        <a:t>CaCO3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b="1" dirty="0">
                          <a:latin typeface="Arial"/>
                          <a:cs typeface="Arial"/>
                        </a:rPr>
                        <a:t>30</a:t>
                      </a:r>
                      <a:r>
                        <a:rPr sz="14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–</a:t>
                      </a:r>
                      <a:r>
                        <a:rPr sz="14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25" dirty="0">
                          <a:latin typeface="Arial"/>
                          <a:cs typeface="Arial"/>
                        </a:rPr>
                        <a:t>50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b="1" dirty="0">
                          <a:latin typeface="Arial"/>
                          <a:cs typeface="Arial"/>
                        </a:rPr>
                        <a:t>220</a:t>
                      </a:r>
                      <a:r>
                        <a:rPr sz="14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14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25" dirty="0">
                          <a:latin typeface="Arial"/>
                          <a:cs typeface="Arial"/>
                        </a:rPr>
                        <a:t>250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20"/>
                        </a:spcBef>
                        <a:tabLst>
                          <a:tab pos="1025525" algn="l"/>
                        </a:tabLst>
                      </a:pPr>
                      <a:r>
                        <a:rPr sz="1400" b="1" spc="-10" dirty="0">
                          <a:latin typeface="Arial"/>
                          <a:cs typeface="Arial"/>
                        </a:rPr>
                        <a:t>Without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	</a:t>
                      </a:r>
                      <a:r>
                        <a:rPr sz="1400" b="1" spc="-20" dirty="0">
                          <a:latin typeface="Arial"/>
                          <a:cs typeface="Arial"/>
                        </a:rPr>
                        <a:t>Scale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b="1" spc="-10" dirty="0">
                          <a:latin typeface="Arial"/>
                          <a:cs typeface="Arial"/>
                        </a:rPr>
                        <a:t>Inhibitor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91440" marR="82550">
                        <a:lnSpc>
                          <a:spcPct val="100000"/>
                        </a:lnSpc>
                        <a:tabLst>
                          <a:tab pos="1025525" algn="l"/>
                        </a:tabLst>
                      </a:pPr>
                      <a:r>
                        <a:rPr sz="1400" b="1" spc="-20" dirty="0">
                          <a:latin typeface="Arial"/>
                          <a:cs typeface="Arial"/>
                        </a:rPr>
                        <a:t>With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	</a:t>
                      </a:r>
                      <a:r>
                        <a:rPr sz="1400" b="1" spc="-20" dirty="0">
                          <a:latin typeface="Arial"/>
                          <a:cs typeface="Arial"/>
                        </a:rPr>
                        <a:t>Scale </a:t>
                      </a:r>
                      <a:r>
                        <a:rPr sz="1400" b="1" spc="-10" dirty="0">
                          <a:latin typeface="Arial"/>
                          <a:cs typeface="Arial"/>
                        </a:rPr>
                        <a:t>Inhibitor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4488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20"/>
                        </a:spcBef>
                        <a:tabLst>
                          <a:tab pos="769620" algn="l"/>
                        </a:tabLst>
                      </a:pPr>
                      <a:r>
                        <a:rPr sz="1400" b="1" spc="-25" dirty="0">
                          <a:latin typeface="Arial"/>
                          <a:cs typeface="Arial"/>
                        </a:rPr>
                        <a:t>Mg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	</a:t>
                      </a:r>
                      <a:r>
                        <a:rPr sz="1400" b="1" spc="-50" dirty="0">
                          <a:latin typeface="Arial"/>
                          <a:cs typeface="Arial"/>
                        </a:rPr>
                        <a:t>X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90805">
                        <a:lnSpc>
                          <a:spcPct val="100000"/>
                        </a:lnSpc>
                      </a:pPr>
                      <a:r>
                        <a:rPr sz="1400" b="1" spc="-20" dirty="0">
                          <a:latin typeface="Arial"/>
                          <a:cs typeface="Arial"/>
                        </a:rPr>
                        <a:t>SiO</a:t>
                      </a:r>
                      <a:r>
                        <a:rPr sz="1350" b="1" spc="-30" baseline="-24691" dirty="0">
                          <a:latin typeface="Arial"/>
                          <a:cs typeface="Arial"/>
                        </a:rPr>
                        <a:t>2</a:t>
                      </a:r>
                      <a:endParaRPr sz="1350" baseline="-24691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b="1" spc="-20" dirty="0">
                          <a:latin typeface="Arial"/>
                          <a:cs typeface="Arial"/>
                        </a:rPr>
                        <a:t>Mg/l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91440">
                        <a:lnSpc>
                          <a:spcPts val="1475"/>
                        </a:lnSpc>
                        <a:spcBef>
                          <a:spcPts val="409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CaCO3</a:t>
                      </a:r>
                      <a:r>
                        <a:rPr sz="900" b="1" spc="2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100" b="1" spc="-75" baseline="15873" dirty="0">
                          <a:latin typeface="Arial"/>
                          <a:cs typeface="Arial"/>
                        </a:rPr>
                        <a:t>X</a:t>
                      </a:r>
                      <a:endParaRPr sz="2100" baseline="15873">
                        <a:latin typeface="Arial"/>
                        <a:cs typeface="Arial"/>
                      </a:endParaRPr>
                    </a:p>
                    <a:p>
                      <a:pPr marL="91440">
                        <a:lnSpc>
                          <a:spcPts val="1475"/>
                        </a:lnSpc>
                      </a:pPr>
                      <a:r>
                        <a:rPr sz="1400" b="1" spc="-20" dirty="0">
                          <a:latin typeface="Arial"/>
                          <a:cs typeface="Arial"/>
                        </a:rPr>
                        <a:t>Mg/l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91440">
                        <a:lnSpc>
                          <a:spcPts val="1070"/>
                        </a:lnSpc>
                        <a:spcBef>
                          <a:spcPts val="905"/>
                        </a:spcBef>
                      </a:pPr>
                      <a:r>
                        <a:rPr sz="900" b="1" spc="-20" dirty="0">
                          <a:latin typeface="Arial"/>
                          <a:cs typeface="Arial"/>
                        </a:rPr>
                        <a:t>SiO2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b="1" spc="-10" dirty="0">
                          <a:latin typeface="Arial"/>
                          <a:cs typeface="Arial"/>
                        </a:rPr>
                        <a:t>35000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165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b="1" spc="-25" dirty="0">
                          <a:latin typeface="Arial"/>
                          <a:cs typeface="Arial"/>
                        </a:rPr>
                        <a:t>SO</a:t>
                      </a:r>
                      <a:r>
                        <a:rPr sz="1350" b="1" spc="-37" baseline="-24691" dirty="0">
                          <a:latin typeface="Arial"/>
                          <a:cs typeface="Arial"/>
                        </a:rPr>
                        <a:t>4</a:t>
                      </a:r>
                      <a:endParaRPr sz="1350" baseline="-24691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b="1" spc="-20" dirty="0">
                          <a:latin typeface="Arial"/>
                          <a:cs typeface="Arial"/>
                        </a:rPr>
                        <a:t>Mg/l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b="1" spc="-20" dirty="0">
                          <a:latin typeface="Arial"/>
                          <a:cs typeface="Arial"/>
                        </a:rPr>
                        <a:t>SiO</a:t>
                      </a:r>
                      <a:r>
                        <a:rPr sz="1350" b="1" spc="-30" baseline="-24691" dirty="0">
                          <a:latin typeface="Arial"/>
                          <a:cs typeface="Arial"/>
                        </a:rPr>
                        <a:t>2</a:t>
                      </a:r>
                      <a:endParaRPr sz="1350" baseline="-24691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b="1" spc="-20" dirty="0">
                          <a:latin typeface="Arial"/>
                          <a:cs typeface="Arial"/>
                        </a:rPr>
                        <a:t>Mg/l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b="1" spc="-25" dirty="0">
                          <a:latin typeface="Arial"/>
                          <a:cs typeface="Arial"/>
                        </a:rPr>
                        <a:t>150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497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b="1" spc="-25" dirty="0">
                          <a:latin typeface="Arial"/>
                          <a:cs typeface="Arial"/>
                        </a:rPr>
                        <a:t>PO</a:t>
                      </a:r>
                      <a:r>
                        <a:rPr sz="1350" b="1" spc="-37" baseline="-24691" dirty="0">
                          <a:latin typeface="Arial"/>
                          <a:cs typeface="Arial"/>
                        </a:rPr>
                        <a:t>4</a:t>
                      </a:r>
                      <a:endParaRPr sz="1350" baseline="-24691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b="1" spc="-20" dirty="0">
                          <a:latin typeface="Arial"/>
                          <a:cs typeface="Arial"/>
                        </a:rPr>
                        <a:t>Mg/l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7195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b="1" dirty="0">
                          <a:latin typeface="Arial"/>
                          <a:cs typeface="Arial"/>
                        </a:rPr>
                        <a:t>Fe</a:t>
                      </a:r>
                      <a:r>
                        <a:rPr sz="14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0" dirty="0">
                          <a:latin typeface="Arial"/>
                          <a:cs typeface="Arial"/>
                        </a:rPr>
                        <a:t>(Total)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b="1" spc="-20" dirty="0">
                          <a:latin typeface="Arial"/>
                          <a:cs typeface="Arial"/>
                        </a:rPr>
                        <a:t>Mg/l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b="1" dirty="0">
                          <a:latin typeface="Arial"/>
                          <a:cs typeface="Arial"/>
                        </a:rPr>
                        <a:t>&lt;</a:t>
                      </a:r>
                      <a:r>
                        <a:rPr sz="14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25" dirty="0">
                          <a:latin typeface="Arial"/>
                          <a:cs typeface="Arial"/>
                        </a:rPr>
                        <a:t>0.5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4165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b="1" spc="-25" dirty="0">
                          <a:latin typeface="Arial"/>
                          <a:cs typeface="Arial"/>
                        </a:rPr>
                        <a:t>Mn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b="1" spc="-20" dirty="0">
                          <a:latin typeface="Arial"/>
                          <a:cs typeface="Arial"/>
                        </a:rPr>
                        <a:t>Mg/l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b="1" dirty="0">
                          <a:latin typeface="Arial"/>
                          <a:cs typeface="Arial"/>
                        </a:rPr>
                        <a:t>&lt;</a:t>
                      </a:r>
                      <a:r>
                        <a:rPr sz="14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25" dirty="0">
                          <a:latin typeface="Arial"/>
                          <a:cs typeface="Arial"/>
                        </a:rPr>
                        <a:t>0.5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4641850" y="974725"/>
          <a:ext cx="4127500" cy="51339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131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8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8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12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11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200" b="1" spc="-25" dirty="0">
                          <a:latin typeface="Arial"/>
                          <a:cs typeface="Arial"/>
                        </a:rPr>
                        <a:t>Cu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200" b="1" spc="-20" dirty="0">
                          <a:latin typeface="Arial"/>
                          <a:cs typeface="Arial"/>
                        </a:rPr>
                        <a:t>Mg/l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200" b="1" dirty="0">
                          <a:latin typeface="Arial"/>
                          <a:cs typeface="Arial"/>
                        </a:rPr>
                        <a:t>&lt;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25" dirty="0">
                          <a:latin typeface="Arial"/>
                          <a:cs typeface="Arial"/>
                        </a:rPr>
                        <a:t>0.1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200" b="1" spc="-25" dirty="0">
                          <a:latin typeface="Arial"/>
                          <a:cs typeface="Arial"/>
                        </a:rPr>
                        <a:t>Al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200" b="1" spc="-20" dirty="0">
                          <a:latin typeface="Arial"/>
                          <a:cs typeface="Arial"/>
                        </a:rPr>
                        <a:t>Mg/l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200" b="1" dirty="0">
                          <a:latin typeface="Arial"/>
                          <a:cs typeface="Arial"/>
                        </a:rPr>
                        <a:t>&lt;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60" dirty="0">
                          <a:latin typeface="Arial"/>
                          <a:cs typeface="Arial"/>
                        </a:rPr>
                        <a:t>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200" b="1" spc="-50" dirty="0">
                          <a:latin typeface="Arial"/>
                          <a:cs typeface="Arial"/>
                        </a:rPr>
                        <a:t>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200" b="1" spc="-20" dirty="0">
                          <a:latin typeface="Arial"/>
                          <a:cs typeface="Arial"/>
                        </a:rPr>
                        <a:t>Mg/l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200" b="1" spc="-50" dirty="0">
                          <a:latin typeface="Arial"/>
                          <a:cs typeface="Arial"/>
                        </a:rPr>
                        <a:t>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 marR="60388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200" b="1" dirty="0">
                          <a:latin typeface="Arial"/>
                          <a:cs typeface="Arial"/>
                        </a:rPr>
                        <a:t>&lt;</a:t>
                      </a:r>
                      <a:r>
                        <a:rPr sz="12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0.25</a:t>
                      </a:r>
                      <a:r>
                        <a:rPr sz="12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ppm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25" dirty="0">
                          <a:latin typeface="Arial"/>
                          <a:cs typeface="Arial"/>
                        </a:rPr>
                        <a:t>for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Copper</a:t>
                      </a:r>
                      <a:r>
                        <a:rPr sz="1200" b="1" spc="-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0" dirty="0">
                          <a:latin typeface="Arial"/>
                          <a:cs typeface="Arial"/>
                        </a:rPr>
                        <a:t>Alloys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715"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200" b="1" spc="-25" dirty="0">
                          <a:latin typeface="Arial"/>
                          <a:cs typeface="Arial"/>
                        </a:rPr>
                        <a:t>NH</a:t>
                      </a:r>
                      <a:r>
                        <a:rPr sz="1200" b="1" spc="-37" baseline="-24305" dirty="0">
                          <a:latin typeface="Arial"/>
                          <a:cs typeface="Arial"/>
                        </a:rPr>
                        <a:t>3</a:t>
                      </a:r>
                      <a:endParaRPr sz="1200" baseline="-24305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200" b="1" spc="-20" dirty="0">
                          <a:latin typeface="Arial"/>
                          <a:cs typeface="Arial"/>
                        </a:rPr>
                        <a:t>Mg/l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200" b="1" dirty="0">
                          <a:latin typeface="Arial"/>
                          <a:cs typeface="Arial"/>
                        </a:rPr>
                        <a:t>&lt;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60" dirty="0">
                          <a:latin typeface="Arial"/>
                          <a:cs typeface="Arial"/>
                        </a:rPr>
                        <a:t>2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 marR="82550" algn="just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200" b="1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1200" b="1" spc="365" dirty="0">
                          <a:latin typeface="Arial"/>
                          <a:cs typeface="Arial"/>
                        </a:rPr>
                        <a:t> 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copper</a:t>
                      </a:r>
                      <a:r>
                        <a:rPr sz="1200" b="1" spc="370" dirty="0">
                          <a:latin typeface="Arial"/>
                          <a:cs typeface="Arial"/>
                        </a:rPr>
                        <a:t>  </a:t>
                      </a:r>
                      <a:r>
                        <a:rPr sz="1200" b="1" spc="-20" dirty="0">
                          <a:latin typeface="Arial"/>
                          <a:cs typeface="Arial"/>
                        </a:rPr>
                        <a:t>based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alloys</a:t>
                      </a:r>
                      <a:r>
                        <a:rPr sz="1200" b="1" spc="19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present</a:t>
                      </a:r>
                      <a:r>
                        <a:rPr sz="1200" b="1" spc="1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200" b="1" spc="19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25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1200" b="1" spc="-10" dirty="0">
                          <a:latin typeface="Arial"/>
                          <a:cs typeface="Arial"/>
                        </a:rPr>
                        <a:t>system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200" b="1" spc="-25" dirty="0">
                          <a:latin typeface="Arial"/>
                          <a:cs typeface="Arial"/>
                        </a:rPr>
                        <a:t>pH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200" b="1" dirty="0">
                          <a:latin typeface="Arial"/>
                          <a:cs typeface="Arial"/>
                        </a:rPr>
                        <a:t>6.0</a:t>
                      </a:r>
                      <a:r>
                        <a:rPr sz="12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–</a:t>
                      </a:r>
                      <a:r>
                        <a:rPr sz="12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25" dirty="0">
                          <a:latin typeface="Arial"/>
                          <a:cs typeface="Arial"/>
                        </a:rPr>
                        <a:t>7.2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200" b="1" dirty="0">
                          <a:latin typeface="Arial"/>
                          <a:cs typeface="Arial"/>
                        </a:rPr>
                        <a:t>7.8</a:t>
                      </a:r>
                      <a:r>
                        <a:rPr sz="12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–</a:t>
                      </a:r>
                      <a:r>
                        <a:rPr sz="12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25" dirty="0">
                          <a:latin typeface="Arial"/>
                          <a:cs typeface="Arial"/>
                        </a:rPr>
                        <a:t>8.4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 marR="82550">
                        <a:lnSpc>
                          <a:spcPct val="100000"/>
                        </a:lnSpc>
                        <a:spcBef>
                          <a:spcPts val="325"/>
                        </a:spcBef>
                        <a:tabLst>
                          <a:tab pos="1250315" algn="l"/>
                        </a:tabLst>
                      </a:pPr>
                      <a:r>
                        <a:rPr sz="1200" b="1" spc="-10" dirty="0">
                          <a:latin typeface="Arial"/>
                          <a:cs typeface="Arial"/>
                        </a:rPr>
                        <a:t>Without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	</a:t>
                      </a:r>
                      <a:r>
                        <a:rPr sz="1200" b="1" spc="-10" dirty="0">
                          <a:latin typeface="Arial"/>
                          <a:cs typeface="Arial"/>
                        </a:rPr>
                        <a:t>Scale Inhibitor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92075" marR="84455">
                        <a:lnSpc>
                          <a:spcPct val="100000"/>
                        </a:lnSpc>
                      </a:pPr>
                      <a:r>
                        <a:rPr sz="1200" b="1" dirty="0">
                          <a:latin typeface="Arial"/>
                          <a:cs typeface="Arial"/>
                        </a:rPr>
                        <a:t>With</a:t>
                      </a:r>
                      <a:r>
                        <a:rPr sz="12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Scale</a:t>
                      </a:r>
                      <a:r>
                        <a:rPr sz="12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0" dirty="0">
                          <a:latin typeface="Arial"/>
                          <a:cs typeface="Arial"/>
                        </a:rPr>
                        <a:t>Inhibitor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(Higher</a:t>
                      </a:r>
                      <a:r>
                        <a:rPr sz="1200" b="1" spc="11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operating</a:t>
                      </a:r>
                      <a:r>
                        <a:rPr sz="1200" b="1" spc="1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25" dirty="0">
                          <a:latin typeface="Arial"/>
                          <a:cs typeface="Arial"/>
                        </a:rPr>
                        <a:t>pH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is</a:t>
                      </a:r>
                      <a:r>
                        <a:rPr sz="1200" b="1" spc="1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possible</a:t>
                      </a:r>
                      <a:r>
                        <a:rPr sz="1200" b="1" spc="19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with</a:t>
                      </a:r>
                      <a:r>
                        <a:rPr sz="1200" b="1" spc="19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25" dirty="0">
                          <a:latin typeface="Arial"/>
                          <a:cs typeface="Arial"/>
                        </a:rPr>
                        <a:t>new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alkaline</a:t>
                      </a:r>
                      <a:r>
                        <a:rPr sz="12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0" dirty="0">
                          <a:latin typeface="Arial"/>
                          <a:cs typeface="Arial"/>
                        </a:rPr>
                        <a:t>treatments)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3685"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200" b="1" spc="-25" dirty="0">
                          <a:latin typeface="Arial"/>
                          <a:cs typeface="Arial"/>
                        </a:rPr>
                        <a:t>TDS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200" b="1" spc="-20" dirty="0">
                          <a:latin typeface="Arial"/>
                          <a:cs typeface="Arial"/>
                        </a:rPr>
                        <a:t>Mg/l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200" b="1" spc="-10" dirty="0">
                          <a:latin typeface="Arial"/>
                          <a:cs typeface="Arial"/>
                        </a:rPr>
                        <a:t>70000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6565"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200" b="1" spc="-25" dirty="0">
                          <a:latin typeface="Arial"/>
                          <a:cs typeface="Arial"/>
                        </a:rPr>
                        <a:t>TSS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200" b="1" spc="-20" dirty="0">
                          <a:latin typeface="Arial"/>
                          <a:cs typeface="Arial"/>
                        </a:rPr>
                        <a:t>Mg/l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200" b="1" dirty="0">
                          <a:latin typeface="Arial"/>
                          <a:cs typeface="Arial"/>
                        </a:rPr>
                        <a:t>&lt;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25" dirty="0">
                          <a:latin typeface="Arial"/>
                          <a:cs typeface="Arial"/>
                        </a:rPr>
                        <a:t>100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200" b="1" dirty="0">
                          <a:latin typeface="Arial"/>
                          <a:cs typeface="Arial"/>
                        </a:rPr>
                        <a:t>&lt;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25" dirty="0">
                          <a:latin typeface="Arial"/>
                          <a:cs typeface="Arial"/>
                        </a:rPr>
                        <a:t>300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 marR="419734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200" b="1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12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Film</a:t>
                      </a:r>
                      <a:r>
                        <a:rPr sz="12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type</a:t>
                      </a:r>
                      <a:r>
                        <a:rPr sz="12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20" dirty="0">
                          <a:latin typeface="Arial"/>
                          <a:cs typeface="Arial"/>
                        </a:rPr>
                        <a:t>Fill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Splash</a:t>
                      </a:r>
                      <a:r>
                        <a:rPr sz="1200" b="1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type </a:t>
                      </a:r>
                      <a:r>
                        <a:rPr sz="1200" b="1" spc="-20" dirty="0">
                          <a:latin typeface="Arial"/>
                          <a:cs typeface="Arial"/>
                        </a:rPr>
                        <a:t>Fill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200" b="1" spc="-25" dirty="0">
                          <a:latin typeface="Arial"/>
                          <a:cs typeface="Arial"/>
                        </a:rPr>
                        <a:t>BOD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200" b="1" spc="-20" dirty="0">
                          <a:latin typeface="Arial"/>
                          <a:cs typeface="Arial"/>
                        </a:rPr>
                        <a:t>Mg/l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86995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1200" b="1" spc="-25" dirty="0">
                          <a:latin typeface="Tahoma"/>
                          <a:cs typeface="Tahoma"/>
                        </a:rPr>
                        <a:t>COD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679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1200" b="1" spc="-20" dirty="0">
                          <a:latin typeface="Tahoma"/>
                          <a:cs typeface="Tahoma"/>
                        </a:rPr>
                        <a:t>Mg/l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679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2420">
                <a:tc>
                  <a:txBody>
                    <a:bodyPr/>
                    <a:lstStyle/>
                    <a:p>
                      <a:pPr marL="86995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200" b="1" spc="-25" dirty="0">
                          <a:latin typeface="Tahoma"/>
                          <a:cs typeface="Tahoma"/>
                        </a:rPr>
                        <a:t>LSI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200" b="1" dirty="0">
                          <a:latin typeface="Tahoma"/>
                          <a:cs typeface="Tahoma"/>
                        </a:rPr>
                        <a:t>&lt;</a:t>
                      </a:r>
                      <a:r>
                        <a:rPr sz="1200" b="1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50" dirty="0">
                          <a:latin typeface="Tahoma"/>
                          <a:cs typeface="Tahoma"/>
                        </a:rPr>
                        <a:t>0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marL="86995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200" b="1" spc="-25" dirty="0">
                          <a:latin typeface="Tahoma"/>
                          <a:cs typeface="Tahoma"/>
                        </a:rPr>
                        <a:t>RSI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200" b="1" dirty="0">
                          <a:latin typeface="Tahoma"/>
                          <a:cs typeface="Tahoma"/>
                        </a:rPr>
                        <a:t>&gt;</a:t>
                      </a:r>
                      <a:r>
                        <a:rPr sz="1200" b="1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50" dirty="0">
                          <a:latin typeface="Tahoma"/>
                          <a:cs typeface="Tahoma"/>
                        </a:rPr>
                        <a:t>6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2420">
                <a:tc>
                  <a:txBody>
                    <a:bodyPr/>
                    <a:lstStyle/>
                    <a:p>
                      <a:pPr marL="86995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200" b="1" spc="-25" dirty="0">
                          <a:latin typeface="Tahoma"/>
                          <a:cs typeface="Tahoma"/>
                        </a:rPr>
                        <a:t>PSI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200" b="1" dirty="0">
                          <a:latin typeface="Tahoma"/>
                          <a:cs typeface="Tahoma"/>
                        </a:rPr>
                        <a:t>&gt;</a:t>
                      </a:r>
                      <a:r>
                        <a:rPr sz="1200" b="1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50" dirty="0">
                          <a:latin typeface="Tahoma"/>
                          <a:cs typeface="Tahoma"/>
                        </a:rPr>
                        <a:t>6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258267" y="6265570"/>
            <a:ext cx="842327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008000"/>
                </a:solidFill>
                <a:latin typeface="Arial"/>
                <a:cs typeface="Arial"/>
              </a:rPr>
              <a:t>Desirable:</a:t>
            </a:r>
            <a:r>
              <a:rPr sz="1400" b="1" spc="-6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8000"/>
                </a:solidFill>
                <a:latin typeface="Arial"/>
                <a:cs typeface="Arial"/>
              </a:rPr>
              <a:t>BOD</a:t>
            </a:r>
            <a:r>
              <a:rPr sz="1400" b="1" spc="-3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8000"/>
                </a:solidFill>
                <a:latin typeface="Arial"/>
                <a:cs typeface="Arial"/>
              </a:rPr>
              <a:t>&lt;</a:t>
            </a:r>
            <a:r>
              <a:rPr sz="1400" b="1" spc="-2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8000"/>
                </a:solidFill>
                <a:latin typeface="Arial"/>
                <a:cs typeface="Arial"/>
              </a:rPr>
              <a:t>5</a:t>
            </a:r>
            <a:r>
              <a:rPr sz="1400" b="1" spc="-2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8000"/>
                </a:solidFill>
                <a:latin typeface="Arial"/>
                <a:cs typeface="Arial"/>
              </a:rPr>
              <a:t>ppm,</a:t>
            </a:r>
            <a:r>
              <a:rPr sz="1400" b="1" spc="-1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008000"/>
                </a:solidFill>
                <a:latin typeface="Arial"/>
                <a:cs typeface="Arial"/>
              </a:rPr>
              <a:t>Turbidity</a:t>
            </a:r>
            <a:r>
              <a:rPr sz="1400" b="1" spc="-6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8000"/>
                </a:solidFill>
                <a:latin typeface="Arial"/>
                <a:cs typeface="Arial"/>
              </a:rPr>
              <a:t>&lt;</a:t>
            </a:r>
            <a:r>
              <a:rPr sz="1400" b="1" spc="-2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8000"/>
                </a:solidFill>
                <a:latin typeface="Arial"/>
                <a:cs typeface="Arial"/>
              </a:rPr>
              <a:t>2</a:t>
            </a:r>
            <a:r>
              <a:rPr sz="1400" b="1" spc="-2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8000"/>
                </a:solidFill>
                <a:latin typeface="Arial"/>
                <a:cs typeface="Arial"/>
              </a:rPr>
              <a:t>NTU,</a:t>
            </a:r>
            <a:r>
              <a:rPr sz="1400" b="1" spc="-1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8000"/>
                </a:solidFill>
                <a:latin typeface="Arial"/>
                <a:cs typeface="Arial"/>
              </a:rPr>
              <a:t>Sulphide</a:t>
            </a:r>
            <a:r>
              <a:rPr sz="1400" b="1" spc="-4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8000"/>
                </a:solidFill>
                <a:latin typeface="Arial"/>
                <a:cs typeface="Arial"/>
              </a:rPr>
              <a:t>&lt;</a:t>
            </a:r>
            <a:r>
              <a:rPr sz="1400" b="1" spc="-2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8000"/>
                </a:solidFill>
                <a:latin typeface="Arial"/>
                <a:cs typeface="Arial"/>
              </a:rPr>
              <a:t>0.1</a:t>
            </a:r>
            <a:r>
              <a:rPr sz="1400" b="1" spc="-3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8000"/>
                </a:solidFill>
                <a:latin typeface="Arial"/>
                <a:cs typeface="Arial"/>
              </a:rPr>
              <a:t>ppm</a:t>
            </a:r>
            <a:r>
              <a:rPr sz="1400" b="1" spc="-2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8000"/>
                </a:solidFill>
                <a:latin typeface="Arial"/>
                <a:cs typeface="Arial"/>
              </a:rPr>
              <a:t>(for</a:t>
            </a:r>
            <a:r>
              <a:rPr sz="1400" b="1" spc="-3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8000"/>
                </a:solidFill>
                <a:latin typeface="Arial"/>
                <a:cs typeface="Arial"/>
              </a:rPr>
              <a:t>Cu</a:t>
            </a:r>
            <a:r>
              <a:rPr sz="1400" b="1" spc="-2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8000"/>
                </a:solidFill>
                <a:latin typeface="Arial"/>
                <a:cs typeface="Arial"/>
              </a:rPr>
              <a:t>based</a:t>
            </a:r>
            <a:r>
              <a:rPr sz="1400" b="1" spc="-5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8000"/>
                </a:solidFill>
                <a:latin typeface="Arial"/>
                <a:cs typeface="Arial"/>
              </a:rPr>
              <a:t>systems),</a:t>
            </a:r>
            <a:r>
              <a:rPr sz="1400" b="1" spc="-1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8000"/>
                </a:solidFill>
                <a:latin typeface="Arial"/>
                <a:cs typeface="Arial"/>
              </a:rPr>
              <a:t>Chloride</a:t>
            </a:r>
            <a:r>
              <a:rPr sz="1400" b="1" spc="-4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400" b="1" spc="-50" dirty="0">
                <a:solidFill>
                  <a:srgbClr val="008000"/>
                </a:solidFill>
                <a:latin typeface="Arial"/>
                <a:cs typeface="Arial"/>
              </a:rPr>
              <a:t>&lt; </a:t>
            </a:r>
            <a:r>
              <a:rPr sz="1400" b="1" dirty="0">
                <a:solidFill>
                  <a:srgbClr val="008000"/>
                </a:solidFill>
                <a:latin typeface="Arial"/>
                <a:cs typeface="Arial"/>
              </a:rPr>
              <a:t>200</a:t>
            </a:r>
            <a:r>
              <a:rPr sz="1400" b="1" spc="-4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8000"/>
                </a:solidFill>
                <a:latin typeface="Arial"/>
                <a:cs typeface="Arial"/>
              </a:rPr>
              <a:t>ppm</a:t>
            </a:r>
            <a:r>
              <a:rPr sz="1400" b="1" spc="-3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8000"/>
                </a:solidFill>
                <a:latin typeface="Arial"/>
                <a:cs typeface="Arial"/>
              </a:rPr>
              <a:t>for</a:t>
            </a:r>
            <a:r>
              <a:rPr sz="1400" b="1" spc="-2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8000"/>
                </a:solidFill>
                <a:latin typeface="Arial"/>
                <a:cs typeface="Arial"/>
              </a:rPr>
              <a:t>SS</a:t>
            </a:r>
            <a:r>
              <a:rPr sz="1400" b="1" spc="-2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8000"/>
                </a:solidFill>
                <a:latin typeface="Arial"/>
                <a:cs typeface="Arial"/>
              </a:rPr>
              <a:t>304</a:t>
            </a:r>
            <a:r>
              <a:rPr sz="1400" b="1" spc="-4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8000"/>
                </a:solidFill>
                <a:latin typeface="Arial"/>
                <a:cs typeface="Arial"/>
              </a:rPr>
              <a:t>(upto</a:t>
            </a:r>
            <a:r>
              <a:rPr sz="1400" b="1" spc="-4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8000"/>
                </a:solidFill>
                <a:latin typeface="Arial"/>
                <a:cs typeface="Arial"/>
              </a:rPr>
              <a:t>500</a:t>
            </a:r>
            <a:r>
              <a:rPr sz="1400" b="1" spc="-4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8000"/>
                </a:solidFill>
                <a:latin typeface="Arial"/>
                <a:cs typeface="Arial"/>
              </a:rPr>
              <a:t>ppm</a:t>
            </a:r>
            <a:r>
              <a:rPr sz="1400" b="1" spc="-3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8000"/>
                </a:solidFill>
                <a:latin typeface="Arial"/>
                <a:cs typeface="Arial"/>
              </a:rPr>
              <a:t>short</a:t>
            </a:r>
            <a:r>
              <a:rPr sz="1400" b="1" spc="-3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8000"/>
                </a:solidFill>
                <a:latin typeface="Arial"/>
                <a:cs typeface="Arial"/>
              </a:rPr>
              <a:t>duration</a:t>
            </a:r>
            <a:r>
              <a:rPr sz="1400" b="1" spc="-5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8000"/>
                </a:solidFill>
                <a:latin typeface="Arial"/>
                <a:cs typeface="Arial"/>
              </a:rPr>
              <a:t>&amp;</a:t>
            </a:r>
            <a:r>
              <a:rPr sz="1400" b="1" spc="-2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8000"/>
                </a:solidFill>
                <a:latin typeface="Arial"/>
                <a:cs typeface="Arial"/>
              </a:rPr>
              <a:t>&lt;</a:t>
            </a:r>
            <a:r>
              <a:rPr sz="1400" b="1" spc="-2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8000"/>
                </a:solidFill>
                <a:latin typeface="Arial"/>
                <a:cs typeface="Arial"/>
              </a:rPr>
              <a:t>500</a:t>
            </a:r>
            <a:r>
              <a:rPr sz="1400" b="1" spc="-4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8000"/>
                </a:solidFill>
                <a:latin typeface="Arial"/>
                <a:cs typeface="Arial"/>
              </a:rPr>
              <a:t>ppm</a:t>
            </a:r>
            <a:r>
              <a:rPr sz="1400" b="1" spc="-3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8000"/>
                </a:solidFill>
                <a:latin typeface="Arial"/>
                <a:cs typeface="Arial"/>
              </a:rPr>
              <a:t>for</a:t>
            </a:r>
            <a:r>
              <a:rPr sz="1400" b="1" spc="-3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8000"/>
                </a:solidFill>
                <a:latin typeface="Arial"/>
                <a:cs typeface="Arial"/>
              </a:rPr>
              <a:t>SS</a:t>
            </a:r>
            <a:r>
              <a:rPr sz="1400" b="1" spc="-2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8000"/>
                </a:solidFill>
                <a:latin typeface="Arial"/>
                <a:cs typeface="Arial"/>
              </a:rPr>
              <a:t>316</a:t>
            </a:r>
            <a:r>
              <a:rPr sz="1400" b="1" spc="-4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8000"/>
                </a:solidFill>
                <a:latin typeface="Arial"/>
                <a:cs typeface="Arial"/>
              </a:rPr>
              <a:t>(3000</a:t>
            </a:r>
            <a:r>
              <a:rPr sz="1400" b="1" spc="-5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8000"/>
                </a:solidFill>
                <a:latin typeface="Arial"/>
                <a:cs typeface="Arial"/>
              </a:rPr>
              <a:t>ppm</a:t>
            </a:r>
            <a:r>
              <a:rPr sz="1400" b="1" spc="-3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8000"/>
                </a:solidFill>
                <a:latin typeface="Arial"/>
                <a:cs typeface="Arial"/>
              </a:rPr>
              <a:t>short</a:t>
            </a:r>
            <a:r>
              <a:rPr sz="1400" b="1" spc="-4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008000"/>
                </a:solidFill>
                <a:latin typeface="Arial"/>
                <a:cs typeface="Arial"/>
              </a:rPr>
              <a:t>duration)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08175" y="188976"/>
            <a:ext cx="5353050" cy="466725"/>
          </a:xfrm>
          <a:prstGeom prst="rect">
            <a:avLst/>
          </a:prstGeom>
          <a:solidFill>
            <a:srgbClr val="009900"/>
          </a:solidFill>
          <a:ln w="9525">
            <a:solidFill>
              <a:srgbClr val="0033CC"/>
            </a:solidFill>
          </a:ln>
        </p:spPr>
        <p:txBody>
          <a:bodyPr vert="horz" wrap="square" lIns="0" tIns="4254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35"/>
              </a:spcBef>
            </a:pPr>
            <a:r>
              <a:rPr sz="2400" dirty="0">
                <a:latin typeface="Arial"/>
                <a:cs typeface="Arial"/>
              </a:rPr>
              <a:t>EPRI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Guidelines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for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Cooling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Waters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800" y="1043050"/>
            <a:ext cx="7924800" cy="5586349"/>
          </a:xfrm>
          <a:prstGeom prst="rect">
            <a:avLst/>
          </a:prstGeom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70863" y="76174"/>
            <a:ext cx="7028180" cy="462280"/>
          </a:xfrm>
          <a:prstGeom prst="rect">
            <a:avLst/>
          </a:prstGeom>
          <a:solidFill>
            <a:srgbClr val="009900"/>
          </a:solidFill>
          <a:ln w="9525">
            <a:solidFill>
              <a:srgbClr val="0033CC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20"/>
              </a:spcBef>
            </a:pPr>
            <a:r>
              <a:rPr sz="2400" dirty="0">
                <a:latin typeface="Arial"/>
                <a:cs typeface="Arial"/>
              </a:rPr>
              <a:t>Microbiological</a:t>
            </a:r>
            <a:r>
              <a:rPr sz="2400" spc="-10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Parameters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for</a:t>
            </a:r>
            <a:r>
              <a:rPr sz="2400" spc="-8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Cooling</a:t>
            </a:r>
            <a:r>
              <a:rPr sz="2400" spc="-10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Waters</a:t>
            </a:r>
            <a:endParaRPr sz="2400">
              <a:latin typeface="Arial"/>
              <a:cs typeface="Arial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222250" y="679450"/>
          <a:ext cx="8997950" cy="59632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530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7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59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094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8755">
                <a:tc>
                  <a:txBody>
                    <a:bodyPr/>
                    <a:lstStyle/>
                    <a:p>
                      <a:pPr marL="45085">
                        <a:lnSpc>
                          <a:spcPts val="1365"/>
                        </a:lnSpc>
                        <a:spcBef>
                          <a:spcPts val="100"/>
                        </a:spcBef>
                      </a:pPr>
                      <a:r>
                        <a:rPr sz="1200" spc="-10" dirty="0">
                          <a:latin typeface="Arial MT"/>
                          <a:cs typeface="Arial MT"/>
                        </a:rPr>
                        <a:t>PARAMETERS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R="48895" algn="r">
                        <a:lnSpc>
                          <a:spcPts val="1390"/>
                        </a:lnSpc>
                        <a:spcBef>
                          <a:spcPts val="75"/>
                        </a:spcBef>
                      </a:pPr>
                      <a:r>
                        <a:rPr sz="1200" spc="-10" dirty="0">
                          <a:latin typeface="Arial MT"/>
                          <a:cs typeface="Arial MT"/>
                        </a:rPr>
                        <a:t>LIMITS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510540">
                        <a:lnSpc>
                          <a:spcPts val="1390"/>
                        </a:lnSpc>
                        <a:spcBef>
                          <a:spcPts val="75"/>
                        </a:spcBef>
                      </a:pPr>
                      <a:r>
                        <a:rPr sz="1200" spc="-20" dirty="0">
                          <a:latin typeface="Arial MT"/>
                          <a:cs typeface="Arial MT"/>
                        </a:rPr>
                        <a:t>UNIT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65"/>
                        </a:lnSpc>
                        <a:spcBef>
                          <a:spcPts val="100"/>
                        </a:spcBef>
                      </a:pPr>
                      <a:r>
                        <a:rPr sz="1200" spc="-10" dirty="0">
                          <a:latin typeface="Arial MT"/>
                          <a:cs typeface="Arial MT"/>
                        </a:rPr>
                        <a:t>PROTOCOL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6760"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200" spc="-20" dirty="0">
                          <a:latin typeface="Arial MT"/>
                          <a:cs typeface="Arial MT"/>
                        </a:rPr>
                        <a:t>Total</a:t>
                      </a:r>
                      <a:r>
                        <a:rPr sz="1200" spc="-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Bacterial</a:t>
                      </a:r>
                      <a:r>
                        <a:rPr sz="1200" spc="-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20" dirty="0">
                          <a:latin typeface="Arial MT"/>
                          <a:cs typeface="Arial MT"/>
                        </a:rPr>
                        <a:t>Count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24384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dirty="0">
                          <a:latin typeface="Arial MT"/>
                          <a:cs typeface="Arial MT"/>
                        </a:rPr>
                        <a:t>&lt;1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x10</a:t>
                      </a:r>
                      <a:r>
                        <a:rPr sz="1200" baseline="24305" dirty="0">
                          <a:latin typeface="Arial MT"/>
                          <a:cs typeface="Arial MT"/>
                        </a:rPr>
                        <a:t>4</a:t>
                      </a:r>
                      <a:r>
                        <a:rPr sz="1200" spc="-22" baseline="2430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0" dirty="0">
                          <a:latin typeface="Arial MT"/>
                          <a:cs typeface="Arial MT"/>
                        </a:rPr>
                        <a:t>*</a:t>
                      </a:r>
                      <a:endParaRPr sz="1200">
                        <a:latin typeface="Arial MT"/>
                        <a:cs typeface="Arial MT"/>
                      </a:endParaRPr>
                    </a:p>
                    <a:p>
                      <a:pPr marL="184150">
                        <a:lnSpc>
                          <a:spcPct val="100000"/>
                        </a:lnSpc>
                        <a:spcBef>
                          <a:spcPts val="1210"/>
                        </a:spcBef>
                      </a:pPr>
                      <a:r>
                        <a:rPr sz="1200" dirty="0">
                          <a:latin typeface="Arial MT"/>
                          <a:cs typeface="Arial MT"/>
                        </a:rPr>
                        <a:t>&lt;2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x10</a:t>
                      </a:r>
                      <a:r>
                        <a:rPr sz="1200" baseline="24305" dirty="0">
                          <a:latin typeface="Arial MT"/>
                          <a:cs typeface="Arial MT"/>
                        </a:rPr>
                        <a:t>3</a:t>
                      </a:r>
                      <a:r>
                        <a:rPr sz="1200" spc="-22" baseline="2430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25" dirty="0">
                          <a:latin typeface="Arial MT"/>
                          <a:cs typeface="Arial MT"/>
                        </a:rPr>
                        <a:t>**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8351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spc="-10" dirty="0">
                          <a:latin typeface="Arial MT"/>
                          <a:cs typeface="Arial MT"/>
                        </a:rPr>
                        <a:t>CFU/mL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200" dirty="0">
                          <a:latin typeface="Arial MT"/>
                          <a:cs typeface="Arial MT"/>
                        </a:rPr>
                        <a:t>Standard</a:t>
                      </a:r>
                      <a:r>
                        <a:rPr sz="1200" spc="1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Method</a:t>
                      </a:r>
                      <a:r>
                        <a:rPr sz="1200" spc="1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for</a:t>
                      </a:r>
                      <a:r>
                        <a:rPr sz="1200" spc="1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Examination</a:t>
                      </a:r>
                      <a:r>
                        <a:rPr sz="1200" spc="1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of</a:t>
                      </a:r>
                      <a:r>
                        <a:rPr sz="1200" spc="15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water</a:t>
                      </a:r>
                      <a:r>
                        <a:rPr sz="1200" spc="1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and</a:t>
                      </a:r>
                      <a:r>
                        <a:rPr sz="1200" spc="1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waste</a:t>
                      </a:r>
                      <a:r>
                        <a:rPr sz="1200" spc="1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water</a:t>
                      </a:r>
                      <a:r>
                        <a:rPr sz="1200" spc="1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20" dirty="0">
                          <a:latin typeface="Arial MT"/>
                          <a:cs typeface="Arial MT"/>
                        </a:rPr>
                        <a:t>20</a:t>
                      </a:r>
                      <a:r>
                        <a:rPr sz="1200" spc="-30" baseline="24305" dirty="0">
                          <a:latin typeface="Arial MT"/>
                          <a:cs typeface="Arial MT"/>
                        </a:rPr>
                        <a:t>th</a:t>
                      </a:r>
                      <a:endParaRPr sz="1200" baseline="24305">
                        <a:latin typeface="Arial MT"/>
                        <a:cs typeface="Arial MT"/>
                      </a:endParaRPr>
                    </a:p>
                    <a:p>
                      <a:pPr marL="5588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200" dirty="0">
                          <a:latin typeface="Arial MT"/>
                          <a:cs typeface="Arial MT"/>
                        </a:rPr>
                        <a:t>Edition,</a:t>
                      </a:r>
                      <a:r>
                        <a:rPr sz="12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Part</a:t>
                      </a:r>
                      <a:r>
                        <a:rPr sz="1200" spc="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9215-</a:t>
                      </a:r>
                      <a:r>
                        <a:rPr sz="1200" spc="-50" dirty="0">
                          <a:latin typeface="Arial MT"/>
                          <a:cs typeface="Arial MT"/>
                        </a:rPr>
                        <a:t>B</a:t>
                      </a:r>
                      <a:endParaRPr sz="1200">
                        <a:latin typeface="Arial MT"/>
                        <a:cs typeface="Arial MT"/>
                      </a:endParaRPr>
                    </a:p>
                    <a:p>
                      <a:pPr marL="55880">
                        <a:lnSpc>
                          <a:spcPts val="1370"/>
                        </a:lnSpc>
                        <a:spcBef>
                          <a:spcPts val="1210"/>
                        </a:spcBef>
                      </a:pPr>
                      <a:r>
                        <a:rPr sz="1200" dirty="0">
                          <a:latin typeface="Arial MT"/>
                          <a:cs typeface="Arial MT"/>
                        </a:rPr>
                        <a:t>IS</a:t>
                      </a:r>
                      <a:r>
                        <a:rPr sz="12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5402</a:t>
                      </a:r>
                      <a:r>
                        <a:rPr sz="1200" spc="-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(latest</a:t>
                      </a:r>
                      <a:r>
                        <a:rPr sz="12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edition)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6760"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200" spc="-20" dirty="0">
                          <a:latin typeface="Arial MT"/>
                          <a:cs typeface="Arial MT"/>
                        </a:rPr>
                        <a:t>Total</a:t>
                      </a:r>
                      <a:r>
                        <a:rPr sz="1200" spc="-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Fungal</a:t>
                      </a:r>
                      <a:r>
                        <a:rPr sz="120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20" dirty="0">
                          <a:latin typeface="Arial MT"/>
                          <a:cs typeface="Arial MT"/>
                        </a:rPr>
                        <a:t>Count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R="60960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spc="-25" dirty="0">
                          <a:latin typeface="Arial MT"/>
                          <a:cs typeface="Arial MT"/>
                        </a:rPr>
                        <a:t>&lt;10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6192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dirty="0">
                          <a:latin typeface="Arial MT"/>
                          <a:cs typeface="Arial MT"/>
                        </a:rPr>
                        <a:t>CFU/</a:t>
                      </a:r>
                      <a:r>
                        <a:rPr sz="1200" spc="-25" dirty="0">
                          <a:latin typeface="Arial MT"/>
                          <a:cs typeface="Arial MT"/>
                        </a:rPr>
                        <a:t> mL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200" dirty="0">
                          <a:latin typeface="Arial MT"/>
                          <a:cs typeface="Arial MT"/>
                        </a:rPr>
                        <a:t>Standard</a:t>
                      </a:r>
                      <a:r>
                        <a:rPr sz="1200" spc="1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Method</a:t>
                      </a:r>
                      <a:r>
                        <a:rPr sz="1200" spc="1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for</a:t>
                      </a:r>
                      <a:r>
                        <a:rPr sz="1200" spc="1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Examination</a:t>
                      </a:r>
                      <a:r>
                        <a:rPr sz="1200" spc="1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of</a:t>
                      </a:r>
                      <a:r>
                        <a:rPr sz="1200" spc="15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water</a:t>
                      </a:r>
                      <a:r>
                        <a:rPr sz="1200" spc="1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and</a:t>
                      </a:r>
                      <a:r>
                        <a:rPr sz="1200" spc="1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waste</a:t>
                      </a:r>
                      <a:r>
                        <a:rPr sz="1200" spc="1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water</a:t>
                      </a:r>
                      <a:r>
                        <a:rPr sz="1200" spc="1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20" dirty="0">
                          <a:latin typeface="Arial MT"/>
                          <a:cs typeface="Arial MT"/>
                        </a:rPr>
                        <a:t>20</a:t>
                      </a:r>
                      <a:r>
                        <a:rPr sz="1200" spc="-30" baseline="24305" dirty="0">
                          <a:latin typeface="Arial MT"/>
                          <a:cs typeface="Arial MT"/>
                        </a:rPr>
                        <a:t>th</a:t>
                      </a:r>
                      <a:endParaRPr sz="1200" baseline="24305">
                        <a:latin typeface="Arial MT"/>
                        <a:cs typeface="Arial MT"/>
                      </a:endParaRPr>
                    </a:p>
                    <a:p>
                      <a:pPr marL="55880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sz="1200" dirty="0">
                          <a:latin typeface="Arial MT"/>
                          <a:cs typeface="Arial MT"/>
                        </a:rPr>
                        <a:t>Edition,</a:t>
                      </a:r>
                      <a:r>
                        <a:rPr sz="12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Part</a:t>
                      </a:r>
                      <a:r>
                        <a:rPr sz="1200" spc="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9610-</a:t>
                      </a:r>
                      <a:r>
                        <a:rPr sz="1200" spc="-50" dirty="0">
                          <a:latin typeface="Arial MT"/>
                          <a:cs typeface="Arial MT"/>
                        </a:rPr>
                        <a:t>B</a:t>
                      </a:r>
                      <a:endParaRPr sz="1200">
                        <a:latin typeface="Arial MT"/>
                        <a:cs typeface="Arial MT"/>
                      </a:endParaRPr>
                    </a:p>
                    <a:p>
                      <a:pPr marL="55880">
                        <a:lnSpc>
                          <a:spcPts val="1365"/>
                        </a:lnSpc>
                        <a:spcBef>
                          <a:spcPts val="1215"/>
                        </a:spcBef>
                      </a:pPr>
                      <a:r>
                        <a:rPr sz="1200" dirty="0">
                          <a:latin typeface="Arial MT"/>
                          <a:cs typeface="Arial MT"/>
                        </a:rPr>
                        <a:t>IS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5403</a:t>
                      </a:r>
                      <a:r>
                        <a:rPr sz="12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(latest</a:t>
                      </a:r>
                      <a:r>
                        <a:rPr sz="12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edition)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9590"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200" dirty="0">
                          <a:latin typeface="Arial MT"/>
                          <a:cs typeface="Arial MT"/>
                        </a:rPr>
                        <a:t>Sulphate</a:t>
                      </a:r>
                      <a:r>
                        <a:rPr sz="1200" spc="-5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Reducing</a:t>
                      </a:r>
                      <a:r>
                        <a:rPr sz="1200" spc="-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Bacteria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R="61594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spc="-20" dirty="0">
                          <a:latin typeface="Arial MT"/>
                          <a:cs typeface="Arial MT"/>
                        </a:rPr>
                        <a:t>&lt;100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27813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spc="-20" dirty="0">
                          <a:latin typeface="Arial MT"/>
                          <a:cs typeface="Arial MT"/>
                        </a:rPr>
                        <a:t>MPN/</a:t>
                      </a:r>
                      <a:endParaRPr sz="1200">
                        <a:latin typeface="Arial MT"/>
                        <a:cs typeface="Arial MT"/>
                      </a:endParaRPr>
                    </a:p>
                    <a:p>
                      <a:pPr marL="213995">
                        <a:lnSpc>
                          <a:spcPts val="1365"/>
                        </a:lnSpc>
                        <a:spcBef>
                          <a:spcPts val="1215"/>
                        </a:spcBef>
                      </a:pPr>
                      <a:r>
                        <a:rPr sz="1200" dirty="0">
                          <a:latin typeface="Arial MT"/>
                          <a:cs typeface="Arial MT"/>
                        </a:rPr>
                        <a:t>100</a:t>
                      </a:r>
                      <a:r>
                        <a:rPr sz="12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25" dirty="0">
                          <a:latin typeface="Arial MT"/>
                          <a:cs typeface="Arial MT"/>
                        </a:rPr>
                        <a:t>mL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200" dirty="0">
                          <a:latin typeface="Arial MT"/>
                          <a:cs typeface="Arial MT"/>
                        </a:rPr>
                        <a:t>ASTM</a:t>
                      </a:r>
                      <a:r>
                        <a:rPr sz="120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Standard,</a:t>
                      </a:r>
                      <a:r>
                        <a:rPr sz="120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1990.</a:t>
                      </a:r>
                      <a:r>
                        <a:rPr sz="120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D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4412</a:t>
                      </a:r>
                      <a:r>
                        <a:rPr sz="12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-</a:t>
                      </a:r>
                      <a:r>
                        <a:rPr sz="12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84</a:t>
                      </a:r>
                      <a:r>
                        <a:rPr sz="12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(latest</a:t>
                      </a:r>
                      <a:r>
                        <a:rPr sz="12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edition)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6285"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200" dirty="0">
                          <a:latin typeface="Arial MT"/>
                          <a:cs typeface="Arial MT"/>
                        </a:rPr>
                        <a:t>Sulfur</a:t>
                      </a:r>
                      <a:r>
                        <a:rPr sz="1200" spc="-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Oxidising</a:t>
                      </a:r>
                      <a:r>
                        <a:rPr sz="12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Bacteria:</a:t>
                      </a:r>
                      <a:endParaRPr sz="1200">
                        <a:latin typeface="Arial MT"/>
                        <a:cs typeface="Arial MT"/>
                      </a:endParaRPr>
                    </a:p>
                    <a:p>
                      <a:pPr marL="6985">
                        <a:lnSpc>
                          <a:spcPct val="100000"/>
                        </a:lnSpc>
                        <a:spcBef>
                          <a:spcPts val="1215"/>
                        </a:spcBef>
                        <a:tabLst>
                          <a:tab pos="349250" algn="l"/>
                        </a:tabLst>
                      </a:pPr>
                      <a:r>
                        <a:rPr sz="800" spc="-25" dirty="0">
                          <a:latin typeface="Arial MT"/>
                          <a:cs typeface="Arial MT"/>
                        </a:rPr>
                        <a:t>a.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	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Thiobacillus</a:t>
                      </a:r>
                      <a:r>
                        <a:rPr sz="1200" spc="-8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thiooxidans</a:t>
                      </a:r>
                      <a:endParaRPr sz="1200">
                        <a:latin typeface="Arial MT"/>
                        <a:cs typeface="Arial MT"/>
                      </a:endParaRPr>
                    </a:p>
                    <a:p>
                      <a:pPr marL="6985">
                        <a:lnSpc>
                          <a:spcPct val="100000"/>
                        </a:lnSpc>
                        <a:spcBef>
                          <a:spcPts val="215"/>
                        </a:spcBef>
                        <a:tabLst>
                          <a:tab pos="349250" algn="l"/>
                        </a:tabLst>
                      </a:pPr>
                      <a:r>
                        <a:rPr sz="800" spc="-25" dirty="0">
                          <a:latin typeface="Arial MT"/>
                          <a:cs typeface="Arial MT"/>
                        </a:rPr>
                        <a:t>b.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	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Thiobacillus</a:t>
                      </a:r>
                      <a:r>
                        <a:rPr sz="1200" spc="-8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thioparus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R="61594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spc="-25" dirty="0">
                          <a:latin typeface="Arial MT"/>
                          <a:cs typeface="Arial MT"/>
                        </a:rPr>
                        <a:t>&lt;2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spc="-50" dirty="0">
                          <a:latin typeface="Arial MT"/>
                          <a:cs typeface="Arial MT"/>
                        </a:rPr>
                        <a:t>“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200" dirty="0">
                          <a:latin typeface="Arial MT"/>
                          <a:cs typeface="Arial MT"/>
                        </a:rPr>
                        <a:t>Standard</a:t>
                      </a:r>
                      <a:r>
                        <a:rPr sz="1200" spc="1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Method</a:t>
                      </a:r>
                      <a:r>
                        <a:rPr sz="1200" spc="1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for</a:t>
                      </a:r>
                      <a:r>
                        <a:rPr sz="1200" spc="1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Examination</a:t>
                      </a:r>
                      <a:r>
                        <a:rPr sz="1200" spc="1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of</a:t>
                      </a:r>
                      <a:r>
                        <a:rPr sz="1200" spc="15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water</a:t>
                      </a:r>
                      <a:r>
                        <a:rPr sz="1200" spc="1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and</a:t>
                      </a:r>
                      <a:r>
                        <a:rPr sz="1200" spc="1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waste</a:t>
                      </a:r>
                      <a:r>
                        <a:rPr sz="1200" spc="1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water</a:t>
                      </a:r>
                      <a:r>
                        <a:rPr sz="1200" spc="1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20" dirty="0">
                          <a:latin typeface="Arial MT"/>
                          <a:cs typeface="Arial MT"/>
                        </a:rPr>
                        <a:t>20</a:t>
                      </a:r>
                      <a:r>
                        <a:rPr sz="1200" spc="-30" baseline="24305" dirty="0">
                          <a:latin typeface="Arial MT"/>
                          <a:cs typeface="Arial MT"/>
                        </a:rPr>
                        <a:t>th</a:t>
                      </a:r>
                      <a:endParaRPr sz="1200" baseline="24305">
                        <a:latin typeface="Arial MT"/>
                        <a:cs typeface="Arial MT"/>
                      </a:endParaRPr>
                    </a:p>
                    <a:p>
                      <a:pPr marL="5588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200" dirty="0">
                          <a:latin typeface="Arial MT"/>
                          <a:cs typeface="Arial MT"/>
                        </a:rPr>
                        <a:t>Edition,</a:t>
                      </a:r>
                      <a:r>
                        <a:rPr sz="12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Part</a:t>
                      </a:r>
                      <a:r>
                        <a:rPr sz="1200" spc="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9240-</a:t>
                      </a:r>
                      <a:r>
                        <a:rPr sz="1200" spc="-50" dirty="0">
                          <a:latin typeface="Arial MT"/>
                          <a:cs typeface="Arial MT"/>
                        </a:rPr>
                        <a:t>D</a:t>
                      </a:r>
                      <a:endParaRPr sz="1200">
                        <a:latin typeface="Arial MT"/>
                        <a:cs typeface="Arial MT"/>
                      </a:endParaRPr>
                    </a:p>
                    <a:p>
                      <a:pPr marL="55880">
                        <a:lnSpc>
                          <a:spcPct val="100000"/>
                        </a:lnSpc>
                        <a:spcBef>
                          <a:spcPts val="1215"/>
                        </a:spcBef>
                      </a:pPr>
                      <a:r>
                        <a:rPr sz="1200" dirty="0">
                          <a:latin typeface="Arial MT"/>
                          <a:cs typeface="Arial MT"/>
                        </a:rPr>
                        <a:t>IS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1622</a:t>
                      </a:r>
                      <a:r>
                        <a:rPr sz="12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(CL</a:t>
                      </a:r>
                      <a:r>
                        <a:rPr sz="1200" spc="-5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3.8)</a:t>
                      </a:r>
                      <a:r>
                        <a:rPr sz="12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Latest</a:t>
                      </a:r>
                      <a:r>
                        <a:rPr sz="12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edition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8755">
                <a:tc>
                  <a:txBody>
                    <a:bodyPr/>
                    <a:lstStyle/>
                    <a:p>
                      <a:pPr marL="45085">
                        <a:lnSpc>
                          <a:spcPts val="1360"/>
                        </a:lnSpc>
                        <a:spcBef>
                          <a:spcPts val="105"/>
                        </a:spcBef>
                      </a:pPr>
                      <a:r>
                        <a:rPr sz="1200" dirty="0">
                          <a:latin typeface="Arial MT"/>
                          <a:cs typeface="Arial MT"/>
                        </a:rPr>
                        <a:t>Acid</a:t>
                      </a:r>
                      <a:r>
                        <a:rPr sz="120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Producing</a:t>
                      </a:r>
                      <a:r>
                        <a:rPr sz="1200" spc="-5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Bacteria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R="61594" algn="r">
                        <a:lnSpc>
                          <a:spcPts val="1415"/>
                        </a:lnSpc>
                        <a:spcBef>
                          <a:spcPts val="50"/>
                        </a:spcBef>
                      </a:pPr>
                      <a:r>
                        <a:rPr sz="1200" spc="-20" dirty="0">
                          <a:latin typeface="Arial MT"/>
                          <a:cs typeface="Arial MT"/>
                        </a:rPr>
                        <a:t>&lt;100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15"/>
                        </a:lnSpc>
                        <a:spcBef>
                          <a:spcPts val="50"/>
                        </a:spcBef>
                      </a:pPr>
                      <a:r>
                        <a:rPr sz="1200" spc="-50" dirty="0">
                          <a:latin typeface="Arial MT"/>
                          <a:cs typeface="Arial MT"/>
                        </a:rPr>
                        <a:t>“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1360"/>
                        </a:lnSpc>
                        <a:spcBef>
                          <a:spcPts val="105"/>
                        </a:spcBef>
                      </a:pPr>
                      <a:r>
                        <a:rPr sz="1200" dirty="0">
                          <a:latin typeface="Arial MT"/>
                          <a:cs typeface="Arial MT"/>
                        </a:rPr>
                        <a:t>NACE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Standard</a:t>
                      </a:r>
                      <a:r>
                        <a:rPr sz="12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TM0194-</a:t>
                      </a:r>
                      <a:r>
                        <a:rPr sz="1200" spc="-25" dirty="0">
                          <a:latin typeface="Arial MT"/>
                          <a:cs typeface="Arial MT"/>
                        </a:rPr>
                        <a:t>194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9390">
                <a:tc>
                  <a:txBody>
                    <a:bodyPr/>
                    <a:lstStyle/>
                    <a:p>
                      <a:pPr marL="45085">
                        <a:lnSpc>
                          <a:spcPts val="1360"/>
                        </a:lnSpc>
                        <a:spcBef>
                          <a:spcPts val="110"/>
                        </a:spcBef>
                      </a:pPr>
                      <a:r>
                        <a:rPr sz="1200" dirty="0">
                          <a:latin typeface="Arial MT"/>
                          <a:cs typeface="Arial MT"/>
                        </a:rPr>
                        <a:t>Gas</a:t>
                      </a:r>
                      <a:r>
                        <a:rPr sz="12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Producing</a:t>
                      </a:r>
                      <a:r>
                        <a:rPr sz="1200" spc="-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Bacteria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R="60960" algn="r">
                        <a:lnSpc>
                          <a:spcPts val="1415"/>
                        </a:lnSpc>
                        <a:spcBef>
                          <a:spcPts val="50"/>
                        </a:spcBef>
                      </a:pPr>
                      <a:r>
                        <a:rPr sz="1200" spc="-20" dirty="0">
                          <a:latin typeface="Arial MT"/>
                          <a:cs typeface="Arial MT"/>
                        </a:rPr>
                        <a:t>&lt;100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15"/>
                        </a:lnSpc>
                        <a:spcBef>
                          <a:spcPts val="50"/>
                        </a:spcBef>
                      </a:pPr>
                      <a:r>
                        <a:rPr sz="1200" spc="-50" dirty="0">
                          <a:latin typeface="Arial MT"/>
                          <a:cs typeface="Arial MT"/>
                        </a:rPr>
                        <a:t>“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1360"/>
                        </a:lnSpc>
                        <a:spcBef>
                          <a:spcPts val="110"/>
                        </a:spcBef>
                      </a:pPr>
                      <a:r>
                        <a:rPr sz="1200" dirty="0">
                          <a:latin typeface="Arial MT"/>
                          <a:cs typeface="Arial MT"/>
                        </a:rPr>
                        <a:t>NACE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Standard</a:t>
                      </a:r>
                      <a:r>
                        <a:rPr sz="12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TM0194-</a:t>
                      </a:r>
                      <a:r>
                        <a:rPr sz="1200" spc="-25" dirty="0">
                          <a:latin typeface="Arial MT"/>
                          <a:cs typeface="Arial MT"/>
                        </a:rPr>
                        <a:t>194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590"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200" dirty="0">
                          <a:latin typeface="Arial MT"/>
                          <a:cs typeface="Arial MT"/>
                        </a:rPr>
                        <a:t>Nitrifying</a:t>
                      </a:r>
                      <a:r>
                        <a:rPr sz="1200" spc="-6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Bacteria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115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spc="-25" dirty="0">
                          <a:latin typeface="Arial MT"/>
                          <a:cs typeface="Arial MT"/>
                        </a:rPr>
                        <a:t>Not</a:t>
                      </a:r>
                      <a:endParaRPr sz="1200">
                        <a:latin typeface="Arial MT"/>
                        <a:cs typeface="Arial MT"/>
                      </a:endParaRPr>
                    </a:p>
                    <a:p>
                      <a:pPr marL="230504">
                        <a:lnSpc>
                          <a:spcPts val="1360"/>
                        </a:lnSpc>
                        <a:spcBef>
                          <a:spcPts val="220"/>
                        </a:spcBef>
                      </a:pPr>
                      <a:r>
                        <a:rPr sz="1200" spc="-10" dirty="0">
                          <a:latin typeface="Arial MT"/>
                          <a:cs typeface="Arial MT"/>
                        </a:rPr>
                        <a:t>desirable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spc="-50" dirty="0">
                          <a:latin typeface="Arial MT"/>
                          <a:cs typeface="Arial MT"/>
                        </a:rPr>
                        <a:t>“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200" dirty="0">
                          <a:latin typeface="Arial MT"/>
                          <a:cs typeface="Arial MT"/>
                        </a:rPr>
                        <a:t>Microbiology</a:t>
                      </a:r>
                      <a:r>
                        <a:rPr sz="120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of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Cooling</a:t>
                      </a:r>
                      <a:r>
                        <a:rPr sz="12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20" dirty="0">
                          <a:latin typeface="Arial MT"/>
                          <a:cs typeface="Arial MT"/>
                        </a:rPr>
                        <a:t>Water,</a:t>
                      </a:r>
                      <a:r>
                        <a:rPr sz="120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James</a:t>
                      </a:r>
                      <a:r>
                        <a:rPr sz="12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W </a:t>
                      </a:r>
                      <a:r>
                        <a:rPr sz="1200" spc="-20" dirty="0">
                          <a:latin typeface="Arial MT"/>
                          <a:cs typeface="Arial MT"/>
                        </a:rPr>
                        <a:t>Mccoy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3679"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200" dirty="0">
                          <a:latin typeface="Arial MT"/>
                          <a:cs typeface="Arial MT"/>
                        </a:rPr>
                        <a:t>Ammonia</a:t>
                      </a:r>
                      <a:r>
                        <a:rPr sz="1200" spc="-6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Producers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R="60960" algn="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200" spc="-20" dirty="0">
                          <a:latin typeface="Arial MT"/>
                          <a:cs typeface="Arial MT"/>
                        </a:rPr>
                        <a:t>N.S.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698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200" spc="-50" dirty="0">
                          <a:latin typeface="Arial MT"/>
                          <a:cs typeface="Arial MT"/>
                        </a:rPr>
                        <a:t>“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698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200" spc="-10" dirty="0">
                          <a:latin typeface="Arial MT"/>
                          <a:cs typeface="Arial MT"/>
                        </a:rPr>
                        <a:t>Microbiological</a:t>
                      </a:r>
                      <a:r>
                        <a:rPr sz="12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Methods-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Collins</a:t>
                      </a:r>
                      <a:r>
                        <a:rPr sz="12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and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Lyne’s,</a:t>
                      </a:r>
                      <a:r>
                        <a:rPr sz="1200" spc="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7</a:t>
                      </a:r>
                      <a:r>
                        <a:rPr sz="1200" baseline="24305" dirty="0">
                          <a:latin typeface="Arial MT"/>
                          <a:cs typeface="Arial MT"/>
                        </a:rPr>
                        <a:t>th</a:t>
                      </a:r>
                      <a:r>
                        <a:rPr sz="1200" spc="202" baseline="2430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Edition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94385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200" dirty="0">
                          <a:latin typeface="Arial MT"/>
                          <a:cs typeface="Arial MT"/>
                        </a:rPr>
                        <a:t>Slime</a:t>
                      </a:r>
                      <a:r>
                        <a:rPr sz="120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Formers:</a:t>
                      </a:r>
                      <a:endParaRPr sz="1200">
                        <a:latin typeface="Arial MT"/>
                        <a:cs typeface="Arial MT"/>
                      </a:endParaRPr>
                    </a:p>
                    <a:p>
                      <a:pPr marL="6985">
                        <a:lnSpc>
                          <a:spcPct val="100000"/>
                        </a:lnSpc>
                        <a:spcBef>
                          <a:spcPts val="1210"/>
                        </a:spcBef>
                        <a:tabLst>
                          <a:tab pos="349250" algn="l"/>
                        </a:tabLst>
                      </a:pPr>
                      <a:r>
                        <a:rPr sz="800" spc="-25" dirty="0">
                          <a:latin typeface="Arial MT"/>
                          <a:cs typeface="Arial MT"/>
                        </a:rPr>
                        <a:t>a.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	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Pseudomonas</a:t>
                      </a:r>
                      <a:r>
                        <a:rPr sz="1200" spc="-7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aeruginosa</a:t>
                      </a:r>
                      <a:endParaRPr sz="1200">
                        <a:latin typeface="Arial MT"/>
                        <a:cs typeface="Arial MT"/>
                      </a:endParaRPr>
                    </a:p>
                    <a:p>
                      <a:pPr marL="6985">
                        <a:lnSpc>
                          <a:spcPts val="1370"/>
                        </a:lnSpc>
                        <a:spcBef>
                          <a:spcPts val="590"/>
                        </a:spcBef>
                        <a:tabLst>
                          <a:tab pos="349250" algn="l"/>
                        </a:tabLst>
                      </a:pPr>
                      <a:r>
                        <a:rPr sz="800" spc="-25" dirty="0">
                          <a:latin typeface="Arial MT"/>
                          <a:cs typeface="Arial MT"/>
                        </a:rPr>
                        <a:t>b.</a:t>
                      </a:r>
                      <a:r>
                        <a:rPr sz="800" dirty="0">
                          <a:latin typeface="Arial MT"/>
                          <a:cs typeface="Arial MT"/>
                        </a:rPr>
                        <a:t>	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Enterococcus</a:t>
                      </a:r>
                      <a:r>
                        <a:rPr sz="1200" spc="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25" dirty="0">
                          <a:latin typeface="Arial MT"/>
                          <a:cs typeface="Arial MT"/>
                        </a:rPr>
                        <a:t>Sp.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R="60960" algn="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200" spc="-20" dirty="0">
                          <a:latin typeface="Arial MT"/>
                          <a:cs typeface="Arial MT"/>
                        </a:rPr>
                        <a:t>N.S.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698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200" spc="-50" dirty="0">
                          <a:latin typeface="Arial MT"/>
                          <a:cs typeface="Arial MT"/>
                        </a:rPr>
                        <a:t>“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698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200" dirty="0">
                          <a:latin typeface="Arial MT"/>
                          <a:cs typeface="Arial MT"/>
                        </a:rPr>
                        <a:t>Standard</a:t>
                      </a:r>
                      <a:r>
                        <a:rPr sz="1200" spc="1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Method</a:t>
                      </a:r>
                      <a:r>
                        <a:rPr sz="1200" spc="1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for</a:t>
                      </a:r>
                      <a:r>
                        <a:rPr sz="1200" spc="1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Examination</a:t>
                      </a:r>
                      <a:r>
                        <a:rPr sz="1200" spc="1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of</a:t>
                      </a:r>
                      <a:r>
                        <a:rPr sz="1200" spc="15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water</a:t>
                      </a:r>
                      <a:r>
                        <a:rPr sz="1200" spc="1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and</a:t>
                      </a:r>
                      <a:r>
                        <a:rPr sz="1200" spc="1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waste</a:t>
                      </a:r>
                      <a:r>
                        <a:rPr sz="1200" spc="1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water</a:t>
                      </a:r>
                      <a:r>
                        <a:rPr sz="1200" spc="1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20" dirty="0">
                          <a:latin typeface="Arial MT"/>
                          <a:cs typeface="Arial MT"/>
                        </a:rPr>
                        <a:t>20</a:t>
                      </a:r>
                      <a:r>
                        <a:rPr sz="1200" spc="-30" baseline="24305" dirty="0">
                          <a:latin typeface="Arial MT"/>
                          <a:cs typeface="Arial MT"/>
                        </a:rPr>
                        <a:t>th</a:t>
                      </a:r>
                      <a:endParaRPr sz="1200" baseline="24305">
                        <a:latin typeface="Arial MT"/>
                        <a:cs typeface="Arial MT"/>
                      </a:endParaRPr>
                    </a:p>
                    <a:p>
                      <a:pPr marL="5588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200" dirty="0">
                          <a:latin typeface="Arial MT"/>
                          <a:cs typeface="Arial MT"/>
                        </a:rPr>
                        <a:t>Edition,</a:t>
                      </a:r>
                      <a:r>
                        <a:rPr sz="12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Part</a:t>
                      </a:r>
                      <a:r>
                        <a:rPr sz="1200" spc="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9213-</a:t>
                      </a:r>
                      <a:r>
                        <a:rPr sz="1200" spc="-50" dirty="0">
                          <a:latin typeface="Arial MT"/>
                          <a:cs typeface="Arial MT"/>
                        </a:rPr>
                        <a:t>F</a:t>
                      </a:r>
                      <a:endParaRPr sz="1200">
                        <a:latin typeface="Arial MT"/>
                        <a:cs typeface="Arial MT"/>
                      </a:endParaRPr>
                    </a:p>
                    <a:p>
                      <a:pPr marL="55880">
                        <a:lnSpc>
                          <a:spcPct val="100000"/>
                        </a:lnSpc>
                        <a:spcBef>
                          <a:spcPts val="1210"/>
                        </a:spcBef>
                      </a:pPr>
                      <a:r>
                        <a:rPr sz="1200" dirty="0">
                          <a:latin typeface="Arial MT"/>
                          <a:cs typeface="Arial MT"/>
                        </a:rPr>
                        <a:t>IS</a:t>
                      </a:r>
                      <a:r>
                        <a:rPr sz="12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13428</a:t>
                      </a:r>
                      <a:r>
                        <a:rPr sz="1200" spc="-5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(Annexure</a:t>
                      </a:r>
                      <a:r>
                        <a:rPr sz="12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1</a:t>
                      </a:r>
                      <a:r>
                        <a:rPr sz="12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CL</a:t>
                      </a:r>
                      <a:r>
                        <a:rPr sz="1200" spc="-6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20" dirty="0">
                          <a:latin typeface="Arial MT"/>
                          <a:cs typeface="Arial MT"/>
                        </a:rPr>
                        <a:t>6.1.5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46760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200" dirty="0">
                          <a:latin typeface="Arial MT"/>
                          <a:cs typeface="Arial MT"/>
                        </a:rPr>
                        <a:t>Iron</a:t>
                      </a:r>
                      <a:r>
                        <a:rPr sz="120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Bacteria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R="61594" algn="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200" spc="-25" dirty="0">
                          <a:latin typeface="Arial MT"/>
                          <a:cs typeface="Arial MT"/>
                        </a:rPr>
                        <a:t>&lt;2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698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200" spc="-25" dirty="0">
                          <a:latin typeface="Arial MT"/>
                          <a:cs typeface="Arial MT"/>
                        </a:rPr>
                        <a:t>P/A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698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200" dirty="0">
                          <a:latin typeface="Arial MT"/>
                          <a:cs typeface="Arial MT"/>
                        </a:rPr>
                        <a:t>Standard</a:t>
                      </a:r>
                      <a:r>
                        <a:rPr sz="1200" spc="1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Method</a:t>
                      </a:r>
                      <a:r>
                        <a:rPr sz="1200" spc="1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for</a:t>
                      </a:r>
                      <a:r>
                        <a:rPr sz="1200" spc="1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Examination</a:t>
                      </a:r>
                      <a:r>
                        <a:rPr sz="1200" spc="1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of</a:t>
                      </a:r>
                      <a:r>
                        <a:rPr sz="1200" spc="15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water</a:t>
                      </a:r>
                      <a:r>
                        <a:rPr sz="1200" spc="1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and</a:t>
                      </a:r>
                      <a:r>
                        <a:rPr sz="1200" spc="1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waste</a:t>
                      </a:r>
                      <a:r>
                        <a:rPr sz="1200" spc="1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water</a:t>
                      </a:r>
                      <a:r>
                        <a:rPr sz="1200" spc="1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20" dirty="0">
                          <a:latin typeface="Arial MT"/>
                          <a:cs typeface="Arial MT"/>
                        </a:rPr>
                        <a:t>20</a:t>
                      </a:r>
                      <a:r>
                        <a:rPr sz="1200" spc="-30" baseline="24305" dirty="0">
                          <a:latin typeface="Arial MT"/>
                          <a:cs typeface="Arial MT"/>
                        </a:rPr>
                        <a:t>th</a:t>
                      </a:r>
                      <a:endParaRPr sz="1200" baseline="24305">
                        <a:latin typeface="Arial MT"/>
                        <a:cs typeface="Arial MT"/>
                      </a:endParaRPr>
                    </a:p>
                    <a:p>
                      <a:pPr marL="5588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200" dirty="0">
                          <a:latin typeface="Arial MT"/>
                          <a:cs typeface="Arial MT"/>
                        </a:rPr>
                        <a:t>Edition,</a:t>
                      </a:r>
                      <a:r>
                        <a:rPr sz="12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Part</a:t>
                      </a:r>
                      <a:r>
                        <a:rPr sz="1200" spc="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9240-</a:t>
                      </a:r>
                      <a:r>
                        <a:rPr sz="1200" spc="-50" dirty="0">
                          <a:latin typeface="Arial MT"/>
                          <a:cs typeface="Arial MT"/>
                        </a:rPr>
                        <a:t>B</a:t>
                      </a:r>
                      <a:endParaRPr sz="1200">
                        <a:latin typeface="Arial MT"/>
                        <a:cs typeface="Arial MT"/>
                      </a:endParaRPr>
                    </a:p>
                    <a:p>
                      <a:pPr marL="55880">
                        <a:lnSpc>
                          <a:spcPts val="1360"/>
                        </a:lnSpc>
                        <a:spcBef>
                          <a:spcPts val="1215"/>
                        </a:spcBef>
                      </a:pPr>
                      <a:r>
                        <a:rPr sz="1200" dirty="0">
                          <a:latin typeface="Arial MT"/>
                          <a:cs typeface="Arial MT"/>
                        </a:rPr>
                        <a:t>IS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1622</a:t>
                      </a:r>
                      <a:r>
                        <a:rPr sz="12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(CL</a:t>
                      </a:r>
                      <a:r>
                        <a:rPr sz="1200" spc="-5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20" dirty="0">
                          <a:latin typeface="Arial MT"/>
                          <a:cs typeface="Arial MT"/>
                        </a:rPr>
                        <a:t>3.6)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200" dirty="0">
                          <a:latin typeface="Arial MT"/>
                          <a:cs typeface="Arial MT"/>
                        </a:rPr>
                        <a:t>Manganese</a:t>
                      </a:r>
                      <a:r>
                        <a:rPr sz="1200" spc="-7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Bacteria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R="61594" algn="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200" spc="-25" dirty="0">
                          <a:latin typeface="Arial MT"/>
                          <a:cs typeface="Arial MT"/>
                        </a:rPr>
                        <a:t>&lt;2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698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200" spc="-25" dirty="0">
                          <a:latin typeface="Arial MT"/>
                          <a:cs typeface="Arial MT"/>
                        </a:rPr>
                        <a:t>P/A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698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200" dirty="0">
                          <a:latin typeface="Arial MT"/>
                          <a:cs typeface="Arial MT"/>
                        </a:rPr>
                        <a:t>Standard</a:t>
                      </a:r>
                      <a:r>
                        <a:rPr sz="1200" spc="1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Method</a:t>
                      </a:r>
                      <a:r>
                        <a:rPr sz="1200" spc="1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for</a:t>
                      </a:r>
                      <a:r>
                        <a:rPr sz="1200" spc="1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Examination</a:t>
                      </a:r>
                      <a:r>
                        <a:rPr sz="1200" spc="1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of</a:t>
                      </a:r>
                      <a:r>
                        <a:rPr sz="1200" spc="15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water</a:t>
                      </a:r>
                      <a:r>
                        <a:rPr sz="1200" spc="1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and</a:t>
                      </a:r>
                      <a:r>
                        <a:rPr sz="1200" spc="1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waste</a:t>
                      </a:r>
                      <a:r>
                        <a:rPr sz="1200" spc="1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water</a:t>
                      </a:r>
                      <a:r>
                        <a:rPr sz="1200" spc="1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20" dirty="0">
                          <a:latin typeface="Arial MT"/>
                          <a:cs typeface="Arial MT"/>
                        </a:rPr>
                        <a:t>20</a:t>
                      </a:r>
                      <a:r>
                        <a:rPr sz="1200" spc="-30" baseline="24305" dirty="0">
                          <a:latin typeface="Arial MT"/>
                          <a:cs typeface="Arial MT"/>
                        </a:rPr>
                        <a:t>th</a:t>
                      </a:r>
                      <a:endParaRPr sz="1200" baseline="24305">
                        <a:latin typeface="Arial MT"/>
                        <a:cs typeface="Arial MT"/>
                      </a:endParaRPr>
                    </a:p>
                    <a:p>
                      <a:pPr marL="55880">
                        <a:lnSpc>
                          <a:spcPts val="1355"/>
                        </a:lnSpc>
                        <a:spcBef>
                          <a:spcPts val="215"/>
                        </a:spcBef>
                      </a:pPr>
                      <a:r>
                        <a:rPr sz="1200" dirty="0">
                          <a:latin typeface="Arial MT"/>
                          <a:cs typeface="Arial MT"/>
                        </a:rPr>
                        <a:t>Edition,</a:t>
                      </a:r>
                      <a:r>
                        <a:rPr sz="12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Part</a:t>
                      </a:r>
                      <a:r>
                        <a:rPr sz="1200" spc="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9240-</a:t>
                      </a:r>
                      <a:r>
                        <a:rPr sz="1200" spc="-50" dirty="0">
                          <a:latin typeface="Arial MT"/>
                          <a:cs typeface="Arial MT"/>
                        </a:rPr>
                        <a:t>D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31794" y="76174"/>
            <a:ext cx="2624455" cy="462280"/>
          </a:xfrm>
          <a:prstGeom prst="rect">
            <a:avLst/>
          </a:prstGeom>
          <a:solidFill>
            <a:srgbClr val="009900"/>
          </a:solidFill>
          <a:ln w="9525">
            <a:solidFill>
              <a:srgbClr val="0033CC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20"/>
              </a:spcBef>
            </a:pPr>
            <a:r>
              <a:rPr sz="2400" dirty="0">
                <a:latin typeface="Arial"/>
                <a:cs typeface="Arial"/>
              </a:rPr>
              <a:t>Screening</a:t>
            </a:r>
            <a:r>
              <a:rPr sz="2400" spc="-4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Tests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940053"/>
            <a:ext cx="8312784" cy="55137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Arial"/>
                <a:cs typeface="Arial"/>
              </a:rPr>
              <a:t>Laboratory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Screening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Tests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for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Evaluating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Deposit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Control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Polymers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5"/>
              </a:spcBef>
            </a:pP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0" dirty="0">
                <a:latin typeface="Arial MT"/>
                <a:cs typeface="Arial MT"/>
              </a:rPr>
              <a:t>1.</a:t>
            </a:r>
            <a:r>
              <a:rPr sz="2000" spc="-8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Threshold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inhibition</a:t>
            </a:r>
            <a:endParaRPr sz="20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latin typeface="Arial MT"/>
                <a:cs typeface="Arial MT"/>
              </a:rPr>
              <a:t>a.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Calcium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carbonate</a:t>
            </a:r>
            <a:endParaRPr sz="2000">
              <a:latin typeface="Arial MT"/>
              <a:cs typeface="Arial MT"/>
            </a:endParaRPr>
          </a:p>
          <a:p>
            <a:pPr marL="207645" indent="-194945">
              <a:lnSpc>
                <a:spcPct val="100000"/>
              </a:lnSpc>
              <a:buAutoNum type="romanLcPeriod"/>
              <a:tabLst>
                <a:tab pos="207645" algn="l"/>
              </a:tabLst>
            </a:pPr>
            <a:r>
              <a:rPr sz="2000" dirty="0">
                <a:latin typeface="Arial MT"/>
                <a:cs typeface="Arial MT"/>
              </a:rPr>
              <a:t>Static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moderate</a:t>
            </a:r>
            <a:r>
              <a:rPr sz="2000" spc="-6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conditions</a:t>
            </a:r>
            <a:endParaRPr sz="2000">
              <a:latin typeface="Arial MT"/>
              <a:cs typeface="Arial MT"/>
            </a:endParaRPr>
          </a:p>
          <a:p>
            <a:pPr marL="265430" indent="-252729">
              <a:lnSpc>
                <a:spcPct val="100000"/>
              </a:lnSpc>
              <a:buAutoNum type="romanLcPeriod"/>
              <a:tabLst>
                <a:tab pos="265430" algn="l"/>
              </a:tabLst>
            </a:pPr>
            <a:r>
              <a:rPr sz="2000" dirty="0">
                <a:latin typeface="Arial MT"/>
                <a:cs typeface="Arial MT"/>
              </a:rPr>
              <a:t>Stirred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severe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conditions</a:t>
            </a:r>
            <a:endParaRPr sz="2000">
              <a:latin typeface="Arial MT"/>
              <a:cs typeface="Arial MT"/>
            </a:endParaRPr>
          </a:p>
          <a:p>
            <a:pPr marL="292100" indent="-279400">
              <a:lnSpc>
                <a:spcPct val="100000"/>
              </a:lnSpc>
              <a:buAutoNum type="alphaLcPeriod"/>
              <a:tabLst>
                <a:tab pos="292100" algn="l"/>
              </a:tabLst>
            </a:pPr>
            <a:r>
              <a:rPr sz="2000" dirty="0">
                <a:latin typeface="Arial MT"/>
                <a:cs typeface="Arial MT"/>
              </a:rPr>
              <a:t>Calcium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sulfate</a:t>
            </a:r>
            <a:endParaRPr sz="2000">
              <a:latin typeface="Arial MT"/>
              <a:cs typeface="Arial MT"/>
            </a:endParaRPr>
          </a:p>
          <a:p>
            <a:pPr marL="278130" indent="-265430">
              <a:lnSpc>
                <a:spcPct val="100000"/>
              </a:lnSpc>
              <a:buAutoNum type="alphaLcPeriod"/>
              <a:tabLst>
                <a:tab pos="278130" algn="l"/>
              </a:tabLst>
            </a:pPr>
            <a:r>
              <a:rPr sz="2000" dirty="0">
                <a:latin typeface="Arial MT"/>
                <a:cs typeface="Arial MT"/>
              </a:rPr>
              <a:t>Barium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sulfate</a:t>
            </a:r>
            <a:endParaRPr sz="2000">
              <a:latin typeface="Arial MT"/>
              <a:cs typeface="Arial MT"/>
            </a:endParaRPr>
          </a:p>
          <a:p>
            <a:pPr marL="291465" indent="-278765">
              <a:lnSpc>
                <a:spcPct val="100000"/>
              </a:lnSpc>
              <a:buAutoNum type="alphaLcPeriod"/>
              <a:tabLst>
                <a:tab pos="291465" algn="l"/>
              </a:tabLst>
            </a:pPr>
            <a:r>
              <a:rPr sz="2000" dirty="0">
                <a:latin typeface="Arial MT"/>
                <a:cs typeface="Arial MT"/>
              </a:rPr>
              <a:t>Calcium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phosphate</a:t>
            </a:r>
            <a:endParaRPr sz="2000">
              <a:latin typeface="Arial MT"/>
              <a:cs typeface="Arial MT"/>
            </a:endParaRPr>
          </a:p>
          <a:p>
            <a:pPr marL="292100" indent="-279400">
              <a:lnSpc>
                <a:spcPct val="100000"/>
              </a:lnSpc>
              <a:spcBef>
                <a:spcPts val="5"/>
              </a:spcBef>
              <a:buAutoNum type="alphaLcPeriod"/>
              <a:tabLst>
                <a:tab pos="292100" algn="l"/>
              </a:tabLst>
            </a:pPr>
            <a:r>
              <a:rPr sz="2000" dirty="0">
                <a:latin typeface="Arial MT"/>
                <a:cs typeface="Arial MT"/>
              </a:rPr>
              <a:t>Calcium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phosphonate</a:t>
            </a:r>
            <a:endParaRPr sz="2000">
              <a:latin typeface="Arial MT"/>
              <a:cs typeface="Arial MT"/>
            </a:endParaRPr>
          </a:p>
          <a:p>
            <a:pPr marL="219710" indent="-207010">
              <a:lnSpc>
                <a:spcPct val="100000"/>
              </a:lnSpc>
              <a:buAutoNum type="alphaLcPeriod"/>
              <a:tabLst>
                <a:tab pos="219710" algn="l"/>
              </a:tabLst>
            </a:pPr>
            <a:r>
              <a:rPr sz="2000" dirty="0">
                <a:latin typeface="Arial MT"/>
                <a:cs typeface="Arial MT"/>
              </a:rPr>
              <a:t>Silica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polymerization</a:t>
            </a:r>
            <a:endParaRPr sz="20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latin typeface="Arial MT"/>
                <a:cs typeface="Arial MT"/>
              </a:rPr>
              <a:t>2.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Dispersancy</a:t>
            </a:r>
            <a:endParaRPr sz="2000">
              <a:latin typeface="Arial MT"/>
              <a:cs typeface="Arial MT"/>
            </a:endParaRPr>
          </a:p>
          <a:p>
            <a:pPr marL="292100" indent="-279400">
              <a:lnSpc>
                <a:spcPct val="100000"/>
              </a:lnSpc>
              <a:buAutoNum type="alphaLcPeriod"/>
              <a:tabLst>
                <a:tab pos="292100" algn="l"/>
              </a:tabLst>
            </a:pPr>
            <a:r>
              <a:rPr sz="2000" dirty="0">
                <a:latin typeface="Arial MT"/>
                <a:cs typeface="Arial MT"/>
              </a:rPr>
              <a:t>Iron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oxide</a:t>
            </a:r>
            <a:endParaRPr sz="2000">
              <a:latin typeface="Arial MT"/>
              <a:cs typeface="Arial MT"/>
            </a:endParaRPr>
          </a:p>
          <a:p>
            <a:pPr marL="291465" indent="-278765">
              <a:lnSpc>
                <a:spcPct val="100000"/>
              </a:lnSpc>
              <a:buAutoNum type="alphaLcPeriod"/>
              <a:tabLst>
                <a:tab pos="291465" algn="l"/>
              </a:tabLst>
            </a:pPr>
            <a:r>
              <a:rPr sz="2000" spc="-10" dirty="0">
                <a:latin typeface="Arial MT"/>
                <a:cs typeface="Arial MT"/>
              </a:rPr>
              <a:t>Hydroxyapatite</a:t>
            </a:r>
            <a:endParaRPr sz="2000">
              <a:latin typeface="Arial MT"/>
              <a:cs typeface="Arial MT"/>
            </a:endParaRPr>
          </a:p>
          <a:p>
            <a:pPr marL="278130" indent="-265430">
              <a:lnSpc>
                <a:spcPct val="100000"/>
              </a:lnSpc>
              <a:buAutoNum type="alphaLcPeriod"/>
              <a:tabLst>
                <a:tab pos="278130" algn="l"/>
              </a:tabLst>
            </a:pPr>
            <a:r>
              <a:rPr sz="2000" dirty="0">
                <a:latin typeface="Arial MT"/>
                <a:cs typeface="Arial MT"/>
              </a:rPr>
              <a:t>Kaolin</a:t>
            </a:r>
            <a:r>
              <a:rPr sz="2000" spc="-90" dirty="0">
                <a:latin typeface="Arial MT"/>
                <a:cs typeface="Arial MT"/>
              </a:rPr>
              <a:t> </a:t>
            </a:r>
            <a:r>
              <a:rPr sz="2000" spc="-20" dirty="0">
                <a:latin typeface="Arial MT"/>
                <a:cs typeface="Arial MT"/>
              </a:rPr>
              <a:t>clay</a:t>
            </a:r>
            <a:endParaRPr sz="2000">
              <a:latin typeface="Arial MT"/>
              <a:cs typeface="Arial MT"/>
            </a:endParaRPr>
          </a:p>
          <a:p>
            <a:pPr marL="292100" indent="-279400">
              <a:lnSpc>
                <a:spcPct val="100000"/>
              </a:lnSpc>
              <a:buAutoNum type="arabicPeriod"/>
              <a:tabLst>
                <a:tab pos="292100" algn="l"/>
              </a:tabLst>
            </a:pPr>
            <a:r>
              <a:rPr sz="2000" dirty="0">
                <a:latin typeface="Arial MT"/>
                <a:cs typeface="Arial MT"/>
              </a:rPr>
              <a:t>Metal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ion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stabilization</a:t>
            </a:r>
            <a:endParaRPr sz="2000">
              <a:latin typeface="Arial MT"/>
              <a:cs typeface="Arial MT"/>
            </a:endParaRPr>
          </a:p>
          <a:p>
            <a:pPr marL="292100" lvl="1" indent="-279400">
              <a:lnSpc>
                <a:spcPct val="100000"/>
              </a:lnSpc>
              <a:buAutoNum type="alphaLcPeriod"/>
              <a:tabLst>
                <a:tab pos="292100" algn="l"/>
              </a:tabLst>
            </a:pPr>
            <a:r>
              <a:rPr sz="2000" spc="-20" dirty="0">
                <a:latin typeface="Arial MT"/>
                <a:cs typeface="Arial MT"/>
              </a:rPr>
              <a:t>Iron</a:t>
            </a:r>
            <a:endParaRPr sz="2000">
              <a:latin typeface="Arial MT"/>
              <a:cs typeface="Arial MT"/>
            </a:endParaRPr>
          </a:p>
          <a:p>
            <a:pPr marL="292100" lvl="1" indent="-279400">
              <a:lnSpc>
                <a:spcPct val="100000"/>
              </a:lnSpc>
              <a:buAutoNum type="alphaLcPeriod"/>
              <a:tabLst>
                <a:tab pos="292100" algn="l"/>
              </a:tabLst>
            </a:pPr>
            <a:r>
              <a:rPr sz="2000" spc="-20" dirty="0">
                <a:latin typeface="Arial MT"/>
                <a:cs typeface="Arial MT"/>
              </a:rPr>
              <a:t>Zinc</a:t>
            </a:r>
            <a:endParaRPr sz="20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07340" y="940053"/>
            <a:ext cx="8312784" cy="3379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Arial"/>
                <a:cs typeface="Arial"/>
              </a:rPr>
              <a:t>Laboratory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Screening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Tests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for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Evaluating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Deposit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Control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Polymers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5"/>
              </a:spcBef>
            </a:pPr>
            <a:endParaRPr sz="2000">
              <a:latin typeface="Arial"/>
              <a:cs typeface="Arial"/>
            </a:endParaRPr>
          </a:p>
          <a:p>
            <a:pPr marL="292100" indent="-279400">
              <a:lnSpc>
                <a:spcPct val="100000"/>
              </a:lnSpc>
              <a:spcBef>
                <a:spcPts val="5"/>
              </a:spcBef>
              <a:buAutoNum type="arabicPeriod" startAt="4"/>
              <a:tabLst>
                <a:tab pos="292100" algn="l"/>
              </a:tabLst>
            </a:pPr>
            <a:r>
              <a:rPr sz="2000" dirty="0">
                <a:latin typeface="Arial MT"/>
                <a:cs typeface="Arial MT"/>
              </a:rPr>
              <a:t>Deposit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control</a:t>
            </a:r>
            <a:endParaRPr sz="2000">
              <a:latin typeface="Arial MT"/>
              <a:cs typeface="Arial MT"/>
            </a:endParaRPr>
          </a:p>
          <a:p>
            <a:pPr marL="291465" lvl="1" indent="-278765">
              <a:lnSpc>
                <a:spcPct val="100000"/>
              </a:lnSpc>
              <a:buAutoNum type="alphaLcPeriod"/>
              <a:tabLst>
                <a:tab pos="291465" algn="l"/>
              </a:tabLst>
            </a:pPr>
            <a:r>
              <a:rPr sz="2000" dirty="0">
                <a:latin typeface="Arial MT"/>
                <a:cs typeface="Arial MT"/>
              </a:rPr>
              <a:t>Calcium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carbonate</a:t>
            </a:r>
            <a:endParaRPr sz="2000">
              <a:latin typeface="Arial MT"/>
              <a:cs typeface="Arial MT"/>
            </a:endParaRPr>
          </a:p>
          <a:p>
            <a:pPr marL="292100" lvl="1" indent="-279400">
              <a:lnSpc>
                <a:spcPct val="100000"/>
              </a:lnSpc>
              <a:buAutoNum type="alphaLcPeriod"/>
              <a:tabLst>
                <a:tab pos="292100" algn="l"/>
              </a:tabLst>
            </a:pPr>
            <a:r>
              <a:rPr sz="2000" dirty="0">
                <a:latin typeface="Arial MT"/>
                <a:cs typeface="Arial MT"/>
              </a:rPr>
              <a:t>Calcium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sulfate</a:t>
            </a:r>
            <a:endParaRPr sz="2000">
              <a:latin typeface="Arial MT"/>
              <a:cs typeface="Arial MT"/>
            </a:endParaRPr>
          </a:p>
          <a:p>
            <a:pPr marL="292100" indent="-279400">
              <a:lnSpc>
                <a:spcPct val="100000"/>
              </a:lnSpc>
              <a:buAutoNum type="arabicPeriod" startAt="5"/>
              <a:tabLst>
                <a:tab pos="292100" algn="l"/>
              </a:tabLst>
            </a:pPr>
            <a:r>
              <a:rPr sz="2000" dirty="0">
                <a:latin typeface="Arial MT"/>
                <a:cs typeface="Arial MT"/>
              </a:rPr>
              <a:t>Product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use</a:t>
            </a:r>
            <a:r>
              <a:rPr sz="2000" spc="-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considerations</a:t>
            </a:r>
            <a:endParaRPr sz="2000">
              <a:latin typeface="Arial MT"/>
              <a:cs typeface="Arial MT"/>
            </a:endParaRPr>
          </a:p>
          <a:p>
            <a:pPr marL="292100" lvl="1" indent="-279400">
              <a:lnSpc>
                <a:spcPct val="100000"/>
              </a:lnSpc>
              <a:buAutoNum type="alphaLcPeriod"/>
              <a:tabLst>
                <a:tab pos="292100" algn="l"/>
              </a:tabLst>
            </a:pPr>
            <a:r>
              <a:rPr sz="2000" dirty="0">
                <a:latin typeface="Arial MT"/>
                <a:cs typeface="Arial MT"/>
              </a:rPr>
              <a:t>Calcium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ion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tolerance</a:t>
            </a:r>
            <a:endParaRPr sz="2000">
              <a:latin typeface="Arial MT"/>
              <a:cs typeface="Arial MT"/>
            </a:endParaRPr>
          </a:p>
          <a:p>
            <a:pPr marL="292100" lvl="1" indent="-279400">
              <a:lnSpc>
                <a:spcPct val="100000"/>
              </a:lnSpc>
              <a:buAutoNum type="alphaLcPeriod"/>
              <a:tabLst>
                <a:tab pos="292100" algn="l"/>
              </a:tabLst>
            </a:pPr>
            <a:r>
              <a:rPr sz="2000" dirty="0">
                <a:latin typeface="Arial MT"/>
                <a:cs typeface="Arial MT"/>
              </a:rPr>
              <a:t>Chlorine</a:t>
            </a:r>
            <a:r>
              <a:rPr sz="2000" spc="-10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compatibility</a:t>
            </a:r>
            <a:endParaRPr sz="2000">
              <a:latin typeface="Arial MT"/>
              <a:cs typeface="Arial MT"/>
            </a:endParaRPr>
          </a:p>
          <a:p>
            <a:pPr marL="278130" lvl="1" indent="-265430">
              <a:lnSpc>
                <a:spcPct val="100000"/>
              </a:lnSpc>
              <a:buAutoNum type="alphaLcPeriod"/>
              <a:tabLst>
                <a:tab pos="278130" algn="l"/>
              </a:tabLst>
            </a:pPr>
            <a:r>
              <a:rPr sz="2000" dirty="0">
                <a:latin typeface="Arial MT"/>
                <a:cs typeface="Arial MT"/>
              </a:rPr>
              <a:t>Hydrolytic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stability</a:t>
            </a:r>
            <a:endParaRPr sz="2000">
              <a:latin typeface="Arial MT"/>
              <a:cs typeface="Arial MT"/>
            </a:endParaRPr>
          </a:p>
          <a:p>
            <a:pPr marL="287655" lvl="1" indent="-274955">
              <a:lnSpc>
                <a:spcPct val="100000"/>
              </a:lnSpc>
              <a:spcBef>
                <a:spcPts val="5"/>
              </a:spcBef>
              <a:buAutoNum type="alphaLcPeriod"/>
              <a:tabLst>
                <a:tab pos="287655" algn="l"/>
              </a:tabLst>
            </a:pPr>
            <a:r>
              <a:rPr sz="2000" dirty="0">
                <a:latin typeface="Arial MT"/>
                <a:cs typeface="Arial MT"/>
              </a:rPr>
              <a:t>Thermal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stability</a:t>
            </a:r>
            <a:endParaRPr sz="2000">
              <a:latin typeface="Arial MT"/>
              <a:cs typeface="Arial MT"/>
            </a:endParaRPr>
          </a:p>
          <a:p>
            <a:pPr marL="287655" lvl="1" indent="-274955">
              <a:lnSpc>
                <a:spcPct val="100000"/>
              </a:lnSpc>
              <a:buAutoNum type="alphaLcPeriod"/>
              <a:tabLst>
                <a:tab pos="287655" algn="l"/>
              </a:tabLst>
            </a:pPr>
            <a:r>
              <a:rPr sz="2000" spc="-30" dirty="0">
                <a:latin typeface="Arial MT"/>
                <a:cs typeface="Arial MT"/>
              </a:rPr>
              <a:t>Total</a:t>
            </a:r>
            <a:r>
              <a:rPr sz="2000" spc="-11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solids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431794" y="76174"/>
            <a:ext cx="2624455" cy="462280"/>
          </a:xfrm>
          <a:prstGeom prst="rect">
            <a:avLst/>
          </a:prstGeom>
          <a:solidFill>
            <a:srgbClr val="009900"/>
          </a:solidFill>
          <a:ln w="9525">
            <a:solidFill>
              <a:srgbClr val="0033CC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20"/>
              </a:spcBef>
            </a:pPr>
            <a:r>
              <a:rPr sz="2400" dirty="0">
                <a:latin typeface="Arial"/>
                <a:cs typeface="Arial"/>
              </a:rPr>
              <a:t>Screening</a:t>
            </a:r>
            <a:r>
              <a:rPr sz="2400" spc="-4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Tests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58912" y="76174"/>
            <a:ext cx="7352030" cy="462280"/>
          </a:xfrm>
          <a:prstGeom prst="rect">
            <a:avLst/>
          </a:prstGeom>
          <a:solidFill>
            <a:srgbClr val="009900"/>
          </a:solidFill>
          <a:ln w="9525">
            <a:solidFill>
              <a:srgbClr val="0033CC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20"/>
              </a:spcBef>
            </a:pPr>
            <a:r>
              <a:rPr sz="2400" dirty="0">
                <a:latin typeface="Arial"/>
                <a:cs typeface="Arial"/>
              </a:rPr>
              <a:t>Dosage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Rates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–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as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per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RSI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for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CaCO3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Prevention</a:t>
            </a:r>
            <a:endParaRPr sz="2400">
              <a:latin typeface="Arial"/>
              <a:cs typeface="Arial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69850" y="908050"/>
          <a:ext cx="9080500" cy="57359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98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8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8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98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2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0513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b="1" spc="-10" dirty="0">
                          <a:solidFill>
                            <a:srgbClr val="FFFFCC"/>
                          </a:solidFill>
                          <a:latin typeface="Arial"/>
                          <a:cs typeface="Arial"/>
                        </a:rPr>
                        <a:t>Scaling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38100">
                      <a:solidFill>
                        <a:srgbClr val="FFFFCC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b="1" spc="-25" dirty="0">
                          <a:solidFill>
                            <a:srgbClr val="FFFFCC"/>
                          </a:solidFill>
                          <a:latin typeface="Arial"/>
                          <a:cs typeface="Arial"/>
                        </a:rPr>
                        <a:t>LSI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38100">
                      <a:solidFill>
                        <a:srgbClr val="FFFFCC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b="1" spc="-10" dirty="0">
                          <a:solidFill>
                            <a:srgbClr val="FFFFCC"/>
                          </a:solidFill>
                          <a:latin typeface="Arial"/>
                          <a:cs typeface="Arial"/>
                        </a:rPr>
                        <a:t>RSI/PSI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38100">
                      <a:solidFill>
                        <a:srgbClr val="FFFFCC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b="1" spc="-20" dirty="0">
                          <a:solidFill>
                            <a:srgbClr val="FFFFCC"/>
                          </a:solidFill>
                          <a:latin typeface="Arial"/>
                          <a:cs typeface="Arial"/>
                        </a:rPr>
                        <a:t>HEDP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38100">
                      <a:solidFill>
                        <a:srgbClr val="FFFFCC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b="1" spc="-20" dirty="0">
                          <a:solidFill>
                            <a:srgbClr val="FFFFCC"/>
                          </a:solidFill>
                          <a:latin typeface="Arial"/>
                          <a:cs typeface="Arial"/>
                        </a:rPr>
                        <a:t>PBTC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38100">
                      <a:solidFill>
                        <a:srgbClr val="FFFFCC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b="1" spc="-10" dirty="0">
                          <a:solidFill>
                            <a:srgbClr val="FFFFCC"/>
                          </a:solidFill>
                          <a:latin typeface="Arial"/>
                          <a:cs typeface="Arial"/>
                        </a:rPr>
                        <a:t>Polyacrylate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38100">
                      <a:solidFill>
                        <a:srgbClr val="FFFFCC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51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381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381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381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123253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dirty="0">
                          <a:latin typeface="Arial MT"/>
                          <a:cs typeface="Arial MT"/>
                        </a:rPr>
                        <a:t>(100%</a:t>
                      </a:r>
                      <a:r>
                        <a:rPr sz="1800" spc="-114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800" dirty="0">
                          <a:latin typeface="Arial MT"/>
                          <a:cs typeface="Arial MT"/>
                        </a:rPr>
                        <a:t>Active</a:t>
                      </a:r>
                      <a:r>
                        <a:rPr sz="18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800" spc="-10" dirty="0">
                          <a:latin typeface="Arial MT"/>
                          <a:cs typeface="Arial MT"/>
                        </a:rPr>
                        <a:t>Basis)</a:t>
                      </a: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381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513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20" dirty="0">
                          <a:latin typeface="Arial MT"/>
                          <a:cs typeface="Arial MT"/>
                        </a:rPr>
                        <a:t>None</a:t>
                      </a: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25" dirty="0">
                          <a:latin typeface="Arial MT"/>
                          <a:cs typeface="Arial MT"/>
                        </a:rPr>
                        <a:t>0.0</a:t>
                      </a: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dirty="0">
                          <a:latin typeface="Arial MT"/>
                          <a:cs typeface="Arial MT"/>
                        </a:rPr>
                        <a:t>&gt; </a:t>
                      </a:r>
                      <a:r>
                        <a:rPr sz="1800" spc="-25" dirty="0">
                          <a:latin typeface="Arial MT"/>
                          <a:cs typeface="Arial MT"/>
                        </a:rPr>
                        <a:t>5.8</a:t>
                      </a: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25" dirty="0">
                          <a:latin typeface="Arial MT"/>
                          <a:cs typeface="Arial MT"/>
                        </a:rPr>
                        <a:t>0.0</a:t>
                      </a: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25" dirty="0">
                          <a:latin typeface="Arial MT"/>
                          <a:cs typeface="Arial MT"/>
                        </a:rPr>
                        <a:t>0.0</a:t>
                      </a: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25" dirty="0">
                          <a:latin typeface="Arial MT"/>
                          <a:cs typeface="Arial MT"/>
                        </a:rPr>
                        <a:t>0.0</a:t>
                      </a: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513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10" dirty="0">
                          <a:latin typeface="Arial MT"/>
                          <a:cs typeface="Arial MT"/>
                        </a:rPr>
                        <a:t>Slight</a:t>
                      </a: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25" dirty="0">
                          <a:latin typeface="Arial MT"/>
                          <a:cs typeface="Arial MT"/>
                        </a:rPr>
                        <a:t>0.2</a:t>
                      </a: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dirty="0">
                          <a:latin typeface="Arial MT"/>
                          <a:cs typeface="Arial MT"/>
                        </a:rPr>
                        <a:t>5.6</a:t>
                      </a:r>
                      <a:r>
                        <a:rPr sz="18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800" dirty="0">
                          <a:latin typeface="Arial MT"/>
                          <a:cs typeface="Arial MT"/>
                        </a:rPr>
                        <a:t>–</a:t>
                      </a:r>
                      <a:r>
                        <a:rPr sz="18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800" spc="-25" dirty="0">
                          <a:latin typeface="Arial MT"/>
                          <a:cs typeface="Arial MT"/>
                        </a:rPr>
                        <a:t>5.7</a:t>
                      </a: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25" dirty="0">
                          <a:latin typeface="Arial MT"/>
                          <a:cs typeface="Arial MT"/>
                        </a:rPr>
                        <a:t>0.2</a:t>
                      </a: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25" dirty="0">
                          <a:latin typeface="Arial MT"/>
                          <a:cs typeface="Arial MT"/>
                        </a:rPr>
                        <a:t>0.1</a:t>
                      </a: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25" dirty="0">
                          <a:latin typeface="Arial MT"/>
                          <a:cs typeface="Arial MT"/>
                        </a:rPr>
                        <a:t>0.5</a:t>
                      </a: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513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10" dirty="0">
                          <a:latin typeface="Arial MT"/>
                          <a:cs typeface="Arial MT"/>
                        </a:rPr>
                        <a:t>Moderate</a:t>
                      </a: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25" dirty="0">
                          <a:latin typeface="Arial MT"/>
                          <a:cs typeface="Arial MT"/>
                        </a:rPr>
                        <a:t>0.5</a:t>
                      </a: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dirty="0">
                          <a:latin typeface="Arial MT"/>
                          <a:cs typeface="Arial MT"/>
                        </a:rPr>
                        <a:t>5.3</a:t>
                      </a:r>
                      <a:r>
                        <a:rPr sz="18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800" dirty="0">
                          <a:latin typeface="Arial MT"/>
                          <a:cs typeface="Arial MT"/>
                        </a:rPr>
                        <a:t>–</a:t>
                      </a:r>
                      <a:r>
                        <a:rPr sz="18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800" spc="-25" dirty="0">
                          <a:latin typeface="Arial MT"/>
                          <a:cs typeface="Arial MT"/>
                        </a:rPr>
                        <a:t>5.5</a:t>
                      </a: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25" dirty="0">
                          <a:latin typeface="Arial MT"/>
                          <a:cs typeface="Arial MT"/>
                        </a:rPr>
                        <a:t>0.5</a:t>
                      </a: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25" dirty="0">
                          <a:latin typeface="Arial MT"/>
                          <a:cs typeface="Arial MT"/>
                        </a:rPr>
                        <a:t>0.3</a:t>
                      </a: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25" dirty="0">
                          <a:latin typeface="Arial MT"/>
                          <a:cs typeface="Arial MT"/>
                        </a:rPr>
                        <a:t>1.0</a:t>
                      </a: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513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10" dirty="0">
                          <a:latin typeface="Arial MT"/>
                          <a:cs typeface="Arial MT"/>
                        </a:rPr>
                        <a:t>Strong</a:t>
                      </a: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25" dirty="0">
                          <a:latin typeface="Arial MT"/>
                          <a:cs typeface="Arial MT"/>
                        </a:rPr>
                        <a:t>1.0</a:t>
                      </a: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dirty="0">
                          <a:latin typeface="Arial MT"/>
                          <a:cs typeface="Arial MT"/>
                        </a:rPr>
                        <a:t>4.7</a:t>
                      </a:r>
                      <a:r>
                        <a:rPr sz="18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800" dirty="0">
                          <a:latin typeface="Arial MT"/>
                          <a:cs typeface="Arial MT"/>
                        </a:rPr>
                        <a:t>–</a:t>
                      </a:r>
                      <a:r>
                        <a:rPr sz="18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800" spc="-25" dirty="0">
                          <a:latin typeface="Arial MT"/>
                          <a:cs typeface="Arial MT"/>
                        </a:rPr>
                        <a:t>5.2</a:t>
                      </a: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25" dirty="0">
                          <a:latin typeface="Arial MT"/>
                          <a:cs typeface="Arial MT"/>
                        </a:rPr>
                        <a:t>1.0</a:t>
                      </a: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25" dirty="0">
                          <a:latin typeface="Arial MT"/>
                          <a:cs typeface="Arial MT"/>
                        </a:rPr>
                        <a:t>0.5</a:t>
                      </a: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25" dirty="0">
                          <a:latin typeface="Arial MT"/>
                          <a:cs typeface="Arial MT"/>
                        </a:rPr>
                        <a:t>2.2</a:t>
                      </a: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513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dirty="0">
                          <a:latin typeface="Arial MT"/>
                          <a:cs typeface="Arial MT"/>
                        </a:rPr>
                        <a:t>Very</a:t>
                      </a:r>
                      <a:r>
                        <a:rPr sz="1800" spc="-10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800" spc="-10" dirty="0">
                          <a:latin typeface="Arial MT"/>
                          <a:cs typeface="Arial MT"/>
                        </a:rPr>
                        <a:t>Strong</a:t>
                      </a: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25" dirty="0">
                          <a:latin typeface="Arial MT"/>
                          <a:cs typeface="Arial MT"/>
                        </a:rPr>
                        <a:t>1.5</a:t>
                      </a: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dirty="0">
                          <a:latin typeface="Arial MT"/>
                          <a:cs typeface="Arial MT"/>
                        </a:rPr>
                        <a:t>4.3</a:t>
                      </a:r>
                      <a:r>
                        <a:rPr sz="18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800" dirty="0">
                          <a:latin typeface="Arial MT"/>
                          <a:cs typeface="Arial MT"/>
                        </a:rPr>
                        <a:t>–</a:t>
                      </a:r>
                      <a:r>
                        <a:rPr sz="18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800" spc="-25" dirty="0">
                          <a:latin typeface="Arial MT"/>
                          <a:cs typeface="Arial MT"/>
                        </a:rPr>
                        <a:t>4.6</a:t>
                      </a: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25" dirty="0">
                          <a:latin typeface="Arial MT"/>
                          <a:cs typeface="Arial MT"/>
                        </a:rPr>
                        <a:t>2.0</a:t>
                      </a: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25" dirty="0">
                          <a:latin typeface="Arial MT"/>
                          <a:cs typeface="Arial MT"/>
                        </a:rPr>
                        <a:t>1.2</a:t>
                      </a: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25" dirty="0">
                          <a:latin typeface="Arial MT"/>
                          <a:cs typeface="Arial MT"/>
                        </a:rPr>
                        <a:t>4.0</a:t>
                      </a: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513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10" dirty="0">
                          <a:latin typeface="Arial MT"/>
                          <a:cs typeface="Arial MT"/>
                        </a:rPr>
                        <a:t>Severe</a:t>
                      </a: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25" dirty="0">
                          <a:latin typeface="Arial MT"/>
                          <a:cs typeface="Arial MT"/>
                        </a:rPr>
                        <a:t>2.0</a:t>
                      </a: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dirty="0">
                          <a:latin typeface="Arial MT"/>
                          <a:cs typeface="Arial MT"/>
                        </a:rPr>
                        <a:t>4.1</a:t>
                      </a:r>
                      <a:r>
                        <a:rPr sz="18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800" dirty="0">
                          <a:latin typeface="Arial MT"/>
                          <a:cs typeface="Arial MT"/>
                        </a:rPr>
                        <a:t>–</a:t>
                      </a:r>
                      <a:r>
                        <a:rPr sz="18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800" spc="-25" dirty="0">
                          <a:latin typeface="Arial MT"/>
                          <a:cs typeface="Arial MT"/>
                        </a:rPr>
                        <a:t>4.2</a:t>
                      </a: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25" dirty="0">
                          <a:latin typeface="Arial MT"/>
                          <a:cs typeface="Arial MT"/>
                        </a:rPr>
                        <a:t>3.0</a:t>
                      </a: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25" dirty="0">
                          <a:latin typeface="Arial MT"/>
                          <a:cs typeface="Arial MT"/>
                        </a:rPr>
                        <a:t>1.8</a:t>
                      </a: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50" dirty="0">
                          <a:latin typeface="Arial MT"/>
                          <a:cs typeface="Arial MT"/>
                        </a:rPr>
                        <a:t>X</a:t>
                      </a: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513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dirty="0">
                          <a:latin typeface="Arial MT"/>
                          <a:cs typeface="Arial MT"/>
                        </a:rPr>
                        <a:t>Very</a:t>
                      </a:r>
                      <a:r>
                        <a:rPr sz="1800" spc="-10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800" spc="-10" dirty="0">
                          <a:latin typeface="Arial MT"/>
                          <a:cs typeface="Arial MT"/>
                        </a:rPr>
                        <a:t>Severe</a:t>
                      </a: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25" dirty="0">
                          <a:latin typeface="Arial MT"/>
                          <a:cs typeface="Arial MT"/>
                        </a:rPr>
                        <a:t>2.5</a:t>
                      </a: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dirty="0">
                          <a:latin typeface="Arial MT"/>
                          <a:cs typeface="Arial MT"/>
                        </a:rPr>
                        <a:t>3.9</a:t>
                      </a:r>
                      <a:r>
                        <a:rPr sz="18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800" dirty="0">
                          <a:latin typeface="Arial MT"/>
                          <a:cs typeface="Arial MT"/>
                        </a:rPr>
                        <a:t>–</a:t>
                      </a:r>
                      <a:r>
                        <a:rPr sz="18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800" spc="-25" dirty="0">
                          <a:latin typeface="Arial MT"/>
                          <a:cs typeface="Arial MT"/>
                        </a:rPr>
                        <a:t>4.0</a:t>
                      </a: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50" dirty="0">
                          <a:latin typeface="Arial MT"/>
                          <a:cs typeface="Arial MT"/>
                        </a:rPr>
                        <a:t>X</a:t>
                      </a: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25" dirty="0">
                          <a:latin typeface="Arial MT"/>
                          <a:cs typeface="Arial MT"/>
                        </a:rPr>
                        <a:t>2.4</a:t>
                      </a: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50" dirty="0">
                          <a:latin typeface="Arial MT"/>
                          <a:cs typeface="Arial MT"/>
                        </a:rPr>
                        <a:t>X</a:t>
                      </a: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90805" marR="49784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10" dirty="0">
                          <a:latin typeface="Arial MT"/>
                          <a:cs typeface="Arial MT"/>
                        </a:rPr>
                        <a:t>Highly Stressed</a:t>
                      </a: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dirty="0">
                          <a:latin typeface="Arial MT"/>
                          <a:cs typeface="Arial MT"/>
                        </a:rPr>
                        <a:t>&gt; </a:t>
                      </a:r>
                      <a:r>
                        <a:rPr sz="1800" spc="-25" dirty="0">
                          <a:latin typeface="Arial MT"/>
                          <a:cs typeface="Arial MT"/>
                        </a:rPr>
                        <a:t>2.7</a:t>
                      </a: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dirty="0">
                          <a:latin typeface="Arial MT"/>
                          <a:cs typeface="Arial MT"/>
                        </a:rPr>
                        <a:t>&lt; </a:t>
                      </a:r>
                      <a:r>
                        <a:rPr sz="1800" spc="-25" dirty="0">
                          <a:latin typeface="Arial MT"/>
                          <a:cs typeface="Arial MT"/>
                        </a:rPr>
                        <a:t>3.9</a:t>
                      </a: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50" dirty="0">
                          <a:latin typeface="Arial MT"/>
                          <a:cs typeface="Arial MT"/>
                        </a:rPr>
                        <a:t>X</a:t>
                      </a: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50" dirty="0">
                          <a:latin typeface="Arial MT"/>
                          <a:cs typeface="Arial MT"/>
                        </a:rPr>
                        <a:t>X</a:t>
                      </a: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50" dirty="0">
                          <a:latin typeface="Arial MT"/>
                          <a:cs typeface="Arial MT"/>
                        </a:rPr>
                        <a:t>X</a:t>
                      </a: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5130">
                <a:tc gridSpan="3"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dirty="0">
                          <a:latin typeface="Arial MT"/>
                          <a:cs typeface="Arial MT"/>
                        </a:rPr>
                        <a:t>Activity</a:t>
                      </a:r>
                      <a:r>
                        <a:rPr sz="18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800" dirty="0">
                          <a:latin typeface="Arial MT"/>
                          <a:cs typeface="Arial MT"/>
                        </a:rPr>
                        <a:t>of</a:t>
                      </a:r>
                      <a:r>
                        <a:rPr sz="18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800" dirty="0">
                          <a:latin typeface="Arial MT"/>
                          <a:cs typeface="Arial MT"/>
                        </a:rPr>
                        <a:t>Commercial</a:t>
                      </a:r>
                      <a:r>
                        <a:rPr sz="1800" spc="-10" dirty="0">
                          <a:latin typeface="Arial MT"/>
                          <a:cs typeface="Arial MT"/>
                        </a:rPr>
                        <a:t> Product</a:t>
                      </a: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25" dirty="0">
                          <a:latin typeface="Arial MT"/>
                          <a:cs typeface="Arial MT"/>
                        </a:rPr>
                        <a:t>60</a:t>
                      </a: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25" dirty="0">
                          <a:latin typeface="Arial MT"/>
                          <a:cs typeface="Arial MT"/>
                        </a:rPr>
                        <a:t>50</a:t>
                      </a: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25" dirty="0">
                          <a:latin typeface="Arial MT"/>
                          <a:cs typeface="Arial MT"/>
                        </a:rPr>
                        <a:t>50</a:t>
                      </a: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639445">
                <a:tc gridSpan="3"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dirty="0">
                          <a:latin typeface="Arial MT"/>
                          <a:cs typeface="Arial MT"/>
                        </a:rPr>
                        <a:t>%</a:t>
                      </a:r>
                      <a:r>
                        <a:rPr sz="180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800" dirty="0">
                          <a:latin typeface="Arial MT"/>
                          <a:cs typeface="Arial MT"/>
                        </a:rPr>
                        <a:t>PO4</a:t>
                      </a:r>
                      <a:r>
                        <a:rPr sz="18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800" dirty="0">
                          <a:latin typeface="Arial MT"/>
                          <a:cs typeface="Arial MT"/>
                        </a:rPr>
                        <a:t>in</a:t>
                      </a:r>
                      <a:r>
                        <a:rPr sz="18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800" dirty="0">
                          <a:latin typeface="Arial MT"/>
                          <a:cs typeface="Arial MT"/>
                        </a:rPr>
                        <a:t>Commercial </a:t>
                      </a:r>
                      <a:r>
                        <a:rPr sz="1800" spc="-10" dirty="0">
                          <a:latin typeface="Arial MT"/>
                          <a:cs typeface="Arial MT"/>
                        </a:rPr>
                        <a:t>Product</a:t>
                      </a: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spc="-20" dirty="0">
                          <a:latin typeface="Arial MT"/>
                          <a:cs typeface="Arial MT"/>
                        </a:rPr>
                        <a:t>55.3</a:t>
                      </a: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spc="-20" dirty="0">
                          <a:latin typeface="Arial MT"/>
                          <a:cs typeface="Arial MT"/>
                        </a:rPr>
                        <a:t>17.6</a:t>
                      </a: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spc="-50" dirty="0">
                          <a:latin typeface="Arial MT"/>
                          <a:cs typeface="Arial MT"/>
                        </a:rPr>
                        <a:t>X</a:t>
                      </a: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05130">
                <a:tc gridSpan="3"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dirty="0">
                          <a:latin typeface="Arial MT"/>
                          <a:cs typeface="Arial MT"/>
                        </a:rPr>
                        <a:t>% </a:t>
                      </a:r>
                      <a:r>
                        <a:rPr sz="1800" spc="-50" dirty="0">
                          <a:latin typeface="Arial MT"/>
                          <a:cs typeface="Arial MT"/>
                        </a:rPr>
                        <a:t>P</a:t>
                      </a: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spc="-20" dirty="0">
                          <a:latin typeface="Arial MT"/>
                          <a:cs typeface="Arial MT"/>
                        </a:rPr>
                        <a:t>18.1</a:t>
                      </a: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spc="-25" dirty="0">
                          <a:latin typeface="Arial MT"/>
                          <a:cs typeface="Arial MT"/>
                        </a:rPr>
                        <a:t>5.7</a:t>
                      </a: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spc="-50" dirty="0">
                          <a:latin typeface="Arial MT"/>
                          <a:cs typeface="Arial MT"/>
                        </a:rPr>
                        <a:t>X</a:t>
                      </a: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31140" y="6531385"/>
            <a:ext cx="7118984" cy="3098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5"/>
              </a:lnSpc>
            </a:pPr>
            <a:r>
              <a:rPr sz="2000" dirty="0">
                <a:latin typeface="Arial MT"/>
                <a:cs typeface="Arial MT"/>
              </a:rPr>
              <a:t>12.Silica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Cycle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-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spc="-90" dirty="0">
                <a:latin typeface="Arial MT"/>
                <a:cs typeface="Arial MT"/>
              </a:rPr>
              <a:t>To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be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more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than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or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equal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to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Magnesium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cycle.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349233" y="6426504"/>
            <a:ext cx="259079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888888"/>
                </a:solidFill>
                <a:latin typeface="Calibri"/>
                <a:cs typeface="Calibri"/>
              </a:rPr>
              <a:t>138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3039" y="1019377"/>
            <a:ext cx="8760460" cy="55143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93065" indent="-342265">
              <a:lnSpc>
                <a:spcPct val="100000"/>
              </a:lnSpc>
              <a:spcBef>
                <a:spcPts val="105"/>
              </a:spcBef>
              <a:buAutoNum type="arabicPeriod"/>
              <a:tabLst>
                <a:tab pos="393065" algn="l"/>
              </a:tabLst>
            </a:pPr>
            <a:r>
              <a:rPr sz="2000" dirty="0">
                <a:latin typeface="Arial MT"/>
                <a:cs typeface="Arial MT"/>
              </a:rPr>
              <a:t>Cumulative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corrosion</a:t>
            </a:r>
            <a:r>
              <a:rPr sz="2000" spc="-6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rate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of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Mild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Steel: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&lt;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2.0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mpy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with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no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pitting.</a:t>
            </a:r>
            <a:endParaRPr sz="2000">
              <a:latin typeface="Arial MT"/>
              <a:cs typeface="Arial MT"/>
            </a:endParaRPr>
          </a:p>
          <a:p>
            <a:pPr marL="393700" marR="43180" indent="-342900">
              <a:lnSpc>
                <a:spcPct val="100000"/>
              </a:lnSpc>
              <a:buAutoNum type="arabicPeriod"/>
              <a:tabLst>
                <a:tab pos="393700" algn="l"/>
              </a:tabLst>
            </a:pPr>
            <a:r>
              <a:rPr sz="2000" dirty="0">
                <a:latin typeface="Arial MT"/>
                <a:cs typeface="Arial MT"/>
              </a:rPr>
              <a:t>General</a:t>
            </a:r>
            <a:r>
              <a:rPr sz="2000" spc="9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corrosion</a:t>
            </a:r>
            <a:r>
              <a:rPr sz="2000" spc="10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rate</a:t>
            </a:r>
            <a:r>
              <a:rPr sz="2000" spc="9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of</a:t>
            </a:r>
            <a:r>
              <a:rPr sz="2000" spc="8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Stainless</a:t>
            </a:r>
            <a:r>
              <a:rPr sz="2000" spc="10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Steel:</a:t>
            </a:r>
            <a:r>
              <a:rPr sz="2000" spc="9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&lt;</a:t>
            </a:r>
            <a:r>
              <a:rPr sz="2000" spc="10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0.10</a:t>
            </a:r>
            <a:r>
              <a:rPr sz="2000" spc="10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mpy.</a:t>
            </a:r>
            <a:r>
              <a:rPr sz="2000" spc="9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(No</a:t>
            </a:r>
            <a:r>
              <a:rPr sz="2000" spc="10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visible</a:t>
            </a:r>
            <a:r>
              <a:rPr sz="2000" spc="1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sign</a:t>
            </a:r>
            <a:r>
              <a:rPr sz="2000" spc="105" dirty="0">
                <a:latin typeface="Arial MT"/>
                <a:cs typeface="Arial MT"/>
              </a:rPr>
              <a:t> </a:t>
            </a:r>
            <a:r>
              <a:rPr sz="2000" spc="-25" dirty="0">
                <a:latin typeface="Arial MT"/>
                <a:cs typeface="Arial MT"/>
              </a:rPr>
              <a:t>of </a:t>
            </a:r>
            <a:r>
              <a:rPr sz="2000" dirty="0">
                <a:latin typeface="Arial MT"/>
                <a:cs typeface="Arial MT"/>
              </a:rPr>
              <a:t>localized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corrosion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should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be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on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SS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tubes).</a:t>
            </a:r>
            <a:endParaRPr sz="2000">
              <a:latin typeface="Arial MT"/>
              <a:cs typeface="Arial MT"/>
            </a:endParaRPr>
          </a:p>
          <a:p>
            <a:pPr marL="393065" indent="-342265">
              <a:lnSpc>
                <a:spcPct val="100000"/>
              </a:lnSpc>
              <a:buAutoNum type="arabicPeriod"/>
              <a:tabLst>
                <a:tab pos="393065" algn="l"/>
              </a:tabLst>
            </a:pPr>
            <a:r>
              <a:rPr sz="2000" dirty="0">
                <a:latin typeface="Arial MT"/>
                <a:cs typeface="Arial MT"/>
              </a:rPr>
              <a:t>Corrosion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rate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of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Cu-</a:t>
            </a:r>
            <a:r>
              <a:rPr sz="2000" dirty="0">
                <a:latin typeface="Arial MT"/>
                <a:cs typeface="Arial MT"/>
              </a:rPr>
              <a:t>Ni: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&lt;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0.10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mpy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with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no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pitting.</a:t>
            </a:r>
            <a:endParaRPr sz="2000">
              <a:latin typeface="Arial MT"/>
              <a:cs typeface="Arial MT"/>
            </a:endParaRPr>
          </a:p>
          <a:p>
            <a:pPr marL="393065" indent="-342265">
              <a:lnSpc>
                <a:spcPct val="100000"/>
              </a:lnSpc>
              <a:buAutoNum type="arabicPeriod"/>
              <a:tabLst>
                <a:tab pos="393065" algn="l"/>
              </a:tabLst>
            </a:pPr>
            <a:r>
              <a:rPr sz="2000" dirty="0">
                <a:latin typeface="Arial MT"/>
                <a:cs typeface="Arial MT"/>
              </a:rPr>
              <a:t>Scale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deposition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rate: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&lt;1</a:t>
            </a:r>
            <a:r>
              <a:rPr sz="2000" b="1" dirty="0">
                <a:latin typeface="Arial"/>
                <a:cs typeface="Arial"/>
              </a:rPr>
              <a:t>5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spc="-10" dirty="0">
                <a:latin typeface="Arial MT"/>
                <a:cs typeface="Arial MT"/>
              </a:rPr>
              <a:t>mg/dm</a:t>
            </a:r>
            <a:r>
              <a:rPr sz="1950" spc="-15" baseline="25641" dirty="0">
                <a:latin typeface="Arial MT"/>
                <a:cs typeface="Arial MT"/>
              </a:rPr>
              <a:t>2</a:t>
            </a:r>
            <a:r>
              <a:rPr sz="2000" spc="-10" dirty="0">
                <a:latin typeface="Arial MT"/>
                <a:cs typeface="Arial MT"/>
              </a:rPr>
              <a:t>/year.</a:t>
            </a:r>
            <a:endParaRPr sz="2000">
              <a:latin typeface="Arial MT"/>
              <a:cs typeface="Arial MT"/>
            </a:endParaRPr>
          </a:p>
          <a:p>
            <a:pPr marL="393065" indent="-342265">
              <a:lnSpc>
                <a:spcPct val="100000"/>
              </a:lnSpc>
              <a:buAutoNum type="arabicPeriod"/>
              <a:tabLst>
                <a:tab pos="393065" algn="l"/>
                <a:tab pos="1075055" algn="l"/>
                <a:tab pos="1918970" algn="l"/>
                <a:tab pos="2738755" algn="l"/>
                <a:tab pos="3630929" algn="l"/>
                <a:tab pos="4168775" algn="l"/>
                <a:tab pos="4522470" algn="l"/>
                <a:tab pos="5482590" algn="l"/>
                <a:tab pos="6331585" algn="l"/>
                <a:tab pos="7562215" algn="l"/>
                <a:tab pos="7900034" algn="l"/>
              </a:tabLst>
            </a:pPr>
            <a:r>
              <a:rPr sz="2000" spc="-10" dirty="0">
                <a:latin typeface="Arial MT"/>
                <a:cs typeface="Arial MT"/>
              </a:rPr>
              <a:t>Total</a:t>
            </a:r>
            <a:r>
              <a:rPr sz="2000" dirty="0">
                <a:latin typeface="Arial MT"/>
                <a:cs typeface="Arial MT"/>
              </a:rPr>
              <a:t>	</a:t>
            </a:r>
            <a:r>
              <a:rPr sz="2000" spc="-10" dirty="0">
                <a:latin typeface="Arial MT"/>
                <a:cs typeface="Arial MT"/>
              </a:rPr>
              <a:t>Viable</a:t>
            </a:r>
            <a:r>
              <a:rPr sz="2000" dirty="0">
                <a:latin typeface="Arial MT"/>
                <a:cs typeface="Arial MT"/>
              </a:rPr>
              <a:t>	</a:t>
            </a:r>
            <a:r>
              <a:rPr sz="2000" spc="-10" dirty="0">
                <a:latin typeface="Arial MT"/>
                <a:cs typeface="Arial MT"/>
              </a:rPr>
              <a:t>Count</a:t>
            </a:r>
            <a:r>
              <a:rPr sz="2000" dirty="0">
                <a:latin typeface="Arial MT"/>
                <a:cs typeface="Arial MT"/>
              </a:rPr>
              <a:t>	</a:t>
            </a:r>
            <a:r>
              <a:rPr sz="2000" spc="-10" dirty="0">
                <a:latin typeface="Arial MT"/>
                <a:cs typeface="Arial MT"/>
              </a:rPr>
              <a:t>(TVC):</a:t>
            </a:r>
            <a:r>
              <a:rPr sz="2000" dirty="0">
                <a:latin typeface="Arial MT"/>
                <a:cs typeface="Arial MT"/>
              </a:rPr>
              <a:t>	</a:t>
            </a:r>
            <a:r>
              <a:rPr sz="2000" spc="-25" dirty="0">
                <a:latin typeface="Arial MT"/>
                <a:cs typeface="Arial MT"/>
              </a:rPr>
              <a:t>Not</a:t>
            </a:r>
            <a:r>
              <a:rPr sz="2000" dirty="0">
                <a:latin typeface="Arial MT"/>
                <a:cs typeface="Arial MT"/>
              </a:rPr>
              <a:t>	</a:t>
            </a:r>
            <a:r>
              <a:rPr sz="2000" spc="-25" dirty="0">
                <a:latin typeface="Arial MT"/>
                <a:cs typeface="Arial MT"/>
              </a:rPr>
              <a:t>to</a:t>
            </a:r>
            <a:r>
              <a:rPr sz="2000" dirty="0">
                <a:latin typeface="Arial MT"/>
                <a:cs typeface="Arial MT"/>
              </a:rPr>
              <a:t>	</a:t>
            </a:r>
            <a:r>
              <a:rPr sz="2000" spc="-10" dirty="0">
                <a:latin typeface="Arial MT"/>
                <a:cs typeface="Arial MT"/>
              </a:rPr>
              <a:t>exceed</a:t>
            </a:r>
            <a:r>
              <a:rPr sz="2000" dirty="0">
                <a:latin typeface="Arial MT"/>
                <a:cs typeface="Arial MT"/>
              </a:rPr>
              <a:t>	</a:t>
            </a:r>
            <a:r>
              <a:rPr sz="2000" spc="-10" dirty="0">
                <a:latin typeface="Arial MT"/>
                <a:cs typeface="Arial MT"/>
              </a:rPr>
              <a:t>10000</a:t>
            </a:r>
            <a:r>
              <a:rPr sz="2000" dirty="0">
                <a:latin typeface="Arial MT"/>
                <a:cs typeface="Arial MT"/>
              </a:rPr>
              <a:t>	</a:t>
            </a:r>
            <a:r>
              <a:rPr sz="2000" spc="-10" dirty="0">
                <a:latin typeface="Arial MT"/>
                <a:cs typeface="Arial MT"/>
              </a:rPr>
              <a:t>counts/ml</a:t>
            </a:r>
            <a:r>
              <a:rPr sz="2000" dirty="0">
                <a:latin typeface="Arial MT"/>
                <a:cs typeface="Arial MT"/>
              </a:rPr>
              <a:t>	</a:t>
            </a:r>
            <a:r>
              <a:rPr sz="2000" spc="-25" dirty="0">
                <a:latin typeface="Arial MT"/>
                <a:cs typeface="Arial MT"/>
              </a:rPr>
              <a:t>in</a:t>
            </a:r>
            <a:r>
              <a:rPr sz="2000" dirty="0">
                <a:latin typeface="Arial MT"/>
                <a:cs typeface="Arial MT"/>
              </a:rPr>
              <a:t>	</a:t>
            </a:r>
            <a:r>
              <a:rPr sz="2000" spc="-10" dirty="0">
                <a:latin typeface="Arial MT"/>
                <a:cs typeface="Arial MT"/>
              </a:rPr>
              <a:t>cooling</a:t>
            </a:r>
            <a:endParaRPr sz="2000">
              <a:latin typeface="Arial MT"/>
              <a:cs typeface="Arial MT"/>
            </a:endParaRPr>
          </a:p>
          <a:p>
            <a:pPr marL="393700">
              <a:lnSpc>
                <a:spcPct val="100000"/>
              </a:lnSpc>
              <a:spcBef>
                <a:spcPts val="5"/>
              </a:spcBef>
            </a:pPr>
            <a:r>
              <a:rPr sz="2000" spc="-10" dirty="0">
                <a:latin typeface="Arial MT"/>
                <a:cs typeface="Arial MT"/>
              </a:rPr>
              <a:t>water.</a:t>
            </a:r>
            <a:r>
              <a:rPr sz="2000" spc="-6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Complete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Microbiological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analysis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–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once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in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3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months.</a:t>
            </a:r>
            <a:endParaRPr sz="2000">
              <a:latin typeface="Arial MT"/>
              <a:cs typeface="Arial MT"/>
            </a:endParaRPr>
          </a:p>
          <a:p>
            <a:pPr marL="393700" marR="43815" indent="-342900">
              <a:lnSpc>
                <a:spcPct val="100000"/>
              </a:lnSpc>
              <a:buAutoNum type="arabicPeriod" startAt="6"/>
              <a:tabLst>
                <a:tab pos="393700" algn="l"/>
              </a:tabLst>
            </a:pPr>
            <a:r>
              <a:rPr sz="2000" dirty="0">
                <a:latin typeface="Arial MT"/>
                <a:cs typeface="Arial MT"/>
              </a:rPr>
              <a:t>Sulphate</a:t>
            </a:r>
            <a:r>
              <a:rPr sz="2000" spc="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Reducing</a:t>
            </a:r>
            <a:r>
              <a:rPr sz="2000" spc="8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Bacteria</a:t>
            </a:r>
            <a:r>
              <a:rPr sz="2000" spc="8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(SRB):</a:t>
            </a:r>
            <a:r>
              <a:rPr sz="2000" spc="7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Not</a:t>
            </a:r>
            <a:r>
              <a:rPr sz="2000" spc="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to</a:t>
            </a:r>
            <a:r>
              <a:rPr sz="2000" spc="8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exceed</a:t>
            </a:r>
            <a:r>
              <a:rPr sz="2000" spc="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100</a:t>
            </a:r>
            <a:r>
              <a:rPr sz="2000" spc="8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organisms/100</a:t>
            </a:r>
            <a:r>
              <a:rPr sz="2000" spc="75" dirty="0">
                <a:latin typeface="Arial MT"/>
                <a:cs typeface="Arial MT"/>
              </a:rPr>
              <a:t> </a:t>
            </a:r>
            <a:r>
              <a:rPr sz="2000" spc="-25" dirty="0">
                <a:latin typeface="Arial MT"/>
                <a:cs typeface="Arial MT"/>
              </a:rPr>
              <a:t>ml </a:t>
            </a:r>
            <a:r>
              <a:rPr sz="2000" dirty="0">
                <a:latin typeface="Arial MT"/>
                <a:cs typeface="Arial MT"/>
              </a:rPr>
              <a:t>in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cooling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water.</a:t>
            </a:r>
            <a:endParaRPr sz="2000">
              <a:latin typeface="Arial MT"/>
              <a:cs typeface="Arial MT"/>
            </a:endParaRPr>
          </a:p>
          <a:p>
            <a:pPr marL="393065" indent="-342265">
              <a:lnSpc>
                <a:spcPct val="100000"/>
              </a:lnSpc>
              <a:buAutoNum type="arabicPeriod" startAt="6"/>
              <a:tabLst>
                <a:tab pos="393065" algn="l"/>
              </a:tabLst>
            </a:pPr>
            <a:r>
              <a:rPr sz="2000" dirty="0">
                <a:latin typeface="Arial MT"/>
                <a:cs typeface="Arial MT"/>
              </a:rPr>
              <a:t>Heat</a:t>
            </a:r>
            <a:r>
              <a:rPr sz="2000" spc="3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Transfer</a:t>
            </a:r>
            <a:r>
              <a:rPr sz="2000" spc="3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not</a:t>
            </a:r>
            <a:r>
              <a:rPr sz="2000" spc="3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to</a:t>
            </a:r>
            <a:r>
              <a:rPr sz="2000" spc="3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vary</a:t>
            </a:r>
            <a:r>
              <a:rPr sz="2000" spc="30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more</a:t>
            </a:r>
            <a:r>
              <a:rPr sz="2000" spc="3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than</a:t>
            </a:r>
            <a:r>
              <a:rPr sz="2000" spc="3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5</a:t>
            </a:r>
            <a:r>
              <a:rPr sz="2000" spc="3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%</a:t>
            </a:r>
            <a:r>
              <a:rPr sz="2000" spc="3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from</a:t>
            </a:r>
            <a:r>
              <a:rPr sz="2000" spc="3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the</a:t>
            </a:r>
            <a:r>
              <a:rPr sz="2000" spc="3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time</a:t>
            </a:r>
            <a:r>
              <a:rPr sz="2000" spc="3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of</a:t>
            </a:r>
            <a:r>
              <a:rPr sz="2000" spc="3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starting</a:t>
            </a:r>
            <a:r>
              <a:rPr sz="2000" spc="325" dirty="0">
                <a:latin typeface="Arial MT"/>
                <a:cs typeface="Arial MT"/>
              </a:rPr>
              <a:t> </a:t>
            </a:r>
            <a:r>
              <a:rPr sz="2000" spc="-25" dirty="0">
                <a:latin typeface="Arial MT"/>
                <a:cs typeface="Arial MT"/>
              </a:rPr>
              <a:t>the</a:t>
            </a:r>
            <a:endParaRPr sz="2000">
              <a:latin typeface="Arial MT"/>
              <a:cs typeface="Arial MT"/>
            </a:endParaRPr>
          </a:p>
          <a:p>
            <a:pPr marL="393700">
              <a:lnSpc>
                <a:spcPct val="100000"/>
              </a:lnSpc>
            </a:pPr>
            <a:r>
              <a:rPr sz="2000" dirty="0">
                <a:latin typeface="Arial MT"/>
                <a:cs typeface="Arial MT"/>
              </a:rPr>
              <a:t>treatment</a:t>
            </a:r>
            <a:r>
              <a:rPr sz="2000" spc="-6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program</a:t>
            </a:r>
            <a:endParaRPr sz="2000">
              <a:latin typeface="Arial MT"/>
              <a:cs typeface="Arial MT"/>
            </a:endParaRPr>
          </a:p>
          <a:p>
            <a:pPr marL="393065" indent="-342265">
              <a:lnSpc>
                <a:spcPct val="100000"/>
              </a:lnSpc>
              <a:buAutoNum type="arabicPeriod" startAt="8"/>
              <a:tabLst>
                <a:tab pos="393065" algn="l"/>
              </a:tabLst>
            </a:pPr>
            <a:r>
              <a:rPr sz="2000" dirty="0">
                <a:latin typeface="Arial MT"/>
                <a:cs typeface="Arial MT"/>
              </a:rPr>
              <a:t>The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system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should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be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free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from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deposits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&amp;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fouling.</a:t>
            </a:r>
            <a:endParaRPr sz="2000">
              <a:latin typeface="Arial MT"/>
              <a:cs typeface="Arial MT"/>
            </a:endParaRPr>
          </a:p>
          <a:p>
            <a:pPr marL="393700" marR="43815" indent="-342900">
              <a:lnSpc>
                <a:spcPct val="100000"/>
              </a:lnSpc>
              <a:buAutoNum type="arabicPeriod" startAt="8"/>
              <a:tabLst>
                <a:tab pos="393700" algn="l"/>
              </a:tabLst>
            </a:pPr>
            <a:r>
              <a:rPr sz="2000" dirty="0">
                <a:latin typeface="Arial MT"/>
                <a:cs typeface="Arial MT"/>
              </a:rPr>
              <a:t>The</a:t>
            </a:r>
            <a:r>
              <a:rPr sz="2000" spc="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system</a:t>
            </a:r>
            <a:r>
              <a:rPr sz="2000" spc="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should</a:t>
            </a:r>
            <a:r>
              <a:rPr sz="2000" spc="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be</a:t>
            </a:r>
            <a:r>
              <a:rPr sz="2000" spc="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free</a:t>
            </a:r>
            <a:r>
              <a:rPr sz="2000" spc="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from</a:t>
            </a:r>
            <a:r>
              <a:rPr sz="2000" spc="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Algae</a:t>
            </a:r>
            <a:r>
              <a:rPr sz="2000" spc="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&amp;</a:t>
            </a:r>
            <a:r>
              <a:rPr sz="2000" spc="6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Fungi</a:t>
            </a:r>
            <a:r>
              <a:rPr sz="2000" spc="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growth</a:t>
            </a:r>
            <a:r>
              <a:rPr sz="2000" spc="6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on</a:t>
            </a:r>
            <a:r>
              <a:rPr sz="2000" spc="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towers,</a:t>
            </a:r>
            <a:r>
              <a:rPr sz="2000" spc="5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basins, </a:t>
            </a:r>
            <a:r>
              <a:rPr sz="2000" dirty="0">
                <a:latin typeface="Arial MT"/>
                <a:cs typeface="Arial MT"/>
              </a:rPr>
              <a:t>sumps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spc="-20" dirty="0">
                <a:latin typeface="Arial MT"/>
                <a:cs typeface="Arial MT"/>
              </a:rPr>
              <a:t>etc.</a:t>
            </a:r>
            <a:endParaRPr sz="2000">
              <a:latin typeface="Arial MT"/>
              <a:cs typeface="Arial MT"/>
            </a:endParaRPr>
          </a:p>
          <a:p>
            <a:pPr marL="393700" marR="45085" indent="-356870" algn="just">
              <a:lnSpc>
                <a:spcPct val="100000"/>
              </a:lnSpc>
              <a:buAutoNum type="arabicPeriod" startAt="8"/>
              <a:tabLst>
                <a:tab pos="393700" algn="l"/>
                <a:tab pos="401955" algn="l"/>
              </a:tabLst>
            </a:pPr>
            <a:r>
              <a:rPr sz="2000" dirty="0">
                <a:latin typeface="Arial MT"/>
                <a:cs typeface="Arial MT"/>
              </a:rPr>
              <a:t>	Scaling:</a:t>
            </a:r>
            <a:r>
              <a:rPr sz="2000" spc="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Hard</a:t>
            </a:r>
            <a:r>
              <a:rPr sz="2000" spc="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scales</a:t>
            </a:r>
            <a:r>
              <a:rPr sz="2000" spc="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should</a:t>
            </a:r>
            <a:r>
              <a:rPr sz="2000" spc="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not</a:t>
            </a:r>
            <a:r>
              <a:rPr sz="2000" spc="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be</a:t>
            </a:r>
            <a:r>
              <a:rPr sz="2000" spc="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there</a:t>
            </a:r>
            <a:r>
              <a:rPr sz="2000" spc="6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only</a:t>
            </a:r>
            <a:r>
              <a:rPr sz="2000" spc="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scaling</a:t>
            </a:r>
            <a:r>
              <a:rPr sz="2000" spc="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in</a:t>
            </a:r>
            <a:r>
              <a:rPr sz="2000" spc="6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traces</a:t>
            </a:r>
            <a:r>
              <a:rPr sz="2000" spc="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&amp;</a:t>
            </a:r>
            <a:r>
              <a:rPr sz="2000" spc="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loose</a:t>
            </a:r>
            <a:r>
              <a:rPr sz="2000" spc="45" dirty="0">
                <a:latin typeface="Arial MT"/>
                <a:cs typeface="Arial MT"/>
              </a:rPr>
              <a:t> </a:t>
            </a:r>
            <a:r>
              <a:rPr sz="2000" spc="-25" dirty="0">
                <a:latin typeface="Arial MT"/>
                <a:cs typeface="Arial MT"/>
              </a:rPr>
              <a:t>in </a:t>
            </a:r>
            <a:r>
              <a:rPr sz="2000" dirty="0">
                <a:latin typeface="Arial MT"/>
                <a:cs typeface="Arial MT"/>
              </a:rPr>
              <a:t>nature,</a:t>
            </a:r>
            <a:r>
              <a:rPr sz="2000" spc="3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which</a:t>
            </a:r>
            <a:r>
              <a:rPr sz="2000" spc="3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can</a:t>
            </a:r>
            <a:r>
              <a:rPr sz="2000" spc="36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be</a:t>
            </a:r>
            <a:r>
              <a:rPr sz="2000" spc="3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cleaned</a:t>
            </a:r>
            <a:r>
              <a:rPr sz="2000" spc="3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by</a:t>
            </a:r>
            <a:r>
              <a:rPr sz="2000" spc="3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water</a:t>
            </a:r>
            <a:r>
              <a:rPr sz="2000" spc="3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jet</a:t>
            </a:r>
            <a:r>
              <a:rPr sz="2000" spc="3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on</a:t>
            </a:r>
            <a:r>
              <a:rPr sz="2000" spc="3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deposit</a:t>
            </a:r>
            <a:r>
              <a:rPr sz="2000" spc="3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monitor,</a:t>
            </a:r>
            <a:r>
              <a:rPr sz="2000" spc="3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can</a:t>
            </a:r>
            <a:r>
              <a:rPr sz="2000" spc="360" dirty="0">
                <a:latin typeface="Arial MT"/>
                <a:cs typeface="Arial MT"/>
              </a:rPr>
              <a:t> </a:t>
            </a:r>
            <a:r>
              <a:rPr sz="2000" spc="-25" dirty="0">
                <a:latin typeface="Arial MT"/>
                <a:cs typeface="Arial MT"/>
              </a:rPr>
              <a:t>be </a:t>
            </a:r>
            <a:r>
              <a:rPr sz="2000" spc="-10" dirty="0">
                <a:latin typeface="Arial MT"/>
                <a:cs typeface="Arial MT"/>
              </a:rPr>
              <a:t>there.</a:t>
            </a:r>
            <a:endParaRPr sz="2000">
              <a:latin typeface="Arial MT"/>
              <a:cs typeface="Arial MT"/>
            </a:endParaRPr>
          </a:p>
          <a:p>
            <a:pPr marL="401955" indent="-365125" algn="just">
              <a:lnSpc>
                <a:spcPct val="100000"/>
              </a:lnSpc>
              <a:spcBef>
                <a:spcPts val="5"/>
              </a:spcBef>
              <a:buAutoNum type="arabicPeriod" startAt="8"/>
              <a:tabLst>
                <a:tab pos="401955" algn="l"/>
              </a:tabLst>
            </a:pPr>
            <a:r>
              <a:rPr sz="2000" dirty="0">
                <a:latin typeface="Arial MT"/>
                <a:cs typeface="Arial MT"/>
              </a:rPr>
              <a:t>Magnesium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Cycle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-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spc="-100" dirty="0">
                <a:latin typeface="Arial MT"/>
                <a:cs typeface="Arial MT"/>
              </a:rPr>
              <a:t>To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be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consistent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with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cycle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of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concentration.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83969" y="-38"/>
            <a:ext cx="7479030" cy="831215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38100" rIns="0" bIns="0" rtlCol="0">
            <a:spAutoFit/>
          </a:bodyPr>
          <a:lstStyle/>
          <a:p>
            <a:pPr marL="91440" marR="944244">
              <a:lnSpc>
                <a:spcPct val="100000"/>
              </a:lnSpc>
              <a:spcBef>
                <a:spcPts val="300"/>
              </a:spcBef>
            </a:pPr>
            <a:r>
              <a:rPr sz="2400" dirty="0">
                <a:latin typeface="Arial"/>
                <a:cs typeface="Arial"/>
              </a:rPr>
              <a:t>Acceptable</a:t>
            </a:r>
            <a:r>
              <a:rPr sz="2400" spc="-7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Performance</a:t>
            </a:r>
            <a:r>
              <a:rPr sz="2400" spc="-8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Criteria</a:t>
            </a:r>
            <a:r>
              <a:rPr sz="2400" spc="-8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for</a:t>
            </a:r>
            <a:r>
              <a:rPr sz="2400" spc="-8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Cooling </a:t>
            </a:r>
            <a:r>
              <a:rPr sz="2400" dirty="0">
                <a:latin typeface="Arial"/>
                <a:cs typeface="Arial"/>
              </a:rPr>
              <a:t>Water</a:t>
            </a:r>
            <a:r>
              <a:rPr sz="2400" spc="-15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Systems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71751" y="142875"/>
            <a:ext cx="4572000" cy="609600"/>
          </a:xfrm>
          <a:prstGeom prst="rect">
            <a:avLst/>
          </a:prstGeom>
          <a:solidFill>
            <a:srgbClr val="009900"/>
          </a:solidFill>
          <a:ln w="9525">
            <a:solidFill>
              <a:srgbClr val="000000"/>
            </a:solidFill>
          </a:ln>
        </p:spPr>
        <p:txBody>
          <a:bodyPr vert="horz" wrap="square" lIns="0" tIns="145415" rIns="0" bIns="0" rtlCol="0">
            <a:spAutoFit/>
          </a:bodyPr>
          <a:lstStyle/>
          <a:p>
            <a:pPr marL="1054100">
              <a:lnSpc>
                <a:spcPct val="100000"/>
              </a:lnSpc>
              <a:spcBef>
                <a:spcPts val="1145"/>
              </a:spcBef>
            </a:pPr>
            <a:r>
              <a:rPr sz="2000" dirty="0">
                <a:latin typeface="Arial"/>
                <a:cs typeface="Arial"/>
              </a:rPr>
              <a:t>Water</a:t>
            </a:r>
            <a:r>
              <a:rPr sz="2000" spc="-114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Requirements</a:t>
            </a:r>
            <a:endParaRPr sz="2000">
              <a:latin typeface="Arial"/>
              <a:cs typeface="Arial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285750" y="1357299"/>
          <a:ext cx="8577580" cy="49993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024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58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8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06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08355"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60"/>
                        </a:spcBef>
                      </a:pPr>
                      <a:r>
                        <a:rPr sz="1800" b="1" spc="-10" dirty="0">
                          <a:latin typeface="Calibri"/>
                          <a:cs typeface="Calibri"/>
                        </a:rPr>
                        <a:t>Water</a:t>
                      </a:r>
                      <a:r>
                        <a:rPr sz="18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latin typeface="Calibri"/>
                          <a:cs typeface="Calibri"/>
                        </a:rPr>
                        <a:t>Requirements</a:t>
                      </a:r>
                      <a:r>
                        <a:rPr sz="1800" b="1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for</a:t>
                      </a:r>
                      <a:r>
                        <a:rPr sz="18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8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500</a:t>
                      </a:r>
                      <a:r>
                        <a:rPr sz="18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MW</a:t>
                      </a:r>
                      <a:r>
                        <a:rPr sz="18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20" dirty="0">
                          <a:latin typeface="Calibri"/>
                          <a:cs typeface="Calibri"/>
                        </a:rPr>
                        <a:t>Unit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85420" marB="0"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910"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R="813435"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800" b="1" dirty="0">
                          <a:latin typeface="Calibri"/>
                          <a:cs typeface="Calibri"/>
                        </a:rPr>
                        <a:t>Flow</a:t>
                      </a:r>
                      <a:r>
                        <a:rPr sz="18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20" dirty="0">
                          <a:latin typeface="Calibri"/>
                          <a:cs typeface="Calibri"/>
                        </a:rPr>
                        <a:t>rate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6510" marB="0"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0850">
                <a:tc>
                  <a:txBody>
                    <a:bodyPr/>
                    <a:lstStyle/>
                    <a:p>
                      <a:pPr marL="193675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800" b="1" spc="-10" dirty="0">
                          <a:latin typeface="Calibri"/>
                          <a:cs typeface="Calibri"/>
                        </a:rPr>
                        <a:t>S.No.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53975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R="182880" algn="ctr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800" b="1" spc="-10" dirty="0">
                          <a:latin typeface="Calibri"/>
                          <a:cs typeface="Calibri"/>
                        </a:rPr>
                        <a:t>Description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53975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1011555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800" b="1" spc="-25" dirty="0">
                          <a:latin typeface="Calibri"/>
                          <a:cs typeface="Calibri"/>
                        </a:rPr>
                        <a:t>GPM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53975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160655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800" b="1" spc="-10" dirty="0">
                          <a:latin typeface="Calibri"/>
                          <a:cs typeface="Calibri"/>
                        </a:rPr>
                        <a:t>M3/Hr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53975" marB="0"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5785">
                <a:tc>
                  <a:txBody>
                    <a:bodyPr/>
                    <a:lstStyle/>
                    <a:p>
                      <a:pPr marR="809625" algn="r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800" b="1" spc="-50" dirty="0">
                          <a:latin typeface="Calibri"/>
                          <a:cs typeface="Calibri"/>
                        </a:rPr>
                        <a:t>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53975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R="187960" algn="ctr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800" b="1" dirty="0">
                          <a:latin typeface="Calibri"/>
                          <a:cs typeface="Calibri"/>
                        </a:rPr>
                        <a:t>Boiler</a:t>
                      </a:r>
                      <a:r>
                        <a:rPr sz="18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latin typeface="Calibri"/>
                          <a:cs typeface="Calibri"/>
                        </a:rPr>
                        <a:t>Feedwater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53975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R="153035" algn="r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800" b="1" spc="-20" dirty="0">
                          <a:latin typeface="Calibri"/>
                          <a:cs typeface="Calibri"/>
                        </a:rPr>
                        <a:t>7645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53975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800" b="1" spc="-10" dirty="0">
                          <a:latin typeface="Calibri"/>
                          <a:cs typeface="Calibri"/>
                        </a:rPr>
                        <a:t>1736.18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53975" marB="0"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0085">
                <a:tc>
                  <a:txBody>
                    <a:bodyPr/>
                    <a:lstStyle/>
                    <a:p>
                      <a:pPr marR="809625" algn="r">
                        <a:lnSpc>
                          <a:spcPct val="100000"/>
                        </a:lnSpc>
                        <a:spcBef>
                          <a:spcPts val="1325"/>
                        </a:spcBef>
                      </a:pPr>
                      <a:r>
                        <a:rPr sz="1800" b="1" spc="-50" dirty="0"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68275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R="185420" algn="ctr">
                        <a:lnSpc>
                          <a:spcPct val="100000"/>
                        </a:lnSpc>
                        <a:spcBef>
                          <a:spcPts val="1325"/>
                        </a:spcBef>
                      </a:pPr>
                      <a:r>
                        <a:rPr sz="1800" b="1" dirty="0">
                          <a:latin typeface="Calibri"/>
                          <a:cs typeface="Calibri"/>
                        </a:rPr>
                        <a:t>Circulating</a:t>
                      </a:r>
                      <a:r>
                        <a:rPr sz="1800" b="1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20" dirty="0">
                          <a:latin typeface="Calibri"/>
                          <a:cs typeface="Calibri"/>
                        </a:rPr>
                        <a:t>Water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68275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R="153035" algn="r">
                        <a:lnSpc>
                          <a:spcPct val="100000"/>
                        </a:lnSpc>
                        <a:spcBef>
                          <a:spcPts val="1325"/>
                        </a:spcBef>
                      </a:pPr>
                      <a:r>
                        <a:rPr sz="1800" b="1" spc="-10" dirty="0">
                          <a:latin typeface="Calibri"/>
                          <a:cs typeface="Calibri"/>
                        </a:rPr>
                        <a:t>187600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68275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1325"/>
                        </a:spcBef>
                      </a:pPr>
                      <a:r>
                        <a:rPr sz="1800" b="1" spc="-10" dirty="0">
                          <a:latin typeface="Calibri"/>
                          <a:cs typeface="Calibri"/>
                        </a:rPr>
                        <a:t>42603.96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68275" marB="0"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0085">
                <a:tc>
                  <a:txBody>
                    <a:bodyPr/>
                    <a:lstStyle/>
                    <a:p>
                      <a:pPr marR="809625" algn="r">
                        <a:lnSpc>
                          <a:spcPct val="100000"/>
                        </a:lnSpc>
                        <a:spcBef>
                          <a:spcPts val="1325"/>
                        </a:spcBef>
                      </a:pPr>
                      <a:r>
                        <a:rPr sz="1800" b="1" spc="-50" dirty="0">
                          <a:latin typeface="Calibri"/>
                          <a:cs typeface="Calibri"/>
                        </a:rPr>
                        <a:t>3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68275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R="186055" algn="ctr">
                        <a:lnSpc>
                          <a:spcPct val="100000"/>
                        </a:lnSpc>
                        <a:spcBef>
                          <a:spcPts val="1325"/>
                        </a:spcBef>
                      </a:pPr>
                      <a:r>
                        <a:rPr sz="1800" b="1" spc="-10" dirty="0">
                          <a:latin typeface="Calibri"/>
                          <a:cs typeface="Calibri"/>
                        </a:rPr>
                        <a:t>Evaporation</a:t>
                      </a:r>
                      <a:r>
                        <a:rPr sz="18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&amp;</a:t>
                      </a:r>
                      <a:r>
                        <a:rPr sz="18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20" dirty="0">
                          <a:latin typeface="Calibri"/>
                          <a:cs typeface="Calibri"/>
                        </a:rPr>
                        <a:t>Drift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68275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R="153035" algn="r">
                        <a:lnSpc>
                          <a:spcPct val="100000"/>
                        </a:lnSpc>
                        <a:spcBef>
                          <a:spcPts val="1325"/>
                        </a:spcBef>
                      </a:pPr>
                      <a:r>
                        <a:rPr sz="1800" b="1" spc="-20" dirty="0">
                          <a:latin typeface="Calibri"/>
                          <a:cs typeface="Calibri"/>
                        </a:rPr>
                        <a:t>6415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68275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1325"/>
                        </a:spcBef>
                      </a:pPr>
                      <a:r>
                        <a:rPr sz="1800" b="1" spc="-10" dirty="0">
                          <a:latin typeface="Calibri"/>
                          <a:cs typeface="Calibri"/>
                        </a:rPr>
                        <a:t>1456.847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68275" marB="0"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80085">
                <a:tc>
                  <a:txBody>
                    <a:bodyPr/>
                    <a:lstStyle/>
                    <a:p>
                      <a:pPr marR="809625" algn="r">
                        <a:lnSpc>
                          <a:spcPct val="100000"/>
                        </a:lnSpc>
                        <a:spcBef>
                          <a:spcPts val="1325"/>
                        </a:spcBef>
                      </a:pPr>
                      <a:r>
                        <a:rPr sz="1800" b="1" spc="-50" dirty="0">
                          <a:latin typeface="Calibri"/>
                          <a:cs typeface="Calibri"/>
                        </a:rPr>
                        <a:t>4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68275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R="187325" algn="ctr">
                        <a:lnSpc>
                          <a:spcPct val="100000"/>
                        </a:lnSpc>
                        <a:spcBef>
                          <a:spcPts val="1325"/>
                        </a:spcBef>
                      </a:pPr>
                      <a:r>
                        <a:rPr sz="1800" b="1" dirty="0">
                          <a:latin typeface="Calibri"/>
                          <a:cs typeface="Calibri"/>
                        </a:rPr>
                        <a:t>Make</a:t>
                      </a:r>
                      <a:r>
                        <a:rPr sz="1800" b="1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25" dirty="0">
                          <a:latin typeface="Calibri"/>
                          <a:cs typeface="Calibri"/>
                        </a:rPr>
                        <a:t>up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68275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R="153035" algn="r">
                        <a:lnSpc>
                          <a:spcPct val="100000"/>
                        </a:lnSpc>
                        <a:spcBef>
                          <a:spcPts val="1325"/>
                        </a:spcBef>
                      </a:pPr>
                      <a:r>
                        <a:rPr sz="1800" b="1" spc="-20" dirty="0">
                          <a:latin typeface="Calibri"/>
                          <a:cs typeface="Calibri"/>
                        </a:rPr>
                        <a:t>9537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68275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1325"/>
                        </a:spcBef>
                      </a:pPr>
                      <a:r>
                        <a:rPr sz="1800" b="1" spc="-10" dirty="0">
                          <a:latin typeface="Calibri"/>
                          <a:cs typeface="Calibri"/>
                        </a:rPr>
                        <a:t>2165.853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68275" marB="0"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R="809625" algn="r">
                        <a:lnSpc>
                          <a:spcPct val="100000"/>
                        </a:lnSpc>
                        <a:spcBef>
                          <a:spcPts val="1330"/>
                        </a:spcBef>
                      </a:pPr>
                      <a:r>
                        <a:rPr sz="1800" b="1" spc="-50" dirty="0">
                          <a:latin typeface="Calibri"/>
                          <a:cs typeface="Calibri"/>
                        </a:rPr>
                        <a:t>5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6891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R="186055" algn="ctr">
                        <a:lnSpc>
                          <a:spcPct val="100000"/>
                        </a:lnSpc>
                        <a:spcBef>
                          <a:spcPts val="1330"/>
                        </a:spcBef>
                      </a:pPr>
                      <a:r>
                        <a:rPr sz="1800" b="1" dirty="0">
                          <a:latin typeface="Calibri"/>
                          <a:cs typeface="Calibri"/>
                        </a:rPr>
                        <a:t>Blowdown</a:t>
                      </a:r>
                      <a:r>
                        <a:rPr sz="1800" b="1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20" dirty="0">
                          <a:latin typeface="Calibri"/>
                          <a:cs typeface="Calibri"/>
                        </a:rPr>
                        <a:t>water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6891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R="153035" algn="r">
                        <a:lnSpc>
                          <a:spcPct val="100000"/>
                        </a:lnSpc>
                        <a:spcBef>
                          <a:spcPts val="1330"/>
                        </a:spcBef>
                      </a:pPr>
                      <a:r>
                        <a:rPr sz="1800" b="1" spc="-20" dirty="0">
                          <a:latin typeface="Calibri"/>
                          <a:cs typeface="Calibri"/>
                        </a:rPr>
                        <a:t>3161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6891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1330"/>
                        </a:spcBef>
                      </a:pPr>
                      <a:r>
                        <a:rPr sz="1800" b="1" spc="-10" dirty="0">
                          <a:latin typeface="Calibri"/>
                          <a:cs typeface="Calibri"/>
                        </a:rPr>
                        <a:t>717.8631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68910" marB="0"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8841485" y="5457240"/>
            <a:ext cx="22352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5" dirty="0">
                <a:latin typeface="Arial MT"/>
                <a:cs typeface="Arial MT"/>
              </a:rPr>
              <a:t>13</a:t>
            </a:r>
            <a:endParaRPr sz="14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140</a:t>
            </a:fld>
            <a:endParaRPr spc="-25" dirty="0"/>
          </a:p>
        </p:txBody>
      </p:sp>
      <p:sp>
        <p:nvSpPr>
          <p:cNvPr id="3" name="object 3"/>
          <p:cNvSpPr txBox="1"/>
          <p:nvPr/>
        </p:nvSpPr>
        <p:spPr>
          <a:xfrm>
            <a:off x="1676400" y="274700"/>
            <a:ext cx="7010400" cy="1143000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22225" rIns="0" bIns="0" rtlCol="0">
            <a:spAutoFit/>
          </a:bodyPr>
          <a:lstStyle/>
          <a:p>
            <a:pPr marL="2645410" marR="534670" indent="-2103755">
              <a:lnSpc>
                <a:spcPct val="100000"/>
              </a:lnSpc>
              <a:spcBef>
                <a:spcPts val="175"/>
              </a:spcBef>
            </a:pPr>
            <a:r>
              <a:rPr sz="2800" b="1" dirty="0">
                <a:solidFill>
                  <a:srgbClr val="FFFFCC"/>
                </a:solidFill>
                <a:latin typeface="Calibri"/>
                <a:cs typeface="Calibri"/>
              </a:rPr>
              <a:t>Monitoring</a:t>
            </a:r>
            <a:r>
              <a:rPr sz="2800" b="1" spc="-55" dirty="0">
                <a:solidFill>
                  <a:srgbClr val="FFFFCC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FFFFCC"/>
                </a:solidFill>
                <a:latin typeface="Calibri"/>
                <a:cs typeface="Calibri"/>
              </a:rPr>
              <a:t>and</a:t>
            </a:r>
            <a:r>
              <a:rPr sz="2800" b="1" spc="-65" dirty="0">
                <a:solidFill>
                  <a:srgbClr val="FFFFCC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FFFFCC"/>
                </a:solidFill>
                <a:latin typeface="Calibri"/>
                <a:cs typeface="Calibri"/>
              </a:rPr>
              <a:t>Evaluation</a:t>
            </a:r>
            <a:r>
              <a:rPr sz="2800" b="1" spc="-50" dirty="0">
                <a:solidFill>
                  <a:srgbClr val="FFFFCC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FFFFCC"/>
                </a:solidFill>
                <a:latin typeface="Calibri"/>
                <a:cs typeface="Calibri"/>
              </a:rPr>
              <a:t>of</a:t>
            </a:r>
            <a:r>
              <a:rPr sz="2800" b="1" spc="-70" dirty="0">
                <a:solidFill>
                  <a:srgbClr val="FFFFCC"/>
                </a:solidFill>
                <a:latin typeface="Calibri"/>
                <a:cs typeface="Calibri"/>
              </a:rPr>
              <a:t> </a:t>
            </a:r>
            <a:r>
              <a:rPr sz="2800" b="1" spc="-20" dirty="0">
                <a:solidFill>
                  <a:srgbClr val="FFFFCC"/>
                </a:solidFill>
                <a:latin typeface="Calibri"/>
                <a:cs typeface="Calibri"/>
              </a:rPr>
              <a:t>Treatment </a:t>
            </a:r>
            <a:r>
              <a:rPr sz="2800" b="1" spc="-10" dirty="0">
                <a:solidFill>
                  <a:srgbClr val="FFFFCC"/>
                </a:solidFill>
                <a:latin typeface="Calibri"/>
                <a:cs typeface="Calibri"/>
              </a:rPr>
              <a:t>Programme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1509941"/>
            <a:ext cx="3729354" cy="41236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507490" indent="342265">
              <a:lnSpc>
                <a:spcPct val="120100"/>
              </a:lnSpc>
              <a:spcBef>
                <a:spcPts val="100"/>
              </a:spcBef>
              <a:buFont typeface="Arial MT"/>
              <a:buChar char="•"/>
              <a:tabLst>
                <a:tab pos="354965" algn="l"/>
              </a:tabLst>
            </a:pPr>
            <a:r>
              <a:rPr sz="3200" spc="-10" dirty="0">
                <a:solidFill>
                  <a:srgbClr val="0000CC"/>
                </a:solidFill>
                <a:latin typeface="Calibri"/>
                <a:cs typeface="Calibri"/>
              </a:rPr>
              <a:t>Monitoring </a:t>
            </a:r>
            <a:r>
              <a:rPr sz="3200" spc="-10" dirty="0">
                <a:solidFill>
                  <a:srgbClr val="006600"/>
                </a:solidFill>
                <a:latin typeface="Calibri"/>
                <a:cs typeface="Calibri"/>
              </a:rPr>
              <a:t>Continuous</a:t>
            </a:r>
            <a:endParaRPr sz="3200">
              <a:latin typeface="Calibri"/>
              <a:cs typeface="Calibri"/>
            </a:endParaRPr>
          </a:p>
          <a:p>
            <a:pPr marL="354330" indent="-341630">
              <a:lnSpc>
                <a:spcPct val="100000"/>
              </a:lnSpc>
              <a:spcBef>
                <a:spcPts val="765"/>
              </a:spcBef>
              <a:buAutoNum type="arabicPeriod"/>
              <a:tabLst>
                <a:tab pos="354330" algn="l"/>
              </a:tabLst>
            </a:pPr>
            <a:r>
              <a:rPr sz="3200" spc="-25" dirty="0">
                <a:solidFill>
                  <a:srgbClr val="006600"/>
                </a:solidFill>
                <a:latin typeface="Calibri"/>
                <a:cs typeface="Calibri"/>
              </a:rPr>
              <a:t>pH</a:t>
            </a:r>
            <a:endParaRPr sz="3200">
              <a:latin typeface="Calibri"/>
              <a:cs typeface="Calibri"/>
            </a:endParaRPr>
          </a:p>
          <a:p>
            <a:pPr marL="354330" indent="-341630">
              <a:lnSpc>
                <a:spcPct val="100000"/>
              </a:lnSpc>
              <a:spcBef>
                <a:spcPts val="770"/>
              </a:spcBef>
              <a:buAutoNum type="arabicPeriod"/>
              <a:tabLst>
                <a:tab pos="354330" algn="l"/>
              </a:tabLst>
            </a:pPr>
            <a:r>
              <a:rPr sz="3200" spc="-10" dirty="0">
                <a:solidFill>
                  <a:srgbClr val="006600"/>
                </a:solidFill>
                <a:latin typeface="Calibri"/>
                <a:cs typeface="Calibri"/>
              </a:rPr>
              <a:t>Water</a:t>
            </a:r>
            <a:r>
              <a:rPr sz="3200" spc="-95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006600"/>
                </a:solidFill>
                <a:latin typeface="Calibri"/>
                <a:cs typeface="Calibri"/>
              </a:rPr>
              <a:t>Level</a:t>
            </a:r>
            <a:r>
              <a:rPr sz="3200" spc="-80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006600"/>
                </a:solidFill>
                <a:latin typeface="Calibri"/>
                <a:cs typeface="Calibri"/>
              </a:rPr>
              <a:t>in</a:t>
            </a:r>
            <a:r>
              <a:rPr sz="3200" spc="-75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3200" spc="-20" dirty="0">
                <a:solidFill>
                  <a:srgbClr val="006600"/>
                </a:solidFill>
                <a:latin typeface="Calibri"/>
                <a:cs typeface="Calibri"/>
              </a:rPr>
              <a:t>sump</a:t>
            </a:r>
            <a:endParaRPr sz="3200">
              <a:latin typeface="Calibri"/>
              <a:cs typeface="Calibri"/>
            </a:endParaRPr>
          </a:p>
          <a:p>
            <a:pPr marL="354330" indent="-341630">
              <a:lnSpc>
                <a:spcPct val="100000"/>
              </a:lnSpc>
              <a:spcBef>
                <a:spcPts val="770"/>
              </a:spcBef>
              <a:buAutoNum type="arabicPeriod"/>
              <a:tabLst>
                <a:tab pos="354330" algn="l"/>
              </a:tabLst>
            </a:pPr>
            <a:r>
              <a:rPr sz="3200" dirty="0">
                <a:solidFill>
                  <a:srgbClr val="006600"/>
                </a:solidFill>
                <a:latin typeface="Calibri"/>
                <a:cs typeface="Calibri"/>
              </a:rPr>
              <a:t>Blow</a:t>
            </a:r>
            <a:r>
              <a:rPr sz="3200" spc="-55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006600"/>
                </a:solidFill>
                <a:latin typeface="Calibri"/>
                <a:cs typeface="Calibri"/>
              </a:rPr>
              <a:t>Down</a:t>
            </a:r>
            <a:r>
              <a:rPr sz="3200" spc="-45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3200" spc="-20" dirty="0">
                <a:solidFill>
                  <a:srgbClr val="006600"/>
                </a:solidFill>
                <a:latin typeface="Calibri"/>
                <a:cs typeface="Calibri"/>
              </a:rPr>
              <a:t>Rate</a:t>
            </a:r>
            <a:endParaRPr sz="3200">
              <a:latin typeface="Calibri"/>
              <a:cs typeface="Calibri"/>
            </a:endParaRPr>
          </a:p>
          <a:p>
            <a:pPr marL="354330" indent="-341630">
              <a:lnSpc>
                <a:spcPct val="100000"/>
              </a:lnSpc>
              <a:spcBef>
                <a:spcPts val="770"/>
              </a:spcBef>
              <a:buAutoNum type="arabicPeriod"/>
              <a:tabLst>
                <a:tab pos="354330" algn="l"/>
              </a:tabLst>
            </a:pPr>
            <a:r>
              <a:rPr sz="3200" dirty="0">
                <a:solidFill>
                  <a:srgbClr val="006600"/>
                </a:solidFill>
                <a:latin typeface="Calibri"/>
                <a:cs typeface="Calibri"/>
              </a:rPr>
              <a:t>Make</a:t>
            </a:r>
            <a:r>
              <a:rPr sz="3200" spc="-105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006600"/>
                </a:solidFill>
                <a:latin typeface="Calibri"/>
                <a:cs typeface="Calibri"/>
              </a:rPr>
              <a:t>up</a:t>
            </a:r>
            <a:r>
              <a:rPr sz="3200" spc="-95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006600"/>
                </a:solidFill>
                <a:latin typeface="Calibri"/>
                <a:cs typeface="Calibri"/>
              </a:rPr>
              <a:t>water</a:t>
            </a:r>
            <a:r>
              <a:rPr sz="3200" spc="-110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3200" spc="-20" dirty="0">
                <a:solidFill>
                  <a:srgbClr val="006600"/>
                </a:solidFill>
                <a:latin typeface="Calibri"/>
                <a:cs typeface="Calibri"/>
              </a:rPr>
              <a:t>rate</a:t>
            </a:r>
            <a:endParaRPr sz="3200">
              <a:latin typeface="Calibri"/>
              <a:cs typeface="Calibri"/>
            </a:endParaRPr>
          </a:p>
          <a:p>
            <a:pPr marL="354330" indent="-341630">
              <a:lnSpc>
                <a:spcPct val="100000"/>
              </a:lnSpc>
              <a:spcBef>
                <a:spcPts val="770"/>
              </a:spcBef>
              <a:buAutoNum type="arabicPeriod"/>
              <a:tabLst>
                <a:tab pos="354330" algn="l"/>
              </a:tabLst>
            </a:pPr>
            <a:r>
              <a:rPr sz="3200" spc="-10" dirty="0">
                <a:solidFill>
                  <a:srgbClr val="006600"/>
                </a:solidFill>
                <a:latin typeface="Calibri"/>
                <a:cs typeface="Calibri"/>
              </a:rPr>
              <a:t>Temperature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727575" y="2096236"/>
            <a:ext cx="3513454" cy="2269490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65"/>
              </a:spcBef>
            </a:pPr>
            <a:r>
              <a:rPr sz="3200" dirty="0">
                <a:solidFill>
                  <a:srgbClr val="008000"/>
                </a:solidFill>
                <a:latin typeface="Calibri"/>
                <a:cs typeface="Calibri"/>
              </a:rPr>
              <a:t>Every</a:t>
            </a:r>
            <a:r>
              <a:rPr sz="3200" spc="-125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3200" spc="-20" dirty="0">
                <a:solidFill>
                  <a:srgbClr val="008000"/>
                </a:solidFill>
                <a:latin typeface="Calibri"/>
                <a:cs typeface="Calibri"/>
              </a:rPr>
              <a:t>shift</a:t>
            </a:r>
            <a:endParaRPr sz="3200">
              <a:latin typeface="Calibri"/>
              <a:cs typeface="Calibri"/>
            </a:endParaRPr>
          </a:p>
          <a:p>
            <a:pPr marL="546100" indent="-533400">
              <a:lnSpc>
                <a:spcPct val="100000"/>
              </a:lnSpc>
              <a:spcBef>
                <a:spcPts val="770"/>
              </a:spcBef>
              <a:buAutoNum type="arabicPeriod"/>
              <a:tabLst>
                <a:tab pos="546100" algn="l"/>
              </a:tabLst>
            </a:pPr>
            <a:r>
              <a:rPr sz="3200" dirty="0">
                <a:solidFill>
                  <a:srgbClr val="008000"/>
                </a:solidFill>
                <a:latin typeface="Calibri"/>
                <a:cs typeface="Calibri"/>
              </a:rPr>
              <a:t>Residual</a:t>
            </a:r>
            <a:r>
              <a:rPr sz="3200" spc="-125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008000"/>
                </a:solidFill>
                <a:latin typeface="Calibri"/>
                <a:cs typeface="Calibri"/>
              </a:rPr>
              <a:t>Chlorine</a:t>
            </a:r>
            <a:endParaRPr sz="3200">
              <a:latin typeface="Calibri"/>
              <a:cs typeface="Calibri"/>
            </a:endParaRPr>
          </a:p>
          <a:p>
            <a:pPr marL="546100" marR="5080" indent="-534035">
              <a:lnSpc>
                <a:spcPct val="100000"/>
              </a:lnSpc>
              <a:spcBef>
                <a:spcPts val="765"/>
              </a:spcBef>
              <a:buAutoNum type="arabicPeriod"/>
              <a:tabLst>
                <a:tab pos="546100" algn="l"/>
              </a:tabLst>
            </a:pPr>
            <a:r>
              <a:rPr sz="3200" dirty="0">
                <a:solidFill>
                  <a:srgbClr val="008000"/>
                </a:solidFill>
                <a:latin typeface="Calibri"/>
                <a:cs typeface="Calibri"/>
              </a:rPr>
              <a:t>Langelier</a:t>
            </a:r>
            <a:r>
              <a:rPr sz="3200" spc="-110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008000"/>
                </a:solidFill>
                <a:latin typeface="Calibri"/>
                <a:cs typeface="Calibri"/>
              </a:rPr>
              <a:t>index </a:t>
            </a:r>
            <a:r>
              <a:rPr sz="3200" dirty="0">
                <a:solidFill>
                  <a:srgbClr val="C0504D"/>
                </a:solidFill>
                <a:latin typeface="Calibri"/>
                <a:cs typeface="Calibri"/>
              </a:rPr>
              <a:t>Ryzner</a:t>
            </a:r>
            <a:r>
              <a:rPr sz="3200" spc="-12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C0504D"/>
                </a:solidFill>
                <a:latin typeface="Calibri"/>
                <a:cs typeface="Calibri"/>
              </a:rPr>
              <a:t>Index</a:t>
            </a:r>
            <a:r>
              <a:rPr sz="3200" spc="-7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C0504D"/>
                </a:solidFill>
                <a:latin typeface="Calibri"/>
                <a:cs typeface="Calibri"/>
              </a:rPr>
              <a:t>(RSI)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141</a:t>
            </a:fld>
            <a:endParaRPr spc="-25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19200" y="152400"/>
            <a:ext cx="7696200" cy="914400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22225" rIns="0" bIns="0" rtlCol="0">
            <a:spAutoFit/>
          </a:bodyPr>
          <a:lstStyle/>
          <a:p>
            <a:pPr marL="2988310" marR="877569" indent="-2103755">
              <a:lnSpc>
                <a:spcPct val="100000"/>
              </a:lnSpc>
              <a:spcBef>
                <a:spcPts val="175"/>
              </a:spcBef>
            </a:pPr>
            <a:r>
              <a:rPr sz="2800" dirty="0"/>
              <a:t>Monitoring</a:t>
            </a:r>
            <a:r>
              <a:rPr sz="2800" spc="-55" dirty="0"/>
              <a:t> </a:t>
            </a:r>
            <a:r>
              <a:rPr sz="2800" dirty="0"/>
              <a:t>and</a:t>
            </a:r>
            <a:r>
              <a:rPr sz="2800" spc="-65" dirty="0"/>
              <a:t> </a:t>
            </a:r>
            <a:r>
              <a:rPr sz="2800" spc="-10" dirty="0"/>
              <a:t>Evaluation</a:t>
            </a:r>
            <a:r>
              <a:rPr sz="2800" spc="-50" dirty="0"/>
              <a:t> </a:t>
            </a:r>
            <a:r>
              <a:rPr sz="2800" dirty="0"/>
              <a:t>of</a:t>
            </a:r>
            <a:r>
              <a:rPr sz="2800" spc="-70" dirty="0"/>
              <a:t> </a:t>
            </a:r>
            <a:r>
              <a:rPr sz="2800" spc="-20" dirty="0"/>
              <a:t>Treatment </a:t>
            </a:r>
            <a:r>
              <a:rPr sz="2800" spc="-10" dirty="0"/>
              <a:t>Programme</a:t>
            </a:r>
            <a:endParaRPr sz="2800"/>
          </a:p>
        </p:txBody>
      </p:sp>
      <p:sp>
        <p:nvSpPr>
          <p:cNvPr id="4" name="object 4"/>
          <p:cNvSpPr txBox="1"/>
          <p:nvPr/>
        </p:nvSpPr>
        <p:spPr>
          <a:xfrm>
            <a:off x="535940" y="987730"/>
            <a:ext cx="5195570" cy="5374005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622300" indent="-609600">
              <a:lnSpc>
                <a:spcPct val="100000"/>
              </a:lnSpc>
              <a:spcBef>
                <a:spcPts val="800"/>
              </a:spcBef>
              <a:buFont typeface="Arial MT"/>
              <a:buChar char="•"/>
              <a:tabLst>
                <a:tab pos="622300" algn="l"/>
              </a:tabLst>
            </a:pPr>
            <a:r>
              <a:rPr sz="2800" dirty="0">
                <a:solidFill>
                  <a:srgbClr val="0000CC"/>
                </a:solidFill>
                <a:latin typeface="Calibri"/>
                <a:cs typeface="Calibri"/>
              </a:rPr>
              <a:t>Complete</a:t>
            </a:r>
            <a:r>
              <a:rPr sz="2800" spc="-140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0000CC"/>
                </a:solidFill>
                <a:latin typeface="Calibri"/>
                <a:cs typeface="Calibri"/>
              </a:rPr>
              <a:t>Analysis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sz="2400" b="1" dirty="0">
                <a:solidFill>
                  <a:srgbClr val="006600"/>
                </a:solidFill>
                <a:latin typeface="Calibri"/>
                <a:cs typeface="Calibri"/>
              </a:rPr>
              <a:t>Make</a:t>
            </a:r>
            <a:r>
              <a:rPr sz="2400" b="1" spc="-120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600"/>
                </a:solidFill>
                <a:latin typeface="Calibri"/>
                <a:cs typeface="Calibri"/>
              </a:rPr>
              <a:t>water</a:t>
            </a:r>
            <a:r>
              <a:rPr sz="2400" b="1" spc="-105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600"/>
                </a:solidFill>
                <a:latin typeface="Calibri"/>
                <a:cs typeface="Calibri"/>
              </a:rPr>
              <a:t>and</a:t>
            </a:r>
            <a:r>
              <a:rPr sz="2400" b="1" spc="-110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600"/>
                </a:solidFill>
                <a:latin typeface="Calibri"/>
                <a:cs typeface="Calibri"/>
              </a:rPr>
              <a:t>Circulating</a:t>
            </a:r>
            <a:r>
              <a:rPr sz="2400" b="1" spc="-105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600"/>
                </a:solidFill>
                <a:latin typeface="Calibri"/>
                <a:cs typeface="Calibri"/>
              </a:rPr>
              <a:t>water</a:t>
            </a:r>
            <a:r>
              <a:rPr sz="2400" b="1" spc="-110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600"/>
                </a:solidFill>
                <a:latin typeface="Calibri"/>
                <a:cs typeface="Calibri"/>
              </a:rPr>
              <a:t>(Daily)</a:t>
            </a:r>
            <a:endParaRPr sz="2400">
              <a:latin typeface="Calibri"/>
              <a:cs typeface="Calibri"/>
            </a:endParaRPr>
          </a:p>
          <a:p>
            <a:pPr marL="622300" indent="-609600">
              <a:lnSpc>
                <a:spcPct val="100000"/>
              </a:lnSpc>
              <a:spcBef>
                <a:spcPts val="575"/>
              </a:spcBef>
              <a:buAutoNum type="arabicPeriod"/>
              <a:tabLst>
                <a:tab pos="622300" algn="l"/>
              </a:tabLst>
            </a:pPr>
            <a:r>
              <a:rPr sz="2400" b="1" spc="-25" dirty="0">
                <a:solidFill>
                  <a:srgbClr val="006600"/>
                </a:solidFill>
                <a:latin typeface="Calibri"/>
                <a:cs typeface="Calibri"/>
              </a:rPr>
              <a:t>pH</a:t>
            </a:r>
            <a:endParaRPr sz="2400">
              <a:latin typeface="Calibri"/>
              <a:cs typeface="Calibri"/>
            </a:endParaRPr>
          </a:p>
          <a:p>
            <a:pPr marL="622300" indent="-609600">
              <a:lnSpc>
                <a:spcPct val="100000"/>
              </a:lnSpc>
              <a:spcBef>
                <a:spcPts val="580"/>
              </a:spcBef>
              <a:buAutoNum type="arabicPeriod"/>
              <a:tabLst>
                <a:tab pos="622300" algn="l"/>
              </a:tabLst>
            </a:pPr>
            <a:r>
              <a:rPr sz="2400" b="1" spc="-10" dirty="0">
                <a:solidFill>
                  <a:srgbClr val="006600"/>
                </a:solidFill>
                <a:latin typeface="Calibri"/>
                <a:cs typeface="Calibri"/>
              </a:rPr>
              <a:t>Alkalinity</a:t>
            </a:r>
            <a:endParaRPr sz="2400">
              <a:latin typeface="Calibri"/>
              <a:cs typeface="Calibri"/>
            </a:endParaRPr>
          </a:p>
          <a:p>
            <a:pPr marL="622300" indent="-609600">
              <a:lnSpc>
                <a:spcPct val="100000"/>
              </a:lnSpc>
              <a:spcBef>
                <a:spcPts val="575"/>
              </a:spcBef>
              <a:buAutoNum type="arabicPeriod"/>
              <a:tabLst>
                <a:tab pos="622300" algn="l"/>
              </a:tabLst>
            </a:pPr>
            <a:r>
              <a:rPr sz="2400" b="1" spc="-10" dirty="0">
                <a:solidFill>
                  <a:srgbClr val="006600"/>
                </a:solidFill>
                <a:latin typeface="Calibri"/>
                <a:cs typeface="Calibri"/>
              </a:rPr>
              <a:t>Conductivity</a:t>
            </a:r>
            <a:endParaRPr sz="2400">
              <a:latin typeface="Calibri"/>
              <a:cs typeface="Calibri"/>
            </a:endParaRPr>
          </a:p>
          <a:p>
            <a:pPr marL="622300" indent="-609600">
              <a:lnSpc>
                <a:spcPct val="100000"/>
              </a:lnSpc>
              <a:spcBef>
                <a:spcPts val="575"/>
              </a:spcBef>
              <a:buAutoNum type="arabicPeriod"/>
              <a:tabLst>
                <a:tab pos="622300" algn="l"/>
              </a:tabLst>
            </a:pPr>
            <a:r>
              <a:rPr sz="2400" b="1" spc="-10" dirty="0">
                <a:solidFill>
                  <a:srgbClr val="006600"/>
                </a:solidFill>
                <a:latin typeface="Calibri"/>
                <a:cs typeface="Calibri"/>
              </a:rPr>
              <a:t>Turbidity</a:t>
            </a:r>
            <a:endParaRPr sz="2400">
              <a:latin typeface="Calibri"/>
              <a:cs typeface="Calibri"/>
            </a:endParaRPr>
          </a:p>
          <a:p>
            <a:pPr marL="622300" indent="-609600">
              <a:lnSpc>
                <a:spcPct val="100000"/>
              </a:lnSpc>
              <a:spcBef>
                <a:spcPts val="580"/>
              </a:spcBef>
              <a:buAutoNum type="arabicPeriod"/>
              <a:tabLst>
                <a:tab pos="622300" algn="l"/>
              </a:tabLst>
            </a:pPr>
            <a:r>
              <a:rPr sz="2400" b="1" dirty="0">
                <a:solidFill>
                  <a:srgbClr val="006600"/>
                </a:solidFill>
                <a:latin typeface="Calibri"/>
                <a:cs typeface="Calibri"/>
              </a:rPr>
              <a:t>Calcium</a:t>
            </a:r>
            <a:r>
              <a:rPr sz="2400" b="1" spc="-65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600"/>
                </a:solidFill>
                <a:latin typeface="Calibri"/>
                <a:cs typeface="Calibri"/>
              </a:rPr>
              <a:t>and</a:t>
            </a:r>
            <a:r>
              <a:rPr sz="2400" b="1" spc="-65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600"/>
                </a:solidFill>
                <a:latin typeface="Calibri"/>
                <a:cs typeface="Calibri"/>
              </a:rPr>
              <a:t>Magnesium</a:t>
            </a:r>
            <a:r>
              <a:rPr sz="2400" b="1" spc="-55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600"/>
                </a:solidFill>
                <a:latin typeface="Calibri"/>
                <a:cs typeface="Calibri"/>
              </a:rPr>
              <a:t>Hardness</a:t>
            </a:r>
            <a:endParaRPr sz="2400">
              <a:latin typeface="Calibri"/>
              <a:cs typeface="Calibri"/>
            </a:endParaRPr>
          </a:p>
          <a:p>
            <a:pPr marL="622300" indent="-609600">
              <a:lnSpc>
                <a:spcPct val="100000"/>
              </a:lnSpc>
              <a:spcBef>
                <a:spcPts val="575"/>
              </a:spcBef>
              <a:buAutoNum type="arabicPeriod"/>
              <a:tabLst>
                <a:tab pos="622300" algn="l"/>
              </a:tabLst>
            </a:pPr>
            <a:r>
              <a:rPr sz="2400" b="1" spc="-10" dirty="0">
                <a:solidFill>
                  <a:srgbClr val="006600"/>
                </a:solidFill>
                <a:latin typeface="Calibri"/>
                <a:cs typeface="Calibri"/>
              </a:rPr>
              <a:t>Chlorides</a:t>
            </a:r>
            <a:endParaRPr sz="2400">
              <a:latin typeface="Calibri"/>
              <a:cs typeface="Calibri"/>
            </a:endParaRPr>
          </a:p>
          <a:p>
            <a:pPr marL="622300" indent="-609600">
              <a:lnSpc>
                <a:spcPct val="100000"/>
              </a:lnSpc>
              <a:spcBef>
                <a:spcPts val="575"/>
              </a:spcBef>
              <a:buAutoNum type="arabicPeriod"/>
              <a:tabLst>
                <a:tab pos="622300" algn="l"/>
              </a:tabLst>
            </a:pPr>
            <a:r>
              <a:rPr sz="2400" b="1" spc="-10" dirty="0">
                <a:solidFill>
                  <a:srgbClr val="006600"/>
                </a:solidFill>
                <a:latin typeface="Calibri"/>
                <a:cs typeface="Calibri"/>
              </a:rPr>
              <a:t>Silica</a:t>
            </a:r>
            <a:endParaRPr sz="2400">
              <a:latin typeface="Calibri"/>
              <a:cs typeface="Calibri"/>
            </a:endParaRPr>
          </a:p>
          <a:p>
            <a:pPr marL="622300" indent="-609600">
              <a:lnSpc>
                <a:spcPct val="100000"/>
              </a:lnSpc>
              <a:spcBef>
                <a:spcPts val="580"/>
              </a:spcBef>
              <a:buAutoNum type="arabicPeriod"/>
              <a:tabLst>
                <a:tab pos="622300" algn="l"/>
              </a:tabLst>
            </a:pPr>
            <a:r>
              <a:rPr sz="2400" b="1" spc="-20" dirty="0">
                <a:solidFill>
                  <a:srgbClr val="006600"/>
                </a:solidFill>
                <a:latin typeface="Calibri"/>
                <a:cs typeface="Calibri"/>
              </a:rPr>
              <a:t>Iron</a:t>
            </a:r>
            <a:endParaRPr sz="2400">
              <a:latin typeface="Calibri"/>
              <a:cs typeface="Calibri"/>
            </a:endParaRPr>
          </a:p>
          <a:p>
            <a:pPr marL="622300" indent="-609600">
              <a:lnSpc>
                <a:spcPct val="100000"/>
              </a:lnSpc>
              <a:spcBef>
                <a:spcPts val="575"/>
              </a:spcBef>
              <a:buAutoNum type="arabicPeriod"/>
              <a:tabLst>
                <a:tab pos="622300" algn="l"/>
              </a:tabLst>
            </a:pPr>
            <a:r>
              <a:rPr sz="2400" b="1" dirty="0">
                <a:solidFill>
                  <a:srgbClr val="006600"/>
                </a:solidFill>
                <a:latin typeface="Calibri"/>
                <a:cs typeface="Calibri"/>
              </a:rPr>
              <a:t>Ammonia</a:t>
            </a:r>
            <a:r>
              <a:rPr sz="2400" b="1" spc="-55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600"/>
                </a:solidFill>
                <a:latin typeface="Calibri"/>
                <a:cs typeface="Calibri"/>
              </a:rPr>
              <a:t>and</a:t>
            </a:r>
            <a:r>
              <a:rPr sz="2400" b="1" spc="-35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600"/>
                </a:solidFill>
                <a:latin typeface="Calibri"/>
                <a:cs typeface="Calibri"/>
              </a:rPr>
              <a:t>Nitrites</a:t>
            </a:r>
            <a:endParaRPr sz="2400">
              <a:latin typeface="Calibri"/>
              <a:cs typeface="Calibri"/>
            </a:endParaRPr>
          </a:p>
          <a:p>
            <a:pPr marL="622300" indent="-609600">
              <a:lnSpc>
                <a:spcPct val="100000"/>
              </a:lnSpc>
              <a:spcBef>
                <a:spcPts val="575"/>
              </a:spcBef>
              <a:buAutoNum type="arabicPeriod"/>
              <a:tabLst>
                <a:tab pos="622300" algn="l"/>
              </a:tabLst>
            </a:pPr>
            <a:r>
              <a:rPr sz="2400" b="1" spc="-25" dirty="0">
                <a:solidFill>
                  <a:srgbClr val="006600"/>
                </a:solidFill>
                <a:latin typeface="Calibri"/>
                <a:cs typeface="Calibri"/>
              </a:rPr>
              <a:t>Treatment</a:t>
            </a:r>
            <a:r>
              <a:rPr sz="2400" b="1" spc="-65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600"/>
                </a:solidFill>
                <a:latin typeface="Calibri"/>
                <a:cs typeface="Calibri"/>
              </a:rPr>
              <a:t>Chemicals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142</a:t>
            </a:fld>
            <a:endParaRPr spc="-25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76400" y="152400"/>
            <a:ext cx="7086600" cy="685800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203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60"/>
              </a:spcBef>
            </a:pPr>
            <a:r>
              <a:rPr sz="3200" spc="-10" dirty="0"/>
              <a:t>Evaluation</a:t>
            </a:r>
            <a:endParaRPr sz="3200"/>
          </a:p>
        </p:txBody>
      </p:sp>
      <p:sp>
        <p:nvSpPr>
          <p:cNvPr id="4" name="object 4"/>
          <p:cNvSpPr txBox="1"/>
          <p:nvPr/>
        </p:nvSpPr>
        <p:spPr>
          <a:xfrm>
            <a:off x="548640" y="854710"/>
            <a:ext cx="6019800" cy="5257165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609600" indent="-609600">
              <a:lnSpc>
                <a:spcPct val="100000"/>
              </a:lnSpc>
              <a:spcBef>
                <a:spcPts val="385"/>
              </a:spcBef>
              <a:buFont typeface="Arial MT"/>
              <a:buChar char="•"/>
              <a:tabLst>
                <a:tab pos="609600" algn="l"/>
              </a:tabLst>
            </a:pPr>
            <a:r>
              <a:rPr sz="2400" b="1" dirty="0">
                <a:solidFill>
                  <a:srgbClr val="006600"/>
                </a:solidFill>
                <a:latin typeface="Calibri"/>
                <a:cs typeface="Calibri"/>
              </a:rPr>
              <a:t>Corrosion</a:t>
            </a:r>
            <a:r>
              <a:rPr sz="2400" b="1" spc="-105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600"/>
                </a:solidFill>
                <a:latin typeface="Calibri"/>
                <a:cs typeface="Calibri"/>
              </a:rPr>
              <a:t>Control</a:t>
            </a:r>
            <a:endParaRPr sz="2400">
              <a:latin typeface="Calibri"/>
              <a:cs typeface="Calibri"/>
            </a:endParaRPr>
          </a:p>
          <a:p>
            <a:pPr marL="609600" indent="-609600">
              <a:lnSpc>
                <a:spcPct val="100000"/>
              </a:lnSpc>
              <a:spcBef>
                <a:spcPts val="290"/>
              </a:spcBef>
              <a:buAutoNum type="arabicPeriod"/>
              <a:tabLst>
                <a:tab pos="609600" algn="l"/>
              </a:tabLst>
            </a:pPr>
            <a:r>
              <a:rPr sz="2400" b="1" dirty="0">
                <a:solidFill>
                  <a:srgbClr val="0000CC"/>
                </a:solidFill>
                <a:latin typeface="Calibri"/>
                <a:cs typeface="Calibri"/>
              </a:rPr>
              <a:t>Corrosion</a:t>
            </a:r>
            <a:r>
              <a:rPr sz="2400" b="1" spc="-105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00CC"/>
                </a:solidFill>
                <a:latin typeface="Calibri"/>
                <a:cs typeface="Calibri"/>
              </a:rPr>
              <a:t>Coupons</a:t>
            </a:r>
            <a:endParaRPr sz="2400">
              <a:latin typeface="Calibri"/>
              <a:cs typeface="Calibri"/>
            </a:endParaRPr>
          </a:p>
          <a:p>
            <a:pPr marL="609600" indent="-609600">
              <a:lnSpc>
                <a:spcPct val="100000"/>
              </a:lnSpc>
              <a:spcBef>
                <a:spcPts val="290"/>
              </a:spcBef>
              <a:buAutoNum type="arabicPeriod"/>
              <a:tabLst>
                <a:tab pos="609600" algn="l"/>
              </a:tabLst>
            </a:pPr>
            <a:r>
              <a:rPr sz="2400" b="1" spc="-10" dirty="0">
                <a:solidFill>
                  <a:srgbClr val="0000CC"/>
                </a:solidFill>
                <a:latin typeface="Calibri"/>
                <a:cs typeface="Calibri"/>
              </a:rPr>
              <a:t>On-</a:t>
            </a:r>
            <a:r>
              <a:rPr sz="2400" b="1" dirty="0">
                <a:solidFill>
                  <a:srgbClr val="0000CC"/>
                </a:solidFill>
                <a:latin typeface="Calibri"/>
                <a:cs typeface="Calibri"/>
              </a:rPr>
              <a:t>line</a:t>
            </a:r>
            <a:r>
              <a:rPr sz="2400" b="1" spc="-60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00CC"/>
                </a:solidFill>
                <a:latin typeface="Calibri"/>
                <a:cs typeface="Calibri"/>
              </a:rPr>
              <a:t>corrosion/</a:t>
            </a:r>
            <a:r>
              <a:rPr sz="2400" b="1" spc="-95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00CC"/>
                </a:solidFill>
                <a:latin typeface="Calibri"/>
                <a:cs typeface="Calibri"/>
              </a:rPr>
              <a:t>Instant</a:t>
            </a:r>
            <a:r>
              <a:rPr sz="2400" b="1" spc="-35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00CC"/>
                </a:solidFill>
                <a:latin typeface="Calibri"/>
                <a:cs typeface="Calibri"/>
              </a:rPr>
              <a:t>Corrosion</a:t>
            </a:r>
            <a:r>
              <a:rPr sz="2400" b="1" spc="-100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00CC"/>
                </a:solidFill>
                <a:latin typeface="Calibri"/>
                <a:cs typeface="Calibri"/>
              </a:rPr>
              <a:t>meter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25"/>
              </a:spcBef>
              <a:buClr>
                <a:srgbClr val="0000CC"/>
              </a:buClr>
              <a:buFont typeface="Calibri"/>
              <a:buAutoNum type="arabicPeriod"/>
            </a:pPr>
            <a:endParaRPr sz="2400">
              <a:latin typeface="Calibri"/>
              <a:cs typeface="Calibri"/>
            </a:endParaRPr>
          </a:p>
          <a:p>
            <a:pPr marL="609600" lvl="1" indent="-609600">
              <a:lnSpc>
                <a:spcPct val="100000"/>
              </a:lnSpc>
              <a:buFont typeface="Arial MT"/>
              <a:buChar char="•"/>
              <a:tabLst>
                <a:tab pos="609600" algn="l"/>
              </a:tabLst>
            </a:pPr>
            <a:r>
              <a:rPr sz="2400" b="1" dirty="0">
                <a:solidFill>
                  <a:srgbClr val="006600"/>
                </a:solidFill>
                <a:latin typeface="Calibri"/>
                <a:cs typeface="Calibri"/>
              </a:rPr>
              <a:t>Scale</a:t>
            </a:r>
            <a:r>
              <a:rPr sz="2400" b="1" spc="-65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600"/>
                </a:solidFill>
                <a:latin typeface="Calibri"/>
                <a:cs typeface="Calibri"/>
              </a:rPr>
              <a:t>and</a:t>
            </a:r>
            <a:r>
              <a:rPr sz="2400" b="1" spc="-60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600"/>
                </a:solidFill>
                <a:latin typeface="Calibri"/>
                <a:cs typeface="Calibri"/>
              </a:rPr>
              <a:t>Fouling</a:t>
            </a:r>
            <a:r>
              <a:rPr sz="2400" b="1" spc="-60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600"/>
                </a:solidFill>
                <a:latin typeface="Calibri"/>
                <a:cs typeface="Calibri"/>
              </a:rPr>
              <a:t>control</a:t>
            </a:r>
            <a:endParaRPr sz="2400">
              <a:latin typeface="Calibri"/>
              <a:cs typeface="Calibri"/>
            </a:endParaRPr>
          </a:p>
          <a:p>
            <a:pPr marL="609600" indent="-609600">
              <a:lnSpc>
                <a:spcPct val="100000"/>
              </a:lnSpc>
              <a:spcBef>
                <a:spcPts val="290"/>
              </a:spcBef>
              <a:buAutoNum type="arabicPeriod"/>
              <a:tabLst>
                <a:tab pos="609600" algn="l"/>
              </a:tabLst>
            </a:pPr>
            <a:r>
              <a:rPr sz="2400" b="1" dirty="0">
                <a:solidFill>
                  <a:srgbClr val="0000CC"/>
                </a:solidFill>
                <a:latin typeface="Calibri"/>
                <a:cs typeface="Calibri"/>
              </a:rPr>
              <a:t>Scale</a:t>
            </a:r>
            <a:r>
              <a:rPr sz="2400" b="1" spc="-75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00CC"/>
                </a:solidFill>
                <a:latin typeface="Calibri"/>
                <a:cs typeface="Calibri"/>
              </a:rPr>
              <a:t>and</a:t>
            </a:r>
            <a:r>
              <a:rPr sz="2400" b="1" spc="-65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00CC"/>
                </a:solidFill>
                <a:latin typeface="Calibri"/>
                <a:cs typeface="Calibri"/>
              </a:rPr>
              <a:t>fouling</a:t>
            </a:r>
            <a:r>
              <a:rPr sz="2400" b="1" spc="-65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00CC"/>
                </a:solidFill>
                <a:latin typeface="Calibri"/>
                <a:cs typeface="Calibri"/>
              </a:rPr>
              <a:t>monitor</a:t>
            </a:r>
            <a:endParaRPr sz="2400">
              <a:latin typeface="Calibri"/>
              <a:cs typeface="Calibri"/>
            </a:endParaRPr>
          </a:p>
          <a:p>
            <a:pPr marL="609600" indent="-609600">
              <a:lnSpc>
                <a:spcPct val="100000"/>
              </a:lnSpc>
              <a:spcBef>
                <a:spcPts val="290"/>
              </a:spcBef>
              <a:buAutoNum type="arabicPeriod"/>
              <a:tabLst>
                <a:tab pos="609600" algn="l"/>
              </a:tabLst>
            </a:pPr>
            <a:r>
              <a:rPr sz="2400" b="1" dirty="0">
                <a:solidFill>
                  <a:srgbClr val="0000CC"/>
                </a:solidFill>
                <a:latin typeface="Calibri"/>
                <a:cs typeface="Calibri"/>
              </a:rPr>
              <a:t>Heat</a:t>
            </a:r>
            <a:r>
              <a:rPr sz="2400" b="1" spc="-95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00CC"/>
                </a:solidFill>
                <a:latin typeface="Calibri"/>
                <a:cs typeface="Calibri"/>
              </a:rPr>
              <a:t>transfer</a:t>
            </a:r>
            <a:r>
              <a:rPr sz="2400" b="1" spc="-90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rgbClr val="0000CC"/>
                </a:solidFill>
                <a:latin typeface="Calibri"/>
                <a:cs typeface="Calibri"/>
              </a:rPr>
              <a:t>data</a:t>
            </a:r>
            <a:endParaRPr sz="2400">
              <a:latin typeface="Calibri"/>
              <a:cs typeface="Calibri"/>
            </a:endParaRPr>
          </a:p>
          <a:p>
            <a:pPr marL="609600" indent="-609600">
              <a:lnSpc>
                <a:spcPct val="100000"/>
              </a:lnSpc>
              <a:spcBef>
                <a:spcPts val="290"/>
              </a:spcBef>
              <a:buAutoNum type="arabicPeriod"/>
              <a:tabLst>
                <a:tab pos="609600" algn="l"/>
              </a:tabLst>
            </a:pPr>
            <a:r>
              <a:rPr sz="2400" b="1" dirty="0">
                <a:solidFill>
                  <a:srgbClr val="0000CC"/>
                </a:solidFill>
                <a:latin typeface="Calibri"/>
                <a:cs typeface="Calibri"/>
              </a:rPr>
              <a:t>Periodic</a:t>
            </a:r>
            <a:r>
              <a:rPr sz="2400" b="1" spc="-90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00CC"/>
                </a:solidFill>
                <a:latin typeface="Calibri"/>
                <a:cs typeface="Calibri"/>
              </a:rPr>
              <a:t>inspection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25"/>
              </a:spcBef>
              <a:buClr>
                <a:srgbClr val="0000CC"/>
              </a:buClr>
              <a:buFont typeface="Calibri"/>
              <a:buAutoNum type="arabicPeriod"/>
            </a:pPr>
            <a:endParaRPr sz="2400">
              <a:latin typeface="Calibri"/>
              <a:cs typeface="Calibri"/>
            </a:endParaRPr>
          </a:p>
          <a:p>
            <a:pPr marL="609600" lvl="1" indent="-609600">
              <a:lnSpc>
                <a:spcPct val="100000"/>
              </a:lnSpc>
              <a:buFont typeface="Arial MT"/>
              <a:buChar char="•"/>
              <a:tabLst>
                <a:tab pos="609600" algn="l"/>
              </a:tabLst>
            </a:pPr>
            <a:r>
              <a:rPr sz="2400" b="1" spc="-10" dirty="0">
                <a:solidFill>
                  <a:srgbClr val="006600"/>
                </a:solidFill>
                <a:latin typeface="Calibri"/>
                <a:cs typeface="Calibri"/>
              </a:rPr>
              <a:t>Microbiological</a:t>
            </a:r>
            <a:r>
              <a:rPr sz="2400" b="1" spc="-20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600"/>
                </a:solidFill>
                <a:latin typeface="Calibri"/>
                <a:cs typeface="Calibri"/>
              </a:rPr>
              <a:t>control</a:t>
            </a:r>
            <a:endParaRPr sz="2400">
              <a:latin typeface="Calibri"/>
              <a:cs typeface="Calibri"/>
            </a:endParaRPr>
          </a:p>
          <a:p>
            <a:pPr marL="609600" indent="-609600">
              <a:lnSpc>
                <a:spcPct val="100000"/>
              </a:lnSpc>
              <a:spcBef>
                <a:spcPts val="285"/>
              </a:spcBef>
              <a:buAutoNum type="arabicPeriod"/>
              <a:tabLst>
                <a:tab pos="609600" algn="l"/>
              </a:tabLst>
            </a:pPr>
            <a:r>
              <a:rPr sz="2400" b="1" dirty="0">
                <a:solidFill>
                  <a:srgbClr val="0000CC"/>
                </a:solidFill>
                <a:latin typeface="Calibri"/>
                <a:cs typeface="Calibri"/>
              </a:rPr>
              <a:t>Regular</a:t>
            </a:r>
            <a:r>
              <a:rPr sz="2400" b="1" spc="-50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00CC"/>
                </a:solidFill>
                <a:latin typeface="Calibri"/>
                <a:cs typeface="Calibri"/>
              </a:rPr>
              <a:t>microbiological</a:t>
            </a:r>
            <a:r>
              <a:rPr sz="2400" b="1" spc="-50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00CC"/>
                </a:solidFill>
                <a:latin typeface="Calibri"/>
                <a:cs typeface="Calibri"/>
              </a:rPr>
              <a:t>analysis</a:t>
            </a:r>
            <a:endParaRPr sz="2400">
              <a:latin typeface="Calibri"/>
              <a:cs typeface="Calibri"/>
            </a:endParaRPr>
          </a:p>
          <a:p>
            <a:pPr marL="609600" indent="-609600">
              <a:lnSpc>
                <a:spcPct val="100000"/>
              </a:lnSpc>
              <a:spcBef>
                <a:spcPts val="295"/>
              </a:spcBef>
              <a:buAutoNum type="arabicPeriod"/>
              <a:tabLst>
                <a:tab pos="609600" algn="l"/>
              </a:tabLst>
            </a:pPr>
            <a:r>
              <a:rPr sz="2400" b="1" spc="-25" dirty="0">
                <a:solidFill>
                  <a:srgbClr val="0000CC"/>
                </a:solidFill>
                <a:latin typeface="Calibri"/>
                <a:cs typeface="Calibri"/>
              </a:rPr>
              <a:t>On-</a:t>
            </a:r>
            <a:r>
              <a:rPr sz="2400" b="1" dirty="0">
                <a:solidFill>
                  <a:srgbClr val="0000CC"/>
                </a:solidFill>
                <a:latin typeface="Calibri"/>
                <a:cs typeface="Calibri"/>
              </a:rPr>
              <a:t>line</a:t>
            </a:r>
            <a:r>
              <a:rPr sz="2400" b="1" spc="-10" dirty="0">
                <a:solidFill>
                  <a:srgbClr val="0000CC"/>
                </a:solidFill>
                <a:latin typeface="Calibri"/>
                <a:cs typeface="Calibri"/>
              </a:rPr>
              <a:t> bio-</a:t>
            </a:r>
            <a:r>
              <a:rPr sz="2400" b="1" dirty="0">
                <a:solidFill>
                  <a:srgbClr val="0000CC"/>
                </a:solidFill>
                <a:latin typeface="Calibri"/>
                <a:cs typeface="Calibri"/>
              </a:rPr>
              <a:t>fouling</a:t>
            </a:r>
            <a:r>
              <a:rPr sz="2400" b="1" spc="-25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00CC"/>
                </a:solidFill>
                <a:latin typeface="Calibri"/>
                <a:cs typeface="Calibri"/>
              </a:rPr>
              <a:t>monitor</a:t>
            </a:r>
            <a:endParaRPr sz="2400">
              <a:latin typeface="Calibri"/>
              <a:cs typeface="Calibri"/>
            </a:endParaRPr>
          </a:p>
          <a:p>
            <a:pPr marL="609600" indent="-609600">
              <a:lnSpc>
                <a:spcPct val="100000"/>
              </a:lnSpc>
              <a:spcBef>
                <a:spcPts val="285"/>
              </a:spcBef>
              <a:buAutoNum type="arabicPeriod"/>
              <a:tabLst>
                <a:tab pos="609600" algn="l"/>
              </a:tabLst>
            </a:pPr>
            <a:r>
              <a:rPr sz="2400" b="1" dirty="0">
                <a:solidFill>
                  <a:srgbClr val="0000CC"/>
                </a:solidFill>
                <a:latin typeface="Calibri"/>
                <a:cs typeface="Calibri"/>
              </a:rPr>
              <a:t>ORP</a:t>
            </a:r>
            <a:r>
              <a:rPr sz="2400" b="1" spc="-15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00CC"/>
                </a:solidFill>
                <a:latin typeface="Calibri"/>
                <a:cs typeface="Calibri"/>
              </a:rPr>
              <a:t>monitor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762000" y="1798573"/>
            <a:ext cx="7315200" cy="4783455"/>
            <a:chOff x="762000" y="1798573"/>
            <a:chExt cx="7315200" cy="478345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2000" y="1798573"/>
              <a:ext cx="7315200" cy="199707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38400" y="3179825"/>
              <a:ext cx="4648200" cy="3401949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447800" y="76200"/>
            <a:ext cx="6172200" cy="457200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38100" rIns="0" bIns="0" rtlCol="0">
            <a:spAutoFit/>
          </a:bodyPr>
          <a:lstStyle/>
          <a:p>
            <a:pPr marL="481965">
              <a:lnSpc>
                <a:spcPct val="100000"/>
              </a:lnSpc>
              <a:spcBef>
                <a:spcPts val="300"/>
              </a:spcBef>
            </a:pPr>
            <a:r>
              <a:rPr sz="2400" dirty="0">
                <a:latin typeface="Arial"/>
                <a:cs typeface="Arial"/>
              </a:rPr>
              <a:t>ONLINE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BIOFOULING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MONITORING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24000" y="76200"/>
            <a:ext cx="6172200" cy="457200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38100" rIns="0" bIns="0" rtlCol="0">
            <a:spAutoFit/>
          </a:bodyPr>
          <a:lstStyle/>
          <a:p>
            <a:pPr marL="481965">
              <a:lnSpc>
                <a:spcPct val="100000"/>
              </a:lnSpc>
              <a:spcBef>
                <a:spcPts val="300"/>
              </a:spcBef>
            </a:pPr>
            <a:r>
              <a:rPr sz="2400" dirty="0">
                <a:latin typeface="Arial"/>
                <a:cs typeface="Arial"/>
              </a:rPr>
              <a:t>ONLINE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BIOFOULING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MONITORING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400" y="1143000"/>
            <a:ext cx="3886200" cy="288124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76800" y="1066800"/>
            <a:ext cx="3657600" cy="302895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181600" y="4326001"/>
            <a:ext cx="3200400" cy="2303399"/>
          </a:xfrm>
          <a:prstGeom prst="rect">
            <a:avLst/>
          </a:prstGeom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19200" y="152361"/>
            <a:ext cx="6172200" cy="831215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381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00"/>
              </a:spcBef>
            </a:pPr>
            <a:r>
              <a:rPr sz="2400" b="1" dirty="0">
                <a:solidFill>
                  <a:srgbClr val="FFFFCC"/>
                </a:solidFill>
                <a:latin typeface="Arial"/>
                <a:cs typeface="Arial"/>
              </a:rPr>
              <a:t>ONLINE</a:t>
            </a:r>
            <a:r>
              <a:rPr sz="2400" b="1" spc="-40" dirty="0">
                <a:solidFill>
                  <a:srgbClr val="FFFFCC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FFFFCC"/>
                </a:solidFill>
                <a:latin typeface="Arial"/>
                <a:cs typeface="Arial"/>
              </a:rPr>
              <a:t>CORROSION/FOULING</a:t>
            </a:r>
            <a:endParaRPr sz="2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400" b="1" spc="-10" dirty="0">
                <a:solidFill>
                  <a:srgbClr val="FFFFCC"/>
                </a:solidFill>
                <a:latin typeface="Arial"/>
                <a:cs typeface="Arial"/>
              </a:rPr>
              <a:t>MONITORING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6800" y="1295463"/>
            <a:ext cx="7086600" cy="5110099"/>
          </a:xfrm>
          <a:prstGeom prst="rect">
            <a:avLst/>
          </a:prstGeom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19200" y="152374"/>
            <a:ext cx="6172200" cy="462280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38100" rIns="0" bIns="0" rtlCol="0">
            <a:spAutoFit/>
          </a:bodyPr>
          <a:lstStyle/>
          <a:p>
            <a:pPr marL="281305">
              <a:lnSpc>
                <a:spcPct val="100000"/>
              </a:lnSpc>
              <a:spcBef>
                <a:spcPts val="300"/>
              </a:spcBef>
            </a:pPr>
            <a:r>
              <a:rPr sz="2400" dirty="0">
                <a:latin typeface="Arial"/>
                <a:cs typeface="Arial"/>
              </a:rPr>
              <a:t>ONLINE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MONITORING</a:t>
            </a:r>
            <a:r>
              <a:rPr sz="2400" spc="-4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OF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CHEMICALS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800" y="718438"/>
            <a:ext cx="2438400" cy="456247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33800" y="1404874"/>
            <a:ext cx="4720971" cy="3124200"/>
          </a:xfrm>
          <a:prstGeom prst="rect">
            <a:avLst/>
          </a:prstGeom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09800" y="914400"/>
            <a:ext cx="3429000" cy="54102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175628" y="3074390"/>
            <a:ext cx="2585085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sz="2000" b="1" spc="-10" dirty="0">
                <a:latin typeface="Arial"/>
                <a:cs typeface="Arial"/>
              </a:rPr>
              <a:t>LABORATOTRY </a:t>
            </a:r>
            <a:r>
              <a:rPr sz="2000" b="1" dirty="0">
                <a:latin typeface="Arial"/>
                <a:cs typeface="Arial"/>
              </a:rPr>
              <a:t>CELL</a:t>
            </a:r>
            <a:r>
              <a:rPr sz="2000" b="1" spc="-90" dirty="0">
                <a:latin typeface="Arial"/>
                <a:cs typeface="Arial"/>
              </a:rPr>
              <a:t> </a:t>
            </a:r>
            <a:r>
              <a:rPr sz="2000" b="1" spc="-25" dirty="0">
                <a:latin typeface="Arial"/>
                <a:cs typeface="Arial"/>
              </a:rPr>
              <a:t>FOR </a:t>
            </a:r>
            <a:r>
              <a:rPr sz="2000" b="1" spc="-10" dirty="0">
                <a:latin typeface="Arial"/>
                <a:cs typeface="Arial"/>
              </a:rPr>
              <a:t>ELECTROCHEMICAL STUDIES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47800" y="990600"/>
            <a:ext cx="2895600" cy="49530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48200" y="1054100"/>
            <a:ext cx="4114800" cy="488950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212594" y="6275019"/>
            <a:ext cx="518033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Arial"/>
                <a:cs typeface="Arial"/>
              </a:rPr>
              <a:t>CORROSION</a:t>
            </a:r>
            <a:r>
              <a:rPr sz="2000" b="1" spc="-85" dirty="0">
                <a:latin typeface="Arial"/>
                <a:cs typeface="Arial"/>
              </a:rPr>
              <a:t> </a:t>
            </a:r>
            <a:r>
              <a:rPr sz="2000" b="1" spc="-25" dirty="0">
                <a:latin typeface="Arial"/>
                <a:cs typeface="Arial"/>
              </a:rPr>
              <a:t>RATE</a:t>
            </a:r>
            <a:r>
              <a:rPr sz="2000" b="1" spc="-5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MONITORS</a:t>
            </a:r>
            <a:r>
              <a:rPr sz="2000" b="1" spc="-8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FOR</a:t>
            </a:r>
            <a:r>
              <a:rPr sz="2000" b="1" spc="-6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FIELD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00" y="914400"/>
            <a:ext cx="3438525" cy="44958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91000" y="914400"/>
            <a:ext cx="4587875" cy="449580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777745" y="5894019"/>
            <a:ext cx="563181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Arial"/>
                <a:cs typeface="Arial"/>
              </a:rPr>
              <a:t>INPLANT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CORROSION</a:t>
            </a:r>
            <a:r>
              <a:rPr sz="2000" b="1" spc="-7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MONITORING</a:t>
            </a:r>
            <a:r>
              <a:rPr sz="2000" b="1" spc="-8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OF</a:t>
            </a:r>
            <a:r>
              <a:rPr sz="2000" b="1" spc="-55" dirty="0">
                <a:latin typeface="Arial"/>
                <a:cs typeface="Arial"/>
              </a:rPr>
              <a:t> </a:t>
            </a:r>
            <a:r>
              <a:rPr sz="2000" b="1" spc="-25" dirty="0">
                <a:latin typeface="Arial"/>
                <a:cs typeface="Arial"/>
              </a:rPr>
              <a:t>CW </a:t>
            </a:r>
            <a:r>
              <a:rPr sz="2000" b="1" dirty="0">
                <a:latin typeface="Arial"/>
                <a:cs typeface="Arial"/>
              </a:rPr>
              <a:t>SYSTEM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THROUGH</a:t>
            </a:r>
            <a:r>
              <a:rPr sz="2000" b="1" spc="-5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WEIGHT</a:t>
            </a:r>
            <a:r>
              <a:rPr sz="2000" b="1" spc="-6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LOSS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COUPONS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426957" y="6426504"/>
            <a:ext cx="18097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888888"/>
                </a:solidFill>
                <a:latin typeface="Calibri"/>
                <a:cs typeface="Calibri"/>
              </a:rPr>
              <a:t>14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14400" y="2286000"/>
            <a:ext cx="6553200" cy="1939289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31750" rIns="0" bIns="0" rtlCol="0">
            <a:spAutoFit/>
          </a:bodyPr>
          <a:lstStyle/>
          <a:p>
            <a:pPr marL="771525" marR="764540" algn="ctr">
              <a:lnSpc>
                <a:spcPct val="100000"/>
              </a:lnSpc>
              <a:spcBef>
                <a:spcPts val="250"/>
              </a:spcBef>
            </a:pPr>
            <a:r>
              <a:rPr sz="4000" dirty="0">
                <a:latin typeface="Arial"/>
                <a:cs typeface="Arial"/>
              </a:rPr>
              <a:t>STEPS</a:t>
            </a:r>
            <a:r>
              <a:rPr sz="4000" spc="-130" dirty="0">
                <a:latin typeface="Arial"/>
                <a:cs typeface="Arial"/>
              </a:rPr>
              <a:t> </a:t>
            </a:r>
            <a:r>
              <a:rPr sz="4000" spc="-25" dirty="0">
                <a:latin typeface="Arial"/>
                <a:cs typeface="Arial"/>
              </a:rPr>
              <a:t>INVOLVED</a:t>
            </a:r>
            <a:r>
              <a:rPr sz="4000" spc="-114" dirty="0">
                <a:latin typeface="Arial"/>
                <a:cs typeface="Arial"/>
              </a:rPr>
              <a:t> </a:t>
            </a:r>
            <a:r>
              <a:rPr sz="4000" spc="-25" dirty="0">
                <a:latin typeface="Arial"/>
                <a:cs typeface="Arial"/>
              </a:rPr>
              <a:t>IN </a:t>
            </a:r>
            <a:r>
              <a:rPr sz="4000" dirty="0">
                <a:latin typeface="Arial"/>
                <a:cs typeface="Arial"/>
              </a:rPr>
              <a:t>COOLING</a:t>
            </a:r>
            <a:r>
              <a:rPr sz="4000" spc="-100" dirty="0">
                <a:latin typeface="Arial"/>
                <a:cs typeface="Arial"/>
              </a:rPr>
              <a:t> </a:t>
            </a:r>
            <a:r>
              <a:rPr sz="4000" spc="-10" dirty="0">
                <a:latin typeface="Arial"/>
                <a:cs typeface="Arial"/>
              </a:rPr>
              <a:t>WATER TREATMENT</a:t>
            </a:r>
            <a:endParaRPr sz="4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600" y="914400"/>
            <a:ext cx="3429000" cy="46482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95800" y="990600"/>
            <a:ext cx="4267200" cy="10922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19600" y="2438336"/>
            <a:ext cx="4267200" cy="117951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495800" y="3886200"/>
            <a:ext cx="4267200" cy="1335024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045870" y="6122619"/>
            <a:ext cx="7129780" cy="636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Arial"/>
                <a:cs typeface="Arial"/>
              </a:rPr>
              <a:t>CORROSION</a:t>
            </a:r>
            <a:r>
              <a:rPr sz="2000" b="1" spc="-8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TEST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RACK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WITH</a:t>
            </a:r>
            <a:r>
              <a:rPr sz="2000" b="1" spc="-5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TEST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COUPONS</a:t>
            </a:r>
            <a:r>
              <a:rPr sz="2000" b="1" spc="-75" dirty="0">
                <a:latin typeface="Arial"/>
                <a:cs typeface="Arial"/>
              </a:rPr>
              <a:t> </a:t>
            </a:r>
            <a:r>
              <a:rPr sz="2000" b="1" spc="-25" dirty="0">
                <a:latin typeface="Arial"/>
                <a:cs typeface="Arial"/>
              </a:rPr>
              <a:t>FOR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MONITORING</a:t>
            </a:r>
            <a:r>
              <a:rPr sz="2000" b="1" spc="-8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OF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CORROSION</a:t>
            </a:r>
            <a:r>
              <a:rPr sz="2000" b="1" spc="-6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&amp;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SCALING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IN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CW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SYSTEM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19200" y="76200"/>
            <a:ext cx="7772400" cy="511175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6540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15"/>
              </a:spcBef>
            </a:pPr>
            <a:r>
              <a:rPr sz="2400" dirty="0">
                <a:latin typeface="Arial"/>
                <a:cs typeface="Arial"/>
              </a:rPr>
              <a:t>CORROSION</a:t>
            </a:r>
            <a:r>
              <a:rPr sz="2400" spc="-75" dirty="0">
                <a:latin typeface="Arial"/>
                <a:cs typeface="Arial"/>
              </a:rPr>
              <a:t> </a:t>
            </a:r>
            <a:r>
              <a:rPr sz="2400" spc="-20" dirty="0">
                <a:latin typeface="Arial"/>
                <a:cs typeface="Arial"/>
              </a:rPr>
              <a:t>RATE</a:t>
            </a:r>
            <a:r>
              <a:rPr sz="2400" spc="-7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BY</a:t>
            </a:r>
            <a:r>
              <a:rPr sz="2400" spc="-1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WEIGHT</a:t>
            </a:r>
            <a:r>
              <a:rPr sz="2400" spc="-85" dirty="0">
                <a:latin typeface="Arial"/>
                <a:cs typeface="Arial"/>
              </a:rPr>
              <a:t> </a:t>
            </a:r>
            <a:r>
              <a:rPr sz="2400" spc="-20" dirty="0">
                <a:latin typeface="Arial"/>
                <a:cs typeface="Arial"/>
              </a:rPr>
              <a:t>LOSS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505200" y="1524063"/>
            <a:ext cx="1816100" cy="811530"/>
          </a:xfrm>
          <a:prstGeom prst="rect">
            <a:avLst/>
          </a:prstGeom>
          <a:solidFill>
            <a:srgbClr val="99CCFF"/>
          </a:solidFill>
        </p:spPr>
        <p:txBody>
          <a:bodyPr vert="horz" wrap="square" lIns="0" tIns="33655" rIns="0" bIns="0" rtlCol="0">
            <a:spAutoFit/>
          </a:bodyPr>
          <a:lstStyle/>
          <a:p>
            <a:pPr marL="177800">
              <a:lnSpc>
                <a:spcPct val="100000"/>
              </a:lnSpc>
              <a:spcBef>
                <a:spcPts val="265"/>
              </a:spcBef>
              <a:tabLst>
                <a:tab pos="1607820" algn="l"/>
              </a:tabLst>
            </a:pPr>
            <a:r>
              <a:rPr sz="2400" b="1" u="sng" spc="3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 </a:t>
            </a:r>
            <a:r>
              <a:rPr sz="2400" b="1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22.3</a:t>
            </a:r>
            <a:r>
              <a:rPr sz="2400" b="1" u="sng" spc="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400" b="1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x</a:t>
            </a:r>
            <a:r>
              <a:rPr sz="2400" b="1" u="sng" spc="-5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W</a:t>
            </a:r>
            <a:r>
              <a:rPr sz="2400" b="1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endParaRPr sz="2400">
              <a:latin typeface="Times New Roman"/>
              <a:cs typeface="Times New Roman"/>
            </a:endParaRPr>
          </a:p>
          <a:p>
            <a:pPr marL="300355">
              <a:lnSpc>
                <a:spcPct val="100000"/>
              </a:lnSpc>
            </a:pPr>
            <a:r>
              <a:rPr sz="2400" b="1" dirty="0">
                <a:latin typeface="Times New Roman"/>
                <a:cs typeface="Times New Roman"/>
              </a:rPr>
              <a:t>D</a:t>
            </a:r>
            <a:r>
              <a:rPr sz="2400" b="1" spc="-1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x</a:t>
            </a:r>
            <a:r>
              <a:rPr sz="2400" b="1" spc="-130" dirty="0">
                <a:latin typeface="Times New Roman"/>
                <a:cs typeface="Times New Roman"/>
              </a:rPr>
              <a:t> </a:t>
            </a:r>
            <a:r>
              <a:rPr sz="2400" b="1" spc="-20" dirty="0">
                <a:latin typeface="Times New Roman"/>
                <a:cs typeface="Times New Roman"/>
              </a:rPr>
              <a:t>A</a:t>
            </a:r>
            <a:r>
              <a:rPr sz="2400" b="1" spc="-14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x</a:t>
            </a:r>
            <a:r>
              <a:rPr sz="2400" b="1" spc="-40" dirty="0">
                <a:latin typeface="Times New Roman"/>
                <a:cs typeface="Times New Roman"/>
              </a:rPr>
              <a:t> </a:t>
            </a:r>
            <a:r>
              <a:rPr sz="2400" b="1" spc="-50" dirty="0">
                <a:latin typeface="Times New Roman"/>
                <a:cs typeface="Times New Roman"/>
              </a:rPr>
              <a:t>T</a:t>
            </a:r>
            <a:endParaRPr sz="2400">
              <a:latin typeface="Times New Roman"/>
              <a:cs typeface="Times New Roman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1278255" y="2810805"/>
          <a:ext cx="6563995" cy="33655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20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06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8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941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7985">
                <a:tc>
                  <a:txBody>
                    <a:bodyPr/>
                    <a:lstStyle/>
                    <a:p>
                      <a:pPr marR="101600" algn="r">
                        <a:lnSpc>
                          <a:spcPts val="2620"/>
                        </a:lnSpc>
                      </a:pPr>
                      <a:r>
                        <a:rPr sz="2400" b="1" spc="-25" dirty="0">
                          <a:latin typeface="Times New Roman"/>
                          <a:cs typeface="Times New Roman"/>
                        </a:rPr>
                        <a:t>MPY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679450">
                        <a:lnSpc>
                          <a:spcPts val="2620"/>
                        </a:lnSpc>
                      </a:pPr>
                      <a:r>
                        <a:rPr sz="2400" b="1" spc="-50" dirty="0">
                          <a:latin typeface="Times New Roman"/>
                          <a:cs typeface="Times New Roman"/>
                        </a:rPr>
                        <a:t>=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17500">
                        <a:lnSpc>
                          <a:spcPts val="2620"/>
                        </a:lnSpc>
                      </a:pPr>
                      <a:r>
                        <a:rPr sz="2400" b="1" dirty="0">
                          <a:latin typeface="Times New Roman"/>
                          <a:cs typeface="Times New Roman"/>
                        </a:rPr>
                        <a:t>Mils</a:t>
                      </a:r>
                      <a:r>
                        <a:rPr sz="2400" b="1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b="1" dirty="0">
                          <a:latin typeface="Times New Roman"/>
                          <a:cs typeface="Times New Roman"/>
                        </a:rPr>
                        <a:t>Per</a:t>
                      </a:r>
                      <a:r>
                        <a:rPr sz="2400" b="1" spc="-1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b="1" spc="-20" dirty="0">
                          <a:latin typeface="Times New Roman"/>
                          <a:cs typeface="Times New Roman"/>
                        </a:rPr>
                        <a:t>Year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8150">
                <a:tc>
                  <a:txBody>
                    <a:bodyPr/>
                    <a:lstStyle/>
                    <a:p>
                      <a:pPr marR="102235" algn="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2400" b="1" spc="-50" dirty="0">
                          <a:latin typeface="Times New Roman"/>
                          <a:cs typeface="Times New Roman"/>
                        </a:rPr>
                        <a:t>W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17145" marB="0"/>
                </a:tc>
                <a:tc gridSpan="2">
                  <a:txBody>
                    <a:bodyPr/>
                    <a:lstStyle/>
                    <a:p>
                      <a:pPr marL="67945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2400" b="1" spc="-50" dirty="0">
                          <a:latin typeface="Times New Roman"/>
                          <a:cs typeface="Times New Roman"/>
                        </a:rPr>
                        <a:t>=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17145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1750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2400" b="1" dirty="0">
                          <a:latin typeface="Times New Roman"/>
                          <a:cs typeface="Times New Roman"/>
                        </a:rPr>
                        <a:t>Weight</a:t>
                      </a:r>
                      <a:r>
                        <a:rPr sz="2400" b="1" spc="-10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b="1" dirty="0">
                          <a:latin typeface="Times New Roman"/>
                          <a:cs typeface="Times New Roman"/>
                        </a:rPr>
                        <a:t>Loss</a:t>
                      </a:r>
                      <a:r>
                        <a:rPr sz="2400" b="1" spc="-10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b="1" spc="-20" dirty="0">
                          <a:latin typeface="Times New Roman"/>
                          <a:cs typeface="Times New Roman"/>
                        </a:rPr>
                        <a:t>(mg)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1714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8784">
                <a:tc>
                  <a:txBody>
                    <a:bodyPr/>
                    <a:lstStyle/>
                    <a:p>
                      <a:pPr marR="101600" algn="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2400" b="1" spc="-50" dirty="0">
                          <a:latin typeface="Times New Roman"/>
                          <a:cs typeface="Times New Roman"/>
                        </a:rPr>
                        <a:t>D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17780" marB="0"/>
                </a:tc>
                <a:tc gridSpan="2">
                  <a:txBody>
                    <a:bodyPr/>
                    <a:lstStyle/>
                    <a:p>
                      <a:pPr marL="67945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2400" b="1" spc="-50" dirty="0">
                          <a:latin typeface="Times New Roman"/>
                          <a:cs typeface="Times New Roman"/>
                        </a:rPr>
                        <a:t>=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1778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1750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2400" b="1" dirty="0">
                          <a:latin typeface="Times New Roman"/>
                          <a:cs typeface="Times New Roman"/>
                        </a:rPr>
                        <a:t>Specific</a:t>
                      </a:r>
                      <a:r>
                        <a:rPr sz="2400" b="1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b="1" dirty="0">
                          <a:latin typeface="Times New Roman"/>
                          <a:cs typeface="Times New Roman"/>
                        </a:rPr>
                        <a:t>Gravity</a:t>
                      </a:r>
                      <a:r>
                        <a:rPr sz="2400" b="1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b="1" dirty="0">
                          <a:latin typeface="Times New Roman"/>
                          <a:cs typeface="Times New Roman"/>
                        </a:rPr>
                        <a:t>(gm</a:t>
                      </a:r>
                      <a:r>
                        <a:rPr sz="2400" b="1" spc="-10" dirty="0">
                          <a:latin typeface="Times New Roman"/>
                          <a:cs typeface="Times New Roman"/>
                        </a:rPr>
                        <a:t> /cm</a:t>
                      </a:r>
                      <a:r>
                        <a:rPr sz="2400" b="1" spc="-15" baseline="24305" dirty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2400" b="1" spc="-10" dirty="0">
                          <a:latin typeface="Times New Roman"/>
                          <a:cs typeface="Times New Roman"/>
                        </a:rPr>
                        <a:t>)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1778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8784">
                <a:tc>
                  <a:txBody>
                    <a:bodyPr/>
                    <a:lstStyle/>
                    <a:p>
                      <a:pPr marR="101600" algn="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2400" b="1" spc="-50" dirty="0">
                          <a:latin typeface="Times New Roman"/>
                          <a:cs typeface="Times New Roman"/>
                        </a:rPr>
                        <a:t>A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17780" marB="0"/>
                </a:tc>
                <a:tc gridSpan="2">
                  <a:txBody>
                    <a:bodyPr/>
                    <a:lstStyle/>
                    <a:p>
                      <a:pPr marL="67945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2400" b="1" spc="-50" dirty="0">
                          <a:latin typeface="Times New Roman"/>
                          <a:cs typeface="Times New Roman"/>
                        </a:rPr>
                        <a:t>=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1778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1750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2400" b="1" spc="-20" dirty="0">
                          <a:latin typeface="Times New Roman"/>
                          <a:cs typeface="Times New Roman"/>
                        </a:rPr>
                        <a:t>Exposed</a:t>
                      </a:r>
                      <a:r>
                        <a:rPr sz="2400" b="1" spc="-1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b="1" dirty="0">
                          <a:latin typeface="Times New Roman"/>
                          <a:cs typeface="Times New Roman"/>
                        </a:rPr>
                        <a:t>Area</a:t>
                      </a:r>
                      <a:r>
                        <a:rPr sz="2400" b="1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b="1" spc="-10" dirty="0">
                          <a:latin typeface="Times New Roman"/>
                          <a:cs typeface="Times New Roman"/>
                        </a:rPr>
                        <a:t>(inch</a:t>
                      </a:r>
                      <a:r>
                        <a:rPr sz="2400" b="1" spc="-15" baseline="24305" dirty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2400" b="1" spc="-10" dirty="0">
                          <a:latin typeface="Times New Roman"/>
                          <a:cs typeface="Times New Roman"/>
                        </a:rPr>
                        <a:t>)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1778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7985">
                <a:tc>
                  <a:txBody>
                    <a:bodyPr/>
                    <a:lstStyle/>
                    <a:p>
                      <a:pPr marR="101600" algn="r">
                        <a:lnSpc>
                          <a:spcPts val="2820"/>
                        </a:lnSpc>
                        <a:spcBef>
                          <a:spcPts val="135"/>
                        </a:spcBef>
                      </a:pPr>
                      <a:r>
                        <a:rPr sz="2400" b="1" spc="-50" dirty="0">
                          <a:latin typeface="Times New Roman"/>
                          <a:cs typeface="Times New Roman"/>
                        </a:rPr>
                        <a:t>T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17145" marB="0"/>
                </a:tc>
                <a:tc gridSpan="2">
                  <a:txBody>
                    <a:bodyPr/>
                    <a:lstStyle/>
                    <a:p>
                      <a:pPr marL="679450">
                        <a:lnSpc>
                          <a:spcPts val="2820"/>
                        </a:lnSpc>
                        <a:spcBef>
                          <a:spcPts val="135"/>
                        </a:spcBef>
                      </a:pPr>
                      <a:r>
                        <a:rPr sz="2400" b="1" spc="-50" dirty="0">
                          <a:latin typeface="Times New Roman"/>
                          <a:cs typeface="Times New Roman"/>
                        </a:rPr>
                        <a:t>=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17145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17500">
                        <a:lnSpc>
                          <a:spcPts val="2820"/>
                        </a:lnSpc>
                        <a:spcBef>
                          <a:spcPts val="135"/>
                        </a:spcBef>
                      </a:pPr>
                      <a:r>
                        <a:rPr sz="2400" b="1" dirty="0">
                          <a:latin typeface="Times New Roman"/>
                          <a:cs typeface="Times New Roman"/>
                        </a:rPr>
                        <a:t>Time</a:t>
                      </a:r>
                      <a:r>
                        <a:rPr sz="2400" b="1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b="1" spc="-10" dirty="0">
                          <a:latin typeface="Times New Roman"/>
                          <a:cs typeface="Times New Roman"/>
                        </a:rPr>
                        <a:t>(Days)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1714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858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94"/>
                        </a:spcBef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400" b="1" dirty="0">
                          <a:solidFill>
                            <a:srgbClr val="800080"/>
                          </a:solidFill>
                          <a:latin typeface="Times New Roman"/>
                          <a:cs typeface="Times New Roman"/>
                        </a:rPr>
                        <a:t>1 </a:t>
                      </a:r>
                      <a:r>
                        <a:rPr sz="2400" b="1" spc="-25" dirty="0">
                          <a:solidFill>
                            <a:srgbClr val="800080"/>
                          </a:solidFill>
                          <a:latin typeface="Times New Roman"/>
                          <a:cs typeface="Times New Roman"/>
                        </a:rPr>
                        <a:t>MM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113664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94"/>
                        </a:spcBef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 marL="10922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400" b="1" spc="-50" dirty="0">
                          <a:solidFill>
                            <a:srgbClr val="800080"/>
                          </a:solidFill>
                          <a:latin typeface="Times New Roman"/>
                          <a:cs typeface="Times New Roman"/>
                        </a:rPr>
                        <a:t>=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113664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94"/>
                        </a:spcBef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 marL="30607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400" b="1" dirty="0">
                          <a:solidFill>
                            <a:srgbClr val="800080"/>
                          </a:solidFill>
                          <a:latin typeface="Times New Roman"/>
                          <a:cs typeface="Times New Roman"/>
                        </a:rPr>
                        <a:t>40 </a:t>
                      </a:r>
                      <a:r>
                        <a:rPr sz="2400" b="1" spc="-20" dirty="0">
                          <a:solidFill>
                            <a:srgbClr val="800080"/>
                          </a:solidFill>
                          <a:latin typeface="Times New Roman"/>
                          <a:cs typeface="Times New Roman"/>
                        </a:rPr>
                        <a:t>Mils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113664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7985">
                <a:tc>
                  <a:txBody>
                    <a:bodyPr/>
                    <a:lstStyle/>
                    <a:p>
                      <a:pPr marL="31750">
                        <a:lnSpc>
                          <a:spcPts val="2820"/>
                        </a:lnSpc>
                        <a:spcBef>
                          <a:spcPts val="135"/>
                        </a:spcBef>
                      </a:pPr>
                      <a:r>
                        <a:rPr sz="2400" b="1" dirty="0">
                          <a:solidFill>
                            <a:srgbClr val="800080"/>
                          </a:solidFill>
                          <a:latin typeface="Times New Roman"/>
                          <a:cs typeface="Times New Roman"/>
                        </a:rPr>
                        <a:t>1 </a:t>
                      </a:r>
                      <a:r>
                        <a:rPr sz="2400" b="1" spc="-25" dirty="0">
                          <a:solidFill>
                            <a:srgbClr val="800080"/>
                          </a:solidFill>
                          <a:latin typeface="Times New Roman"/>
                          <a:cs typeface="Times New Roman"/>
                        </a:rPr>
                        <a:t>MIL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17145" marB="0"/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ts val="2820"/>
                        </a:lnSpc>
                        <a:spcBef>
                          <a:spcPts val="135"/>
                        </a:spcBef>
                      </a:pPr>
                      <a:r>
                        <a:rPr sz="2400" b="1" spc="-50" dirty="0">
                          <a:solidFill>
                            <a:srgbClr val="800080"/>
                          </a:solidFill>
                          <a:latin typeface="Times New Roman"/>
                          <a:cs typeface="Times New Roman"/>
                        </a:rPr>
                        <a:t>=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17145" marB="0"/>
                </a:tc>
                <a:tc gridSpan="2">
                  <a:txBody>
                    <a:bodyPr/>
                    <a:lstStyle/>
                    <a:p>
                      <a:pPr marL="306070">
                        <a:lnSpc>
                          <a:spcPts val="2820"/>
                        </a:lnSpc>
                        <a:spcBef>
                          <a:spcPts val="135"/>
                        </a:spcBef>
                      </a:pPr>
                      <a:r>
                        <a:rPr sz="2400" b="1" dirty="0">
                          <a:solidFill>
                            <a:srgbClr val="800080"/>
                          </a:solidFill>
                          <a:latin typeface="Times New Roman"/>
                          <a:cs typeface="Times New Roman"/>
                        </a:rPr>
                        <a:t>25 </a:t>
                      </a:r>
                      <a:r>
                        <a:rPr sz="2400" b="1" spc="-10" dirty="0">
                          <a:solidFill>
                            <a:srgbClr val="800080"/>
                          </a:solidFill>
                          <a:latin typeface="Times New Roman"/>
                          <a:cs typeface="Times New Roman"/>
                        </a:rPr>
                        <a:t>Microns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17145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763625" y="1682242"/>
            <a:ext cx="237045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223135" algn="l"/>
              </a:tabLst>
            </a:pPr>
            <a:r>
              <a:rPr sz="3200" dirty="0">
                <a:latin typeface="Times New Roman"/>
                <a:cs typeface="Times New Roman"/>
              </a:rPr>
              <a:t>C.R. </a:t>
            </a:r>
            <a:r>
              <a:rPr sz="3200" spc="-10" dirty="0">
                <a:latin typeface="Times New Roman"/>
                <a:cs typeface="Times New Roman"/>
              </a:rPr>
              <a:t>(mpy)</a:t>
            </a:r>
            <a:r>
              <a:rPr sz="3200" dirty="0">
                <a:latin typeface="Times New Roman"/>
                <a:cs typeface="Times New Roman"/>
              </a:rPr>
              <a:t>	</a:t>
            </a:r>
            <a:r>
              <a:rPr sz="2700" spc="-75" baseline="1543" dirty="0">
                <a:latin typeface="Arial MT"/>
                <a:cs typeface="Arial MT"/>
              </a:rPr>
              <a:t>=</a:t>
            </a:r>
            <a:endParaRPr sz="2700" baseline="1543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0600" y="1052575"/>
            <a:ext cx="7391400" cy="473862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745360" y="5970219"/>
            <a:ext cx="542417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90750" marR="5080" indent="-2178685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Arial"/>
                <a:cs typeface="Arial"/>
              </a:rPr>
              <a:t>INPLANT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BIOFOULING</a:t>
            </a:r>
            <a:r>
              <a:rPr sz="2000" b="1" spc="-8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MONITORING</a:t>
            </a:r>
            <a:r>
              <a:rPr sz="2000" b="1" spc="-7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OF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b="1" spc="-25" dirty="0">
                <a:latin typeface="Arial"/>
                <a:cs typeface="Arial"/>
              </a:rPr>
              <a:t>CW </a:t>
            </a:r>
            <a:r>
              <a:rPr sz="2000" b="1" spc="-10" dirty="0">
                <a:latin typeface="Arial"/>
                <a:cs typeface="Arial"/>
              </a:rPr>
              <a:t>SYSTEM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838263"/>
            <a:ext cx="6324600" cy="557364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341234" y="2465044"/>
            <a:ext cx="1475740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sz="2000" spc="-30" dirty="0">
                <a:solidFill>
                  <a:srgbClr val="000000"/>
                </a:solidFill>
                <a:latin typeface="Arial"/>
                <a:cs typeface="Arial"/>
              </a:rPr>
              <a:t>DISSOLVED </a:t>
            </a:r>
            <a:r>
              <a:rPr sz="2000" spc="-10" dirty="0">
                <a:solidFill>
                  <a:srgbClr val="000000"/>
                </a:solidFill>
                <a:latin typeface="Arial"/>
                <a:cs typeface="Arial"/>
              </a:rPr>
              <a:t>OXYGEN ANALYZER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154</a:t>
            </a:fld>
            <a:endParaRPr spc="-25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00200" y="76263"/>
            <a:ext cx="7086600" cy="716280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20320" rIns="0" bIns="0" rtlCol="0">
            <a:spAutoFit/>
          </a:bodyPr>
          <a:lstStyle/>
          <a:p>
            <a:pPr marL="669925">
              <a:lnSpc>
                <a:spcPct val="100000"/>
              </a:lnSpc>
              <a:spcBef>
                <a:spcPts val="160"/>
              </a:spcBef>
            </a:pPr>
            <a:r>
              <a:rPr sz="3200" dirty="0"/>
              <a:t>Guidelines</a:t>
            </a:r>
            <a:r>
              <a:rPr sz="3200" spc="-65" dirty="0"/>
              <a:t> </a:t>
            </a:r>
            <a:r>
              <a:rPr sz="3200" dirty="0"/>
              <a:t>for</a:t>
            </a:r>
            <a:r>
              <a:rPr sz="3200" spc="-30" dirty="0"/>
              <a:t> </a:t>
            </a:r>
            <a:r>
              <a:rPr sz="3200" dirty="0"/>
              <a:t>assessing</a:t>
            </a:r>
            <a:r>
              <a:rPr sz="3200" spc="-60" dirty="0"/>
              <a:t> </a:t>
            </a:r>
            <a:r>
              <a:rPr sz="3200" spc="-10" dirty="0"/>
              <a:t>Corrosion</a:t>
            </a:r>
            <a:endParaRPr sz="3200"/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214312" y="976312"/>
          <a:ext cx="8943975" cy="548258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48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00405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000" b="1" spc="-10" dirty="0">
                          <a:solidFill>
                            <a:srgbClr val="006600"/>
                          </a:solidFill>
                          <a:latin typeface="Arial"/>
                          <a:cs typeface="Arial"/>
                        </a:rPr>
                        <a:t>Model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1760" marR="105410" indent="25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000" b="1" spc="-10" dirty="0">
                          <a:solidFill>
                            <a:srgbClr val="006600"/>
                          </a:solidFill>
                          <a:latin typeface="Arial"/>
                          <a:cs typeface="Arial"/>
                        </a:rPr>
                        <a:t>Corrosion </a:t>
                      </a:r>
                      <a:r>
                        <a:rPr sz="2000" b="1" dirty="0">
                          <a:solidFill>
                            <a:srgbClr val="006600"/>
                          </a:solidFill>
                          <a:latin typeface="Arial"/>
                          <a:cs typeface="Arial"/>
                        </a:rPr>
                        <a:t>rate</a:t>
                      </a:r>
                      <a:r>
                        <a:rPr sz="2000" b="1" spc="-30" dirty="0">
                          <a:solidFill>
                            <a:srgbClr val="0066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spc="-10" dirty="0">
                          <a:solidFill>
                            <a:srgbClr val="006600"/>
                          </a:solidFill>
                          <a:latin typeface="Arial"/>
                          <a:cs typeface="Arial"/>
                        </a:rPr>
                        <a:t>(mpy)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000" b="1" spc="-10" dirty="0">
                          <a:solidFill>
                            <a:srgbClr val="006600"/>
                          </a:solidFill>
                          <a:latin typeface="Arial"/>
                          <a:cs typeface="Arial"/>
                        </a:rPr>
                        <a:t>Comments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5605">
                <a:tc rowSpan="4">
                  <a:txBody>
                    <a:bodyPr/>
                    <a:lstStyle/>
                    <a:p>
                      <a:pPr marL="90805" marR="208279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000" spc="-1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Carbon Steel</a:t>
                      </a:r>
                      <a:endParaRPr sz="2000">
                        <a:latin typeface="Arial MT"/>
                        <a:cs typeface="Arial MT"/>
                      </a:endParaRPr>
                    </a:p>
                  </a:txBody>
                  <a:tcPr marL="0" marR="0" marT="3873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00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0-</a:t>
                      </a:r>
                      <a:r>
                        <a:rPr sz="2000" spc="-5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2</a:t>
                      </a:r>
                      <a:endParaRPr sz="2000">
                        <a:latin typeface="Arial MT"/>
                        <a:cs typeface="Arial MT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00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Excellent</a:t>
                      </a:r>
                      <a:r>
                        <a:rPr sz="2000" spc="-35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corrosion</a:t>
                      </a:r>
                      <a:r>
                        <a:rPr sz="2000" spc="-7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-1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resistance</a:t>
                      </a:r>
                      <a:endParaRPr sz="2000">
                        <a:latin typeface="Arial MT"/>
                        <a:cs typeface="Arial MT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4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873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00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2-</a:t>
                      </a:r>
                      <a:r>
                        <a:rPr sz="2000" spc="-5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3</a:t>
                      </a:r>
                      <a:endParaRPr sz="2000">
                        <a:latin typeface="Arial MT"/>
                        <a:cs typeface="Arial MT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00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Generally</a:t>
                      </a:r>
                      <a:r>
                        <a:rPr sz="2000" spc="-45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acceptable</a:t>
                      </a:r>
                      <a:r>
                        <a:rPr sz="2000" spc="-5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for</a:t>
                      </a:r>
                      <a:r>
                        <a:rPr sz="2000" spc="-25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all</a:t>
                      </a:r>
                      <a:r>
                        <a:rPr sz="2000" spc="-1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 systems</a:t>
                      </a:r>
                      <a:endParaRPr sz="2000">
                        <a:latin typeface="Arial MT"/>
                        <a:cs typeface="Arial MT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040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873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sz="200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3-</a:t>
                      </a:r>
                      <a:r>
                        <a:rPr sz="2000" spc="-5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5</a:t>
                      </a:r>
                      <a:endParaRPr sz="2000">
                        <a:latin typeface="Arial MT"/>
                        <a:cs typeface="Arial MT"/>
                      </a:endParaRPr>
                    </a:p>
                  </a:txBody>
                  <a:tcPr marL="0" marR="0" marT="3936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 marR="156210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sz="200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Fair</a:t>
                      </a:r>
                      <a:r>
                        <a:rPr sz="2000" spc="-2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Corrosion</a:t>
                      </a:r>
                      <a:r>
                        <a:rPr sz="2000" spc="-45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resistance</a:t>
                      </a:r>
                      <a:r>
                        <a:rPr sz="2000" spc="-5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acceptable</a:t>
                      </a:r>
                      <a:r>
                        <a:rPr sz="2000" spc="-4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with</a:t>
                      </a:r>
                      <a:r>
                        <a:rPr sz="2000" spc="-1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Iron</a:t>
                      </a:r>
                      <a:r>
                        <a:rPr sz="2000" spc="-35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-1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fouling </a:t>
                      </a:r>
                      <a:r>
                        <a:rPr sz="200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control</a:t>
                      </a:r>
                      <a:r>
                        <a:rPr sz="2000" spc="-4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-1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program</a:t>
                      </a:r>
                      <a:endParaRPr sz="2000">
                        <a:latin typeface="Arial MT"/>
                        <a:cs typeface="Arial MT"/>
                      </a:endParaRPr>
                    </a:p>
                  </a:txBody>
                  <a:tcPr marL="0" marR="0" marT="3936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560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873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sz="200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5-</a:t>
                      </a:r>
                      <a:r>
                        <a:rPr sz="2000" spc="-25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10</a:t>
                      </a:r>
                      <a:endParaRPr sz="2000">
                        <a:latin typeface="Arial MT"/>
                        <a:cs typeface="Arial MT"/>
                      </a:endParaRPr>
                    </a:p>
                  </a:txBody>
                  <a:tcPr marL="0" marR="0" marT="3936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sz="200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Unacceptable</a:t>
                      </a:r>
                      <a:r>
                        <a:rPr sz="2000" spc="-45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corrosion</a:t>
                      </a:r>
                      <a:r>
                        <a:rPr sz="2000" spc="-45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-1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resistance</a:t>
                      </a:r>
                      <a:endParaRPr sz="2000">
                        <a:latin typeface="Arial MT"/>
                        <a:cs typeface="Arial MT"/>
                      </a:endParaRPr>
                    </a:p>
                  </a:txBody>
                  <a:tcPr marL="0" marR="0" marT="3936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0405">
                <a:tc rowSpan="3"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800" spc="-1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Admiralty</a:t>
                      </a:r>
                      <a:endParaRPr sz="1800">
                        <a:latin typeface="Arial MT"/>
                        <a:cs typeface="Arial MT"/>
                      </a:endParaRPr>
                    </a:p>
                    <a:p>
                      <a:pPr marL="9080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2000" spc="-1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Brass</a:t>
                      </a:r>
                      <a:endParaRPr sz="2000">
                        <a:latin typeface="Arial MT"/>
                        <a:cs typeface="Arial MT"/>
                      </a:endParaRPr>
                    </a:p>
                  </a:txBody>
                  <a:tcPr marL="0" marR="0" marT="64769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200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0-</a:t>
                      </a:r>
                      <a:r>
                        <a:rPr sz="2000" spc="-25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0.2</a:t>
                      </a:r>
                      <a:endParaRPr sz="2000">
                        <a:latin typeface="Arial MT"/>
                        <a:cs typeface="Arial MT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 marR="90741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200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Generally</a:t>
                      </a:r>
                      <a:r>
                        <a:rPr sz="2000" spc="-4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safe</a:t>
                      </a:r>
                      <a:r>
                        <a:rPr sz="2000" spc="-2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for</a:t>
                      </a:r>
                      <a:r>
                        <a:rPr sz="2000" spc="-25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heat</a:t>
                      </a:r>
                      <a:r>
                        <a:rPr sz="2000" spc="-25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exchanger</a:t>
                      </a:r>
                      <a:r>
                        <a:rPr sz="2000" spc="-35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tubing</a:t>
                      </a:r>
                      <a:r>
                        <a:rPr sz="2000" spc="-2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&amp;</a:t>
                      </a:r>
                      <a:r>
                        <a:rPr sz="2000" spc="-5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-25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Ms </a:t>
                      </a:r>
                      <a:r>
                        <a:rPr sz="2000" spc="-1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equipments</a:t>
                      </a:r>
                      <a:endParaRPr sz="2000">
                        <a:latin typeface="Arial MT"/>
                        <a:cs typeface="Arial MT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104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4769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2000" spc="-1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0.2-</a:t>
                      </a:r>
                      <a:r>
                        <a:rPr sz="2000" spc="-25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0.5</a:t>
                      </a:r>
                      <a:endParaRPr sz="2000">
                        <a:latin typeface="Arial MT"/>
                        <a:cs typeface="Arial MT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 marR="467359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200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High</a:t>
                      </a:r>
                      <a:r>
                        <a:rPr sz="2000" spc="-5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corrosion</a:t>
                      </a:r>
                      <a:r>
                        <a:rPr sz="2000" spc="-4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rate</a:t>
                      </a:r>
                      <a:r>
                        <a:rPr sz="2000" spc="-35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may</a:t>
                      </a:r>
                      <a:r>
                        <a:rPr sz="2000" spc="-5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enhance</a:t>
                      </a:r>
                      <a:r>
                        <a:rPr sz="2000" spc="-45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corrosion</a:t>
                      </a:r>
                      <a:r>
                        <a:rPr sz="2000" spc="-4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of</a:t>
                      </a:r>
                      <a:r>
                        <a:rPr sz="2000" spc="-1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-2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mild </a:t>
                      </a:r>
                      <a:r>
                        <a:rPr sz="2000" spc="-1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steel</a:t>
                      </a:r>
                      <a:endParaRPr sz="2000">
                        <a:latin typeface="Arial MT"/>
                        <a:cs typeface="Arial MT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0040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4769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2000" spc="-2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&gt;0.5</a:t>
                      </a:r>
                      <a:endParaRPr sz="2000">
                        <a:latin typeface="Arial MT"/>
                        <a:cs typeface="Arial MT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200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Unacceptable</a:t>
                      </a:r>
                      <a:r>
                        <a:rPr sz="2000" spc="-55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high</a:t>
                      </a:r>
                      <a:r>
                        <a:rPr sz="2000" spc="-2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rate</a:t>
                      </a:r>
                      <a:r>
                        <a:rPr sz="2000" spc="-35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for</a:t>
                      </a:r>
                      <a:r>
                        <a:rPr sz="2000" spc="-2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long</a:t>
                      </a:r>
                      <a:r>
                        <a:rPr sz="2000" spc="-2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term;</a:t>
                      </a:r>
                      <a:r>
                        <a:rPr sz="2000" spc="-4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-1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significantly</a:t>
                      </a:r>
                      <a:endParaRPr sz="2000">
                        <a:latin typeface="Arial MT"/>
                        <a:cs typeface="Arial MT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0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affects</a:t>
                      </a:r>
                      <a:r>
                        <a:rPr sz="2000" spc="-5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MS</a:t>
                      </a:r>
                      <a:r>
                        <a:rPr sz="2000" spc="-15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-1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corrosion</a:t>
                      </a:r>
                      <a:endParaRPr sz="2000">
                        <a:latin typeface="Arial MT"/>
                        <a:cs typeface="Arial MT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6240">
                <a:tc rowSpan="2"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spc="-1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Stainless</a:t>
                      </a:r>
                      <a:endParaRPr sz="1800">
                        <a:latin typeface="Arial MT"/>
                        <a:cs typeface="Arial MT"/>
                      </a:endParaRPr>
                    </a:p>
                    <a:p>
                      <a:pPr marL="90805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2000" spc="-1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steel</a:t>
                      </a:r>
                      <a:endParaRPr sz="2000">
                        <a:latin typeface="Arial MT"/>
                        <a:cs typeface="Arial MT"/>
                      </a:endParaRPr>
                    </a:p>
                  </a:txBody>
                  <a:tcPr marL="0" marR="0" marT="4064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200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0-</a:t>
                      </a:r>
                      <a:r>
                        <a:rPr sz="2000" spc="-25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0.1</a:t>
                      </a:r>
                      <a:endParaRPr sz="2000">
                        <a:latin typeface="Arial MT"/>
                        <a:cs typeface="Arial MT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2000" spc="-1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Acceptable</a:t>
                      </a:r>
                      <a:endParaRPr sz="2000">
                        <a:latin typeface="Arial MT"/>
                        <a:cs typeface="Arial MT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624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064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200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&gt;</a:t>
                      </a:r>
                      <a:r>
                        <a:rPr sz="2000" spc="-15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-25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0.1</a:t>
                      </a:r>
                      <a:endParaRPr sz="2000">
                        <a:latin typeface="Arial MT"/>
                        <a:cs typeface="Arial MT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200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Unacceptable</a:t>
                      </a:r>
                      <a:r>
                        <a:rPr sz="2000" spc="-45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corrosion</a:t>
                      </a:r>
                      <a:r>
                        <a:rPr sz="2000" spc="-45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-1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resistance</a:t>
                      </a:r>
                      <a:endParaRPr sz="2000">
                        <a:latin typeface="Arial MT"/>
                        <a:cs typeface="Arial MT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155</a:t>
            </a:fld>
            <a:endParaRPr spc="-25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19200" y="152400"/>
            <a:ext cx="7467600" cy="762000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20320" rIns="0" bIns="0" rtlCol="0">
            <a:spAutoFit/>
          </a:bodyPr>
          <a:lstStyle/>
          <a:p>
            <a:pPr marL="278130">
              <a:lnSpc>
                <a:spcPct val="100000"/>
              </a:lnSpc>
              <a:spcBef>
                <a:spcPts val="160"/>
              </a:spcBef>
            </a:pPr>
            <a:r>
              <a:rPr sz="3200" dirty="0"/>
              <a:t>Significance</a:t>
            </a:r>
            <a:r>
              <a:rPr sz="3200" spc="-85" dirty="0"/>
              <a:t> </a:t>
            </a:r>
            <a:r>
              <a:rPr sz="3200" dirty="0"/>
              <a:t>of</a:t>
            </a:r>
            <a:r>
              <a:rPr sz="3200" spc="-55" dirty="0"/>
              <a:t> </a:t>
            </a:r>
            <a:r>
              <a:rPr sz="3200" dirty="0"/>
              <a:t>Observed</a:t>
            </a:r>
            <a:r>
              <a:rPr sz="3200" spc="-90" dirty="0"/>
              <a:t> </a:t>
            </a:r>
            <a:r>
              <a:rPr sz="3200" dirty="0"/>
              <a:t>Biological</a:t>
            </a:r>
            <a:r>
              <a:rPr sz="3200" spc="-65" dirty="0"/>
              <a:t> </a:t>
            </a:r>
            <a:r>
              <a:rPr sz="3200" spc="-10" dirty="0"/>
              <a:t>count</a:t>
            </a:r>
            <a:endParaRPr sz="3200"/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442912" y="1585912"/>
          <a:ext cx="8334375" cy="47307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110998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2400" b="1" dirty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Count</a:t>
                      </a:r>
                      <a:r>
                        <a:rPr sz="2400" b="1" spc="-55" dirty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400" b="1" spc="-10" dirty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Range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2400" b="1" spc="-10" dirty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Inference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5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0</a:t>
                      </a:r>
                      <a:r>
                        <a:rPr sz="2400" spc="-15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1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-10000</a:t>
                      </a:r>
                      <a:endParaRPr sz="2400">
                        <a:latin typeface="Arial MT"/>
                        <a:cs typeface="Arial MT"/>
                      </a:endParaRPr>
                    </a:p>
                  </a:txBody>
                  <a:tcPr marL="0" marR="0" marT="3873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Essentially</a:t>
                      </a:r>
                      <a:r>
                        <a:rPr sz="2400" spc="-15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1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sterile</a:t>
                      </a:r>
                      <a:endParaRPr sz="2400">
                        <a:latin typeface="Arial MT"/>
                        <a:cs typeface="Arial MT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spc="-25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10000-</a:t>
                      </a:r>
                      <a:r>
                        <a:rPr sz="2400" spc="-1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500000</a:t>
                      </a:r>
                      <a:endParaRPr sz="2400">
                        <a:latin typeface="Arial MT"/>
                        <a:cs typeface="Arial MT"/>
                      </a:endParaRPr>
                    </a:p>
                  </a:txBody>
                  <a:tcPr marL="0" marR="0" marT="3873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System</a:t>
                      </a:r>
                      <a:r>
                        <a:rPr sz="2400" spc="-5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under</a:t>
                      </a:r>
                      <a:r>
                        <a:rPr sz="2400" spc="-3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1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control</a:t>
                      </a:r>
                      <a:endParaRPr sz="2400">
                        <a:latin typeface="Arial MT"/>
                        <a:cs typeface="Arial MT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500000</a:t>
                      </a:r>
                      <a:r>
                        <a:rPr sz="2400" spc="-35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-</a:t>
                      </a:r>
                      <a:r>
                        <a:rPr sz="2400" spc="-6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1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1million</a:t>
                      </a:r>
                      <a:endParaRPr sz="2400">
                        <a:latin typeface="Arial MT"/>
                        <a:cs typeface="Arial MT"/>
                      </a:endParaRPr>
                    </a:p>
                  </a:txBody>
                  <a:tcPr marL="0" marR="0" marT="3873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 marR="105283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System</a:t>
                      </a:r>
                      <a:r>
                        <a:rPr sz="2400" spc="-3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may</a:t>
                      </a:r>
                      <a:r>
                        <a:rPr sz="2400" spc="-35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be</a:t>
                      </a:r>
                      <a:r>
                        <a:rPr sz="2400" spc="-25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1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under </a:t>
                      </a:r>
                      <a:r>
                        <a:rPr sz="240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control</a:t>
                      </a:r>
                      <a:r>
                        <a:rPr sz="2400" spc="-75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but</a:t>
                      </a:r>
                      <a:r>
                        <a:rPr sz="2400" spc="-6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should</a:t>
                      </a:r>
                      <a:r>
                        <a:rPr sz="2400" spc="-55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25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be </a:t>
                      </a:r>
                      <a:r>
                        <a:rPr sz="2400" spc="-1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monitored</a:t>
                      </a:r>
                      <a:endParaRPr sz="2400">
                        <a:latin typeface="Arial MT"/>
                        <a:cs typeface="Arial MT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1</a:t>
                      </a:r>
                      <a:r>
                        <a:rPr sz="2400" spc="-4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million</a:t>
                      </a:r>
                      <a:r>
                        <a:rPr sz="2400" spc="-5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–</a:t>
                      </a:r>
                      <a:r>
                        <a:rPr sz="2400" spc="-5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10</a:t>
                      </a:r>
                      <a:r>
                        <a:rPr sz="2400" spc="-4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1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million</a:t>
                      </a:r>
                      <a:endParaRPr sz="2400">
                        <a:latin typeface="Arial MT"/>
                        <a:cs typeface="Arial MT"/>
                      </a:endParaRPr>
                    </a:p>
                  </a:txBody>
                  <a:tcPr marL="0" marR="0" marT="3873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 marR="966469">
                        <a:lnSpc>
                          <a:spcPct val="100000"/>
                        </a:lnSpc>
                        <a:spcBef>
                          <a:spcPts val="305"/>
                        </a:spcBef>
                        <a:tabLst>
                          <a:tab pos="2122805" algn="l"/>
                        </a:tabLst>
                      </a:pPr>
                      <a:r>
                        <a:rPr sz="240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System</a:t>
                      </a:r>
                      <a:r>
                        <a:rPr sz="2400" spc="-15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out</a:t>
                      </a:r>
                      <a:r>
                        <a:rPr sz="2400" spc="-1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25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of</a:t>
                      </a:r>
                      <a:r>
                        <a:rPr sz="240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	</a:t>
                      </a:r>
                      <a:r>
                        <a:rPr sz="2400" spc="-1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control- </a:t>
                      </a:r>
                      <a:r>
                        <a:rPr sz="240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requires</a:t>
                      </a:r>
                      <a:r>
                        <a:rPr sz="2400" spc="-105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1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biocide</a:t>
                      </a:r>
                      <a:endParaRPr sz="2400">
                        <a:latin typeface="Arial MT"/>
                        <a:cs typeface="Arial MT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Over</a:t>
                      </a:r>
                      <a:r>
                        <a:rPr sz="2400" spc="-2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10</a:t>
                      </a:r>
                      <a:r>
                        <a:rPr sz="2400" spc="-2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1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million</a:t>
                      </a:r>
                      <a:endParaRPr sz="2400">
                        <a:latin typeface="Arial MT"/>
                        <a:cs typeface="Arial MT"/>
                      </a:endParaRPr>
                    </a:p>
                  </a:txBody>
                  <a:tcPr marL="0" marR="0" marT="3873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 marR="18478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Serious</a:t>
                      </a:r>
                      <a:r>
                        <a:rPr sz="2400" spc="-85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fouling</a:t>
                      </a:r>
                      <a:r>
                        <a:rPr sz="2400" spc="-8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1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problems </a:t>
                      </a:r>
                      <a:r>
                        <a:rPr sz="240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may</a:t>
                      </a:r>
                      <a:r>
                        <a:rPr sz="2400" spc="-65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be</a:t>
                      </a:r>
                      <a:r>
                        <a:rPr sz="2400" spc="-7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occurring</a:t>
                      </a:r>
                      <a:r>
                        <a:rPr sz="2400" spc="-45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1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immediate </a:t>
                      </a:r>
                      <a:r>
                        <a:rPr sz="240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biocide</a:t>
                      </a:r>
                      <a:r>
                        <a:rPr sz="2400" spc="-9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additive</a:t>
                      </a:r>
                      <a:r>
                        <a:rPr sz="2400" spc="-11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10" dirty="0">
                          <a:solidFill>
                            <a:srgbClr val="0000CC"/>
                          </a:solidFill>
                          <a:latin typeface="Arial MT"/>
                          <a:cs typeface="Arial MT"/>
                        </a:rPr>
                        <a:t>required</a:t>
                      </a:r>
                      <a:endParaRPr sz="2400">
                        <a:latin typeface="Arial MT"/>
                        <a:cs typeface="Arial MT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09800" y="76263"/>
            <a:ext cx="3352800" cy="519430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35560" rIns="0" bIns="0" rtlCol="0">
            <a:spAutoFit/>
          </a:bodyPr>
          <a:lstStyle/>
          <a:p>
            <a:pPr marL="366395">
              <a:lnSpc>
                <a:spcPct val="100000"/>
              </a:lnSpc>
              <a:spcBef>
                <a:spcPts val="280"/>
              </a:spcBef>
            </a:pPr>
            <a:r>
              <a:rPr sz="2800" spc="-10" dirty="0">
                <a:latin typeface="Arial"/>
                <a:cs typeface="Arial"/>
              </a:rPr>
              <a:t>CONCLUSIONS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31140" y="863853"/>
            <a:ext cx="8304530" cy="55137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735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008000"/>
                </a:solidFill>
                <a:latin typeface="Arial"/>
                <a:cs typeface="Arial"/>
              </a:rPr>
              <a:t>STEPS</a:t>
            </a:r>
            <a:r>
              <a:rPr sz="2000" b="1" spc="-3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2000" b="1" spc="-20" dirty="0">
                <a:solidFill>
                  <a:srgbClr val="008000"/>
                </a:solidFill>
                <a:latin typeface="Arial"/>
                <a:cs typeface="Arial"/>
              </a:rPr>
              <a:t>INVOLVED</a:t>
            </a:r>
            <a:r>
              <a:rPr sz="2000" b="1" spc="-5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8000"/>
                </a:solidFill>
                <a:latin typeface="Arial"/>
                <a:cs typeface="Arial"/>
              </a:rPr>
              <a:t>IN</a:t>
            </a:r>
            <a:r>
              <a:rPr sz="2000" b="1" spc="-3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8000"/>
                </a:solidFill>
                <a:latin typeface="Arial"/>
                <a:cs typeface="Arial"/>
              </a:rPr>
              <a:t>OPTIMIZING</a:t>
            </a:r>
            <a:r>
              <a:rPr sz="2000" b="1" spc="-5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8000"/>
                </a:solidFill>
                <a:latin typeface="Arial"/>
                <a:cs typeface="Arial"/>
              </a:rPr>
              <a:t>COOLING</a:t>
            </a:r>
            <a:r>
              <a:rPr sz="2000" b="1" spc="-9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2000" b="1" spc="-55" dirty="0">
                <a:solidFill>
                  <a:srgbClr val="008000"/>
                </a:solidFill>
                <a:latin typeface="Arial"/>
                <a:cs typeface="Arial"/>
              </a:rPr>
              <a:t>WATER</a:t>
            </a:r>
            <a:r>
              <a:rPr sz="2000" b="1" spc="-5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8000"/>
                </a:solidFill>
                <a:latin typeface="Arial"/>
                <a:cs typeface="Arial"/>
              </a:rPr>
              <a:t>TREATMENT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5"/>
              </a:spcBef>
            </a:pP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0" b="1" dirty="0">
                <a:latin typeface="Arial"/>
                <a:cs typeface="Arial"/>
              </a:rPr>
              <a:t>Identify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the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Sources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of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make-</a:t>
            </a:r>
            <a:r>
              <a:rPr sz="2000" b="1" dirty="0">
                <a:latin typeface="Arial"/>
                <a:cs typeface="Arial"/>
              </a:rPr>
              <a:t>up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water</a:t>
            </a:r>
            <a:r>
              <a:rPr sz="2000" b="1" spc="-6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for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CW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System.</a:t>
            </a:r>
            <a:endParaRPr sz="2000">
              <a:latin typeface="Arial"/>
              <a:cs typeface="Arial"/>
            </a:endParaRPr>
          </a:p>
          <a:p>
            <a:pPr marL="12700" marR="30480">
              <a:lnSpc>
                <a:spcPct val="200000"/>
              </a:lnSpc>
            </a:pPr>
            <a:r>
              <a:rPr sz="2000" b="1" dirty="0">
                <a:latin typeface="Arial"/>
                <a:cs typeface="Arial"/>
              </a:rPr>
              <a:t>Identify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the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components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where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the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cooling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water</a:t>
            </a:r>
            <a:r>
              <a:rPr sz="2000" b="1" spc="-5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will</a:t>
            </a:r>
            <a:r>
              <a:rPr sz="2000" b="1" spc="-6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be</a:t>
            </a:r>
            <a:r>
              <a:rPr sz="2000" b="1" spc="-10" dirty="0">
                <a:latin typeface="Arial"/>
                <a:cs typeface="Arial"/>
              </a:rPr>
              <a:t> distributed. </a:t>
            </a:r>
            <a:r>
              <a:rPr sz="2000" b="1" dirty="0">
                <a:latin typeface="Arial"/>
                <a:cs typeface="Arial"/>
              </a:rPr>
              <a:t>Carry</a:t>
            </a:r>
            <a:r>
              <a:rPr sz="2000" b="1" spc="-6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out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detailed</a:t>
            </a:r>
            <a:r>
              <a:rPr sz="2000" b="1" spc="-5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Chemical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&amp;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microbiological</a:t>
            </a:r>
            <a:r>
              <a:rPr sz="2000" b="1" spc="-6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analysis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over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1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year. </a:t>
            </a:r>
            <a:r>
              <a:rPr sz="2000" b="1" dirty="0">
                <a:latin typeface="Arial"/>
                <a:cs typeface="Arial"/>
              </a:rPr>
              <a:t>Carry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out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COC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Optimization</a:t>
            </a:r>
            <a:r>
              <a:rPr sz="2000" b="1" spc="-6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by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theoretical</a:t>
            </a:r>
            <a:r>
              <a:rPr sz="2000" b="1" spc="-8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analysis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of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Cooling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Water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0"/>
              </a:spcBef>
            </a:pPr>
            <a:endParaRPr sz="2000">
              <a:latin typeface="Arial"/>
              <a:cs typeface="Arial"/>
            </a:endParaRPr>
          </a:p>
          <a:p>
            <a:pPr marL="12700" marR="787400">
              <a:lnSpc>
                <a:spcPct val="100000"/>
              </a:lnSpc>
              <a:spcBef>
                <a:spcPts val="5"/>
              </a:spcBef>
            </a:pPr>
            <a:r>
              <a:rPr sz="2000" b="1" dirty="0">
                <a:latin typeface="Arial"/>
                <a:cs typeface="Arial"/>
              </a:rPr>
              <a:t>Carry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out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laboratory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treatment</a:t>
            </a:r>
            <a:r>
              <a:rPr sz="2000" b="1" spc="-7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chemicals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by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chemical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tests</a:t>
            </a:r>
            <a:r>
              <a:rPr sz="2000" b="1" spc="-60" dirty="0">
                <a:latin typeface="Arial"/>
                <a:cs typeface="Arial"/>
              </a:rPr>
              <a:t> </a:t>
            </a:r>
            <a:r>
              <a:rPr sz="2000" b="1" spc="-25" dirty="0">
                <a:latin typeface="Arial"/>
                <a:cs typeface="Arial"/>
              </a:rPr>
              <a:t>as </a:t>
            </a:r>
            <a:r>
              <a:rPr sz="2000" b="1" spc="-10" dirty="0">
                <a:latin typeface="Arial"/>
                <a:cs typeface="Arial"/>
              </a:rPr>
              <a:t>indicated.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5"/>
              </a:spcBef>
            </a:pPr>
            <a:endParaRPr sz="2000">
              <a:latin typeface="Arial"/>
              <a:cs typeface="Arial"/>
            </a:endParaRPr>
          </a:p>
          <a:p>
            <a:pPr marL="12700" marR="458470">
              <a:lnSpc>
                <a:spcPct val="100000"/>
              </a:lnSpc>
              <a:spcBef>
                <a:spcPts val="5"/>
              </a:spcBef>
            </a:pPr>
            <a:r>
              <a:rPr sz="2000" b="1" dirty="0">
                <a:latin typeface="Arial"/>
                <a:cs typeface="Arial"/>
              </a:rPr>
              <a:t>Carryout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regular</a:t>
            </a:r>
            <a:r>
              <a:rPr sz="2000" b="1" spc="-6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chemical</a:t>
            </a:r>
            <a:r>
              <a:rPr sz="2000" b="1" spc="-5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analysis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of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cooling</a:t>
            </a:r>
            <a:r>
              <a:rPr sz="2000" b="1" spc="-6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waters,</a:t>
            </a:r>
            <a:r>
              <a:rPr sz="2000" b="1" spc="-7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blow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down </a:t>
            </a:r>
            <a:r>
              <a:rPr sz="2000" b="1" spc="-10" dirty="0">
                <a:latin typeface="Arial"/>
                <a:cs typeface="Arial"/>
              </a:rPr>
              <a:t>waters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0"/>
              </a:spcBef>
            </a:pPr>
            <a:endParaRPr sz="2000">
              <a:latin typeface="Arial"/>
              <a:cs typeface="Arial"/>
            </a:endParaRPr>
          </a:p>
          <a:p>
            <a:pPr marL="12700" marR="61594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Carry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out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regular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chemical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and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instrumental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monitorings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of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Scaling, </a:t>
            </a:r>
            <a:r>
              <a:rPr sz="2000" b="1" dirty="0">
                <a:latin typeface="Arial"/>
                <a:cs typeface="Arial"/>
              </a:rPr>
              <a:t>Fouling,</a:t>
            </a:r>
            <a:r>
              <a:rPr sz="2000" b="1" spc="-5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Biofouling</a:t>
            </a:r>
            <a:r>
              <a:rPr sz="2000" b="1" spc="-5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and</a:t>
            </a:r>
            <a:r>
              <a:rPr sz="2000" b="1" spc="-5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Condenser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performance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09800" y="76263"/>
            <a:ext cx="3352800" cy="519430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35560" rIns="0" bIns="0" rtlCol="0">
            <a:spAutoFit/>
          </a:bodyPr>
          <a:lstStyle/>
          <a:p>
            <a:pPr marL="366395">
              <a:lnSpc>
                <a:spcPct val="100000"/>
              </a:lnSpc>
              <a:spcBef>
                <a:spcPts val="280"/>
              </a:spcBef>
            </a:pPr>
            <a:r>
              <a:rPr sz="2800" spc="-10" dirty="0">
                <a:latin typeface="Arial"/>
                <a:cs typeface="Arial"/>
              </a:rPr>
              <a:t>CONCLUSIONS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8739" y="914145"/>
            <a:ext cx="8990965" cy="49149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01930" indent="-189230">
              <a:lnSpc>
                <a:spcPct val="100000"/>
              </a:lnSpc>
              <a:spcBef>
                <a:spcPts val="105"/>
              </a:spcBef>
              <a:buClr>
                <a:srgbClr val="000000"/>
              </a:buClr>
              <a:buSzPct val="120000"/>
              <a:buFont typeface="Arial MT"/>
              <a:buChar char="•"/>
              <a:tabLst>
                <a:tab pos="201930" algn="l"/>
                <a:tab pos="1527175" algn="l"/>
              </a:tabLst>
            </a:pPr>
            <a:r>
              <a:rPr sz="2000" b="1" spc="-10" dirty="0">
                <a:solidFill>
                  <a:srgbClr val="008000"/>
                </a:solidFill>
                <a:latin typeface="Arial"/>
                <a:cs typeface="Arial"/>
              </a:rPr>
              <a:t>MONITOR</a:t>
            </a:r>
            <a:r>
              <a:rPr sz="2000" b="1" dirty="0">
                <a:solidFill>
                  <a:srgbClr val="008000"/>
                </a:solidFill>
                <a:latin typeface="Arial"/>
                <a:cs typeface="Arial"/>
              </a:rPr>
              <a:t>	ALL</a:t>
            </a:r>
            <a:r>
              <a:rPr sz="2000" b="1" spc="-6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2000" b="1" spc="-30" dirty="0">
                <a:solidFill>
                  <a:srgbClr val="008000"/>
                </a:solidFill>
                <a:latin typeface="Arial"/>
                <a:cs typeface="Arial"/>
              </a:rPr>
              <a:t>PARAMETERS</a:t>
            </a:r>
            <a:r>
              <a:rPr sz="2000" b="1" spc="-11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2000" b="1" spc="-50" dirty="0">
                <a:solidFill>
                  <a:srgbClr val="008000"/>
                </a:solidFill>
                <a:latin typeface="Arial"/>
                <a:cs typeface="Arial"/>
              </a:rPr>
              <a:t>AT</a:t>
            </a:r>
            <a:r>
              <a:rPr sz="2000" b="1" spc="-4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8000"/>
                </a:solidFill>
                <a:latin typeface="Arial"/>
                <a:cs typeface="Arial"/>
              </a:rPr>
              <a:t>THE</a:t>
            </a:r>
            <a:r>
              <a:rPr sz="2000" b="1" spc="-2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8000"/>
                </a:solidFill>
                <a:latin typeface="Arial"/>
                <a:cs typeface="Arial"/>
              </a:rPr>
              <a:t>INLET</a:t>
            </a:r>
            <a:r>
              <a:rPr sz="2000" b="1" spc="-10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8000"/>
                </a:solidFill>
                <a:latin typeface="Arial"/>
                <a:cs typeface="Arial"/>
              </a:rPr>
              <a:t>AND</a:t>
            </a:r>
            <a:r>
              <a:rPr sz="2000" b="1" spc="-4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8000"/>
                </a:solidFill>
                <a:latin typeface="Arial"/>
                <a:cs typeface="Arial"/>
              </a:rPr>
              <a:t>OUTLET</a:t>
            </a:r>
            <a:r>
              <a:rPr sz="2000" b="1" spc="-2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8000"/>
                </a:solidFill>
                <a:latin typeface="Arial"/>
                <a:cs typeface="Arial"/>
              </a:rPr>
              <a:t>REGULARLY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80"/>
              </a:spcBef>
              <a:buFont typeface="Arial MT"/>
              <a:buChar char="•"/>
            </a:pPr>
            <a:endParaRPr sz="20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buClr>
                <a:srgbClr val="000000"/>
              </a:buClr>
              <a:buFont typeface="Arial MT"/>
              <a:buChar char="•"/>
              <a:tabLst>
                <a:tab pos="240665" algn="l"/>
                <a:tab pos="904240" algn="l"/>
                <a:tab pos="2004695" algn="l"/>
                <a:tab pos="3789679" algn="l"/>
                <a:tab pos="5440045" algn="l"/>
              </a:tabLst>
            </a:pPr>
            <a:r>
              <a:rPr sz="2000" b="1" spc="-25" dirty="0">
                <a:solidFill>
                  <a:srgbClr val="0000CC"/>
                </a:solidFill>
                <a:latin typeface="Arial"/>
                <a:cs typeface="Arial"/>
              </a:rPr>
              <a:t>USE</a:t>
            </a:r>
            <a:r>
              <a:rPr sz="2000" b="1" dirty="0">
                <a:solidFill>
                  <a:srgbClr val="0000CC"/>
                </a:solidFill>
                <a:latin typeface="Arial"/>
                <a:cs typeface="Arial"/>
              </a:rPr>
              <a:t>	</a:t>
            </a:r>
            <a:r>
              <a:rPr sz="2000" b="1" spc="-10" dirty="0">
                <a:solidFill>
                  <a:srgbClr val="0000CC"/>
                </a:solidFill>
                <a:latin typeface="Arial"/>
                <a:cs typeface="Arial"/>
              </a:rPr>
              <a:t>ONLINE</a:t>
            </a:r>
            <a:r>
              <a:rPr sz="2000" b="1" dirty="0">
                <a:solidFill>
                  <a:srgbClr val="0000CC"/>
                </a:solidFill>
                <a:latin typeface="Arial"/>
                <a:cs typeface="Arial"/>
              </a:rPr>
              <a:t>	</a:t>
            </a:r>
            <a:r>
              <a:rPr sz="2000" b="1" spc="-10" dirty="0">
                <a:solidFill>
                  <a:srgbClr val="0000CC"/>
                </a:solidFill>
                <a:latin typeface="Arial"/>
                <a:cs typeface="Arial"/>
              </a:rPr>
              <a:t>MONITORING</a:t>
            </a:r>
            <a:r>
              <a:rPr sz="2000" b="1" dirty="0">
                <a:solidFill>
                  <a:srgbClr val="0000CC"/>
                </a:solidFill>
                <a:latin typeface="Arial"/>
                <a:cs typeface="Arial"/>
              </a:rPr>
              <a:t>	</a:t>
            </a:r>
            <a:r>
              <a:rPr sz="2000" b="1" spc="-10" dirty="0">
                <a:solidFill>
                  <a:srgbClr val="0000CC"/>
                </a:solidFill>
                <a:latin typeface="Arial"/>
                <a:cs typeface="Arial"/>
              </a:rPr>
              <a:t>EQUIPMENT</a:t>
            </a:r>
            <a:r>
              <a:rPr sz="2000" b="1" dirty="0">
                <a:solidFill>
                  <a:srgbClr val="0000CC"/>
                </a:solidFill>
                <a:latin typeface="Arial"/>
                <a:cs typeface="Arial"/>
              </a:rPr>
              <a:t>	</a:t>
            </a:r>
            <a:r>
              <a:rPr sz="2000" b="1" spc="-10" dirty="0">
                <a:solidFill>
                  <a:srgbClr val="0000CC"/>
                </a:solidFill>
                <a:latin typeface="Arial"/>
                <a:cs typeface="Arial"/>
              </a:rPr>
              <a:t>REGULARLY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5"/>
              </a:spcBef>
              <a:buFont typeface="Arial MT"/>
              <a:buChar char="•"/>
            </a:pPr>
            <a:endParaRPr sz="20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buClr>
                <a:srgbClr val="000000"/>
              </a:buClr>
              <a:buFont typeface="Arial MT"/>
              <a:buChar char="•"/>
              <a:tabLst>
                <a:tab pos="240665" algn="l"/>
              </a:tabLst>
            </a:pPr>
            <a:r>
              <a:rPr sz="2000" b="1" dirty="0">
                <a:solidFill>
                  <a:srgbClr val="008000"/>
                </a:solidFill>
                <a:latin typeface="Arial"/>
                <a:cs typeface="Arial"/>
              </a:rPr>
              <a:t>USE</a:t>
            </a:r>
            <a:r>
              <a:rPr sz="2000" b="1" spc="-3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8000"/>
                </a:solidFill>
                <a:latin typeface="Arial"/>
                <a:cs typeface="Arial"/>
              </a:rPr>
              <a:t>PROPER</a:t>
            </a:r>
            <a:r>
              <a:rPr sz="2000" b="1" spc="-2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8000"/>
                </a:solidFill>
                <a:latin typeface="Arial"/>
                <a:cs typeface="Arial"/>
              </a:rPr>
              <a:t>CHEMICAL</a:t>
            </a:r>
            <a:r>
              <a:rPr sz="2000" b="1" spc="-7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2000" b="1" spc="-20" dirty="0">
                <a:solidFill>
                  <a:srgbClr val="008000"/>
                </a:solidFill>
                <a:latin typeface="Arial"/>
                <a:cs typeface="Arial"/>
              </a:rPr>
              <a:t>TREATMENT </a:t>
            </a:r>
            <a:r>
              <a:rPr sz="2000" b="1" dirty="0">
                <a:solidFill>
                  <a:srgbClr val="008000"/>
                </a:solidFill>
                <a:latin typeface="Arial"/>
                <a:cs typeface="Arial"/>
              </a:rPr>
              <a:t>WITH</a:t>
            </a:r>
            <a:r>
              <a:rPr sz="2000" b="1" spc="-3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8000"/>
                </a:solidFill>
                <a:latin typeface="Arial"/>
                <a:cs typeface="Arial"/>
              </a:rPr>
              <a:t>CONTINUOUS</a:t>
            </a:r>
            <a:r>
              <a:rPr sz="2000" b="1" spc="-12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8000"/>
                </a:solidFill>
                <a:latin typeface="Arial"/>
                <a:cs typeface="Arial"/>
              </a:rPr>
              <a:t>ANALYSIS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0"/>
              </a:spcBef>
              <a:buFont typeface="Arial MT"/>
              <a:buChar char="•"/>
            </a:pPr>
            <a:endParaRPr sz="20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buClr>
                <a:srgbClr val="000000"/>
              </a:buClr>
              <a:buFont typeface="Arial MT"/>
              <a:buChar char="•"/>
              <a:tabLst>
                <a:tab pos="240665" algn="l"/>
                <a:tab pos="2426970" algn="l"/>
                <a:tab pos="3785870" algn="l"/>
                <a:tab pos="4478020" algn="l"/>
                <a:tab pos="5507990" algn="l"/>
              </a:tabLst>
            </a:pPr>
            <a:r>
              <a:rPr sz="2000" b="1" dirty="0">
                <a:solidFill>
                  <a:srgbClr val="0000CC"/>
                </a:solidFill>
                <a:latin typeface="Arial"/>
                <a:cs typeface="Arial"/>
              </a:rPr>
              <a:t>USE</a:t>
            </a:r>
            <a:r>
              <a:rPr sz="2000" b="1" spc="-40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00CC"/>
                </a:solidFill>
                <a:latin typeface="Arial"/>
                <a:cs typeface="Arial"/>
              </a:rPr>
              <a:t>&amp;</a:t>
            </a:r>
            <a:r>
              <a:rPr sz="2000" b="1" spc="-30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00CC"/>
                </a:solidFill>
                <a:latin typeface="Arial"/>
                <a:cs typeface="Arial"/>
              </a:rPr>
              <a:t>OPTIMIZE</a:t>
            </a:r>
            <a:r>
              <a:rPr sz="2000" b="1" dirty="0">
                <a:solidFill>
                  <a:srgbClr val="0000CC"/>
                </a:solidFill>
                <a:latin typeface="Arial"/>
                <a:cs typeface="Arial"/>
              </a:rPr>
              <a:t>	</a:t>
            </a:r>
            <a:r>
              <a:rPr sz="2000" b="1" spc="-10" dirty="0">
                <a:solidFill>
                  <a:srgbClr val="0000CC"/>
                </a:solidFill>
                <a:latin typeface="Arial"/>
                <a:cs typeface="Arial"/>
              </a:rPr>
              <a:t>BIOCIDES</a:t>
            </a:r>
            <a:r>
              <a:rPr sz="2000" b="1" dirty="0">
                <a:solidFill>
                  <a:srgbClr val="0000CC"/>
                </a:solidFill>
                <a:latin typeface="Arial"/>
                <a:cs typeface="Arial"/>
              </a:rPr>
              <a:t>	</a:t>
            </a:r>
            <a:r>
              <a:rPr sz="2000" b="1" spc="-25" dirty="0">
                <a:solidFill>
                  <a:srgbClr val="0000CC"/>
                </a:solidFill>
                <a:latin typeface="Arial"/>
                <a:cs typeface="Arial"/>
              </a:rPr>
              <a:t>AND</a:t>
            </a:r>
            <a:r>
              <a:rPr sz="2000" b="1" dirty="0">
                <a:solidFill>
                  <a:srgbClr val="0000CC"/>
                </a:solidFill>
                <a:latin typeface="Arial"/>
                <a:cs typeface="Arial"/>
              </a:rPr>
              <a:t>	</a:t>
            </a:r>
            <a:r>
              <a:rPr sz="2000" b="1" spc="-10" dirty="0">
                <a:solidFill>
                  <a:srgbClr val="0000CC"/>
                </a:solidFill>
                <a:latin typeface="Arial"/>
                <a:cs typeface="Arial"/>
              </a:rPr>
              <a:t>OTHER</a:t>
            </a:r>
            <a:r>
              <a:rPr sz="2000" b="1" dirty="0">
                <a:solidFill>
                  <a:srgbClr val="0000CC"/>
                </a:solidFill>
                <a:latin typeface="Arial"/>
                <a:cs typeface="Arial"/>
              </a:rPr>
              <a:t>	</a:t>
            </a:r>
            <a:r>
              <a:rPr sz="2000" b="1" spc="-10" dirty="0">
                <a:solidFill>
                  <a:srgbClr val="0000CC"/>
                </a:solidFill>
                <a:latin typeface="Arial"/>
                <a:cs typeface="Arial"/>
              </a:rPr>
              <a:t>CHEMICALS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0"/>
              </a:spcBef>
              <a:buFont typeface="Arial MT"/>
              <a:buChar char="•"/>
            </a:pPr>
            <a:endParaRPr sz="20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buClr>
                <a:srgbClr val="000000"/>
              </a:buClr>
              <a:buFont typeface="Arial MT"/>
              <a:buChar char="•"/>
              <a:tabLst>
                <a:tab pos="240665" algn="l"/>
                <a:tab pos="2020570" algn="l"/>
              </a:tabLst>
            </a:pPr>
            <a:r>
              <a:rPr sz="2000" b="1" spc="-10" dirty="0">
                <a:solidFill>
                  <a:srgbClr val="008000"/>
                </a:solidFill>
                <a:latin typeface="Arial"/>
                <a:cs typeface="Arial"/>
              </a:rPr>
              <a:t>WHEREEVER</a:t>
            </a:r>
            <a:r>
              <a:rPr sz="2000" b="1" dirty="0">
                <a:solidFill>
                  <a:srgbClr val="008000"/>
                </a:solidFill>
                <a:latin typeface="Arial"/>
                <a:cs typeface="Arial"/>
              </a:rPr>
              <a:t>	FEASIBLE</a:t>
            </a:r>
            <a:r>
              <a:rPr sz="2000" b="1" spc="-25" dirty="0">
                <a:solidFill>
                  <a:srgbClr val="008000"/>
                </a:solidFill>
                <a:latin typeface="Arial"/>
                <a:cs typeface="Arial"/>
              </a:rPr>
              <a:t> OPERATE</a:t>
            </a:r>
            <a:r>
              <a:rPr sz="2000" b="1" spc="-11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2000" b="1" spc="-50" dirty="0">
                <a:solidFill>
                  <a:srgbClr val="008000"/>
                </a:solidFill>
                <a:latin typeface="Arial"/>
                <a:cs typeface="Arial"/>
              </a:rPr>
              <a:t>AT</a:t>
            </a:r>
            <a:r>
              <a:rPr sz="2000" b="1" spc="-4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8000"/>
                </a:solidFill>
                <a:latin typeface="Arial"/>
                <a:cs typeface="Arial"/>
              </a:rPr>
              <a:t>HIGHER</a:t>
            </a:r>
            <a:r>
              <a:rPr sz="2000" b="1" spc="-3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8000"/>
                </a:solidFill>
                <a:latin typeface="Arial"/>
                <a:cs typeface="Arial"/>
              </a:rPr>
              <a:t>COC</a:t>
            </a:r>
            <a:r>
              <a:rPr sz="2000" b="1" spc="-4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8000"/>
                </a:solidFill>
                <a:latin typeface="Arial"/>
                <a:cs typeface="Arial"/>
              </a:rPr>
              <a:t>WITH</a:t>
            </a:r>
            <a:r>
              <a:rPr sz="2000" b="1" spc="-4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8000"/>
                </a:solidFill>
                <a:latin typeface="Arial"/>
                <a:cs typeface="Arial"/>
              </a:rPr>
              <a:t>TREATMENT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0"/>
              </a:spcBef>
              <a:buFont typeface="Arial MT"/>
              <a:buChar char="•"/>
            </a:pPr>
            <a:endParaRPr sz="20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buFont typeface="Arial MT"/>
              <a:buChar char="•"/>
              <a:tabLst>
                <a:tab pos="240665" algn="l"/>
              </a:tabLst>
            </a:pPr>
            <a:r>
              <a:rPr sz="2000" b="1" spc="-60" dirty="0">
                <a:solidFill>
                  <a:srgbClr val="0000CC"/>
                </a:solidFill>
                <a:latin typeface="Arial"/>
                <a:cs typeface="Arial"/>
              </a:rPr>
              <a:t>WATER</a:t>
            </a:r>
            <a:r>
              <a:rPr sz="2000" b="1" spc="-45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00CC"/>
                </a:solidFill>
                <a:latin typeface="Arial"/>
                <a:cs typeface="Arial"/>
              </a:rPr>
              <a:t>QUALITY</a:t>
            </a:r>
            <a:r>
              <a:rPr sz="2000" b="1" spc="-55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00CC"/>
                </a:solidFill>
                <a:latin typeface="Arial"/>
                <a:cs typeface="Arial"/>
              </a:rPr>
              <a:t>IS</a:t>
            </a:r>
            <a:r>
              <a:rPr sz="2000" b="1" spc="-25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00CC"/>
                </a:solidFill>
                <a:latin typeface="Arial"/>
                <a:cs typeface="Arial"/>
              </a:rPr>
              <a:t>NOT</a:t>
            </a:r>
            <a:r>
              <a:rPr sz="2000" b="1" spc="-25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00CC"/>
                </a:solidFill>
                <a:latin typeface="Arial"/>
                <a:cs typeface="Arial"/>
              </a:rPr>
              <a:t>GOING</a:t>
            </a:r>
            <a:r>
              <a:rPr sz="2000" b="1" spc="-55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00CC"/>
                </a:solidFill>
                <a:latin typeface="Arial"/>
                <a:cs typeface="Arial"/>
              </a:rPr>
              <a:t>TO</a:t>
            </a:r>
            <a:r>
              <a:rPr sz="2000" b="1" spc="-25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00CC"/>
                </a:solidFill>
                <a:latin typeface="Arial"/>
                <a:cs typeface="Arial"/>
              </a:rPr>
              <a:t>IMPROVE</a:t>
            </a:r>
            <a:r>
              <a:rPr sz="2000" b="1" spc="-40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00CC"/>
                </a:solidFill>
                <a:latin typeface="Arial"/>
                <a:cs typeface="Arial"/>
              </a:rPr>
              <a:t>IN</a:t>
            </a:r>
            <a:r>
              <a:rPr sz="2000" b="1" spc="-10" dirty="0">
                <a:solidFill>
                  <a:srgbClr val="0000CC"/>
                </a:solidFill>
                <a:latin typeface="Arial"/>
                <a:cs typeface="Arial"/>
              </a:rPr>
              <a:t> FUTURE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0"/>
              </a:spcBef>
              <a:buFont typeface="Arial MT"/>
              <a:buChar char="•"/>
            </a:pPr>
            <a:endParaRPr sz="20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5"/>
              </a:spcBef>
              <a:buClr>
                <a:srgbClr val="000000"/>
              </a:buClr>
              <a:buFont typeface="Arial MT"/>
              <a:buChar char="•"/>
              <a:tabLst>
                <a:tab pos="240665" algn="l"/>
              </a:tabLst>
            </a:pPr>
            <a:r>
              <a:rPr sz="2000" b="1" spc="-20" dirty="0">
                <a:solidFill>
                  <a:srgbClr val="008000"/>
                </a:solidFill>
                <a:latin typeface="Arial"/>
                <a:cs typeface="Arial"/>
              </a:rPr>
              <a:t>PRE-</a:t>
            </a:r>
            <a:r>
              <a:rPr sz="2000" b="1" spc="-25" dirty="0">
                <a:solidFill>
                  <a:srgbClr val="008000"/>
                </a:solidFill>
                <a:latin typeface="Arial"/>
                <a:cs typeface="Arial"/>
              </a:rPr>
              <a:t>TREAT</a:t>
            </a:r>
            <a:r>
              <a:rPr sz="2000" b="1" spc="-5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8000"/>
                </a:solidFill>
                <a:latin typeface="Arial"/>
                <a:cs typeface="Arial"/>
              </a:rPr>
              <a:t>THE</a:t>
            </a:r>
            <a:r>
              <a:rPr sz="2000" b="1" spc="-3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2000" b="1" spc="-55" dirty="0">
                <a:solidFill>
                  <a:srgbClr val="008000"/>
                </a:solidFill>
                <a:latin typeface="Arial"/>
                <a:cs typeface="Arial"/>
              </a:rPr>
              <a:t>WATER</a:t>
            </a:r>
            <a:r>
              <a:rPr sz="2000" b="1" spc="-6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8000"/>
                </a:solidFill>
                <a:latin typeface="Arial"/>
                <a:cs typeface="Arial"/>
              </a:rPr>
              <a:t>FOLLOWED</a:t>
            </a:r>
            <a:r>
              <a:rPr sz="2000" b="1" spc="-6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8000"/>
                </a:solidFill>
                <a:latin typeface="Arial"/>
                <a:cs typeface="Arial"/>
              </a:rPr>
              <a:t>BY</a:t>
            </a:r>
            <a:r>
              <a:rPr sz="2000" b="1" spc="-7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2000" b="1" spc="-20" dirty="0">
                <a:solidFill>
                  <a:srgbClr val="008000"/>
                </a:solidFill>
                <a:latin typeface="Arial"/>
                <a:cs typeface="Arial"/>
              </a:rPr>
              <a:t>TREATMENT</a:t>
            </a:r>
            <a:r>
              <a:rPr sz="2000" b="1" spc="-4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2000" b="1" spc="-25" dirty="0">
                <a:solidFill>
                  <a:srgbClr val="008000"/>
                </a:solidFill>
                <a:latin typeface="Arial"/>
                <a:cs typeface="Arial"/>
              </a:rPr>
              <a:t>FOR</a:t>
            </a:r>
            <a:endParaRPr sz="2000">
              <a:latin typeface="Arial"/>
              <a:cs typeface="Arial"/>
            </a:endParaRPr>
          </a:p>
          <a:p>
            <a:pPr marL="220979">
              <a:lnSpc>
                <a:spcPct val="100000"/>
              </a:lnSpc>
              <a:tabLst>
                <a:tab pos="2225675" algn="l"/>
              </a:tabLst>
            </a:pPr>
            <a:r>
              <a:rPr sz="2000" b="1" spc="-10" dirty="0">
                <a:solidFill>
                  <a:srgbClr val="008000"/>
                </a:solidFill>
                <a:latin typeface="Arial"/>
                <a:cs typeface="Arial"/>
              </a:rPr>
              <a:t>CONTROLLING</a:t>
            </a:r>
            <a:r>
              <a:rPr sz="2000" b="1" dirty="0">
                <a:solidFill>
                  <a:srgbClr val="008000"/>
                </a:solidFill>
                <a:latin typeface="Arial"/>
                <a:cs typeface="Arial"/>
              </a:rPr>
              <a:t>	SCALING,</a:t>
            </a:r>
            <a:r>
              <a:rPr sz="2000" b="1" spc="-5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8000"/>
                </a:solidFill>
                <a:latin typeface="Arial"/>
                <a:cs typeface="Arial"/>
              </a:rPr>
              <a:t>FOULING,</a:t>
            </a:r>
            <a:r>
              <a:rPr sz="2000" b="1" spc="-7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8000"/>
                </a:solidFill>
                <a:latin typeface="Arial"/>
                <a:cs typeface="Arial"/>
              </a:rPr>
              <a:t>CORROSION</a:t>
            </a:r>
            <a:r>
              <a:rPr sz="2000" b="1" spc="-7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8000"/>
                </a:solidFill>
                <a:latin typeface="Arial"/>
                <a:cs typeface="Arial"/>
              </a:rPr>
              <a:t>&amp;</a:t>
            </a:r>
            <a:r>
              <a:rPr sz="2000" b="1" spc="-3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8000"/>
                </a:solidFill>
                <a:latin typeface="Arial"/>
                <a:cs typeface="Arial"/>
              </a:rPr>
              <a:t>BIOFOULING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0"/>
              </a:spcBef>
            </a:pPr>
            <a:endParaRPr sz="20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buClr>
                <a:srgbClr val="008000"/>
              </a:buClr>
              <a:buFont typeface="Arial MT"/>
              <a:buChar char="•"/>
              <a:tabLst>
                <a:tab pos="240665" algn="l"/>
              </a:tabLst>
            </a:pPr>
            <a:r>
              <a:rPr sz="2000" b="1" spc="-10" dirty="0">
                <a:solidFill>
                  <a:srgbClr val="0000CC"/>
                </a:solidFill>
                <a:latin typeface="Arial"/>
                <a:cs typeface="Arial"/>
              </a:rPr>
              <a:t>MAINTAIN</a:t>
            </a:r>
            <a:r>
              <a:rPr sz="2000" b="1" spc="-65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00CC"/>
                </a:solidFill>
                <a:latin typeface="Arial"/>
                <a:cs typeface="Arial"/>
              </a:rPr>
              <a:t>CLEANLINESS</a:t>
            </a:r>
            <a:r>
              <a:rPr sz="2000" b="1" spc="-100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00CC"/>
                </a:solidFill>
                <a:latin typeface="Arial"/>
                <a:cs typeface="Arial"/>
              </a:rPr>
              <a:t>ARROUND</a:t>
            </a:r>
            <a:r>
              <a:rPr sz="2000" b="1" spc="-60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00CC"/>
                </a:solidFill>
                <a:latin typeface="Arial"/>
                <a:cs typeface="Arial"/>
              </a:rPr>
              <a:t>COOLING</a:t>
            </a:r>
            <a:r>
              <a:rPr sz="2000" b="1" spc="-75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000" b="1" spc="-60" dirty="0">
                <a:solidFill>
                  <a:srgbClr val="0000CC"/>
                </a:solidFill>
                <a:latin typeface="Arial"/>
                <a:cs typeface="Arial"/>
              </a:rPr>
              <a:t>WATER</a:t>
            </a:r>
            <a:r>
              <a:rPr sz="2000" b="1" spc="-65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00CC"/>
                </a:solidFill>
                <a:latin typeface="Arial"/>
                <a:cs typeface="Arial"/>
              </a:rPr>
              <a:t>SYSTEM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349233" y="6426504"/>
            <a:ext cx="259079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888888"/>
                </a:solidFill>
                <a:latin typeface="Calibri"/>
                <a:cs typeface="Calibri"/>
              </a:rPr>
              <a:t>157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71600" y="1295400"/>
            <a:ext cx="6019800" cy="42672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98675" y="435838"/>
            <a:ext cx="6765798" cy="518947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2592323" y="5890259"/>
            <a:ext cx="3777615" cy="590550"/>
            <a:chOff x="2592323" y="5890259"/>
            <a:chExt cx="3777615" cy="59055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92323" y="5890259"/>
              <a:ext cx="3777234" cy="59055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39567" y="5937326"/>
              <a:ext cx="3684270" cy="49894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51630" y="6251358"/>
              <a:ext cx="139065" cy="12470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613780" y="6135153"/>
              <a:ext cx="186055" cy="23053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2639567" y="5937326"/>
              <a:ext cx="3684270" cy="499109"/>
            </a:xfrm>
            <a:custGeom>
              <a:avLst/>
              <a:gdLst/>
              <a:ahLst/>
              <a:cxnLst/>
              <a:rect l="l" t="t" r="r" b="b"/>
              <a:pathLst>
                <a:path w="3684270" h="499110">
                  <a:moveTo>
                    <a:pt x="3360801" y="135280"/>
                  </a:moveTo>
                  <a:lnTo>
                    <a:pt x="3454907" y="135280"/>
                  </a:lnTo>
                  <a:lnTo>
                    <a:pt x="3454907" y="298691"/>
                  </a:lnTo>
                  <a:lnTo>
                    <a:pt x="3455239" y="332567"/>
                  </a:lnTo>
                  <a:lnTo>
                    <a:pt x="3457854" y="378526"/>
                  </a:lnTo>
                  <a:lnTo>
                    <a:pt x="3479037" y="417398"/>
                  </a:lnTo>
                  <a:lnTo>
                    <a:pt x="3513835" y="427278"/>
                  </a:lnTo>
                  <a:lnTo>
                    <a:pt x="3525601" y="426452"/>
                  </a:lnTo>
                  <a:lnTo>
                    <a:pt x="3565854" y="407042"/>
                  </a:lnTo>
                  <a:lnTo>
                    <a:pt x="3586251" y="367894"/>
                  </a:lnTo>
                  <a:lnTo>
                    <a:pt x="3589732" y="319926"/>
                  </a:lnTo>
                  <a:lnTo>
                    <a:pt x="3590162" y="285305"/>
                  </a:lnTo>
                  <a:lnTo>
                    <a:pt x="3590162" y="135280"/>
                  </a:lnTo>
                  <a:lnTo>
                    <a:pt x="3684270" y="135280"/>
                  </a:lnTo>
                  <a:lnTo>
                    <a:pt x="3684270" y="490905"/>
                  </a:lnTo>
                  <a:lnTo>
                    <a:pt x="3596894" y="490905"/>
                  </a:lnTo>
                  <a:lnTo>
                    <a:pt x="3596894" y="437667"/>
                  </a:lnTo>
                  <a:lnTo>
                    <a:pt x="3586416" y="451143"/>
                  </a:lnTo>
                  <a:lnTo>
                    <a:pt x="3545840" y="482536"/>
                  </a:lnTo>
                  <a:lnTo>
                    <a:pt x="3496423" y="497918"/>
                  </a:lnTo>
                  <a:lnTo>
                    <a:pt x="3479037" y="498944"/>
                  </a:lnTo>
                  <a:lnTo>
                    <a:pt x="3461585" y="497961"/>
                  </a:lnTo>
                  <a:lnTo>
                    <a:pt x="3414776" y="483209"/>
                  </a:lnTo>
                  <a:lnTo>
                    <a:pt x="3380914" y="452436"/>
                  </a:lnTo>
                  <a:lnTo>
                    <a:pt x="3364023" y="405095"/>
                  </a:lnTo>
                  <a:lnTo>
                    <a:pt x="3360801" y="360311"/>
                  </a:lnTo>
                  <a:lnTo>
                    <a:pt x="3360801" y="135280"/>
                  </a:lnTo>
                  <a:close/>
                </a:path>
                <a:path w="3684270" h="499110">
                  <a:moveTo>
                    <a:pt x="3067049" y="127241"/>
                  </a:moveTo>
                  <a:lnTo>
                    <a:pt x="3105604" y="130517"/>
                  </a:lnTo>
                  <a:lnTo>
                    <a:pt x="3171759" y="156725"/>
                  </a:lnTo>
                  <a:lnTo>
                    <a:pt x="3221906" y="207583"/>
                  </a:lnTo>
                  <a:lnTo>
                    <a:pt x="3247711" y="273801"/>
                  </a:lnTo>
                  <a:lnTo>
                    <a:pt x="3250946" y="312089"/>
                  </a:lnTo>
                  <a:lnTo>
                    <a:pt x="3247685" y="350711"/>
                  </a:lnTo>
                  <a:lnTo>
                    <a:pt x="3221638" y="417601"/>
                  </a:lnTo>
                  <a:lnTo>
                    <a:pt x="3171108" y="469091"/>
                  </a:lnTo>
                  <a:lnTo>
                    <a:pt x="3105525" y="495627"/>
                  </a:lnTo>
                  <a:lnTo>
                    <a:pt x="3067685" y="498944"/>
                  </a:lnTo>
                  <a:lnTo>
                    <a:pt x="3043564" y="497563"/>
                  </a:lnTo>
                  <a:lnTo>
                    <a:pt x="2996944" y="486514"/>
                  </a:lnTo>
                  <a:lnTo>
                    <a:pt x="2953607" y="464504"/>
                  </a:lnTo>
                  <a:lnTo>
                    <a:pt x="2919888" y="432109"/>
                  </a:lnTo>
                  <a:lnTo>
                    <a:pt x="2896881" y="389536"/>
                  </a:lnTo>
                  <a:lnTo>
                    <a:pt x="2885348" y="337543"/>
                  </a:lnTo>
                  <a:lnTo>
                    <a:pt x="2883916" y="308063"/>
                  </a:lnTo>
                  <a:lnTo>
                    <a:pt x="2885348" y="284818"/>
                  </a:lnTo>
                  <a:lnTo>
                    <a:pt x="2896881" y="239446"/>
                  </a:lnTo>
                  <a:lnTo>
                    <a:pt x="2919767" y="196684"/>
                  </a:lnTo>
                  <a:lnTo>
                    <a:pt x="2952482" y="163199"/>
                  </a:lnTo>
                  <a:lnTo>
                    <a:pt x="2994273" y="140244"/>
                  </a:lnTo>
                  <a:lnTo>
                    <a:pt x="3041568" y="128686"/>
                  </a:lnTo>
                  <a:lnTo>
                    <a:pt x="3067049" y="127241"/>
                  </a:lnTo>
                  <a:close/>
                </a:path>
                <a:path w="3684270" h="499110">
                  <a:moveTo>
                    <a:pt x="1571879" y="127241"/>
                  </a:moveTo>
                  <a:lnTo>
                    <a:pt x="1615563" y="133558"/>
                  </a:lnTo>
                  <a:lnTo>
                    <a:pt x="1651412" y="151228"/>
                  </a:lnTo>
                  <a:lnTo>
                    <a:pt x="1679019" y="185677"/>
                  </a:lnTo>
                  <a:lnTo>
                    <a:pt x="1690116" y="233479"/>
                  </a:lnTo>
                  <a:lnTo>
                    <a:pt x="1691385" y="269900"/>
                  </a:lnTo>
                  <a:lnTo>
                    <a:pt x="1691385" y="490905"/>
                  </a:lnTo>
                  <a:lnTo>
                    <a:pt x="1597279" y="490905"/>
                  </a:lnTo>
                  <a:lnTo>
                    <a:pt x="1597279" y="309410"/>
                  </a:lnTo>
                  <a:lnTo>
                    <a:pt x="1596899" y="283157"/>
                  </a:lnTo>
                  <a:lnTo>
                    <a:pt x="1591309" y="234899"/>
                  </a:lnTo>
                  <a:lnTo>
                    <a:pt x="1564580" y="204509"/>
                  </a:lnTo>
                  <a:lnTo>
                    <a:pt x="1539112" y="199237"/>
                  </a:lnTo>
                  <a:lnTo>
                    <a:pt x="1527157" y="200075"/>
                  </a:lnTo>
                  <a:lnTo>
                    <a:pt x="1486217" y="219877"/>
                  </a:lnTo>
                  <a:lnTo>
                    <a:pt x="1465407" y="261524"/>
                  </a:lnTo>
                  <a:lnTo>
                    <a:pt x="1461839" y="302373"/>
                  </a:lnTo>
                  <a:lnTo>
                    <a:pt x="1461389" y="329831"/>
                  </a:lnTo>
                  <a:lnTo>
                    <a:pt x="1461389" y="490905"/>
                  </a:lnTo>
                  <a:lnTo>
                    <a:pt x="1367282" y="490905"/>
                  </a:lnTo>
                  <a:lnTo>
                    <a:pt x="1367282" y="135280"/>
                  </a:lnTo>
                  <a:lnTo>
                    <a:pt x="1454658" y="135280"/>
                  </a:lnTo>
                  <a:lnTo>
                    <a:pt x="1454658" y="187515"/>
                  </a:lnTo>
                  <a:lnTo>
                    <a:pt x="1479421" y="161145"/>
                  </a:lnTo>
                  <a:lnTo>
                    <a:pt x="1507220" y="142309"/>
                  </a:lnTo>
                  <a:lnTo>
                    <a:pt x="1538043" y="131008"/>
                  </a:lnTo>
                  <a:lnTo>
                    <a:pt x="1571879" y="127241"/>
                  </a:lnTo>
                  <a:close/>
                </a:path>
                <a:path w="3684270" h="499110">
                  <a:moveTo>
                    <a:pt x="1087755" y="127241"/>
                  </a:moveTo>
                  <a:lnTo>
                    <a:pt x="1142730" y="130967"/>
                  </a:lnTo>
                  <a:lnTo>
                    <a:pt x="1181608" y="142151"/>
                  </a:lnTo>
                  <a:lnTo>
                    <a:pt x="1217487" y="169018"/>
                  </a:lnTo>
                  <a:lnTo>
                    <a:pt x="1234344" y="212509"/>
                  </a:lnTo>
                  <a:lnTo>
                    <a:pt x="1237487" y="264198"/>
                  </a:lnTo>
                  <a:lnTo>
                    <a:pt x="1236471" y="374040"/>
                  </a:lnTo>
                  <a:lnTo>
                    <a:pt x="1236757" y="395943"/>
                  </a:lnTo>
                  <a:lnTo>
                    <a:pt x="1241044" y="443191"/>
                  </a:lnTo>
                  <a:lnTo>
                    <a:pt x="1257934" y="490905"/>
                  </a:lnTo>
                  <a:lnTo>
                    <a:pt x="1164844" y="490905"/>
                  </a:lnTo>
                  <a:lnTo>
                    <a:pt x="1162863" y="485652"/>
                  </a:lnTo>
                  <a:lnTo>
                    <a:pt x="1160716" y="479267"/>
                  </a:lnTo>
                  <a:lnTo>
                    <a:pt x="1158378" y="471751"/>
                  </a:lnTo>
                  <a:lnTo>
                    <a:pt x="1155827" y="463105"/>
                  </a:lnTo>
                  <a:lnTo>
                    <a:pt x="1154176" y="457530"/>
                  </a:lnTo>
                  <a:lnTo>
                    <a:pt x="1153159" y="453847"/>
                  </a:lnTo>
                  <a:lnTo>
                    <a:pt x="1152397" y="452056"/>
                  </a:lnTo>
                  <a:lnTo>
                    <a:pt x="1140162" y="463048"/>
                  </a:lnTo>
                  <a:lnTo>
                    <a:pt x="1127474" y="472573"/>
                  </a:lnTo>
                  <a:lnTo>
                    <a:pt x="1086883" y="492349"/>
                  </a:lnTo>
                  <a:lnTo>
                    <a:pt x="1042289" y="498944"/>
                  </a:lnTo>
                  <a:lnTo>
                    <a:pt x="1016289" y="497082"/>
                  </a:lnTo>
                  <a:lnTo>
                    <a:pt x="972958" y="482180"/>
                  </a:lnTo>
                  <a:lnTo>
                    <a:pt x="941839" y="453255"/>
                  </a:lnTo>
                  <a:lnTo>
                    <a:pt x="926028" y="415579"/>
                  </a:lnTo>
                  <a:lnTo>
                    <a:pt x="924052" y="393788"/>
                  </a:lnTo>
                  <a:lnTo>
                    <a:pt x="924954" y="379129"/>
                  </a:lnTo>
                  <a:lnTo>
                    <a:pt x="938403" y="340055"/>
                  </a:lnTo>
                  <a:lnTo>
                    <a:pt x="966549" y="310853"/>
                  </a:lnTo>
                  <a:lnTo>
                    <a:pt x="1010475" y="292123"/>
                  </a:lnTo>
                  <a:lnTo>
                    <a:pt x="1053592" y="281952"/>
                  </a:lnTo>
                  <a:lnTo>
                    <a:pt x="1084095" y="275858"/>
                  </a:lnTo>
                  <a:lnTo>
                    <a:pt x="1109503" y="269978"/>
                  </a:lnTo>
                  <a:lnTo>
                    <a:pt x="1129815" y="264309"/>
                  </a:lnTo>
                  <a:lnTo>
                    <a:pt x="1145032" y="258851"/>
                  </a:lnTo>
                  <a:lnTo>
                    <a:pt x="1145032" y="249466"/>
                  </a:lnTo>
                  <a:lnTo>
                    <a:pt x="1131696" y="210794"/>
                  </a:lnTo>
                  <a:lnTo>
                    <a:pt x="1081151" y="199237"/>
                  </a:lnTo>
                  <a:lnTo>
                    <a:pt x="1069268" y="199854"/>
                  </a:lnTo>
                  <a:lnTo>
                    <a:pt x="1029207" y="222723"/>
                  </a:lnTo>
                  <a:lnTo>
                    <a:pt x="1019174" y="243776"/>
                  </a:lnTo>
                  <a:lnTo>
                    <a:pt x="933704" y="228371"/>
                  </a:lnTo>
                  <a:lnTo>
                    <a:pt x="953341" y="183499"/>
                  </a:lnTo>
                  <a:lnTo>
                    <a:pt x="983360" y="152019"/>
                  </a:lnTo>
                  <a:lnTo>
                    <a:pt x="1027033" y="133438"/>
                  </a:lnTo>
                  <a:lnTo>
                    <a:pt x="1055280" y="128791"/>
                  </a:lnTo>
                  <a:lnTo>
                    <a:pt x="1087755" y="127241"/>
                  </a:lnTo>
                  <a:close/>
                </a:path>
                <a:path w="3684270" h="499110">
                  <a:moveTo>
                    <a:pt x="2410460" y="0"/>
                  </a:moveTo>
                  <a:lnTo>
                    <a:pt x="2526665" y="0"/>
                  </a:lnTo>
                  <a:lnTo>
                    <a:pt x="2642108" y="194221"/>
                  </a:lnTo>
                  <a:lnTo>
                    <a:pt x="2755265" y="0"/>
                  </a:lnTo>
                  <a:lnTo>
                    <a:pt x="2869565" y="0"/>
                  </a:lnTo>
                  <a:lnTo>
                    <a:pt x="2688971" y="284962"/>
                  </a:lnTo>
                  <a:lnTo>
                    <a:pt x="2688971" y="490905"/>
                  </a:lnTo>
                  <a:lnTo>
                    <a:pt x="2590292" y="490905"/>
                  </a:lnTo>
                  <a:lnTo>
                    <a:pt x="2590292" y="284289"/>
                  </a:lnTo>
                  <a:lnTo>
                    <a:pt x="2410460" y="0"/>
                  </a:lnTo>
                  <a:close/>
                </a:path>
                <a:path w="3684270" h="499110">
                  <a:moveTo>
                    <a:pt x="1821815" y="0"/>
                  </a:moveTo>
                  <a:lnTo>
                    <a:pt x="1915921" y="0"/>
                  </a:lnTo>
                  <a:lnTo>
                    <a:pt x="1915921" y="260515"/>
                  </a:lnTo>
                  <a:lnTo>
                    <a:pt x="2026031" y="135280"/>
                  </a:lnTo>
                  <a:lnTo>
                    <a:pt x="2141855" y="135280"/>
                  </a:lnTo>
                  <a:lnTo>
                    <a:pt x="2020316" y="265201"/>
                  </a:lnTo>
                  <a:lnTo>
                    <a:pt x="2150618" y="490905"/>
                  </a:lnTo>
                  <a:lnTo>
                    <a:pt x="2049145" y="490905"/>
                  </a:lnTo>
                  <a:lnTo>
                    <a:pt x="1959736" y="331177"/>
                  </a:lnTo>
                  <a:lnTo>
                    <a:pt x="1915921" y="377050"/>
                  </a:lnTo>
                  <a:lnTo>
                    <a:pt x="1915921" y="490905"/>
                  </a:lnTo>
                  <a:lnTo>
                    <a:pt x="1821815" y="490905"/>
                  </a:lnTo>
                  <a:lnTo>
                    <a:pt x="1821815" y="0"/>
                  </a:lnTo>
                  <a:close/>
                </a:path>
                <a:path w="3684270" h="499110">
                  <a:moveTo>
                    <a:pt x="491363" y="0"/>
                  </a:moveTo>
                  <a:lnTo>
                    <a:pt x="585343" y="0"/>
                  </a:lnTo>
                  <a:lnTo>
                    <a:pt x="585343" y="180492"/>
                  </a:lnTo>
                  <a:lnTo>
                    <a:pt x="609224" y="157196"/>
                  </a:lnTo>
                  <a:lnTo>
                    <a:pt x="635333" y="140555"/>
                  </a:lnTo>
                  <a:lnTo>
                    <a:pt x="663656" y="130570"/>
                  </a:lnTo>
                  <a:lnTo>
                    <a:pt x="694182" y="127241"/>
                  </a:lnTo>
                  <a:lnTo>
                    <a:pt x="710064" y="127995"/>
                  </a:lnTo>
                  <a:lnTo>
                    <a:pt x="752856" y="139293"/>
                  </a:lnTo>
                  <a:lnTo>
                    <a:pt x="784770" y="161148"/>
                  </a:lnTo>
                  <a:lnTo>
                    <a:pt x="807281" y="200495"/>
                  </a:lnTo>
                  <a:lnTo>
                    <a:pt x="813863" y="240680"/>
                  </a:lnTo>
                  <a:lnTo>
                    <a:pt x="815085" y="282282"/>
                  </a:lnTo>
                  <a:lnTo>
                    <a:pt x="815085" y="490905"/>
                  </a:lnTo>
                  <a:lnTo>
                    <a:pt x="720979" y="490905"/>
                  </a:lnTo>
                  <a:lnTo>
                    <a:pt x="720979" y="303047"/>
                  </a:lnTo>
                  <a:lnTo>
                    <a:pt x="720645" y="277636"/>
                  </a:lnTo>
                  <a:lnTo>
                    <a:pt x="715644" y="232054"/>
                  </a:lnTo>
                  <a:lnTo>
                    <a:pt x="689530" y="204231"/>
                  </a:lnTo>
                  <a:lnTo>
                    <a:pt x="662812" y="199237"/>
                  </a:lnTo>
                  <a:lnTo>
                    <a:pt x="651353" y="199949"/>
                  </a:lnTo>
                  <a:lnTo>
                    <a:pt x="612284" y="217039"/>
                  </a:lnTo>
                  <a:lnTo>
                    <a:pt x="590218" y="257784"/>
                  </a:lnTo>
                  <a:lnTo>
                    <a:pt x="585343" y="312762"/>
                  </a:lnTo>
                  <a:lnTo>
                    <a:pt x="585343" y="490905"/>
                  </a:lnTo>
                  <a:lnTo>
                    <a:pt x="491363" y="490905"/>
                  </a:lnTo>
                  <a:lnTo>
                    <a:pt x="491363" y="0"/>
                  </a:lnTo>
                  <a:close/>
                </a:path>
                <a:path w="3684270" h="499110">
                  <a:moveTo>
                    <a:pt x="0" y="0"/>
                  </a:moveTo>
                  <a:lnTo>
                    <a:pt x="390017" y="0"/>
                  </a:lnTo>
                  <a:lnTo>
                    <a:pt x="390017" y="83045"/>
                  </a:lnTo>
                  <a:lnTo>
                    <a:pt x="244729" y="83045"/>
                  </a:lnTo>
                  <a:lnTo>
                    <a:pt x="244729" y="490905"/>
                  </a:lnTo>
                  <a:lnTo>
                    <a:pt x="145669" y="490905"/>
                  </a:lnTo>
                  <a:lnTo>
                    <a:pt x="145669" y="83045"/>
                  </a:lnTo>
                  <a:lnTo>
                    <a:pt x="0" y="83045"/>
                  </a:lnTo>
                  <a:lnTo>
                    <a:pt x="0" y="0"/>
                  </a:lnTo>
                  <a:close/>
                </a:path>
              </a:pathLst>
            </a:custGeom>
            <a:ln w="12192">
              <a:solidFill>
                <a:srgbClr val="F4F6F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426957" y="6426504"/>
            <a:ext cx="18097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888888"/>
                </a:solidFill>
                <a:latin typeface="Calibri"/>
                <a:cs typeface="Calibri"/>
              </a:rPr>
              <a:t>15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47800" y="136486"/>
            <a:ext cx="6553200" cy="831215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38100" rIns="0" bIns="0" rtlCol="0">
            <a:spAutoFit/>
          </a:bodyPr>
          <a:lstStyle/>
          <a:p>
            <a:pPr marL="2349500" marR="432434" indent="-1908810">
              <a:lnSpc>
                <a:spcPct val="100000"/>
              </a:lnSpc>
              <a:spcBef>
                <a:spcPts val="300"/>
              </a:spcBef>
            </a:pPr>
            <a:r>
              <a:rPr sz="2400" dirty="0">
                <a:latin typeface="Arial"/>
                <a:cs typeface="Arial"/>
              </a:rPr>
              <a:t>STEPS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spc="-20" dirty="0">
                <a:latin typeface="Arial"/>
                <a:cs typeface="Arial"/>
              </a:rPr>
              <a:t>INVOLVED </a:t>
            </a:r>
            <a:r>
              <a:rPr sz="2400" dirty="0">
                <a:latin typeface="Arial"/>
                <a:cs typeface="Arial"/>
              </a:rPr>
              <a:t>IN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COOLING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spc="-55" dirty="0">
                <a:latin typeface="Arial"/>
                <a:cs typeface="Arial"/>
              </a:rPr>
              <a:t>WATER </a:t>
            </a:r>
            <a:r>
              <a:rPr sz="2400" spc="-10" dirty="0">
                <a:latin typeface="Arial"/>
                <a:cs typeface="Arial"/>
              </a:rPr>
              <a:t>TREATMENT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1140" y="1247901"/>
            <a:ext cx="8654415" cy="49041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829944" indent="-342900">
              <a:lnSpc>
                <a:spcPct val="100000"/>
              </a:lnSpc>
              <a:spcBef>
                <a:spcPts val="105"/>
              </a:spcBef>
              <a:buFont typeface="Wingdings"/>
              <a:buChar char=""/>
              <a:tabLst>
                <a:tab pos="355600" algn="l"/>
              </a:tabLst>
            </a:pPr>
            <a:r>
              <a:rPr sz="2000" b="1" dirty="0">
                <a:latin typeface="Arial"/>
                <a:cs typeface="Arial"/>
              </a:rPr>
              <a:t>Identify</a:t>
            </a:r>
            <a:r>
              <a:rPr sz="2000" b="1" spc="-6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the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source(s)</a:t>
            </a:r>
            <a:r>
              <a:rPr sz="2000" b="1" spc="-6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and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quantity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of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Cooling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Waters</a:t>
            </a:r>
            <a:r>
              <a:rPr sz="2000" b="1" spc="-6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for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plant </a:t>
            </a:r>
            <a:r>
              <a:rPr sz="2000" b="1" dirty="0">
                <a:latin typeface="Arial"/>
                <a:cs typeface="Arial"/>
              </a:rPr>
              <a:t>Cooling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applications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0"/>
              </a:spcBef>
              <a:buFont typeface="Wingdings"/>
              <a:buChar char=""/>
            </a:pPr>
            <a:endParaRPr sz="2000">
              <a:latin typeface="Arial"/>
              <a:cs typeface="Arial"/>
            </a:endParaRPr>
          </a:p>
          <a:p>
            <a:pPr marL="355600" marR="83185" indent="-342900">
              <a:lnSpc>
                <a:spcPct val="100000"/>
              </a:lnSpc>
              <a:buFont typeface="Wingdings"/>
              <a:buChar char=""/>
              <a:tabLst>
                <a:tab pos="355600" algn="l"/>
              </a:tabLst>
            </a:pPr>
            <a:r>
              <a:rPr sz="2000" b="1" dirty="0">
                <a:latin typeface="Arial"/>
                <a:cs typeface="Arial"/>
              </a:rPr>
              <a:t>Carryout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complete</a:t>
            </a:r>
            <a:r>
              <a:rPr sz="2000" b="1" spc="-6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chemical</a:t>
            </a:r>
            <a:r>
              <a:rPr sz="2000" b="1" spc="-6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and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Microbiological</a:t>
            </a:r>
            <a:r>
              <a:rPr sz="2000" b="1" spc="-8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analysis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(including </a:t>
            </a:r>
            <a:r>
              <a:rPr sz="2000" b="1" dirty="0">
                <a:latin typeface="Arial"/>
                <a:cs typeface="Arial"/>
              </a:rPr>
              <a:t>seasonal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changes)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for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all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possible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sources.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0"/>
              </a:spcBef>
              <a:buFont typeface="Wingdings"/>
              <a:buChar char=""/>
            </a:pPr>
            <a:endParaRPr sz="20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buFont typeface="Wingdings"/>
              <a:buChar char=""/>
              <a:tabLst>
                <a:tab pos="354965" algn="l"/>
              </a:tabLst>
            </a:pPr>
            <a:r>
              <a:rPr sz="2000" b="1" dirty="0">
                <a:latin typeface="Arial"/>
                <a:cs typeface="Arial"/>
              </a:rPr>
              <a:t>Identify</a:t>
            </a:r>
            <a:r>
              <a:rPr sz="2000" b="1" spc="-6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the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metals</a:t>
            </a:r>
            <a:r>
              <a:rPr sz="2000" b="1" spc="-5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and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environments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in</a:t>
            </a:r>
            <a:r>
              <a:rPr sz="2000" b="1" spc="-5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which</a:t>
            </a:r>
            <a:r>
              <a:rPr sz="2000" b="1" spc="-6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cooling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water</a:t>
            </a:r>
            <a:endParaRPr sz="20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systems</a:t>
            </a:r>
            <a:r>
              <a:rPr sz="2000" b="1" spc="-5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have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to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operate/installed.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0"/>
              </a:spcBef>
            </a:pPr>
            <a:endParaRPr sz="200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spcBef>
                <a:spcPts val="5"/>
              </a:spcBef>
              <a:buFont typeface="Wingdings"/>
              <a:buChar char=""/>
              <a:tabLst>
                <a:tab pos="355600" algn="l"/>
              </a:tabLst>
            </a:pPr>
            <a:r>
              <a:rPr sz="2000" b="1" dirty="0">
                <a:latin typeface="Arial"/>
                <a:cs typeface="Arial"/>
              </a:rPr>
              <a:t>Select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possible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treatments</a:t>
            </a:r>
            <a:r>
              <a:rPr sz="2000" b="1" spc="-7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for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the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cooling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water</a:t>
            </a:r>
            <a:r>
              <a:rPr sz="2000" b="1" spc="-6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systems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and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type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spc="-25" dirty="0">
                <a:latin typeface="Arial"/>
                <a:cs typeface="Arial"/>
              </a:rPr>
              <a:t>of </a:t>
            </a:r>
            <a:r>
              <a:rPr sz="2000" b="1" dirty="0">
                <a:latin typeface="Arial"/>
                <a:cs typeface="Arial"/>
              </a:rPr>
              <a:t>protections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to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be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applied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along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with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monitorings</a:t>
            </a:r>
            <a:r>
              <a:rPr sz="2000" b="1" spc="-5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required.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5"/>
              </a:spcBef>
              <a:buFont typeface="Wingdings"/>
              <a:buChar char=""/>
            </a:pPr>
            <a:endParaRPr sz="20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5"/>
              </a:spcBef>
              <a:buFont typeface="Wingdings"/>
              <a:buChar char=""/>
              <a:tabLst>
                <a:tab pos="354965" algn="l"/>
              </a:tabLst>
            </a:pPr>
            <a:r>
              <a:rPr sz="2000" b="1" dirty="0">
                <a:latin typeface="Arial"/>
                <a:cs typeface="Arial"/>
              </a:rPr>
              <a:t>Select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possible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chemical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treatments</a:t>
            </a:r>
            <a:r>
              <a:rPr sz="2000" b="1" spc="-5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along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with</a:t>
            </a:r>
            <a:r>
              <a:rPr sz="2000" b="1" spc="-5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possible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(and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other</a:t>
            </a:r>
            <a:endParaRPr sz="20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support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systems)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by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Laboratory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tests</a:t>
            </a:r>
            <a:r>
              <a:rPr sz="2000" b="1" spc="-6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and</a:t>
            </a:r>
            <a:r>
              <a:rPr sz="2000" b="1" spc="-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Monitorings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0"/>
              </a:spcBef>
            </a:pPr>
            <a:endParaRPr sz="20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buFont typeface="Wingdings"/>
              <a:buChar char=""/>
              <a:tabLst>
                <a:tab pos="354965" algn="l"/>
              </a:tabLst>
            </a:pPr>
            <a:r>
              <a:rPr sz="2000" b="1" dirty="0">
                <a:latin typeface="Arial"/>
                <a:cs typeface="Arial"/>
              </a:rPr>
              <a:t>Identify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disposal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methods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of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waste</a:t>
            </a:r>
            <a:r>
              <a:rPr sz="2000" b="1" spc="-6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waters</a:t>
            </a:r>
            <a:r>
              <a:rPr sz="2000" b="1" spc="-6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as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per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applicable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norms.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31140" y="6430467"/>
            <a:ext cx="773366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0"/>
              </a:spcBef>
              <a:buFont typeface="Wingdings"/>
              <a:buChar char=""/>
              <a:tabLst>
                <a:tab pos="354965" algn="l"/>
              </a:tabLst>
            </a:pPr>
            <a:r>
              <a:rPr sz="2000" b="1" dirty="0">
                <a:latin typeface="Arial"/>
                <a:cs typeface="Arial"/>
              </a:rPr>
              <a:t>Correlate</a:t>
            </a:r>
            <a:r>
              <a:rPr sz="2000" b="1" spc="-7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the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performance</a:t>
            </a:r>
            <a:r>
              <a:rPr sz="2000" b="1" spc="-6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through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plant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system </a:t>
            </a:r>
            <a:r>
              <a:rPr sz="2000" b="1" spc="-10" dirty="0">
                <a:latin typeface="Arial"/>
                <a:cs typeface="Arial"/>
              </a:rPr>
              <a:t>monitorings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426957" y="6426504"/>
            <a:ext cx="18097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888888"/>
                </a:solidFill>
                <a:latin typeface="Calibri"/>
                <a:cs typeface="Calibri"/>
              </a:rPr>
              <a:t>16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895600" y="2438412"/>
            <a:ext cx="3641090" cy="708025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3175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50"/>
              </a:spcBef>
            </a:pPr>
            <a:r>
              <a:rPr sz="4000" dirty="0">
                <a:latin typeface="Arial"/>
                <a:cs typeface="Arial"/>
              </a:rPr>
              <a:t>Cooling </a:t>
            </a:r>
            <a:r>
              <a:rPr sz="4000" spc="-10" dirty="0">
                <a:latin typeface="Arial"/>
                <a:cs typeface="Arial"/>
              </a:rPr>
              <a:t>Water</a:t>
            </a:r>
            <a:endParaRPr sz="4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426957" y="6426504"/>
            <a:ext cx="18097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888888"/>
                </a:solidFill>
                <a:latin typeface="Calibri"/>
                <a:cs typeface="Calibri"/>
              </a:rPr>
              <a:t>17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600200" y="152463"/>
            <a:ext cx="7086600" cy="563880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33020" rIns="0" bIns="0" rtlCol="0">
            <a:spAutoFit/>
          </a:bodyPr>
          <a:lstStyle/>
          <a:p>
            <a:pPr marL="1905" algn="ctr">
              <a:lnSpc>
                <a:spcPts val="4175"/>
              </a:lnSpc>
              <a:spcBef>
                <a:spcPts val="260"/>
              </a:spcBef>
            </a:pPr>
            <a:r>
              <a:rPr sz="3600" b="0" dirty="0">
                <a:latin typeface="Arial MT"/>
                <a:cs typeface="Arial MT"/>
              </a:rPr>
              <a:t>COOLING</a:t>
            </a:r>
            <a:r>
              <a:rPr sz="3600" b="0" spc="-15" dirty="0">
                <a:latin typeface="Arial MT"/>
                <a:cs typeface="Arial MT"/>
              </a:rPr>
              <a:t> </a:t>
            </a:r>
            <a:r>
              <a:rPr sz="3600" b="0" spc="-10" dirty="0">
                <a:latin typeface="Arial MT"/>
                <a:cs typeface="Arial MT"/>
              </a:rPr>
              <a:t>WATER</a:t>
            </a:r>
            <a:endParaRPr sz="360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5940" y="796797"/>
            <a:ext cx="8301355" cy="9531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 marR="5080">
              <a:lnSpc>
                <a:spcPts val="3460"/>
              </a:lnSpc>
              <a:spcBef>
                <a:spcPts val="535"/>
              </a:spcBef>
              <a:tabLst>
                <a:tab pos="1283335" algn="l"/>
                <a:tab pos="1443355" algn="l"/>
                <a:tab pos="1789430" algn="l"/>
                <a:tab pos="2834005" algn="l"/>
                <a:tab pos="2959100" algn="l"/>
                <a:tab pos="3397885" algn="l"/>
                <a:tab pos="3721100" algn="l"/>
                <a:tab pos="4893310" algn="l"/>
                <a:tab pos="5577205" algn="l"/>
                <a:tab pos="6379210" algn="l"/>
                <a:tab pos="6482715" algn="l"/>
                <a:tab pos="6873240" algn="l"/>
                <a:tab pos="7092315" algn="l"/>
                <a:tab pos="7543800" algn="l"/>
                <a:tab pos="7564755" algn="l"/>
              </a:tabLst>
            </a:pPr>
            <a:r>
              <a:rPr sz="3200" spc="-10" dirty="0">
                <a:latin typeface="Calibri"/>
                <a:cs typeface="Calibri"/>
              </a:rPr>
              <a:t>Water</a:t>
            </a:r>
            <a:r>
              <a:rPr sz="3200" dirty="0">
                <a:latin typeface="Calibri"/>
                <a:cs typeface="Calibri"/>
              </a:rPr>
              <a:t>	</a:t>
            </a:r>
            <a:r>
              <a:rPr sz="3200" spc="-25" dirty="0">
                <a:latin typeface="Calibri"/>
                <a:cs typeface="Calibri"/>
              </a:rPr>
              <a:t>is</a:t>
            </a:r>
            <a:r>
              <a:rPr sz="3200" dirty="0">
                <a:latin typeface="Calibri"/>
                <a:cs typeface="Calibri"/>
              </a:rPr>
              <a:t>	</a:t>
            </a:r>
            <a:r>
              <a:rPr sz="3200" spc="-20" dirty="0">
                <a:latin typeface="Calibri"/>
                <a:cs typeface="Calibri"/>
              </a:rPr>
              <a:t>used</a:t>
            </a:r>
            <a:r>
              <a:rPr sz="3200" dirty="0">
                <a:latin typeface="Calibri"/>
                <a:cs typeface="Calibri"/>
              </a:rPr>
              <a:t>	</a:t>
            </a:r>
            <a:r>
              <a:rPr sz="3200" spc="-25" dirty="0">
                <a:latin typeface="Calibri"/>
                <a:cs typeface="Calibri"/>
              </a:rPr>
              <a:t>in</a:t>
            </a:r>
            <a:r>
              <a:rPr sz="3200" dirty="0">
                <a:latin typeface="Calibri"/>
                <a:cs typeface="Calibri"/>
              </a:rPr>
              <a:t>	</a:t>
            </a:r>
            <a:r>
              <a:rPr sz="3200" spc="-10" dirty="0">
                <a:latin typeface="Calibri"/>
                <a:cs typeface="Calibri"/>
              </a:rPr>
              <a:t>Cooling</a:t>
            </a:r>
            <a:r>
              <a:rPr sz="3200" dirty="0">
                <a:latin typeface="Calibri"/>
                <a:cs typeface="Calibri"/>
              </a:rPr>
              <a:t>	</a:t>
            </a:r>
            <a:r>
              <a:rPr sz="3200" spc="-10" dirty="0">
                <a:latin typeface="Calibri"/>
                <a:cs typeface="Calibri"/>
              </a:rPr>
              <a:t>Systems</a:t>
            </a:r>
            <a:r>
              <a:rPr sz="3200" dirty="0">
                <a:latin typeface="Calibri"/>
                <a:cs typeface="Calibri"/>
              </a:rPr>
              <a:t>		</a:t>
            </a:r>
            <a:r>
              <a:rPr sz="3200" spc="-35" dirty="0">
                <a:latin typeface="Calibri"/>
                <a:cs typeface="Calibri"/>
              </a:rPr>
              <a:t>as</a:t>
            </a:r>
            <a:r>
              <a:rPr sz="3200" dirty="0">
                <a:latin typeface="Calibri"/>
                <a:cs typeface="Calibri"/>
              </a:rPr>
              <a:t>		</a:t>
            </a:r>
            <a:r>
              <a:rPr sz="3200" spc="-50" dirty="0">
                <a:latin typeface="Calibri"/>
                <a:cs typeface="Calibri"/>
              </a:rPr>
              <a:t>a</a:t>
            </a:r>
            <a:r>
              <a:rPr sz="3200" dirty="0">
                <a:latin typeface="Calibri"/>
                <a:cs typeface="Calibri"/>
              </a:rPr>
              <a:t>	</a:t>
            </a:r>
            <a:r>
              <a:rPr sz="3200" spc="-25" dirty="0">
                <a:latin typeface="Calibri"/>
                <a:cs typeface="Calibri"/>
              </a:rPr>
              <a:t>heat </a:t>
            </a:r>
            <a:r>
              <a:rPr sz="3200" spc="-10" dirty="0">
                <a:latin typeface="Calibri"/>
                <a:cs typeface="Calibri"/>
              </a:rPr>
              <a:t>transfer</a:t>
            </a:r>
            <a:r>
              <a:rPr sz="3200" dirty="0">
                <a:latin typeface="Calibri"/>
                <a:cs typeface="Calibri"/>
              </a:rPr>
              <a:t>	</a:t>
            </a:r>
            <a:r>
              <a:rPr sz="3200" spc="-10" dirty="0">
                <a:latin typeface="Calibri"/>
                <a:cs typeface="Calibri"/>
              </a:rPr>
              <a:t>medium</a:t>
            </a:r>
            <a:r>
              <a:rPr sz="3200" dirty="0">
                <a:latin typeface="Calibri"/>
                <a:cs typeface="Calibri"/>
              </a:rPr>
              <a:t>		</a:t>
            </a:r>
            <a:r>
              <a:rPr sz="3200" spc="-25" dirty="0">
                <a:latin typeface="Calibri"/>
                <a:cs typeface="Calibri"/>
              </a:rPr>
              <a:t>and</a:t>
            </a:r>
            <a:r>
              <a:rPr sz="3200" dirty="0">
                <a:latin typeface="Calibri"/>
                <a:cs typeface="Calibri"/>
              </a:rPr>
              <a:t>	</a:t>
            </a:r>
            <a:r>
              <a:rPr sz="3200" spc="-10" dirty="0">
                <a:latin typeface="Calibri"/>
                <a:cs typeface="Calibri"/>
              </a:rPr>
              <a:t>frequently</a:t>
            </a:r>
            <a:r>
              <a:rPr sz="3200" dirty="0">
                <a:latin typeface="Calibri"/>
                <a:cs typeface="Calibri"/>
              </a:rPr>
              <a:t>	</a:t>
            </a:r>
            <a:r>
              <a:rPr sz="3200" spc="-20" dirty="0">
                <a:latin typeface="Calibri"/>
                <a:cs typeface="Calibri"/>
              </a:rPr>
              <a:t>also</a:t>
            </a:r>
            <a:r>
              <a:rPr sz="3200" dirty="0">
                <a:latin typeface="Calibri"/>
                <a:cs typeface="Calibri"/>
              </a:rPr>
              <a:t>	</a:t>
            </a:r>
            <a:r>
              <a:rPr sz="3200" spc="-25" dirty="0">
                <a:latin typeface="Calibri"/>
                <a:cs typeface="Calibri"/>
              </a:rPr>
              <a:t>as</a:t>
            </a:r>
            <a:r>
              <a:rPr sz="3200" dirty="0">
                <a:latin typeface="Calibri"/>
                <a:cs typeface="Calibri"/>
              </a:rPr>
              <a:t>	</a:t>
            </a:r>
            <a:r>
              <a:rPr sz="3200" spc="-25" dirty="0">
                <a:latin typeface="Calibri"/>
                <a:cs typeface="Calibri"/>
              </a:rPr>
              <a:t>the</a:t>
            </a:r>
            <a:r>
              <a:rPr sz="3200" dirty="0">
                <a:latin typeface="Calibri"/>
                <a:cs typeface="Calibri"/>
              </a:rPr>
              <a:t>		</a:t>
            </a:r>
            <a:r>
              <a:rPr sz="3200" spc="-10" dirty="0">
                <a:latin typeface="Calibri"/>
                <a:cs typeface="Calibri"/>
              </a:rPr>
              <a:t>final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5940" y="2113914"/>
            <a:ext cx="7693659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242185" algn="l"/>
                <a:tab pos="3486150" algn="l"/>
                <a:tab pos="4943475" algn="l"/>
                <a:tab pos="6441440" algn="l"/>
              </a:tabLst>
            </a:pPr>
            <a:r>
              <a:rPr sz="3200" spc="-10" dirty="0">
                <a:latin typeface="Calibri"/>
                <a:cs typeface="Calibri"/>
              </a:rPr>
              <a:t>evaporating</a:t>
            </a:r>
            <a:r>
              <a:rPr sz="3200" dirty="0">
                <a:latin typeface="Calibri"/>
                <a:cs typeface="Calibri"/>
              </a:rPr>
              <a:t>	</a:t>
            </a:r>
            <a:r>
              <a:rPr sz="3200" spc="-10" dirty="0">
                <a:latin typeface="Calibri"/>
                <a:cs typeface="Calibri"/>
              </a:rPr>
              <a:t>inside</a:t>
            </a:r>
            <a:r>
              <a:rPr sz="3200" dirty="0">
                <a:latin typeface="Calibri"/>
                <a:cs typeface="Calibri"/>
              </a:rPr>
              <a:t>	</a:t>
            </a:r>
            <a:r>
              <a:rPr sz="3200" spc="-10" dirty="0">
                <a:latin typeface="Calibri"/>
                <a:cs typeface="Calibri"/>
              </a:rPr>
              <a:t>cooling</a:t>
            </a:r>
            <a:r>
              <a:rPr sz="3200" dirty="0">
                <a:latin typeface="Calibri"/>
                <a:cs typeface="Calibri"/>
              </a:rPr>
              <a:t>	</a:t>
            </a:r>
            <a:r>
              <a:rPr sz="3200" spc="-10" dirty="0">
                <a:latin typeface="Calibri"/>
                <a:cs typeface="Calibri"/>
              </a:rPr>
              <a:t>towers.</a:t>
            </a:r>
            <a:r>
              <a:rPr sz="3200" dirty="0">
                <a:latin typeface="Calibri"/>
                <a:cs typeface="Calibri"/>
              </a:rPr>
              <a:t>	</a:t>
            </a:r>
            <a:r>
              <a:rPr sz="3200" spc="-10" dirty="0">
                <a:solidFill>
                  <a:srgbClr val="9900FF"/>
                </a:solidFill>
                <a:latin typeface="Calibri"/>
                <a:cs typeface="Calibri"/>
              </a:rPr>
              <a:t>Cooling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5940" y="1674317"/>
            <a:ext cx="8300720" cy="9537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7620" algn="r">
              <a:lnSpc>
                <a:spcPts val="3650"/>
              </a:lnSpc>
              <a:spcBef>
                <a:spcPts val="105"/>
              </a:spcBef>
              <a:tabLst>
                <a:tab pos="1123315" algn="l"/>
                <a:tab pos="1722120" algn="l"/>
                <a:tab pos="2920365" algn="l"/>
                <a:tab pos="3916679" algn="l"/>
                <a:tab pos="4822190" algn="l"/>
                <a:tab pos="5627370" algn="l"/>
                <a:tab pos="7877175" algn="l"/>
              </a:tabLst>
            </a:pPr>
            <a:r>
              <a:rPr sz="3200" spc="-10" dirty="0">
                <a:latin typeface="Calibri"/>
                <a:cs typeface="Calibri"/>
              </a:rPr>
              <a:t>point</a:t>
            </a:r>
            <a:r>
              <a:rPr sz="3200" dirty="0">
                <a:latin typeface="Calibri"/>
                <a:cs typeface="Calibri"/>
              </a:rPr>
              <a:t>	</a:t>
            </a:r>
            <a:r>
              <a:rPr sz="3200" spc="-25" dirty="0">
                <a:latin typeface="Calibri"/>
                <a:cs typeface="Calibri"/>
              </a:rPr>
              <a:t>to</a:t>
            </a:r>
            <a:r>
              <a:rPr sz="3200" dirty="0">
                <a:latin typeface="Calibri"/>
                <a:cs typeface="Calibri"/>
              </a:rPr>
              <a:t>	</a:t>
            </a:r>
            <a:r>
              <a:rPr sz="3200" spc="-10" dirty="0">
                <a:latin typeface="Calibri"/>
                <a:cs typeface="Calibri"/>
              </a:rPr>
              <a:t>reject</a:t>
            </a:r>
            <a:r>
              <a:rPr sz="3200" dirty="0">
                <a:latin typeface="Calibri"/>
                <a:cs typeface="Calibri"/>
              </a:rPr>
              <a:t>	</a:t>
            </a:r>
            <a:r>
              <a:rPr sz="3200" spc="-20" dirty="0">
                <a:latin typeface="Calibri"/>
                <a:cs typeface="Calibri"/>
              </a:rPr>
              <a:t>heat</a:t>
            </a:r>
            <a:r>
              <a:rPr sz="3200" dirty="0">
                <a:latin typeface="Calibri"/>
                <a:cs typeface="Calibri"/>
              </a:rPr>
              <a:t>	</a:t>
            </a:r>
            <a:r>
              <a:rPr sz="3200" spc="-20" dirty="0">
                <a:latin typeface="Calibri"/>
                <a:cs typeface="Calibri"/>
              </a:rPr>
              <a:t>into</a:t>
            </a:r>
            <a:r>
              <a:rPr sz="3200" dirty="0">
                <a:latin typeface="Calibri"/>
                <a:cs typeface="Calibri"/>
              </a:rPr>
              <a:t>	</a:t>
            </a:r>
            <a:r>
              <a:rPr sz="3200" spc="-25" dirty="0">
                <a:latin typeface="Calibri"/>
                <a:cs typeface="Calibri"/>
              </a:rPr>
              <a:t>the</a:t>
            </a:r>
            <a:r>
              <a:rPr sz="3200" dirty="0">
                <a:latin typeface="Calibri"/>
                <a:cs typeface="Calibri"/>
              </a:rPr>
              <a:t>	</a:t>
            </a:r>
            <a:r>
              <a:rPr sz="3200" spc="-10" dirty="0">
                <a:latin typeface="Calibri"/>
                <a:cs typeface="Calibri"/>
              </a:rPr>
              <a:t>atmosphere</a:t>
            </a:r>
            <a:r>
              <a:rPr sz="3200" dirty="0">
                <a:latin typeface="Calibri"/>
                <a:cs typeface="Calibri"/>
              </a:rPr>
              <a:t>	</a:t>
            </a:r>
            <a:r>
              <a:rPr sz="3200" spc="-25" dirty="0">
                <a:latin typeface="Calibri"/>
                <a:cs typeface="Calibri"/>
              </a:rPr>
              <a:t>by</a:t>
            </a:r>
            <a:endParaRPr sz="3200">
              <a:latin typeface="Calibri"/>
              <a:cs typeface="Calibri"/>
            </a:endParaRPr>
          </a:p>
          <a:p>
            <a:pPr marR="5080" algn="r">
              <a:lnSpc>
                <a:spcPts val="3650"/>
              </a:lnSpc>
            </a:pPr>
            <a:r>
              <a:rPr sz="3200" spc="-25" dirty="0">
                <a:solidFill>
                  <a:srgbClr val="9900FF"/>
                </a:solidFill>
                <a:latin typeface="Calibri"/>
                <a:cs typeface="Calibri"/>
              </a:rPr>
              <a:t>of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5940" y="2552826"/>
            <a:ext cx="8303259" cy="9531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 marR="5080">
              <a:lnSpc>
                <a:spcPts val="3460"/>
              </a:lnSpc>
              <a:spcBef>
                <a:spcPts val="535"/>
              </a:spcBef>
            </a:pPr>
            <a:r>
              <a:rPr sz="3200" dirty="0">
                <a:solidFill>
                  <a:srgbClr val="9900FF"/>
                </a:solidFill>
                <a:latin typeface="Calibri"/>
                <a:cs typeface="Calibri"/>
              </a:rPr>
              <a:t>water</a:t>
            </a:r>
            <a:r>
              <a:rPr sz="3200" spc="60" dirty="0">
                <a:solidFill>
                  <a:srgbClr val="9900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9900FF"/>
                </a:solidFill>
                <a:latin typeface="Calibri"/>
                <a:cs typeface="Calibri"/>
              </a:rPr>
              <a:t>is</a:t>
            </a:r>
            <a:r>
              <a:rPr sz="3200" spc="70" dirty="0">
                <a:solidFill>
                  <a:srgbClr val="9900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9900FF"/>
                </a:solidFill>
                <a:latin typeface="Calibri"/>
                <a:cs typeface="Calibri"/>
              </a:rPr>
              <a:t>an</a:t>
            </a:r>
            <a:r>
              <a:rPr sz="3200" spc="65" dirty="0">
                <a:solidFill>
                  <a:srgbClr val="9900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9900FF"/>
                </a:solidFill>
                <a:latin typeface="Calibri"/>
                <a:cs typeface="Calibri"/>
              </a:rPr>
              <a:t>essential</a:t>
            </a:r>
            <a:r>
              <a:rPr sz="3200" spc="80" dirty="0">
                <a:solidFill>
                  <a:srgbClr val="9900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9900FF"/>
                </a:solidFill>
                <a:latin typeface="Calibri"/>
                <a:cs typeface="Calibri"/>
              </a:rPr>
              <a:t>process</a:t>
            </a:r>
            <a:r>
              <a:rPr sz="3200" spc="55" dirty="0">
                <a:solidFill>
                  <a:srgbClr val="9900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9900FF"/>
                </a:solidFill>
                <a:latin typeface="Calibri"/>
                <a:cs typeface="Calibri"/>
              </a:rPr>
              <a:t>at</a:t>
            </a:r>
            <a:r>
              <a:rPr sz="3200" spc="65" dirty="0">
                <a:solidFill>
                  <a:srgbClr val="9900FF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9900FF"/>
                </a:solidFill>
                <a:latin typeface="Calibri"/>
                <a:cs typeface="Calibri"/>
              </a:rPr>
              <a:t>power-generation </a:t>
            </a:r>
            <a:r>
              <a:rPr sz="3200" dirty="0">
                <a:solidFill>
                  <a:srgbClr val="9900FF"/>
                </a:solidFill>
                <a:latin typeface="Calibri"/>
                <a:cs typeface="Calibri"/>
              </a:rPr>
              <a:t>and</a:t>
            </a:r>
            <a:r>
              <a:rPr sz="3200" spc="-95" dirty="0">
                <a:solidFill>
                  <a:srgbClr val="9900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9900FF"/>
                </a:solidFill>
                <a:latin typeface="Calibri"/>
                <a:cs typeface="Calibri"/>
              </a:rPr>
              <a:t>industrial</a:t>
            </a:r>
            <a:r>
              <a:rPr sz="3200" spc="-75" dirty="0">
                <a:solidFill>
                  <a:srgbClr val="9900FF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9900FF"/>
                </a:solidFill>
                <a:latin typeface="Calibri"/>
                <a:cs typeface="Calibri"/>
              </a:rPr>
              <a:t>plants.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5940" y="3528440"/>
            <a:ext cx="550799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51230" algn="l"/>
                <a:tab pos="2108200" algn="l"/>
                <a:tab pos="4095750" algn="l"/>
                <a:tab pos="5154930" algn="l"/>
              </a:tabLst>
            </a:pPr>
            <a:r>
              <a:rPr sz="3200" spc="-25" dirty="0">
                <a:solidFill>
                  <a:srgbClr val="D50092"/>
                </a:solidFill>
                <a:latin typeface="Calibri"/>
                <a:cs typeface="Calibri"/>
              </a:rPr>
              <a:t>The</a:t>
            </a:r>
            <a:r>
              <a:rPr sz="3200" dirty="0">
                <a:solidFill>
                  <a:srgbClr val="D50092"/>
                </a:solidFill>
                <a:latin typeface="Calibri"/>
                <a:cs typeface="Calibri"/>
              </a:rPr>
              <a:t>	</a:t>
            </a:r>
            <a:r>
              <a:rPr sz="3200" spc="-20" dirty="0">
                <a:solidFill>
                  <a:srgbClr val="D50092"/>
                </a:solidFill>
                <a:latin typeface="Calibri"/>
                <a:cs typeface="Calibri"/>
              </a:rPr>
              <a:t>most</a:t>
            </a:r>
            <a:r>
              <a:rPr sz="3200" dirty="0">
                <a:solidFill>
                  <a:srgbClr val="D50092"/>
                </a:solidFill>
                <a:latin typeface="Calibri"/>
                <a:cs typeface="Calibri"/>
              </a:rPr>
              <a:t>	</a:t>
            </a:r>
            <a:r>
              <a:rPr sz="3200" spc="-10" dirty="0">
                <a:solidFill>
                  <a:srgbClr val="D50092"/>
                </a:solidFill>
                <a:latin typeface="Calibri"/>
                <a:cs typeface="Calibri"/>
              </a:rPr>
              <a:t>important</a:t>
            </a:r>
            <a:r>
              <a:rPr sz="3200" dirty="0">
                <a:solidFill>
                  <a:srgbClr val="D50092"/>
                </a:solidFill>
                <a:latin typeface="Calibri"/>
                <a:cs typeface="Calibri"/>
              </a:rPr>
              <a:t>	</a:t>
            </a:r>
            <a:r>
              <a:rPr sz="3200" spc="-20" dirty="0">
                <a:solidFill>
                  <a:srgbClr val="D50092"/>
                </a:solidFill>
                <a:latin typeface="Calibri"/>
                <a:cs typeface="Calibri"/>
              </a:rPr>
              <a:t>uses</a:t>
            </a:r>
            <a:r>
              <a:rPr sz="3200" dirty="0">
                <a:solidFill>
                  <a:srgbClr val="D50092"/>
                </a:solidFill>
                <a:latin typeface="Calibri"/>
                <a:cs typeface="Calibri"/>
              </a:rPr>
              <a:t>	</a:t>
            </a:r>
            <a:r>
              <a:rPr sz="3200" spc="-25" dirty="0">
                <a:solidFill>
                  <a:srgbClr val="D50092"/>
                </a:solidFill>
                <a:latin typeface="Calibri"/>
                <a:cs typeface="Calibri"/>
              </a:rPr>
              <a:t>of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059804" y="3528440"/>
            <a:ext cx="1498600" cy="9531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 marR="5080" indent="281940">
              <a:lnSpc>
                <a:spcPts val="3460"/>
              </a:lnSpc>
              <a:spcBef>
                <a:spcPts val="535"/>
              </a:spcBef>
            </a:pPr>
            <a:r>
              <a:rPr sz="3200" spc="-10" dirty="0">
                <a:solidFill>
                  <a:srgbClr val="D50092"/>
                </a:solidFill>
                <a:latin typeface="Calibri"/>
                <a:cs typeface="Calibri"/>
              </a:rPr>
              <a:t>cooling exhaust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698485" y="3528440"/>
            <a:ext cx="1139825" cy="9531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 marR="5080" indent="160020">
              <a:lnSpc>
                <a:spcPts val="3460"/>
              </a:lnSpc>
              <a:spcBef>
                <a:spcPts val="535"/>
              </a:spcBef>
            </a:pPr>
            <a:r>
              <a:rPr sz="3200" spc="-25" dirty="0">
                <a:solidFill>
                  <a:srgbClr val="D50092"/>
                </a:solidFill>
                <a:latin typeface="Calibri"/>
                <a:cs typeface="Calibri"/>
              </a:rPr>
              <a:t>water </a:t>
            </a:r>
            <a:r>
              <a:rPr sz="3200" spc="-20" dirty="0">
                <a:solidFill>
                  <a:srgbClr val="D50092"/>
                </a:solidFill>
                <a:latin typeface="Calibri"/>
                <a:cs typeface="Calibri"/>
              </a:rPr>
              <a:t>steam,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35940" y="3967352"/>
            <a:ext cx="5250815" cy="9531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 marR="5080">
              <a:lnSpc>
                <a:spcPts val="3460"/>
              </a:lnSpc>
              <a:spcBef>
                <a:spcPts val="535"/>
              </a:spcBef>
              <a:tabLst>
                <a:tab pos="1518285" algn="l"/>
                <a:tab pos="1727200" algn="l"/>
                <a:tab pos="3086735" algn="l"/>
                <a:tab pos="3966210" algn="l"/>
                <a:tab pos="4613910" algn="l"/>
              </a:tabLst>
            </a:pPr>
            <a:r>
              <a:rPr sz="3200" spc="-10" dirty="0">
                <a:solidFill>
                  <a:srgbClr val="D50092"/>
                </a:solidFill>
                <a:latin typeface="Calibri"/>
                <a:cs typeface="Calibri"/>
              </a:rPr>
              <a:t>includes</a:t>
            </a:r>
            <a:r>
              <a:rPr sz="3200" dirty="0">
                <a:solidFill>
                  <a:srgbClr val="D50092"/>
                </a:solidFill>
                <a:latin typeface="Calibri"/>
                <a:cs typeface="Calibri"/>
              </a:rPr>
              <a:t>		</a:t>
            </a:r>
            <a:r>
              <a:rPr sz="3200" spc="-10" dirty="0">
                <a:solidFill>
                  <a:srgbClr val="D50092"/>
                </a:solidFill>
                <a:latin typeface="Calibri"/>
                <a:cs typeface="Calibri"/>
              </a:rPr>
              <a:t>condensing</a:t>
            </a:r>
            <a:r>
              <a:rPr sz="3200" dirty="0">
                <a:solidFill>
                  <a:srgbClr val="D50092"/>
                </a:solidFill>
                <a:latin typeface="Calibri"/>
                <a:cs typeface="Calibri"/>
              </a:rPr>
              <a:t>	</a:t>
            </a:r>
            <a:r>
              <a:rPr sz="3200" spc="-10" dirty="0">
                <a:solidFill>
                  <a:srgbClr val="D50092"/>
                </a:solidFill>
                <a:latin typeface="Calibri"/>
                <a:cs typeface="Calibri"/>
              </a:rPr>
              <a:t>turbine cooling</a:t>
            </a:r>
            <a:r>
              <a:rPr sz="3200" dirty="0">
                <a:solidFill>
                  <a:srgbClr val="D50092"/>
                </a:solidFill>
                <a:latin typeface="Calibri"/>
                <a:cs typeface="Calibri"/>
              </a:rPr>
              <a:t>	</a:t>
            </a:r>
            <a:r>
              <a:rPr sz="3200" spc="-10" dirty="0">
                <a:solidFill>
                  <a:srgbClr val="D50092"/>
                </a:solidFill>
                <a:latin typeface="Calibri"/>
                <a:cs typeface="Calibri"/>
              </a:rPr>
              <a:t>process</a:t>
            </a:r>
            <a:r>
              <a:rPr sz="3200" dirty="0">
                <a:solidFill>
                  <a:srgbClr val="D50092"/>
                </a:solidFill>
                <a:latin typeface="Calibri"/>
                <a:cs typeface="Calibri"/>
              </a:rPr>
              <a:t>	</a:t>
            </a:r>
            <a:r>
              <a:rPr sz="3200" spc="-10" dirty="0">
                <a:solidFill>
                  <a:srgbClr val="D50092"/>
                </a:solidFill>
                <a:latin typeface="Calibri"/>
                <a:cs typeface="Calibri"/>
              </a:rPr>
              <a:t>fluids</a:t>
            </a:r>
            <a:r>
              <a:rPr sz="3200" dirty="0">
                <a:solidFill>
                  <a:srgbClr val="D50092"/>
                </a:solidFill>
                <a:latin typeface="Calibri"/>
                <a:cs typeface="Calibri"/>
              </a:rPr>
              <a:t>	</a:t>
            </a:r>
            <a:r>
              <a:rPr sz="3200" spc="-25" dirty="0">
                <a:solidFill>
                  <a:srgbClr val="D50092"/>
                </a:solidFill>
                <a:latin typeface="Calibri"/>
                <a:cs typeface="Calibri"/>
              </a:rPr>
              <a:t>and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076569" y="4406265"/>
            <a:ext cx="275717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032000" algn="l"/>
              </a:tabLst>
            </a:pPr>
            <a:r>
              <a:rPr sz="3200" spc="-10" dirty="0">
                <a:solidFill>
                  <a:srgbClr val="D50092"/>
                </a:solidFill>
                <a:latin typeface="Calibri"/>
                <a:cs typeface="Calibri"/>
              </a:rPr>
              <a:t>protecting</a:t>
            </a:r>
            <a:r>
              <a:rPr sz="3200" dirty="0">
                <a:solidFill>
                  <a:srgbClr val="D50092"/>
                </a:solidFill>
                <a:latin typeface="Calibri"/>
                <a:cs typeface="Calibri"/>
              </a:rPr>
              <a:t>	</a:t>
            </a:r>
            <a:r>
              <a:rPr sz="3200" spc="-20" dirty="0">
                <a:solidFill>
                  <a:srgbClr val="D50092"/>
                </a:solidFill>
                <a:latin typeface="Calibri"/>
                <a:cs typeface="Calibri"/>
              </a:rPr>
              <a:t>high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35940" y="4796408"/>
            <a:ext cx="8300720" cy="1538605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84"/>
              </a:spcBef>
            </a:pPr>
            <a:r>
              <a:rPr sz="3200" dirty="0">
                <a:solidFill>
                  <a:srgbClr val="D50092"/>
                </a:solidFill>
                <a:latin typeface="Calibri"/>
                <a:cs typeface="Calibri"/>
              </a:rPr>
              <a:t>pressure</a:t>
            </a:r>
            <a:r>
              <a:rPr sz="3200" spc="-120" dirty="0">
                <a:solidFill>
                  <a:srgbClr val="D50092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D50092"/>
                </a:solidFill>
                <a:latin typeface="Calibri"/>
                <a:cs typeface="Calibri"/>
              </a:rPr>
              <a:t>pump</a:t>
            </a:r>
            <a:r>
              <a:rPr sz="3200" spc="-85" dirty="0">
                <a:solidFill>
                  <a:srgbClr val="D50092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D50092"/>
                </a:solidFill>
                <a:latin typeface="Calibri"/>
                <a:cs typeface="Calibri"/>
              </a:rPr>
              <a:t>bearings.</a:t>
            </a:r>
            <a:endParaRPr sz="3200">
              <a:latin typeface="Calibri"/>
              <a:cs typeface="Calibri"/>
            </a:endParaRPr>
          </a:p>
          <a:p>
            <a:pPr marL="12700" marR="5080">
              <a:lnSpc>
                <a:spcPts val="3460"/>
              </a:lnSpc>
              <a:spcBef>
                <a:spcPts val="819"/>
              </a:spcBef>
              <a:tabLst>
                <a:tab pos="5046980" algn="l"/>
              </a:tabLst>
            </a:pPr>
            <a:r>
              <a:rPr sz="3200" dirty="0">
                <a:solidFill>
                  <a:srgbClr val="9900FF"/>
                </a:solidFill>
                <a:latin typeface="Calibri"/>
                <a:cs typeface="Calibri"/>
              </a:rPr>
              <a:t>Control</a:t>
            </a:r>
            <a:r>
              <a:rPr sz="3200" spc="125" dirty="0">
                <a:solidFill>
                  <a:srgbClr val="9900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9900FF"/>
                </a:solidFill>
                <a:latin typeface="Calibri"/>
                <a:cs typeface="Calibri"/>
              </a:rPr>
              <a:t>of</a:t>
            </a:r>
            <a:r>
              <a:rPr sz="3200" spc="125" dirty="0">
                <a:solidFill>
                  <a:srgbClr val="9900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9900FF"/>
                </a:solidFill>
                <a:latin typeface="Calibri"/>
                <a:cs typeface="Calibri"/>
              </a:rPr>
              <a:t>cooling</a:t>
            </a:r>
            <a:r>
              <a:rPr sz="3200" spc="145" dirty="0">
                <a:solidFill>
                  <a:srgbClr val="9900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9900FF"/>
                </a:solidFill>
                <a:latin typeface="Calibri"/>
                <a:cs typeface="Calibri"/>
              </a:rPr>
              <a:t>water</a:t>
            </a:r>
            <a:r>
              <a:rPr sz="3200" spc="135" dirty="0">
                <a:solidFill>
                  <a:srgbClr val="9900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9900FF"/>
                </a:solidFill>
                <a:latin typeface="Calibri"/>
                <a:cs typeface="Calibri"/>
              </a:rPr>
              <a:t>Chemistry</a:t>
            </a:r>
            <a:r>
              <a:rPr sz="3200" spc="155" dirty="0">
                <a:solidFill>
                  <a:srgbClr val="9900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9900FF"/>
                </a:solidFill>
                <a:latin typeface="Calibri"/>
                <a:cs typeface="Calibri"/>
              </a:rPr>
              <a:t>is</a:t>
            </a:r>
            <a:r>
              <a:rPr sz="3200" spc="135" dirty="0">
                <a:solidFill>
                  <a:srgbClr val="9900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9900FF"/>
                </a:solidFill>
                <a:latin typeface="Calibri"/>
                <a:cs typeface="Calibri"/>
              </a:rPr>
              <a:t>very</a:t>
            </a:r>
            <a:r>
              <a:rPr sz="3200" spc="145" dirty="0">
                <a:solidFill>
                  <a:srgbClr val="9900FF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9900FF"/>
                </a:solidFill>
                <a:latin typeface="Calibri"/>
                <a:cs typeface="Calibri"/>
              </a:rPr>
              <a:t>critical </a:t>
            </a:r>
            <a:r>
              <a:rPr sz="3200" dirty="0">
                <a:solidFill>
                  <a:srgbClr val="9900FF"/>
                </a:solidFill>
                <a:latin typeface="Calibri"/>
                <a:cs typeface="Calibri"/>
              </a:rPr>
              <a:t>in</a:t>
            </a:r>
            <a:r>
              <a:rPr sz="3200" spc="-70" dirty="0">
                <a:solidFill>
                  <a:srgbClr val="9900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9900FF"/>
                </a:solidFill>
                <a:latin typeface="Calibri"/>
                <a:cs typeface="Calibri"/>
              </a:rPr>
              <a:t>preventing</a:t>
            </a:r>
            <a:r>
              <a:rPr sz="3200" spc="-90" dirty="0">
                <a:solidFill>
                  <a:srgbClr val="9900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9900FF"/>
                </a:solidFill>
                <a:latin typeface="Calibri"/>
                <a:cs typeface="Calibri"/>
              </a:rPr>
              <a:t>corrosion,</a:t>
            </a:r>
            <a:r>
              <a:rPr sz="3200" spc="-85" dirty="0">
                <a:solidFill>
                  <a:srgbClr val="9900FF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9900FF"/>
                </a:solidFill>
                <a:latin typeface="Calibri"/>
                <a:cs typeface="Calibri"/>
              </a:rPr>
              <a:t>scale</a:t>
            </a:r>
            <a:r>
              <a:rPr sz="3200" dirty="0">
                <a:solidFill>
                  <a:srgbClr val="9900FF"/>
                </a:solidFill>
                <a:latin typeface="Calibri"/>
                <a:cs typeface="Calibri"/>
              </a:rPr>
              <a:t>	and</a:t>
            </a:r>
            <a:r>
              <a:rPr sz="3200" spc="-70" dirty="0">
                <a:solidFill>
                  <a:srgbClr val="9900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9900FF"/>
                </a:solidFill>
                <a:latin typeface="Calibri"/>
                <a:cs typeface="Calibri"/>
              </a:rPr>
              <a:t>fouling</a:t>
            </a:r>
            <a:r>
              <a:rPr sz="3200" spc="-65" dirty="0">
                <a:solidFill>
                  <a:srgbClr val="9900FF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9900FF"/>
                </a:solidFill>
                <a:latin typeface="Calibri"/>
                <a:cs typeface="Calibri"/>
              </a:rPr>
              <a:t>thereby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35940" y="6259474"/>
            <a:ext cx="600265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solidFill>
                  <a:srgbClr val="9900FF"/>
                </a:solidFill>
                <a:latin typeface="Calibri"/>
                <a:cs typeface="Calibri"/>
              </a:rPr>
              <a:t>improving</a:t>
            </a:r>
            <a:r>
              <a:rPr sz="3200" spc="-65" dirty="0">
                <a:solidFill>
                  <a:srgbClr val="9900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9900FF"/>
                </a:solidFill>
                <a:latin typeface="Calibri"/>
                <a:cs typeface="Calibri"/>
              </a:rPr>
              <a:t>performance</a:t>
            </a:r>
            <a:r>
              <a:rPr sz="3200" spc="-75" dirty="0">
                <a:solidFill>
                  <a:srgbClr val="9900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9900FF"/>
                </a:solidFill>
                <a:latin typeface="Calibri"/>
                <a:cs typeface="Calibri"/>
              </a:rPr>
              <a:t>of</a:t>
            </a:r>
            <a:r>
              <a:rPr sz="3200" spc="-90" dirty="0">
                <a:solidFill>
                  <a:srgbClr val="9900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9900FF"/>
                </a:solidFill>
                <a:latin typeface="Calibri"/>
                <a:cs typeface="Calibri"/>
              </a:rPr>
              <a:t>the</a:t>
            </a:r>
            <a:r>
              <a:rPr sz="3200" spc="-85" dirty="0">
                <a:solidFill>
                  <a:srgbClr val="9900FF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9900FF"/>
                </a:solidFill>
                <a:latin typeface="Calibri"/>
                <a:cs typeface="Calibri"/>
              </a:rPr>
              <a:t>units</a:t>
            </a:r>
            <a:r>
              <a:rPr sz="3200" spc="-10" dirty="0">
                <a:latin typeface="Calibri"/>
                <a:cs typeface="Calibri"/>
              </a:rPr>
              <a:t>.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426957" y="6426504"/>
            <a:ext cx="18097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888888"/>
                </a:solidFill>
                <a:latin typeface="Calibri"/>
                <a:cs typeface="Calibri"/>
              </a:rPr>
              <a:t>18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524000" y="36321"/>
            <a:ext cx="6934200" cy="571500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381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00"/>
              </a:spcBef>
            </a:pPr>
            <a:r>
              <a:rPr sz="2400" dirty="0">
                <a:latin typeface="Arial"/>
                <a:cs typeface="Arial"/>
              </a:rPr>
              <a:t>Sources</a:t>
            </a:r>
            <a:r>
              <a:rPr sz="2400" spc="-4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of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water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5940" y="955903"/>
            <a:ext cx="6631940" cy="514731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580"/>
              </a:spcBef>
              <a:buFont typeface="Wingdings"/>
              <a:buChar char=""/>
              <a:tabLst>
                <a:tab pos="354965" algn="l"/>
              </a:tabLst>
            </a:pP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Ground</a:t>
            </a:r>
            <a:r>
              <a:rPr sz="2000" b="1" spc="-7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6FC0"/>
                </a:solidFill>
                <a:latin typeface="Arial"/>
                <a:cs typeface="Arial"/>
              </a:rPr>
              <a:t>water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2000" dirty="0">
                <a:latin typeface="Arial MT"/>
                <a:cs typeface="Arial MT"/>
              </a:rPr>
              <a:t>-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Wells,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bore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wells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and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springs</a:t>
            </a:r>
            <a:endParaRPr sz="2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060"/>
              </a:spcBef>
            </a:pPr>
            <a:endParaRPr sz="2000">
              <a:latin typeface="Arial MT"/>
              <a:cs typeface="Arial MT"/>
            </a:endParaRPr>
          </a:p>
          <a:p>
            <a:pPr marL="354965" indent="-342265">
              <a:lnSpc>
                <a:spcPct val="100000"/>
              </a:lnSpc>
              <a:buFont typeface="Wingdings"/>
              <a:buChar char=""/>
              <a:tabLst>
                <a:tab pos="354965" algn="l"/>
              </a:tabLst>
            </a:pP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Surface</a:t>
            </a:r>
            <a:r>
              <a:rPr sz="2000" b="1" spc="-2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6FC0"/>
                </a:solidFill>
                <a:latin typeface="Arial"/>
                <a:cs typeface="Arial"/>
              </a:rPr>
              <a:t>water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  <a:tabLst>
                <a:tab pos="236220" algn="l"/>
              </a:tabLst>
            </a:pPr>
            <a:r>
              <a:rPr sz="2000" spc="-50" dirty="0">
                <a:latin typeface="Arial MT"/>
                <a:cs typeface="Arial MT"/>
              </a:rPr>
              <a:t>-</a:t>
            </a:r>
            <a:r>
              <a:rPr sz="2000" dirty="0">
                <a:latin typeface="Arial MT"/>
                <a:cs typeface="Arial MT"/>
              </a:rPr>
              <a:t>	Lake,</a:t>
            </a:r>
            <a:r>
              <a:rPr sz="2000" spc="-7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pond/reservoir,</a:t>
            </a:r>
            <a:r>
              <a:rPr sz="2000" spc="-7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river,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canal</a:t>
            </a:r>
            <a:endParaRPr sz="2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060"/>
              </a:spcBef>
            </a:pPr>
            <a:endParaRPr sz="2000">
              <a:latin typeface="Arial MT"/>
              <a:cs typeface="Arial MT"/>
            </a:endParaRPr>
          </a:p>
          <a:p>
            <a:pPr marL="354965" indent="-342265">
              <a:lnSpc>
                <a:spcPct val="100000"/>
              </a:lnSpc>
              <a:buFont typeface="Wingdings"/>
              <a:buChar char=""/>
              <a:tabLst>
                <a:tab pos="354965" algn="l"/>
              </a:tabLst>
            </a:pP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Sea</a:t>
            </a:r>
            <a:r>
              <a:rPr sz="2000" b="1" spc="-20" dirty="0">
                <a:solidFill>
                  <a:srgbClr val="006FC0"/>
                </a:solidFill>
                <a:latin typeface="Arial"/>
                <a:cs typeface="Arial"/>
              </a:rPr>
              <a:t> water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4"/>
              </a:spcBef>
              <a:tabLst>
                <a:tab pos="354965" algn="l"/>
                <a:tab pos="5640705" algn="l"/>
              </a:tabLst>
            </a:pPr>
            <a:r>
              <a:rPr sz="2000" spc="-50" dirty="0">
                <a:latin typeface="Arial MT"/>
                <a:cs typeface="Arial MT"/>
              </a:rPr>
              <a:t>-</a:t>
            </a:r>
            <a:r>
              <a:rPr sz="2000" dirty="0">
                <a:latin typeface="Arial MT"/>
                <a:cs typeface="Arial MT"/>
              </a:rPr>
              <a:t>	Including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Back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sea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water,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Estuarine,</a:t>
            </a:r>
            <a:r>
              <a:rPr sz="2000" spc="-8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Brackish</a:t>
            </a:r>
            <a:r>
              <a:rPr sz="2000" dirty="0">
                <a:latin typeface="Arial MT"/>
                <a:cs typeface="Arial MT"/>
              </a:rPr>
              <a:t>	</a:t>
            </a:r>
            <a:r>
              <a:rPr sz="2000" spc="-10" dirty="0">
                <a:latin typeface="Arial MT"/>
                <a:cs typeface="Arial MT"/>
              </a:rPr>
              <a:t>water</a:t>
            </a:r>
            <a:endParaRPr sz="2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055"/>
              </a:spcBef>
            </a:pPr>
            <a:endParaRPr sz="2000">
              <a:latin typeface="Arial MT"/>
              <a:cs typeface="Arial MT"/>
            </a:endParaRPr>
          </a:p>
          <a:p>
            <a:pPr marL="354965" indent="-342265">
              <a:lnSpc>
                <a:spcPct val="100000"/>
              </a:lnSpc>
              <a:spcBef>
                <a:spcPts val="5"/>
              </a:spcBef>
              <a:buFont typeface="Wingdings"/>
              <a:buChar char=""/>
              <a:tabLst>
                <a:tab pos="354965" algn="l"/>
              </a:tabLst>
            </a:pP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Mine</a:t>
            </a:r>
            <a:r>
              <a:rPr sz="2000" b="1" spc="-2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6FC0"/>
                </a:solidFill>
                <a:latin typeface="Arial"/>
                <a:cs typeface="Arial"/>
              </a:rPr>
              <a:t>Water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60"/>
              </a:spcBef>
              <a:buClr>
                <a:srgbClr val="006FC0"/>
              </a:buClr>
              <a:buFont typeface="Wingdings"/>
              <a:buChar char=""/>
            </a:pPr>
            <a:endParaRPr sz="20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buFont typeface="Wingdings"/>
              <a:buChar char=""/>
              <a:tabLst>
                <a:tab pos="354965" algn="l"/>
                <a:tab pos="1402080" algn="l"/>
              </a:tabLst>
            </a:pPr>
            <a:r>
              <a:rPr sz="2000" b="1" spc="-10" dirty="0">
                <a:solidFill>
                  <a:srgbClr val="006FC0"/>
                </a:solidFill>
                <a:latin typeface="Arial"/>
                <a:cs typeface="Arial"/>
              </a:rPr>
              <a:t>Treated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	STP</a:t>
            </a:r>
            <a:r>
              <a:rPr sz="2000" b="1" spc="-7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Water/Plant</a:t>
            </a:r>
            <a:r>
              <a:rPr sz="2000" b="1" spc="-6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ETP</a:t>
            </a:r>
            <a:r>
              <a:rPr sz="2000" b="1" spc="-7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Water/CW</a:t>
            </a:r>
            <a:r>
              <a:rPr sz="2000" b="1" spc="-8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Blow</a:t>
            </a:r>
            <a:r>
              <a:rPr sz="2000" b="1" spc="-5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spc="-20" dirty="0">
                <a:solidFill>
                  <a:srgbClr val="006FC0"/>
                </a:solidFill>
                <a:latin typeface="Arial"/>
                <a:cs typeface="Arial"/>
              </a:rPr>
              <a:t>Down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60"/>
              </a:spcBef>
              <a:buClr>
                <a:srgbClr val="006FC0"/>
              </a:buClr>
              <a:buFont typeface="Wingdings"/>
              <a:buChar char=""/>
            </a:pPr>
            <a:endParaRPr sz="20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buFont typeface="Wingdings"/>
              <a:buChar char=""/>
              <a:tabLst>
                <a:tab pos="354965" algn="l"/>
              </a:tabLst>
            </a:pP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Harvested</a:t>
            </a:r>
            <a:r>
              <a:rPr sz="2000" b="1" spc="-3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Rain</a:t>
            </a:r>
            <a:r>
              <a:rPr sz="2000" b="1" spc="-3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spc="-20" dirty="0">
                <a:solidFill>
                  <a:srgbClr val="006FC0"/>
                </a:solidFill>
                <a:latin typeface="Arial"/>
                <a:cs typeface="Arial"/>
              </a:rPr>
              <a:t>Water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04681" y="6426504"/>
            <a:ext cx="10287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solidFill>
                  <a:srgbClr val="888888"/>
                </a:solidFill>
                <a:latin typeface="Calibri"/>
                <a:cs typeface="Calibri"/>
              </a:rPr>
              <a:t>1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11200" y="685800"/>
            <a:ext cx="7518400" cy="5638800"/>
            <a:chOff x="711200" y="685800"/>
            <a:chExt cx="7518400" cy="56388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1200" y="685800"/>
              <a:ext cx="7518400" cy="56388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52116" y="4462271"/>
              <a:ext cx="3645407" cy="60807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527935" y="4481195"/>
              <a:ext cx="3545204" cy="508000"/>
            </a:xfrm>
            <a:custGeom>
              <a:avLst/>
              <a:gdLst/>
              <a:ahLst/>
              <a:cxnLst/>
              <a:rect l="l" t="t" r="r" b="b"/>
              <a:pathLst>
                <a:path w="3545204" h="508000">
                  <a:moveTo>
                    <a:pt x="2284094" y="0"/>
                  </a:moveTo>
                  <a:lnTo>
                    <a:pt x="2227722" y="4857"/>
                  </a:lnTo>
                  <a:lnTo>
                    <a:pt x="2178304" y="19430"/>
                  </a:lnTo>
                  <a:lnTo>
                    <a:pt x="2129637" y="49649"/>
                  </a:lnTo>
                  <a:lnTo>
                    <a:pt x="2101087" y="78984"/>
                  </a:lnTo>
                  <a:lnTo>
                    <a:pt x="2078227" y="112650"/>
                  </a:lnTo>
                  <a:lnTo>
                    <a:pt x="2059322" y="157870"/>
                  </a:lnTo>
                  <a:lnTo>
                    <a:pt x="2048134" y="220787"/>
                  </a:lnTo>
                  <a:lnTo>
                    <a:pt x="2046821" y="254507"/>
                  </a:lnTo>
                  <a:lnTo>
                    <a:pt x="2046731" y="256793"/>
                  </a:lnTo>
                  <a:lnTo>
                    <a:pt x="2050649" y="310705"/>
                  </a:lnTo>
                  <a:lnTo>
                    <a:pt x="2050760" y="312229"/>
                  </a:lnTo>
                  <a:lnTo>
                    <a:pt x="2062861" y="361378"/>
                  </a:lnTo>
                  <a:lnTo>
                    <a:pt x="2083057" y="404240"/>
                  </a:lnTo>
                  <a:lnTo>
                    <a:pt x="2111375" y="440816"/>
                  </a:lnTo>
                  <a:lnTo>
                    <a:pt x="2146474" y="470060"/>
                  </a:lnTo>
                  <a:lnTo>
                    <a:pt x="2187193" y="490934"/>
                  </a:lnTo>
                  <a:lnTo>
                    <a:pt x="2233533" y="503449"/>
                  </a:lnTo>
                  <a:lnTo>
                    <a:pt x="2285491" y="507618"/>
                  </a:lnTo>
                  <a:lnTo>
                    <a:pt x="2336565" y="503449"/>
                  </a:lnTo>
                  <a:lnTo>
                    <a:pt x="2336770" y="503449"/>
                  </a:lnTo>
                  <a:lnTo>
                    <a:pt x="2382410" y="490934"/>
                  </a:lnTo>
                  <a:lnTo>
                    <a:pt x="2382574" y="490934"/>
                  </a:lnTo>
                  <a:lnTo>
                    <a:pt x="2423205" y="469846"/>
                  </a:lnTo>
                  <a:lnTo>
                    <a:pt x="2458212" y="440435"/>
                  </a:lnTo>
                  <a:lnTo>
                    <a:pt x="2471710" y="422909"/>
                  </a:lnTo>
                  <a:lnTo>
                    <a:pt x="2285111" y="422909"/>
                  </a:lnTo>
                  <a:lnTo>
                    <a:pt x="2257026" y="420242"/>
                  </a:lnTo>
                  <a:lnTo>
                    <a:pt x="2256852" y="420242"/>
                  </a:lnTo>
                  <a:lnTo>
                    <a:pt x="2231328" y="412241"/>
                  </a:lnTo>
                  <a:lnTo>
                    <a:pt x="2231188" y="412241"/>
                  </a:lnTo>
                  <a:lnTo>
                    <a:pt x="2187320" y="379856"/>
                  </a:lnTo>
                  <a:lnTo>
                    <a:pt x="2158506" y="326834"/>
                  </a:lnTo>
                  <a:lnTo>
                    <a:pt x="2148902" y="254507"/>
                  </a:lnTo>
                  <a:lnTo>
                    <a:pt x="2148922" y="252094"/>
                  </a:lnTo>
                  <a:lnTo>
                    <a:pt x="2151175" y="213774"/>
                  </a:lnTo>
                  <a:lnTo>
                    <a:pt x="2169896" y="150389"/>
                  </a:lnTo>
                  <a:lnTo>
                    <a:pt x="2206547" y="108336"/>
                  </a:lnTo>
                  <a:lnTo>
                    <a:pt x="2229530" y="95329"/>
                  </a:lnTo>
                  <a:lnTo>
                    <a:pt x="2229332" y="95329"/>
                  </a:lnTo>
                  <a:lnTo>
                    <a:pt x="2255938" y="87330"/>
                  </a:lnTo>
                  <a:lnTo>
                    <a:pt x="2285111" y="84708"/>
                  </a:lnTo>
                  <a:lnTo>
                    <a:pt x="2471139" y="84708"/>
                  </a:lnTo>
                  <a:lnTo>
                    <a:pt x="2457704" y="67309"/>
                  </a:lnTo>
                  <a:lnTo>
                    <a:pt x="2422433" y="37826"/>
                  </a:lnTo>
                  <a:lnTo>
                    <a:pt x="2381757" y="16795"/>
                  </a:lnTo>
                  <a:lnTo>
                    <a:pt x="2335653" y="4194"/>
                  </a:lnTo>
                  <a:lnTo>
                    <a:pt x="2284094" y="0"/>
                  </a:lnTo>
                  <a:close/>
                </a:path>
                <a:path w="3545204" h="508000">
                  <a:moveTo>
                    <a:pt x="2471139" y="84708"/>
                  </a:moveTo>
                  <a:lnTo>
                    <a:pt x="2285111" y="84708"/>
                  </a:lnTo>
                  <a:lnTo>
                    <a:pt x="2314547" y="87330"/>
                  </a:lnTo>
                  <a:lnTo>
                    <a:pt x="2314343" y="87330"/>
                  </a:lnTo>
                  <a:lnTo>
                    <a:pt x="2341154" y="95329"/>
                  </a:lnTo>
                  <a:lnTo>
                    <a:pt x="2340778" y="95329"/>
                  </a:lnTo>
                  <a:lnTo>
                    <a:pt x="2363406" y="108069"/>
                  </a:lnTo>
                  <a:lnTo>
                    <a:pt x="2399577" y="149671"/>
                  </a:lnTo>
                  <a:lnTo>
                    <a:pt x="2418056" y="212588"/>
                  </a:lnTo>
                  <a:lnTo>
                    <a:pt x="2420366" y="252094"/>
                  </a:lnTo>
                  <a:lnTo>
                    <a:pt x="2418004" y="292119"/>
                  </a:lnTo>
                  <a:lnTo>
                    <a:pt x="2399041" y="356215"/>
                  </a:lnTo>
                  <a:lnTo>
                    <a:pt x="2362084" y="398906"/>
                  </a:lnTo>
                  <a:lnTo>
                    <a:pt x="2313420" y="420242"/>
                  </a:lnTo>
                  <a:lnTo>
                    <a:pt x="2285111" y="422909"/>
                  </a:lnTo>
                  <a:lnTo>
                    <a:pt x="2471710" y="422909"/>
                  </a:lnTo>
                  <a:lnTo>
                    <a:pt x="2486529" y="403669"/>
                  </a:lnTo>
                  <a:lnTo>
                    <a:pt x="2506726" y="360425"/>
                  </a:lnTo>
                  <a:lnTo>
                    <a:pt x="2518826" y="310705"/>
                  </a:lnTo>
                  <a:lnTo>
                    <a:pt x="2522854" y="254507"/>
                  </a:lnTo>
                  <a:lnTo>
                    <a:pt x="2518783" y="197808"/>
                  </a:lnTo>
                  <a:lnTo>
                    <a:pt x="2506567" y="147716"/>
                  </a:lnTo>
                  <a:lnTo>
                    <a:pt x="2486207" y="104221"/>
                  </a:lnTo>
                  <a:lnTo>
                    <a:pt x="2471139" y="84708"/>
                  </a:lnTo>
                  <a:close/>
                </a:path>
                <a:path w="3545204" h="508000">
                  <a:moveTo>
                    <a:pt x="1254252" y="12318"/>
                  </a:moveTo>
                  <a:lnTo>
                    <a:pt x="1155064" y="12318"/>
                  </a:lnTo>
                  <a:lnTo>
                    <a:pt x="1155064" y="499236"/>
                  </a:lnTo>
                  <a:lnTo>
                    <a:pt x="1500631" y="499236"/>
                  </a:lnTo>
                  <a:lnTo>
                    <a:pt x="1500631" y="416559"/>
                  </a:lnTo>
                  <a:lnTo>
                    <a:pt x="1254252" y="416559"/>
                  </a:lnTo>
                  <a:lnTo>
                    <a:pt x="1254252" y="12318"/>
                  </a:lnTo>
                  <a:close/>
                </a:path>
                <a:path w="3545204" h="508000">
                  <a:moveTo>
                    <a:pt x="3535679" y="8381"/>
                  </a:moveTo>
                  <a:lnTo>
                    <a:pt x="3171698" y="8381"/>
                  </a:lnTo>
                  <a:lnTo>
                    <a:pt x="3171698" y="499236"/>
                  </a:lnTo>
                  <a:lnTo>
                    <a:pt x="3545078" y="499236"/>
                  </a:lnTo>
                  <a:lnTo>
                    <a:pt x="3545078" y="416559"/>
                  </a:lnTo>
                  <a:lnTo>
                    <a:pt x="3270757" y="416559"/>
                  </a:lnTo>
                  <a:lnTo>
                    <a:pt x="3270757" y="282955"/>
                  </a:lnTo>
                  <a:lnTo>
                    <a:pt x="3517265" y="282955"/>
                  </a:lnTo>
                  <a:lnTo>
                    <a:pt x="3517265" y="200151"/>
                  </a:lnTo>
                  <a:lnTo>
                    <a:pt x="3270757" y="200151"/>
                  </a:lnTo>
                  <a:lnTo>
                    <a:pt x="3270757" y="91312"/>
                  </a:lnTo>
                  <a:lnTo>
                    <a:pt x="3535679" y="91312"/>
                  </a:lnTo>
                  <a:lnTo>
                    <a:pt x="3535679" y="8381"/>
                  </a:lnTo>
                  <a:close/>
                </a:path>
                <a:path w="3545204" h="508000">
                  <a:moveTo>
                    <a:pt x="2747137" y="8381"/>
                  </a:moveTo>
                  <a:lnTo>
                    <a:pt x="2598801" y="8381"/>
                  </a:lnTo>
                  <a:lnTo>
                    <a:pt x="2598801" y="499236"/>
                  </a:lnTo>
                  <a:lnTo>
                    <a:pt x="2691003" y="499236"/>
                  </a:lnTo>
                  <a:lnTo>
                    <a:pt x="2691003" y="112775"/>
                  </a:lnTo>
                  <a:lnTo>
                    <a:pt x="2774938" y="112775"/>
                  </a:lnTo>
                  <a:lnTo>
                    <a:pt x="2747137" y="8381"/>
                  </a:lnTo>
                  <a:close/>
                </a:path>
                <a:path w="3545204" h="508000">
                  <a:moveTo>
                    <a:pt x="2774938" y="112775"/>
                  </a:moveTo>
                  <a:lnTo>
                    <a:pt x="2691003" y="112775"/>
                  </a:lnTo>
                  <a:lnTo>
                    <a:pt x="2788030" y="499236"/>
                  </a:lnTo>
                  <a:lnTo>
                    <a:pt x="2883535" y="499236"/>
                  </a:lnTo>
                  <a:lnTo>
                    <a:pt x="2922876" y="343153"/>
                  </a:lnTo>
                  <a:lnTo>
                    <a:pt x="2836291" y="343153"/>
                  </a:lnTo>
                  <a:lnTo>
                    <a:pt x="2774938" y="112775"/>
                  </a:lnTo>
                  <a:close/>
                </a:path>
                <a:path w="3545204" h="508000">
                  <a:moveTo>
                    <a:pt x="3073018" y="112775"/>
                  </a:moveTo>
                  <a:lnTo>
                    <a:pt x="2980943" y="112775"/>
                  </a:lnTo>
                  <a:lnTo>
                    <a:pt x="2980943" y="499236"/>
                  </a:lnTo>
                  <a:lnTo>
                    <a:pt x="3073018" y="499236"/>
                  </a:lnTo>
                  <a:lnTo>
                    <a:pt x="3073018" y="112775"/>
                  </a:lnTo>
                  <a:close/>
                </a:path>
                <a:path w="3545204" h="508000">
                  <a:moveTo>
                    <a:pt x="3073018" y="8381"/>
                  </a:moveTo>
                  <a:lnTo>
                    <a:pt x="2924302" y="8381"/>
                  </a:lnTo>
                  <a:lnTo>
                    <a:pt x="2836291" y="343153"/>
                  </a:lnTo>
                  <a:lnTo>
                    <a:pt x="2922876" y="343153"/>
                  </a:lnTo>
                  <a:lnTo>
                    <a:pt x="2980943" y="112775"/>
                  </a:lnTo>
                  <a:lnTo>
                    <a:pt x="3073018" y="112775"/>
                  </a:lnTo>
                  <a:lnTo>
                    <a:pt x="3073018" y="8381"/>
                  </a:lnTo>
                  <a:close/>
                </a:path>
                <a:path w="3545204" h="508000">
                  <a:moveTo>
                    <a:pt x="1059179" y="8381"/>
                  </a:moveTo>
                  <a:lnTo>
                    <a:pt x="695197" y="8381"/>
                  </a:lnTo>
                  <a:lnTo>
                    <a:pt x="695197" y="499236"/>
                  </a:lnTo>
                  <a:lnTo>
                    <a:pt x="1068577" y="499236"/>
                  </a:lnTo>
                  <a:lnTo>
                    <a:pt x="1068577" y="416559"/>
                  </a:lnTo>
                  <a:lnTo>
                    <a:pt x="794257" y="416559"/>
                  </a:lnTo>
                  <a:lnTo>
                    <a:pt x="794257" y="282955"/>
                  </a:lnTo>
                  <a:lnTo>
                    <a:pt x="1040764" y="282955"/>
                  </a:lnTo>
                  <a:lnTo>
                    <a:pt x="1040764" y="200151"/>
                  </a:lnTo>
                  <a:lnTo>
                    <a:pt x="794257" y="200151"/>
                  </a:lnTo>
                  <a:lnTo>
                    <a:pt x="794257" y="91312"/>
                  </a:lnTo>
                  <a:lnTo>
                    <a:pt x="1059179" y="91312"/>
                  </a:lnTo>
                  <a:lnTo>
                    <a:pt x="1059179" y="8381"/>
                  </a:lnTo>
                  <a:close/>
                </a:path>
                <a:path w="3545204" h="508000">
                  <a:moveTo>
                    <a:pt x="101345" y="8381"/>
                  </a:moveTo>
                  <a:lnTo>
                    <a:pt x="0" y="8381"/>
                  </a:lnTo>
                  <a:lnTo>
                    <a:pt x="117093" y="499236"/>
                  </a:lnTo>
                  <a:lnTo>
                    <a:pt x="224662" y="499236"/>
                  </a:lnTo>
                  <a:lnTo>
                    <a:pt x="265446" y="345566"/>
                  </a:lnTo>
                  <a:lnTo>
                    <a:pt x="175387" y="345566"/>
                  </a:lnTo>
                  <a:lnTo>
                    <a:pt x="101345" y="8381"/>
                  </a:lnTo>
                  <a:close/>
                </a:path>
                <a:path w="3545204" h="508000">
                  <a:moveTo>
                    <a:pt x="414125" y="132206"/>
                  </a:moveTo>
                  <a:lnTo>
                    <a:pt x="322071" y="132206"/>
                  </a:lnTo>
                  <a:lnTo>
                    <a:pt x="419862" y="499236"/>
                  </a:lnTo>
                  <a:lnTo>
                    <a:pt x="525017" y="499236"/>
                  </a:lnTo>
                  <a:lnTo>
                    <a:pt x="560963" y="351281"/>
                  </a:lnTo>
                  <a:lnTo>
                    <a:pt x="469138" y="351281"/>
                  </a:lnTo>
                  <a:lnTo>
                    <a:pt x="414125" y="132206"/>
                  </a:lnTo>
                  <a:close/>
                </a:path>
                <a:path w="3545204" h="508000">
                  <a:moveTo>
                    <a:pt x="644270" y="8381"/>
                  </a:moveTo>
                  <a:lnTo>
                    <a:pt x="544448" y="8381"/>
                  </a:lnTo>
                  <a:lnTo>
                    <a:pt x="469138" y="351281"/>
                  </a:lnTo>
                  <a:lnTo>
                    <a:pt x="560963" y="351281"/>
                  </a:lnTo>
                  <a:lnTo>
                    <a:pt x="644270" y="8381"/>
                  </a:lnTo>
                  <a:close/>
                </a:path>
                <a:path w="3545204" h="508000">
                  <a:moveTo>
                    <a:pt x="383031" y="8381"/>
                  </a:moveTo>
                  <a:lnTo>
                    <a:pt x="265175" y="8381"/>
                  </a:lnTo>
                  <a:lnTo>
                    <a:pt x="175387" y="345566"/>
                  </a:lnTo>
                  <a:lnTo>
                    <a:pt x="265446" y="345566"/>
                  </a:lnTo>
                  <a:lnTo>
                    <a:pt x="322071" y="132206"/>
                  </a:lnTo>
                  <a:lnTo>
                    <a:pt x="414125" y="132206"/>
                  </a:lnTo>
                  <a:lnTo>
                    <a:pt x="383031" y="8381"/>
                  </a:lnTo>
                  <a:close/>
                </a:path>
                <a:path w="3545204" h="508000">
                  <a:moveTo>
                    <a:pt x="1783841" y="0"/>
                  </a:moveTo>
                  <a:lnTo>
                    <a:pt x="1734716" y="4238"/>
                  </a:lnTo>
                  <a:lnTo>
                    <a:pt x="1690592" y="16954"/>
                  </a:lnTo>
                  <a:lnTo>
                    <a:pt x="1651468" y="38147"/>
                  </a:lnTo>
                  <a:lnTo>
                    <a:pt x="1617344" y="67817"/>
                  </a:lnTo>
                  <a:lnTo>
                    <a:pt x="1589674" y="105136"/>
                  </a:lnTo>
                  <a:lnTo>
                    <a:pt x="1569910" y="149288"/>
                  </a:lnTo>
                  <a:lnTo>
                    <a:pt x="1558051" y="200298"/>
                  </a:lnTo>
                  <a:lnTo>
                    <a:pt x="1554099" y="258190"/>
                  </a:lnTo>
                  <a:lnTo>
                    <a:pt x="1558030" y="313033"/>
                  </a:lnTo>
                  <a:lnTo>
                    <a:pt x="1569831" y="361743"/>
                  </a:lnTo>
                  <a:lnTo>
                    <a:pt x="1589514" y="404334"/>
                  </a:lnTo>
                  <a:lnTo>
                    <a:pt x="1617090" y="440816"/>
                  </a:lnTo>
                  <a:lnTo>
                    <a:pt x="1650712" y="470060"/>
                  </a:lnTo>
                  <a:lnTo>
                    <a:pt x="1688703" y="490934"/>
                  </a:lnTo>
                  <a:lnTo>
                    <a:pt x="1731051" y="503449"/>
                  </a:lnTo>
                  <a:lnTo>
                    <a:pt x="1777745" y="507618"/>
                  </a:lnTo>
                  <a:lnTo>
                    <a:pt x="1815538" y="505188"/>
                  </a:lnTo>
                  <a:lnTo>
                    <a:pt x="1880741" y="485705"/>
                  </a:lnTo>
                  <a:lnTo>
                    <a:pt x="1932058" y="446530"/>
                  </a:lnTo>
                  <a:lnTo>
                    <a:pt x="1949579" y="422909"/>
                  </a:lnTo>
                  <a:lnTo>
                    <a:pt x="1776729" y="422909"/>
                  </a:lnTo>
                  <a:lnTo>
                    <a:pt x="1751206" y="420435"/>
                  </a:lnTo>
                  <a:lnTo>
                    <a:pt x="1707685" y="400675"/>
                  </a:lnTo>
                  <a:lnTo>
                    <a:pt x="1675066" y="360267"/>
                  </a:lnTo>
                  <a:lnTo>
                    <a:pt x="1658302" y="293973"/>
                  </a:lnTo>
                  <a:lnTo>
                    <a:pt x="1656206" y="250824"/>
                  </a:lnTo>
                  <a:lnTo>
                    <a:pt x="1658328" y="209960"/>
                  </a:lnTo>
                  <a:lnTo>
                    <a:pt x="1675334" y="146472"/>
                  </a:lnTo>
                  <a:lnTo>
                    <a:pt x="1708420" y="106806"/>
                  </a:lnTo>
                  <a:lnTo>
                    <a:pt x="1752786" y="87159"/>
                  </a:lnTo>
                  <a:lnTo>
                    <a:pt x="1778762" y="84708"/>
                  </a:lnTo>
                  <a:lnTo>
                    <a:pt x="1954989" y="84708"/>
                  </a:lnTo>
                  <a:lnTo>
                    <a:pt x="1945842" y="70645"/>
                  </a:lnTo>
                  <a:lnTo>
                    <a:pt x="1930145" y="53212"/>
                  </a:lnTo>
                  <a:lnTo>
                    <a:pt x="1899910" y="29896"/>
                  </a:lnTo>
                  <a:lnTo>
                    <a:pt x="1865423" y="13271"/>
                  </a:lnTo>
                  <a:lnTo>
                    <a:pt x="1826722" y="3313"/>
                  </a:lnTo>
                  <a:lnTo>
                    <a:pt x="1783841" y="0"/>
                  </a:lnTo>
                  <a:close/>
                </a:path>
                <a:path w="3545204" h="508000">
                  <a:moveTo>
                    <a:pt x="1885568" y="318769"/>
                  </a:moveTo>
                  <a:lnTo>
                    <a:pt x="1869186" y="365458"/>
                  </a:lnTo>
                  <a:lnTo>
                    <a:pt x="1844802" y="397763"/>
                  </a:lnTo>
                  <a:lnTo>
                    <a:pt x="1795831" y="421338"/>
                  </a:lnTo>
                  <a:lnTo>
                    <a:pt x="1776729" y="422909"/>
                  </a:lnTo>
                  <a:lnTo>
                    <a:pt x="1949579" y="422909"/>
                  </a:lnTo>
                  <a:lnTo>
                    <a:pt x="1952275" y="419274"/>
                  </a:lnTo>
                  <a:lnTo>
                    <a:pt x="1968825" y="386851"/>
                  </a:lnTo>
                  <a:lnTo>
                    <a:pt x="1981707" y="349249"/>
                  </a:lnTo>
                  <a:lnTo>
                    <a:pt x="1885568" y="318769"/>
                  </a:lnTo>
                  <a:close/>
                </a:path>
                <a:path w="3545204" h="508000">
                  <a:moveTo>
                    <a:pt x="1954989" y="84708"/>
                  </a:moveTo>
                  <a:lnTo>
                    <a:pt x="1778762" y="84708"/>
                  </a:lnTo>
                  <a:lnTo>
                    <a:pt x="1797813" y="86090"/>
                  </a:lnTo>
                  <a:lnTo>
                    <a:pt x="1815353" y="90233"/>
                  </a:lnTo>
                  <a:lnTo>
                    <a:pt x="1858567" y="118856"/>
                  </a:lnTo>
                  <a:lnTo>
                    <a:pt x="1882266" y="167004"/>
                  </a:lnTo>
                  <a:lnTo>
                    <a:pt x="1980311" y="143636"/>
                  </a:lnTo>
                  <a:lnTo>
                    <a:pt x="1970901" y="115845"/>
                  </a:lnTo>
                  <a:lnTo>
                    <a:pt x="1959419" y="91519"/>
                  </a:lnTo>
                  <a:lnTo>
                    <a:pt x="1954989" y="84708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527935" y="4481195"/>
              <a:ext cx="3545204" cy="508000"/>
            </a:xfrm>
            <a:custGeom>
              <a:avLst/>
              <a:gdLst/>
              <a:ahLst/>
              <a:cxnLst/>
              <a:rect l="l" t="t" r="r" b="b"/>
              <a:pathLst>
                <a:path w="3545204" h="508000">
                  <a:moveTo>
                    <a:pt x="2285111" y="84708"/>
                  </a:moveTo>
                  <a:lnTo>
                    <a:pt x="2229754" y="95202"/>
                  </a:lnTo>
                  <a:lnTo>
                    <a:pt x="2186304" y="126745"/>
                  </a:lnTo>
                  <a:lnTo>
                    <a:pt x="2158190" y="179403"/>
                  </a:lnTo>
                  <a:lnTo>
                    <a:pt x="2148840" y="253491"/>
                  </a:lnTo>
                  <a:lnTo>
                    <a:pt x="2151245" y="292613"/>
                  </a:lnTo>
                  <a:lnTo>
                    <a:pt x="2170485" y="355808"/>
                  </a:lnTo>
                  <a:lnTo>
                    <a:pt x="2207869" y="398692"/>
                  </a:lnTo>
                  <a:lnTo>
                    <a:pt x="2256776" y="420219"/>
                  </a:lnTo>
                  <a:lnTo>
                    <a:pt x="2285111" y="422909"/>
                  </a:lnTo>
                  <a:lnTo>
                    <a:pt x="2313420" y="420242"/>
                  </a:lnTo>
                  <a:lnTo>
                    <a:pt x="2362084" y="398906"/>
                  </a:lnTo>
                  <a:lnTo>
                    <a:pt x="2399041" y="356215"/>
                  </a:lnTo>
                  <a:lnTo>
                    <a:pt x="2418004" y="292119"/>
                  </a:lnTo>
                  <a:lnTo>
                    <a:pt x="2420366" y="252094"/>
                  </a:lnTo>
                  <a:lnTo>
                    <a:pt x="2418056" y="212588"/>
                  </a:lnTo>
                  <a:lnTo>
                    <a:pt x="2399577" y="149671"/>
                  </a:lnTo>
                  <a:lnTo>
                    <a:pt x="2363406" y="108069"/>
                  </a:lnTo>
                  <a:lnTo>
                    <a:pt x="2314257" y="87304"/>
                  </a:lnTo>
                  <a:lnTo>
                    <a:pt x="2285111" y="84708"/>
                  </a:lnTo>
                  <a:close/>
                </a:path>
                <a:path w="3545204" h="508000">
                  <a:moveTo>
                    <a:pt x="1155064" y="12318"/>
                  </a:moveTo>
                  <a:lnTo>
                    <a:pt x="1254252" y="12318"/>
                  </a:lnTo>
                  <a:lnTo>
                    <a:pt x="1254252" y="416559"/>
                  </a:lnTo>
                  <a:lnTo>
                    <a:pt x="1500631" y="416559"/>
                  </a:lnTo>
                  <a:lnTo>
                    <a:pt x="1500631" y="499236"/>
                  </a:lnTo>
                  <a:lnTo>
                    <a:pt x="1155064" y="499236"/>
                  </a:lnTo>
                  <a:lnTo>
                    <a:pt x="1155064" y="12318"/>
                  </a:lnTo>
                  <a:close/>
                </a:path>
                <a:path w="3545204" h="508000">
                  <a:moveTo>
                    <a:pt x="3171698" y="8381"/>
                  </a:moveTo>
                  <a:lnTo>
                    <a:pt x="3535679" y="8381"/>
                  </a:lnTo>
                  <a:lnTo>
                    <a:pt x="3535679" y="91312"/>
                  </a:lnTo>
                  <a:lnTo>
                    <a:pt x="3270757" y="91312"/>
                  </a:lnTo>
                  <a:lnTo>
                    <a:pt x="3270757" y="200151"/>
                  </a:lnTo>
                  <a:lnTo>
                    <a:pt x="3517265" y="200151"/>
                  </a:lnTo>
                  <a:lnTo>
                    <a:pt x="3517265" y="282955"/>
                  </a:lnTo>
                  <a:lnTo>
                    <a:pt x="3270757" y="282955"/>
                  </a:lnTo>
                  <a:lnTo>
                    <a:pt x="3270757" y="416559"/>
                  </a:lnTo>
                  <a:lnTo>
                    <a:pt x="3545078" y="416559"/>
                  </a:lnTo>
                  <a:lnTo>
                    <a:pt x="3545078" y="499236"/>
                  </a:lnTo>
                  <a:lnTo>
                    <a:pt x="3171698" y="499236"/>
                  </a:lnTo>
                  <a:lnTo>
                    <a:pt x="3171698" y="8381"/>
                  </a:lnTo>
                  <a:close/>
                </a:path>
                <a:path w="3545204" h="508000">
                  <a:moveTo>
                    <a:pt x="2598801" y="8381"/>
                  </a:moveTo>
                  <a:lnTo>
                    <a:pt x="2747137" y="8381"/>
                  </a:lnTo>
                  <a:lnTo>
                    <a:pt x="2836291" y="343153"/>
                  </a:lnTo>
                  <a:lnTo>
                    <a:pt x="2924302" y="8381"/>
                  </a:lnTo>
                  <a:lnTo>
                    <a:pt x="3073018" y="8381"/>
                  </a:lnTo>
                  <a:lnTo>
                    <a:pt x="3073018" y="499236"/>
                  </a:lnTo>
                  <a:lnTo>
                    <a:pt x="2980943" y="499236"/>
                  </a:lnTo>
                  <a:lnTo>
                    <a:pt x="2980943" y="112775"/>
                  </a:lnTo>
                  <a:lnTo>
                    <a:pt x="2883535" y="499236"/>
                  </a:lnTo>
                  <a:lnTo>
                    <a:pt x="2788030" y="499236"/>
                  </a:lnTo>
                  <a:lnTo>
                    <a:pt x="2691003" y="112775"/>
                  </a:lnTo>
                  <a:lnTo>
                    <a:pt x="2691003" y="499236"/>
                  </a:lnTo>
                  <a:lnTo>
                    <a:pt x="2598801" y="499236"/>
                  </a:lnTo>
                  <a:lnTo>
                    <a:pt x="2598801" y="8381"/>
                  </a:lnTo>
                  <a:close/>
                </a:path>
                <a:path w="3545204" h="508000">
                  <a:moveTo>
                    <a:pt x="695197" y="8381"/>
                  </a:moveTo>
                  <a:lnTo>
                    <a:pt x="1059179" y="8381"/>
                  </a:lnTo>
                  <a:lnTo>
                    <a:pt x="1059179" y="91312"/>
                  </a:lnTo>
                  <a:lnTo>
                    <a:pt x="794257" y="91312"/>
                  </a:lnTo>
                  <a:lnTo>
                    <a:pt x="794257" y="200151"/>
                  </a:lnTo>
                  <a:lnTo>
                    <a:pt x="1040764" y="200151"/>
                  </a:lnTo>
                  <a:lnTo>
                    <a:pt x="1040764" y="282955"/>
                  </a:lnTo>
                  <a:lnTo>
                    <a:pt x="794257" y="282955"/>
                  </a:lnTo>
                  <a:lnTo>
                    <a:pt x="794257" y="416559"/>
                  </a:lnTo>
                  <a:lnTo>
                    <a:pt x="1068577" y="416559"/>
                  </a:lnTo>
                  <a:lnTo>
                    <a:pt x="1068577" y="499236"/>
                  </a:lnTo>
                  <a:lnTo>
                    <a:pt x="695197" y="499236"/>
                  </a:lnTo>
                  <a:lnTo>
                    <a:pt x="695197" y="8381"/>
                  </a:lnTo>
                  <a:close/>
                </a:path>
                <a:path w="3545204" h="508000">
                  <a:moveTo>
                    <a:pt x="0" y="8381"/>
                  </a:moveTo>
                  <a:lnTo>
                    <a:pt x="101345" y="8381"/>
                  </a:lnTo>
                  <a:lnTo>
                    <a:pt x="175387" y="345566"/>
                  </a:lnTo>
                  <a:lnTo>
                    <a:pt x="265175" y="8381"/>
                  </a:lnTo>
                  <a:lnTo>
                    <a:pt x="383031" y="8381"/>
                  </a:lnTo>
                  <a:lnTo>
                    <a:pt x="469138" y="351281"/>
                  </a:lnTo>
                  <a:lnTo>
                    <a:pt x="544448" y="8381"/>
                  </a:lnTo>
                  <a:lnTo>
                    <a:pt x="644270" y="8381"/>
                  </a:lnTo>
                  <a:lnTo>
                    <a:pt x="525017" y="499236"/>
                  </a:lnTo>
                  <a:lnTo>
                    <a:pt x="419862" y="499236"/>
                  </a:lnTo>
                  <a:lnTo>
                    <a:pt x="322071" y="132206"/>
                  </a:lnTo>
                  <a:lnTo>
                    <a:pt x="224662" y="499236"/>
                  </a:lnTo>
                  <a:lnTo>
                    <a:pt x="117093" y="499236"/>
                  </a:lnTo>
                  <a:lnTo>
                    <a:pt x="0" y="8381"/>
                  </a:lnTo>
                  <a:close/>
                </a:path>
                <a:path w="3545204" h="508000">
                  <a:moveTo>
                    <a:pt x="2284094" y="0"/>
                  </a:moveTo>
                  <a:lnTo>
                    <a:pt x="2335653" y="4194"/>
                  </a:lnTo>
                  <a:lnTo>
                    <a:pt x="2381757" y="16795"/>
                  </a:lnTo>
                  <a:lnTo>
                    <a:pt x="2422433" y="37826"/>
                  </a:lnTo>
                  <a:lnTo>
                    <a:pt x="2457704" y="67309"/>
                  </a:lnTo>
                  <a:lnTo>
                    <a:pt x="2486207" y="104221"/>
                  </a:lnTo>
                  <a:lnTo>
                    <a:pt x="2506567" y="147716"/>
                  </a:lnTo>
                  <a:lnTo>
                    <a:pt x="2518783" y="197808"/>
                  </a:lnTo>
                  <a:lnTo>
                    <a:pt x="2522854" y="254507"/>
                  </a:lnTo>
                  <a:lnTo>
                    <a:pt x="2518826" y="310705"/>
                  </a:lnTo>
                  <a:lnTo>
                    <a:pt x="2506726" y="360425"/>
                  </a:lnTo>
                  <a:lnTo>
                    <a:pt x="2486529" y="403669"/>
                  </a:lnTo>
                  <a:lnTo>
                    <a:pt x="2458212" y="440435"/>
                  </a:lnTo>
                  <a:lnTo>
                    <a:pt x="2423205" y="469846"/>
                  </a:lnTo>
                  <a:lnTo>
                    <a:pt x="2382758" y="490839"/>
                  </a:lnTo>
                  <a:lnTo>
                    <a:pt x="2336857" y="503426"/>
                  </a:lnTo>
                  <a:lnTo>
                    <a:pt x="2285491" y="507618"/>
                  </a:lnTo>
                  <a:lnTo>
                    <a:pt x="2233533" y="503449"/>
                  </a:lnTo>
                  <a:lnTo>
                    <a:pt x="2187193" y="490934"/>
                  </a:lnTo>
                  <a:lnTo>
                    <a:pt x="2146474" y="470060"/>
                  </a:lnTo>
                  <a:lnTo>
                    <a:pt x="2111375" y="440816"/>
                  </a:lnTo>
                  <a:lnTo>
                    <a:pt x="2083057" y="404240"/>
                  </a:lnTo>
                  <a:lnTo>
                    <a:pt x="2062861" y="361378"/>
                  </a:lnTo>
                  <a:lnTo>
                    <a:pt x="2050760" y="312229"/>
                  </a:lnTo>
                  <a:lnTo>
                    <a:pt x="2046731" y="256793"/>
                  </a:lnTo>
                  <a:lnTo>
                    <a:pt x="2048134" y="220787"/>
                  </a:lnTo>
                  <a:lnTo>
                    <a:pt x="2059322" y="157870"/>
                  </a:lnTo>
                  <a:lnTo>
                    <a:pt x="2078227" y="112650"/>
                  </a:lnTo>
                  <a:lnTo>
                    <a:pt x="2101087" y="78984"/>
                  </a:lnTo>
                  <a:lnTo>
                    <a:pt x="2129637" y="49649"/>
                  </a:lnTo>
                  <a:lnTo>
                    <a:pt x="2161399" y="27551"/>
                  </a:lnTo>
                  <a:lnTo>
                    <a:pt x="2202138" y="10929"/>
                  </a:lnTo>
                  <a:lnTo>
                    <a:pt x="2255045" y="1214"/>
                  </a:lnTo>
                  <a:lnTo>
                    <a:pt x="2284094" y="0"/>
                  </a:lnTo>
                  <a:close/>
                </a:path>
                <a:path w="3545204" h="508000">
                  <a:moveTo>
                    <a:pt x="1783841" y="0"/>
                  </a:moveTo>
                  <a:lnTo>
                    <a:pt x="1826722" y="3313"/>
                  </a:lnTo>
                  <a:lnTo>
                    <a:pt x="1865423" y="13271"/>
                  </a:lnTo>
                  <a:lnTo>
                    <a:pt x="1899910" y="29896"/>
                  </a:lnTo>
                  <a:lnTo>
                    <a:pt x="1930145" y="53212"/>
                  </a:lnTo>
                  <a:lnTo>
                    <a:pt x="1959419" y="91519"/>
                  </a:lnTo>
                  <a:lnTo>
                    <a:pt x="1980311" y="143636"/>
                  </a:lnTo>
                  <a:lnTo>
                    <a:pt x="1882266" y="167004"/>
                  </a:lnTo>
                  <a:lnTo>
                    <a:pt x="1876716" y="148955"/>
                  </a:lnTo>
                  <a:lnTo>
                    <a:pt x="1868820" y="132905"/>
                  </a:lnTo>
                  <a:lnTo>
                    <a:pt x="1831393" y="97139"/>
                  </a:lnTo>
                  <a:lnTo>
                    <a:pt x="1778762" y="84708"/>
                  </a:lnTo>
                  <a:lnTo>
                    <a:pt x="1752786" y="87159"/>
                  </a:lnTo>
                  <a:lnTo>
                    <a:pt x="1708503" y="106729"/>
                  </a:lnTo>
                  <a:lnTo>
                    <a:pt x="1675334" y="146472"/>
                  </a:lnTo>
                  <a:lnTo>
                    <a:pt x="1658328" y="209960"/>
                  </a:lnTo>
                  <a:lnTo>
                    <a:pt x="1656206" y="250824"/>
                  </a:lnTo>
                  <a:lnTo>
                    <a:pt x="1658302" y="293973"/>
                  </a:lnTo>
                  <a:lnTo>
                    <a:pt x="1675066" y="360267"/>
                  </a:lnTo>
                  <a:lnTo>
                    <a:pt x="1707685" y="400675"/>
                  </a:lnTo>
                  <a:lnTo>
                    <a:pt x="1751206" y="420435"/>
                  </a:lnTo>
                  <a:lnTo>
                    <a:pt x="1776729" y="422909"/>
                  </a:lnTo>
                  <a:lnTo>
                    <a:pt x="1795831" y="421338"/>
                  </a:lnTo>
                  <a:lnTo>
                    <a:pt x="1844802" y="397763"/>
                  </a:lnTo>
                  <a:lnTo>
                    <a:pt x="1869186" y="365458"/>
                  </a:lnTo>
                  <a:lnTo>
                    <a:pt x="1885568" y="318769"/>
                  </a:lnTo>
                  <a:lnTo>
                    <a:pt x="1981707" y="349249"/>
                  </a:lnTo>
                  <a:lnTo>
                    <a:pt x="1968825" y="386851"/>
                  </a:lnTo>
                  <a:lnTo>
                    <a:pt x="1932058" y="446530"/>
                  </a:lnTo>
                  <a:lnTo>
                    <a:pt x="1880741" y="485705"/>
                  </a:lnTo>
                  <a:lnTo>
                    <a:pt x="1815538" y="505188"/>
                  </a:lnTo>
                  <a:lnTo>
                    <a:pt x="1777745" y="507618"/>
                  </a:lnTo>
                  <a:lnTo>
                    <a:pt x="1731051" y="503449"/>
                  </a:lnTo>
                  <a:lnTo>
                    <a:pt x="1688703" y="490934"/>
                  </a:lnTo>
                  <a:lnTo>
                    <a:pt x="1650712" y="470060"/>
                  </a:lnTo>
                  <a:lnTo>
                    <a:pt x="1617090" y="440816"/>
                  </a:lnTo>
                  <a:lnTo>
                    <a:pt x="1589514" y="404334"/>
                  </a:lnTo>
                  <a:lnTo>
                    <a:pt x="1569831" y="361743"/>
                  </a:lnTo>
                  <a:lnTo>
                    <a:pt x="1558030" y="313033"/>
                  </a:lnTo>
                  <a:lnTo>
                    <a:pt x="1554099" y="258190"/>
                  </a:lnTo>
                  <a:lnTo>
                    <a:pt x="1558051" y="200298"/>
                  </a:lnTo>
                  <a:lnTo>
                    <a:pt x="1569910" y="149288"/>
                  </a:lnTo>
                  <a:lnTo>
                    <a:pt x="1589674" y="105136"/>
                  </a:lnTo>
                  <a:lnTo>
                    <a:pt x="1617344" y="67817"/>
                  </a:lnTo>
                  <a:lnTo>
                    <a:pt x="1651468" y="38147"/>
                  </a:lnTo>
                  <a:lnTo>
                    <a:pt x="1690592" y="16954"/>
                  </a:lnTo>
                  <a:lnTo>
                    <a:pt x="1734716" y="4238"/>
                  </a:lnTo>
                  <a:lnTo>
                    <a:pt x="1783841" y="0"/>
                  </a:lnTo>
                  <a:close/>
                </a:path>
              </a:pathLst>
            </a:custGeom>
            <a:ln w="19812">
              <a:solidFill>
                <a:srgbClr val="FDFDF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1200" y="685800"/>
              <a:ext cx="2095500" cy="218122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95600" y="1075943"/>
              <a:ext cx="1828800" cy="18288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09800" y="0"/>
            <a:ext cx="5029200" cy="762000"/>
          </a:xfrm>
          <a:prstGeom prst="rect">
            <a:avLst/>
          </a:prstGeom>
          <a:solidFill>
            <a:srgbClr val="009900"/>
          </a:solidFill>
          <a:ln w="9525">
            <a:solidFill>
              <a:srgbClr val="000000"/>
            </a:solidFill>
          </a:ln>
        </p:spPr>
        <p:txBody>
          <a:bodyPr vert="horz" wrap="square" lIns="0" tIns="1441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35"/>
              </a:spcBef>
            </a:pPr>
            <a:r>
              <a:rPr sz="2800" dirty="0"/>
              <a:t>IMPURITIES</a:t>
            </a:r>
            <a:r>
              <a:rPr sz="2800" spc="-85" dirty="0"/>
              <a:t> </a:t>
            </a:r>
            <a:r>
              <a:rPr sz="2800" dirty="0"/>
              <a:t>IN</a:t>
            </a:r>
            <a:r>
              <a:rPr sz="2800" spc="-85" dirty="0"/>
              <a:t> </a:t>
            </a:r>
            <a:r>
              <a:rPr sz="2800" spc="-20" dirty="0"/>
              <a:t>WATER</a:t>
            </a:r>
            <a:endParaRPr sz="2800"/>
          </a:p>
        </p:txBody>
      </p:sp>
      <p:sp>
        <p:nvSpPr>
          <p:cNvPr id="4" name="object 4"/>
          <p:cNvSpPr txBox="1"/>
          <p:nvPr/>
        </p:nvSpPr>
        <p:spPr>
          <a:xfrm>
            <a:off x="688340" y="1016253"/>
            <a:ext cx="3005455" cy="58185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05"/>
              </a:spcBef>
              <a:buFont typeface="Arial MT"/>
              <a:buChar char="•"/>
              <a:tabLst>
                <a:tab pos="240665" algn="l"/>
              </a:tabLst>
            </a:pPr>
            <a:r>
              <a:rPr sz="2000" b="1" spc="-10" dirty="0">
                <a:solidFill>
                  <a:srgbClr val="0000FF"/>
                </a:solidFill>
                <a:latin typeface="Arial"/>
                <a:cs typeface="Arial"/>
              </a:rPr>
              <a:t>BACTERIA</a:t>
            </a:r>
            <a:r>
              <a:rPr sz="2000" b="1" spc="-9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00FF"/>
                </a:solidFill>
                <a:latin typeface="Arial"/>
                <a:cs typeface="Arial"/>
              </a:rPr>
              <a:t>&amp; </a:t>
            </a:r>
            <a:r>
              <a:rPr sz="2000" b="1" spc="-10" dirty="0">
                <a:solidFill>
                  <a:srgbClr val="0000FF"/>
                </a:solidFill>
                <a:latin typeface="Arial"/>
                <a:cs typeface="Arial"/>
              </a:rPr>
              <a:t>VIRUSES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5"/>
              </a:spcBef>
              <a:buFont typeface="Arial MT"/>
              <a:buChar char="•"/>
            </a:pPr>
            <a:endParaRPr sz="20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5"/>
              </a:spcBef>
              <a:buClr>
                <a:srgbClr val="EDEBE0"/>
              </a:buClr>
              <a:buFont typeface="Arial MT"/>
              <a:buChar char="•"/>
              <a:tabLst>
                <a:tab pos="240665" algn="l"/>
              </a:tabLst>
            </a:pPr>
            <a:r>
              <a:rPr sz="2000" b="1" dirty="0">
                <a:latin typeface="Arial"/>
                <a:cs typeface="Arial"/>
              </a:rPr>
              <a:t>MICRO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–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ORGANISMS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0"/>
              </a:spcBef>
              <a:buFont typeface="Arial MT"/>
              <a:buChar char="•"/>
            </a:pPr>
            <a:endParaRPr sz="2000">
              <a:latin typeface="Arial"/>
              <a:cs typeface="Arial"/>
            </a:endParaRPr>
          </a:p>
          <a:p>
            <a:pPr marL="170180" indent="-157480">
              <a:lnSpc>
                <a:spcPct val="100000"/>
              </a:lnSpc>
              <a:buFont typeface="Arial MT"/>
              <a:buChar char="•"/>
              <a:tabLst>
                <a:tab pos="170180" algn="l"/>
              </a:tabLst>
            </a:pPr>
            <a:r>
              <a:rPr sz="2000" b="1" spc="-10" dirty="0">
                <a:solidFill>
                  <a:srgbClr val="0000FF"/>
                </a:solidFill>
                <a:latin typeface="Arial"/>
                <a:cs typeface="Arial"/>
              </a:rPr>
              <a:t>TURBIDITY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0"/>
              </a:spcBef>
              <a:buFont typeface="Arial MT"/>
              <a:buChar char="•"/>
            </a:pPr>
            <a:endParaRPr sz="2000">
              <a:latin typeface="Arial"/>
              <a:cs typeface="Arial"/>
            </a:endParaRPr>
          </a:p>
          <a:p>
            <a:pPr marL="170180" indent="-157480">
              <a:lnSpc>
                <a:spcPct val="100000"/>
              </a:lnSpc>
              <a:buFont typeface="Arial MT"/>
              <a:buChar char="•"/>
              <a:tabLst>
                <a:tab pos="170180" algn="l"/>
              </a:tabLst>
            </a:pPr>
            <a:r>
              <a:rPr sz="2000" b="1" spc="-10" dirty="0">
                <a:latin typeface="Arial"/>
                <a:cs typeface="Arial"/>
              </a:rPr>
              <a:t>COLOUR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0"/>
              </a:spcBef>
              <a:buFont typeface="Arial MT"/>
              <a:buChar char="•"/>
            </a:pPr>
            <a:endParaRPr sz="2000">
              <a:latin typeface="Arial"/>
              <a:cs typeface="Arial"/>
            </a:endParaRPr>
          </a:p>
          <a:p>
            <a:pPr marL="169545" indent="-156845">
              <a:lnSpc>
                <a:spcPct val="100000"/>
              </a:lnSpc>
              <a:buFont typeface="Arial MT"/>
              <a:buChar char="•"/>
              <a:tabLst>
                <a:tab pos="169545" algn="l"/>
              </a:tabLst>
            </a:pPr>
            <a:r>
              <a:rPr sz="2000" b="1" spc="-10" dirty="0">
                <a:solidFill>
                  <a:srgbClr val="0000FF"/>
                </a:solidFill>
                <a:latin typeface="Arial"/>
                <a:cs typeface="Arial"/>
              </a:rPr>
              <a:t>MINERALIZATION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5"/>
              </a:spcBef>
              <a:buFont typeface="Arial MT"/>
              <a:buChar char="•"/>
            </a:pPr>
            <a:endParaRPr sz="2000">
              <a:latin typeface="Arial"/>
              <a:cs typeface="Arial"/>
            </a:endParaRPr>
          </a:p>
          <a:p>
            <a:pPr marL="170180" indent="-157480">
              <a:lnSpc>
                <a:spcPct val="100000"/>
              </a:lnSpc>
              <a:buFont typeface="Arial MT"/>
              <a:buChar char="•"/>
              <a:tabLst>
                <a:tab pos="170180" algn="l"/>
              </a:tabLst>
            </a:pPr>
            <a:r>
              <a:rPr sz="2000" b="1" spc="-10" dirty="0">
                <a:latin typeface="Arial"/>
                <a:cs typeface="Arial"/>
              </a:rPr>
              <a:t>METALLIC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0"/>
              </a:spcBef>
              <a:buFont typeface="Arial MT"/>
              <a:buChar char="•"/>
            </a:pPr>
            <a:endParaRPr sz="2000">
              <a:latin typeface="Arial"/>
              <a:cs typeface="Arial"/>
            </a:endParaRPr>
          </a:p>
          <a:p>
            <a:pPr marL="170180" indent="-157480">
              <a:lnSpc>
                <a:spcPct val="100000"/>
              </a:lnSpc>
              <a:buFont typeface="Arial MT"/>
              <a:buChar char="•"/>
              <a:tabLst>
                <a:tab pos="170180" algn="l"/>
              </a:tabLst>
            </a:pPr>
            <a:r>
              <a:rPr sz="2000" b="1" spc="-20" dirty="0">
                <a:solidFill>
                  <a:srgbClr val="0000FF"/>
                </a:solidFill>
                <a:latin typeface="Arial"/>
                <a:cs typeface="Arial"/>
              </a:rPr>
              <a:t>DISSOLVED</a:t>
            </a:r>
            <a:r>
              <a:rPr sz="2000" b="1" spc="-4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00FF"/>
                </a:solidFill>
                <a:latin typeface="Arial"/>
                <a:cs typeface="Arial"/>
              </a:rPr>
              <a:t>GASES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0"/>
              </a:spcBef>
              <a:buFont typeface="Arial MT"/>
              <a:buChar char="•"/>
            </a:pPr>
            <a:endParaRPr sz="2000">
              <a:latin typeface="Arial"/>
              <a:cs typeface="Arial"/>
            </a:endParaRPr>
          </a:p>
          <a:p>
            <a:pPr marL="160655" indent="-147955">
              <a:lnSpc>
                <a:spcPct val="100000"/>
              </a:lnSpc>
              <a:buFont typeface="Arial MT"/>
              <a:buChar char="•"/>
              <a:tabLst>
                <a:tab pos="160655" algn="l"/>
              </a:tabLst>
            </a:pPr>
            <a:r>
              <a:rPr sz="2000" b="1" spc="-10" dirty="0">
                <a:latin typeface="Arial"/>
                <a:cs typeface="Arial"/>
              </a:rPr>
              <a:t>AMMONIA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0"/>
              </a:spcBef>
              <a:buFont typeface="Arial MT"/>
              <a:buChar char="•"/>
            </a:pPr>
            <a:endParaRPr sz="2000">
              <a:latin typeface="Arial"/>
              <a:cs typeface="Arial"/>
            </a:endParaRPr>
          </a:p>
          <a:p>
            <a:pPr marL="170180" indent="-157480">
              <a:lnSpc>
                <a:spcPct val="100000"/>
              </a:lnSpc>
              <a:buFont typeface="Arial MT"/>
              <a:buChar char="•"/>
              <a:tabLst>
                <a:tab pos="170180" algn="l"/>
              </a:tabLst>
            </a:pPr>
            <a:r>
              <a:rPr sz="2000" b="1" dirty="0">
                <a:solidFill>
                  <a:srgbClr val="0000FF"/>
                </a:solidFill>
                <a:latin typeface="Arial"/>
                <a:cs typeface="Arial"/>
              </a:rPr>
              <a:t>ORGANIC</a:t>
            </a:r>
            <a:r>
              <a:rPr sz="2000" b="1" spc="-5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00FF"/>
                </a:solidFill>
                <a:latin typeface="Arial"/>
                <a:cs typeface="Arial"/>
              </a:rPr>
              <a:t>MATTER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0"/>
              </a:spcBef>
              <a:buFont typeface="Arial MT"/>
              <a:buChar char="•"/>
            </a:pPr>
            <a:endParaRPr sz="2000">
              <a:latin typeface="Arial"/>
              <a:cs typeface="Arial"/>
            </a:endParaRPr>
          </a:p>
          <a:p>
            <a:pPr marL="169545" indent="-156845">
              <a:lnSpc>
                <a:spcPct val="100000"/>
              </a:lnSpc>
              <a:buFont typeface="Arial MT"/>
              <a:buChar char="•"/>
              <a:tabLst>
                <a:tab pos="169545" algn="l"/>
              </a:tabLst>
            </a:pPr>
            <a:r>
              <a:rPr sz="2000" b="1" spc="-10" dirty="0">
                <a:latin typeface="Arial"/>
                <a:cs typeface="Arial"/>
              </a:rPr>
              <a:t>POLLUTANTS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05000" y="152400"/>
            <a:ext cx="5334000" cy="762000"/>
          </a:xfrm>
          <a:prstGeom prst="rect">
            <a:avLst/>
          </a:prstGeom>
          <a:solidFill>
            <a:srgbClr val="009900"/>
          </a:solidFill>
          <a:ln w="9525">
            <a:solidFill>
              <a:srgbClr val="000000"/>
            </a:solidFill>
          </a:ln>
        </p:spPr>
        <p:txBody>
          <a:bodyPr vert="horz" wrap="square" lIns="0" tIns="178435" rIns="0" bIns="0" rtlCol="0">
            <a:spAutoFit/>
          </a:bodyPr>
          <a:lstStyle/>
          <a:p>
            <a:pPr marL="532130">
              <a:lnSpc>
                <a:spcPct val="100000"/>
              </a:lnSpc>
              <a:spcBef>
                <a:spcPts val="1405"/>
              </a:spcBef>
            </a:pPr>
            <a:r>
              <a:rPr sz="2400" dirty="0"/>
              <a:t>ORGANIC</a:t>
            </a:r>
            <a:r>
              <a:rPr sz="2400" spc="-45" dirty="0"/>
              <a:t> </a:t>
            </a:r>
            <a:r>
              <a:rPr sz="2400" dirty="0"/>
              <a:t>IMPURITIES</a:t>
            </a:r>
            <a:r>
              <a:rPr sz="2400" spc="-55" dirty="0"/>
              <a:t> </a:t>
            </a:r>
            <a:r>
              <a:rPr sz="2400" dirty="0"/>
              <a:t>IN</a:t>
            </a:r>
            <a:r>
              <a:rPr sz="2400" spc="-60" dirty="0"/>
              <a:t> </a:t>
            </a:r>
            <a:r>
              <a:rPr sz="2400" spc="-10" dirty="0"/>
              <a:t>WATERS</a:t>
            </a:r>
            <a:endParaRPr sz="2400"/>
          </a:p>
        </p:txBody>
      </p:sp>
      <p:sp>
        <p:nvSpPr>
          <p:cNvPr id="4" name="object 4"/>
          <p:cNvSpPr txBox="1"/>
          <p:nvPr/>
        </p:nvSpPr>
        <p:spPr>
          <a:xfrm>
            <a:off x="916939" y="1473453"/>
            <a:ext cx="6844030" cy="52089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Arial"/>
                <a:cs typeface="Arial"/>
              </a:rPr>
              <a:t>Insoluble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Organic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Matter: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0"/>
              </a:spcBef>
            </a:pPr>
            <a:endParaRPr sz="2000">
              <a:latin typeface="Arial"/>
              <a:cs typeface="Arial"/>
            </a:endParaRPr>
          </a:p>
          <a:p>
            <a:pPr marL="170180" indent="-157480">
              <a:lnSpc>
                <a:spcPct val="100000"/>
              </a:lnSpc>
              <a:buClr>
                <a:srgbClr val="000000"/>
              </a:buClr>
              <a:buFont typeface="Arial MT"/>
              <a:buChar char="•"/>
              <a:tabLst>
                <a:tab pos="170180" algn="l"/>
              </a:tabLst>
            </a:pPr>
            <a:r>
              <a:rPr sz="2000" b="1" dirty="0">
                <a:solidFill>
                  <a:srgbClr val="0000FF"/>
                </a:solidFill>
                <a:latin typeface="Arial"/>
                <a:cs typeface="Arial"/>
              </a:rPr>
              <a:t>Debris</a:t>
            </a:r>
            <a:r>
              <a:rPr sz="2000" b="1" spc="-5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00FF"/>
                </a:solidFill>
                <a:latin typeface="Arial"/>
                <a:cs typeface="Arial"/>
              </a:rPr>
              <a:t>of</a:t>
            </a:r>
            <a:r>
              <a:rPr sz="2000" b="1" spc="-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00FF"/>
                </a:solidFill>
                <a:latin typeface="Arial"/>
                <a:cs typeface="Arial"/>
              </a:rPr>
              <a:t>vegetable</a:t>
            </a:r>
            <a:r>
              <a:rPr sz="2000" b="1" spc="-3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00FF"/>
                </a:solidFill>
                <a:latin typeface="Arial"/>
                <a:cs typeface="Arial"/>
              </a:rPr>
              <a:t>and</a:t>
            </a:r>
            <a:r>
              <a:rPr sz="2000" b="1" spc="-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00FF"/>
                </a:solidFill>
                <a:latin typeface="Arial"/>
                <a:cs typeface="Arial"/>
              </a:rPr>
              <a:t>animal</a:t>
            </a:r>
            <a:r>
              <a:rPr sz="2000" b="1" spc="-4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00FF"/>
                </a:solidFill>
                <a:latin typeface="Arial"/>
                <a:cs typeface="Arial"/>
              </a:rPr>
              <a:t>origin</a:t>
            </a:r>
            <a:endParaRPr sz="2000">
              <a:latin typeface="Arial"/>
              <a:cs typeface="Arial"/>
            </a:endParaRPr>
          </a:p>
          <a:p>
            <a:pPr marL="170180" indent="-157480">
              <a:lnSpc>
                <a:spcPct val="100000"/>
              </a:lnSpc>
              <a:buClr>
                <a:srgbClr val="000000"/>
              </a:buClr>
              <a:buFont typeface="Arial MT"/>
              <a:buChar char="•"/>
              <a:tabLst>
                <a:tab pos="170180" algn="l"/>
              </a:tabLst>
            </a:pPr>
            <a:r>
              <a:rPr sz="2000" b="1" spc="-10" dirty="0">
                <a:solidFill>
                  <a:srgbClr val="336600"/>
                </a:solidFill>
                <a:latin typeface="Arial"/>
                <a:cs typeface="Arial"/>
              </a:rPr>
              <a:t>Micro-organisms</a:t>
            </a:r>
            <a:endParaRPr sz="2000">
              <a:latin typeface="Arial"/>
              <a:cs typeface="Arial"/>
            </a:endParaRPr>
          </a:p>
          <a:p>
            <a:pPr marL="170180" indent="-157480">
              <a:lnSpc>
                <a:spcPct val="100000"/>
              </a:lnSpc>
              <a:buClr>
                <a:srgbClr val="000000"/>
              </a:buClr>
              <a:buFont typeface="Arial MT"/>
              <a:buChar char="•"/>
              <a:tabLst>
                <a:tab pos="170180" algn="l"/>
              </a:tabLst>
            </a:pPr>
            <a:r>
              <a:rPr sz="2000" b="1" dirty="0">
                <a:solidFill>
                  <a:srgbClr val="0000FF"/>
                </a:solidFill>
                <a:latin typeface="Arial"/>
                <a:cs typeface="Arial"/>
              </a:rPr>
              <a:t>Oily</a:t>
            </a:r>
            <a:r>
              <a:rPr sz="2000" b="1" spc="-4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00FF"/>
                </a:solidFill>
                <a:latin typeface="Arial"/>
                <a:cs typeface="Arial"/>
              </a:rPr>
              <a:t>material</a:t>
            </a:r>
            <a:endParaRPr sz="2000">
              <a:latin typeface="Arial"/>
              <a:cs typeface="Arial"/>
            </a:endParaRPr>
          </a:p>
          <a:p>
            <a:pPr marL="170180" indent="-157480">
              <a:lnSpc>
                <a:spcPct val="100000"/>
              </a:lnSpc>
              <a:buClr>
                <a:srgbClr val="000000"/>
              </a:buClr>
              <a:buFont typeface="Arial MT"/>
              <a:buChar char="•"/>
              <a:tabLst>
                <a:tab pos="170180" algn="l"/>
              </a:tabLst>
            </a:pPr>
            <a:r>
              <a:rPr sz="2000" b="1" dirty="0">
                <a:solidFill>
                  <a:srgbClr val="336600"/>
                </a:solidFill>
                <a:latin typeface="Arial"/>
                <a:cs typeface="Arial"/>
              </a:rPr>
              <a:t>Humic</a:t>
            </a:r>
            <a:r>
              <a:rPr sz="2000" b="1" spc="-40" dirty="0">
                <a:solidFill>
                  <a:srgbClr val="336600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336600"/>
                </a:solidFill>
                <a:latin typeface="Arial"/>
                <a:cs typeface="Arial"/>
              </a:rPr>
              <a:t>matter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 MT"/>
              <a:buChar char="•"/>
            </a:pP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0"/>
              </a:spcBef>
              <a:buFont typeface="Arial MT"/>
              <a:buChar char="•"/>
            </a:pP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0" b="1" dirty="0">
                <a:latin typeface="Arial"/>
                <a:cs typeface="Arial"/>
              </a:rPr>
              <a:t>Soluble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Organic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Matter: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5"/>
              </a:spcBef>
            </a:pPr>
            <a:endParaRPr sz="2000">
              <a:latin typeface="Arial"/>
              <a:cs typeface="Arial"/>
            </a:endParaRPr>
          </a:p>
          <a:p>
            <a:pPr marL="170180" indent="-157480">
              <a:lnSpc>
                <a:spcPct val="100000"/>
              </a:lnSpc>
              <a:spcBef>
                <a:spcPts val="5"/>
              </a:spcBef>
              <a:buClr>
                <a:srgbClr val="000000"/>
              </a:buClr>
              <a:buFont typeface="Arial MT"/>
              <a:buChar char="•"/>
              <a:tabLst>
                <a:tab pos="170180" algn="l"/>
              </a:tabLst>
            </a:pPr>
            <a:r>
              <a:rPr sz="2000" b="1" dirty="0">
                <a:solidFill>
                  <a:srgbClr val="0000FF"/>
                </a:solidFill>
                <a:latin typeface="Arial"/>
                <a:cs typeface="Arial"/>
              </a:rPr>
              <a:t>Humic</a:t>
            </a:r>
            <a:r>
              <a:rPr sz="2000" b="1" spc="-4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00FF"/>
                </a:solidFill>
                <a:latin typeface="Arial"/>
                <a:cs typeface="Arial"/>
              </a:rPr>
              <a:t>matter</a:t>
            </a:r>
            <a:endParaRPr sz="2000">
              <a:latin typeface="Arial"/>
              <a:cs typeface="Arial"/>
            </a:endParaRPr>
          </a:p>
          <a:p>
            <a:pPr marL="170180" indent="-157480">
              <a:lnSpc>
                <a:spcPct val="100000"/>
              </a:lnSpc>
              <a:buClr>
                <a:srgbClr val="000000"/>
              </a:buClr>
              <a:buFont typeface="Arial MT"/>
              <a:buChar char="•"/>
              <a:tabLst>
                <a:tab pos="170180" algn="l"/>
              </a:tabLst>
            </a:pPr>
            <a:r>
              <a:rPr sz="2000" b="1" dirty="0">
                <a:solidFill>
                  <a:srgbClr val="336600"/>
                </a:solidFill>
                <a:latin typeface="Arial"/>
                <a:cs typeface="Arial"/>
              </a:rPr>
              <a:t>Fatty</a:t>
            </a:r>
            <a:r>
              <a:rPr sz="2000" b="1" spc="-25" dirty="0">
                <a:solidFill>
                  <a:srgbClr val="336600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336600"/>
                </a:solidFill>
                <a:latin typeface="Arial"/>
                <a:cs typeface="Arial"/>
              </a:rPr>
              <a:t>acids</a:t>
            </a:r>
            <a:endParaRPr sz="2000">
              <a:latin typeface="Arial"/>
              <a:cs typeface="Arial"/>
            </a:endParaRPr>
          </a:p>
          <a:p>
            <a:pPr marL="170180" indent="-157480">
              <a:lnSpc>
                <a:spcPct val="100000"/>
              </a:lnSpc>
              <a:buClr>
                <a:srgbClr val="000000"/>
              </a:buClr>
              <a:buFont typeface="Arial MT"/>
              <a:buChar char="•"/>
              <a:tabLst>
                <a:tab pos="170180" algn="l"/>
              </a:tabLst>
            </a:pPr>
            <a:r>
              <a:rPr sz="2000" b="1" dirty="0">
                <a:solidFill>
                  <a:srgbClr val="0000FF"/>
                </a:solidFill>
                <a:latin typeface="Arial"/>
                <a:cs typeface="Arial"/>
              </a:rPr>
              <a:t>Nitrogenous</a:t>
            </a:r>
            <a:r>
              <a:rPr sz="2000" b="1" spc="-4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00FF"/>
                </a:solidFill>
                <a:latin typeface="Arial"/>
                <a:cs typeface="Arial"/>
              </a:rPr>
              <a:t>matter</a:t>
            </a:r>
            <a:r>
              <a:rPr sz="2000" b="1" spc="-5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00FF"/>
                </a:solidFill>
                <a:latin typeface="Arial"/>
                <a:cs typeface="Arial"/>
              </a:rPr>
              <a:t>(proteins,</a:t>
            </a:r>
            <a:r>
              <a:rPr sz="2000" b="1" spc="-6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00FF"/>
                </a:solidFill>
                <a:latin typeface="Arial"/>
                <a:cs typeface="Arial"/>
              </a:rPr>
              <a:t>peptides,</a:t>
            </a:r>
            <a:r>
              <a:rPr sz="2000" b="1" spc="-4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00FF"/>
                </a:solidFill>
                <a:latin typeface="Arial"/>
                <a:cs typeface="Arial"/>
              </a:rPr>
              <a:t>&amp;</a:t>
            </a:r>
            <a:r>
              <a:rPr sz="2000" b="1" spc="-8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00FF"/>
                </a:solidFill>
                <a:latin typeface="Arial"/>
                <a:cs typeface="Arial"/>
              </a:rPr>
              <a:t>Amino</a:t>
            </a:r>
            <a:r>
              <a:rPr sz="2000" b="1" spc="-3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00FF"/>
                </a:solidFill>
                <a:latin typeface="Arial"/>
                <a:cs typeface="Arial"/>
              </a:rPr>
              <a:t>acids)</a:t>
            </a:r>
            <a:endParaRPr sz="2000">
              <a:latin typeface="Arial"/>
              <a:cs typeface="Arial"/>
            </a:endParaRPr>
          </a:p>
          <a:p>
            <a:pPr marL="170180" indent="-157480">
              <a:lnSpc>
                <a:spcPct val="100000"/>
              </a:lnSpc>
              <a:buClr>
                <a:srgbClr val="000000"/>
              </a:buClr>
              <a:buFont typeface="Arial MT"/>
              <a:buChar char="•"/>
              <a:tabLst>
                <a:tab pos="170180" algn="l"/>
              </a:tabLst>
            </a:pPr>
            <a:r>
              <a:rPr sz="2000" b="1" dirty="0">
                <a:solidFill>
                  <a:srgbClr val="336600"/>
                </a:solidFill>
                <a:latin typeface="Arial"/>
                <a:cs typeface="Arial"/>
              </a:rPr>
              <a:t>Saccharides</a:t>
            </a:r>
            <a:r>
              <a:rPr sz="2000" b="1" spc="-65" dirty="0">
                <a:solidFill>
                  <a:srgbClr val="3366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336600"/>
                </a:solidFill>
                <a:latin typeface="Arial"/>
                <a:cs typeface="Arial"/>
              </a:rPr>
              <a:t>&amp;</a:t>
            </a:r>
            <a:r>
              <a:rPr sz="2000" b="1" spc="-30" dirty="0">
                <a:solidFill>
                  <a:srgbClr val="336600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336600"/>
                </a:solidFill>
                <a:latin typeface="Arial"/>
                <a:cs typeface="Arial"/>
              </a:rPr>
              <a:t>Sugars</a:t>
            </a:r>
            <a:endParaRPr sz="2000">
              <a:latin typeface="Arial"/>
              <a:cs typeface="Arial"/>
            </a:endParaRPr>
          </a:p>
          <a:p>
            <a:pPr marL="170180" indent="-157480">
              <a:lnSpc>
                <a:spcPct val="100000"/>
              </a:lnSpc>
              <a:buClr>
                <a:srgbClr val="000000"/>
              </a:buClr>
              <a:buFont typeface="Arial MT"/>
              <a:buChar char="•"/>
              <a:tabLst>
                <a:tab pos="170180" algn="l"/>
              </a:tabLst>
            </a:pPr>
            <a:r>
              <a:rPr sz="2000" b="1" dirty="0">
                <a:solidFill>
                  <a:srgbClr val="0000FF"/>
                </a:solidFill>
                <a:latin typeface="Arial"/>
                <a:cs typeface="Arial"/>
              </a:rPr>
              <a:t>Dissolved</a:t>
            </a:r>
            <a:r>
              <a:rPr sz="2000" b="1" spc="-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00FF"/>
                </a:solidFill>
                <a:latin typeface="Arial"/>
                <a:cs typeface="Arial"/>
              </a:rPr>
              <a:t>Organic</a:t>
            </a:r>
            <a:r>
              <a:rPr sz="2000" b="1" spc="-5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00FF"/>
                </a:solidFill>
                <a:latin typeface="Arial"/>
                <a:cs typeface="Arial"/>
              </a:rPr>
              <a:t>gases</a:t>
            </a:r>
            <a:r>
              <a:rPr sz="2000" b="1" spc="-3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00FF"/>
                </a:solidFill>
                <a:latin typeface="Arial"/>
                <a:cs typeface="Arial"/>
              </a:rPr>
              <a:t>(such</a:t>
            </a:r>
            <a:r>
              <a:rPr sz="2000" b="1" spc="-3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00FF"/>
                </a:solidFill>
                <a:latin typeface="Arial"/>
                <a:cs typeface="Arial"/>
              </a:rPr>
              <a:t>as</a:t>
            </a:r>
            <a:r>
              <a:rPr sz="2000" b="1" spc="-3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00FF"/>
                </a:solidFill>
                <a:latin typeface="Arial"/>
                <a:cs typeface="Arial"/>
              </a:rPr>
              <a:t>Methane)</a:t>
            </a:r>
            <a:endParaRPr sz="2000">
              <a:latin typeface="Arial"/>
              <a:cs typeface="Arial"/>
            </a:endParaRPr>
          </a:p>
          <a:p>
            <a:pPr marL="170180" indent="-157480">
              <a:lnSpc>
                <a:spcPct val="100000"/>
              </a:lnSpc>
              <a:buClr>
                <a:srgbClr val="000000"/>
              </a:buClr>
              <a:buFont typeface="Arial MT"/>
              <a:buChar char="•"/>
              <a:tabLst>
                <a:tab pos="170180" algn="l"/>
              </a:tabLst>
            </a:pPr>
            <a:r>
              <a:rPr sz="2000" b="1" dirty="0">
                <a:solidFill>
                  <a:srgbClr val="336600"/>
                </a:solidFill>
                <a:latin typeface="Arial"/>
                <a:cs typeface="Arial"/>
              </a:rPr>
              <a:t>Soluble</a:t>
            </a:r>
            <a:r>
              <a:rPr sz="2000" b="1" spc="-25" dirty="0">
                <a:solidFill>
                  <a:srgbClr val="3366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336600"/>
                </a:solidFill>
                <a:latin typeface="Arial"/>
                <a:cs typeface="Arial"/>
              </a:rPr>
              <a:t>extracts</a:t>
            </a:r>
            <a:r>
              <a:rPr sz="2000" b="1" spc="-65" dirty="0">
                <a:solidFill>
                  <a:srgbClr val="3366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336600"/>
                </a:solidFill>
                <a:latin typeface="Arial"/>
                <a:cs typeface="Arial"/>
              </a:rPr>
              <a:t>of</a:t>
            </a:r>
            <a:r>
              <a:rPr sz="2000" b="1" spc="-30" dirty="0">
                <a:solidFill>
                  <a:srgbClr val="336600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336600"/>
                </a:solidFill>
                <a:latin typeface="Arial"/>
                <a:cs typeface="Arial"/>
              </a:rPr>
              <a:t>Vegetable</a:t>
            </a:r>
            <a:r>
              <a:rPr sz="2000" b="1" spc="-45" dirty="0">
                <a:solidFill>
                  <a:srgbClr val="3366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336600"/>
                </a:solidFill>
                <a:latin typeface="Arial"/>
                <a:cs typeface="Arial"/>
              </a:rPr>
              <a:t>and</a:t>
            </a:r>
            <a:r>
              <a:rPr sz="2000" b="1" spc="-15" dirty="0">
                <a:solidFill>
                  <a:srgbClr val="3366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336600"/>
                </a:solidFill>
                <a:latin typeface="Arial"/>
                <a:cs typeface="Arial"/>
              </a:rPr>
              <a:t>animal</a:t>
            </a:r>
            <a:r>
              <a:rPr sz="2000" b="1" spc="-35" dirty="0">
                <a:solidFill>
                  <a:srgbClr val="336600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336600"/>
                </a:solidFill>
                <a:latin typeface="Arial"/>
                <a:cs typeface="Arial"/>
              </a:rPr>
              <a:t>matter</a:t>
            </a:r>
            <a:endParaRPr sz="2000">
              <a:latin typeface="Arial"/>
              <a:cs typeface="Arial"/>
            </a:endParaRPr>
          </a:p>
          <a:p>
            <a:pPr marL="170180" indent="-157480">
              <a:lnSpc>
                <a:spcPct val="100000"/>
              </a:lnSpc>
              <a:buClr>
                <a:srgbClr val="000000"/>
              </a:buClr>
              <a:buFont typeface="Arial MT"/>
              <a:buChar char="•"/>
              <a:tabLst>
                <a:tab pos="170180" algn="l"/>
              </a:tabLst>
            </a:pPr>
            <a:r>
              <a:rPr sz="2000" b="1" dirty="0">
                <a:solidFill>
                  <a:srgbClr val="0000FF"/>
                </a:solidFill>
                <a:latin typeface="Arial"/>
                <a:cs typeface="Arial"/>
              </a:rPr>
              <a:t>Synthetic</a:t>
            </a:r>
            <a:r>
              <a:rPr sz="2000" b="1" spc="-4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00FF"/>
                </a:solidFill>
                <a:latin typeface="Arial"/>
                <a:cs typeface="Arial"/>
              </a:rPr>
              <a:t>Organic</a:t>
            </a:r>
            <a:r>
              <a:rPr sz="2000" b="1" spc="-6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00FF"/>
                </a:solidFill>
                <a:latin typeface="Arial"/>
                <a:cs typeface="Arial"/>
              </a:rPr>
              <a:t>Compounds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426957" y="6426504"/>
            <a:ext cx="18097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888888"/>
                </a:solidFill>
                <a:latin typeface="Calibri"/>
                <a:cs typeface="Calibri"/>
              </a:rPr>
              <a:t>21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600200" y="274700"/>
            <a:ext cx="7181215" cy="571500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3619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85"/>
              </a:spcBef>
            </a:pPr>
            <a:r>
              <a:rPr sz="2800" dirty="0">
                <a:latin typeface="Arial"/>
                <a:cs typeface="Arial"/>
              </a:rPr>
              <a:t>Contaminants</a:t>
            </a:r>
            <a:r>
              <a:rPr sz="2800" spc="-6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or</a:t>
            </a:r>
            <a:r>
              <a:rPr sz="2800" spc="-10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impurities</a:t>
            </a:r>
            <a:r>
              <a:rPr sz="2800" spc="-10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in</a:t>
            </a:r>
            <a:r>
              <a:rPr sz="2800" spc="-11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water</a:t>
            </a:r>
            <a:endParaRPr sz="2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5940" y="1397253"/>
            <a:ext cx="8074659" cy="48964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Arial"/>
                <a:cs typeface="Arial"/>
              </a:rPr>
              <a:t>Physical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Impurities:</a:t>
            </a:r>
            <a:endParaRPr sz="20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buFont typeface="Wingdings"/>
              <a:buChar char=""/>
              <a:tabLst>
                <a:tab pos="354965" algn="l"/>
              </a:tabLst>
            </a:pPr>
            <a:r>
              <a:rPr sz="2000" spc="-20" dirty="0">
                <a:latin typeface="Arial MT"/>
                <a:cs typeface="Arial MT"/>
              </a:rPr>
              <a:t>Color,</a:t>
            </a:r>
            <a:r>
              <a:rPr sz="2000" spc="-100" dirty="0">
                <a:latin typeface="Arial MT"/>
                <a:cs typeface="Arial MT"/>
              </a:rPr>
              <a:t> </a:t>
            </a:r>
            <a:r>
              <a:rPr sz="2000" spc="-25" dirty="0">
                <a:latin typeface="Arial MT"/>
                <a:cs typeface="Arial MT"/>
              </a:rPr>
              <a:t>Tastes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and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odors,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Suspended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solids,</a:t>
            </a:r>
            <a:r>
              <a:rPr sz="2000" spc="-90" dirty="0">
                <a:latin typeface="Arial MT"/>
                <a:cs typeface="Arial MT"/>
              </a:rPr>
              <a:t> </a:t>
            </a:r>
            <a:r>
              <a:rPr sz="2000" spc="-25" dirty="0">
                <a:latin typeface="Arial MT"/>
                <a:cs typeface="Arial MT"/>
              </a:rPr>
              <a:t>Turbidity,</a:t>
            </a:r>
            <a:r>
              <a:rPr sz="2000" spc="-7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Temperature</a:t>
            </a:r>
            <a:endParaRPr sz="2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00"/>
              </a:spcBef>
              <a:buFont typeface="Wingdings"/>
              <a:buChar char=""/>
            </a:pPr>
            <a:endParaRPr sz="20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Chemical</a:t>
            </a:r>
            <a:r>
              <a:rPr sz="2000" b="1" spc="-9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Impurities:</a:t>
            </a:r>
            <a:endParaRPr sz="2000">
              <a:latin typeface="Arial"/>
              <a:cs typeface="Arial"/>
            </a:endParaRPr>
          </a:p>
          <a:p>
            <a:pPr marL="355600" marR="5715" indent="-342900" algn="just">
              <a:lnSpc>
                <a:spcPct val="100000"/>
              </a:lnSpc>
              <a:buFont typeface="Wingdings"/>
              <a:buChar char=""/>
              <a:tabLst>
                <a:tab pos="355600" algn="l"/>
              </a:tabLst>
            </a:pPr>
            <a:r>
              <a:rPr sz="2000" dirty="0">
                <a:latin typeface="Arial MT"/>
                <a:cs typeface="Arial MT"/>
              </a:rPr>
              <a:t>pH,</a:t>
            </a:r>
            <a:r>
              <a:rPr sz="2000" spc="35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Acidity,</a:t>
            </a:r>
            <a:r>
              <a:rPr sz="2000" spc="34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Alkalinity,</a:t>
            </a:r>
            <a:r>
              <a:rPr sz="2000" spc="36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Hardness,</a:t>
            </a:r>
            <a:r>
              <a:rPr sz="2000" spc="35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TDS,</a:t>
            </a:r>
            <a:r>
              <a:rPr sz="2000" spc="35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Fluorides,</a:t>
            </a:r>
            <a:r>
              <a:rPr sz="2000" spc="350" dirty="0">
                <a:latin typeface="Arial MT"/>
                <a:cs typeface="Arial MT"/>
              </a:rPr>
              <a:t>  </a:t>
            </a:r>
            <a:r>
              <a:rPr sz="2000" spc="-10" dirty="0">
                <a:latin typeface="Arial MT"/>
                <a:cs typeface="Arial MT"/>
              </a:rPr>
              <a:t>Chlorides, </a:t>
            </a:r>
            <a:r>
              <a:rPr sz="2000" dirty="0">
                <a:latin typeface="Arial MT"/>
                <a:cs typeface="Arial MT"/>
              </a:rPr>
              <a:t>Sulphates,</a:t>
            </a:r>
            <a:r>
              <a:rPr sz="2000" spc="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Nitrates</a:t>
            </a:r>
            <a:r>
              <a:rPr sz="2000" spc="9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Phosphates,</a:t>
            </a:r>
            <a:r>
              <a:rPr sz="2000" spc="9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Toxic</a:t>
            </a:r>
            <a:r>
              <a:rPr sz="2000" spc="9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chemicals-</a:t>
            </a:r>
            <a:r>
              <a:rPr sz="2000" spc="8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may</a:t>
            </a:r>
            <a:r>
              <a:rPr sz="2000" spc="9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be</a:t>
            </a:r>
            <a:r>
              <a:rPr sz="2000" spc="9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inorganic </a:t>
            </a:r>
            <a:r>
              <a:rPr sz="2000" dirty="0">
                <a:latin typeface="Arial MT"/>
                <a:cs typeface="Arial MT"/>
              </a:rPr>
              <a:t>Like</a:t>
            </a:r>
            <a:r>
              <a:rPr sz="2000" spc="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Zn,Cu,Pb,As,</a:t>
            </a:r>
            <a:r>
              <a:rPr sz="2000" spc="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Cd,</a:t>
            </a:r>
            <a:r>
              <a:rPr sz="2000" spc="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Cr(VI),</a:t>
            </a:r>
            <a:r>
              <a:rPr sz="2000" spc="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Hg</a:t>
            </a:r>
            <a:r>
              <a:rPr sz="2000" spc="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etc</a:t>
            </a:r>
            <a:r>
              <a:rPr sz="2000" spc="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or</a:t>
            </a:r>
            <a:r>
              <a:rPr sz="2000" spc="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various</a:t>
            </a:r>
            <a:r>
              <a:rPr sz="2000" spc="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organic</a:t>
            </a:r>
            <a:r>
              <a:rPr sz="2000" spc="5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compounds </a:t>
            </a:r>
            <a:r>
              <a:rPr sz="2000" dirty="0">
                <a:latin typeface="Arial MT"/>
                <a:cs typeface="Arial MT"/>
              </a:rPr>
              <a:t>Like</a:t>
            </a:r>
            <a:r>
              <a:rPr sz="2000" spc="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pesticides,  Carbon  Tetra</a:t>
            </a:r>
            <a:r>
              <a:rPr sz="2000" spc="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Chloride,</a:t>
            </a:r>
            <a:r>
              <a:rPr sz="2000" spc="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Vinyl</a:t>
            </a:r>
            <a:r>
              <a:rPr sz="2000" spc="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Chloride,  </a:t>
            </a:r>
            <a:r>
              <a:rPr sz="2000" spc="-10" dirty="0">
                <a:latin typeface="Arial MT"/>
                <a:cs typeface="Arial MT"/>
              </a:rPr>
              <a:t>Cyanide, </a:t>
            </a:r>
            <a:r>
              <a:rPr sz="2000" dirty="0">
                <a:latin typeface="Arial MT"/>
                <a:cs typeface="Arial MT"/>
              </a:rPr>
              <a:t>Phenol,</a:t>
            </a:r>
            <a:r>
              <a:rPr sz="2000" spc="12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Chlorinated</a:t>
            </a:r>
            <a:r>
              <a:rPr sz="2000" spc="14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hydrocarbons</a:t>
            </a:r>
            <a:r>
              <a:rPr sz="2000" spc="13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etc.</a:t>
            </a:r>
            <a:r>
              <a:rPr sz="2000" spc="13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Dissolve</a:t>
            </a:r>
            <a:r>
              <a:rPr sz="2000" spc="13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Oxygen.(8-</a:t>
            </a:r>
            <a:r>
              <a:rPr sz="2000" spc="130" dirty="0">
                <a:latin typeface="Arial MT"/>
                <a:cs typeface="Arial MT"/>
              </a:rPr>
              <a:t>  </a:t>
            </a:r>
            <a:r>
              <a:rPr sz="2000" spc="-25" dirty="0">
                <a:latin typeface="Arial MT"/>
                <a:cs typeface="Arial MT"/>
              </a:rPr>
              <a:t>10 </a:t>
            </a:r>
            <a:r>
              <a:rPr sz="2000" dirty="0">
                <a:latin typeface="Arial MT"/>
                <a:cs typeface="Arial MT"/>
              </a:rPr>
              <a:t>mg/L)</a:t>
            </a:r>
            <a:r>
              <a:rPr sz="2000" spc="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D.O</a:t>
            </a:r>
            <a:r>
              <a:rPr sz="2000" spc="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makes</a:t>
            </a:r>
            <a:r>
              <a:rPr sz="2000" spc="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the</a:t>
            </a:r>
            <a:r>
              <a:rPr sz="2000" spc="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water</a:t>
            </a:r>
            <a:r>
              <a:rPr sz="2000" spc="6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taste</a:t>
            </a:r>
            <a:r>
              <a:rPr sz="2000" spc="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good.</a:t>
            </a:r>
            <a:r>
              <a:rPr sz="2000" spc="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Surface</a:t>
            </a:r>
            <a:r>
              <a:rPr sz="2000" spc="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water</a:t>
            </a:r>
            <a:r>
              <a:rPr sz="2000" spc="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contain</a:t>
            </a:r>
            <a:r>
              <a:rPr sz="2000" spc="50" dirty="0">
                <a:latin typeface="Arial MT"/>
                <a:cs typeface="Arial MT"/>
              </a:rPr>
              <a:t> </a:t>
            </a:r>
            <a:r>
              <a:rPr sz="2000" spc="-20" dirty="0">
                <a:latin typeface="Arial MT"/>
                <a:cs typeface="Arial MT"/>
              </a:rPr>
              <a:t>more</a:t>
            </a:r>
            <a:endParaRPr sz="2000">
              <a:latin typeface="Arial MT"/>
              <a:cs typeface="Arial MT"/>
            </a:endParaRPr>
          </a:p>
          <a:p>
            <a:pPr marL="355600" marR="5080" algn="just">
              <a:lnSpc>
                <a:spcPct val="100000"/>
              </a:lnSpc>
              <a:spcBef>
                <a:spcPts val="5"/>
              </a:spcBef>
            </a:pPr>
            <a:r>
              <a:rPr sz="2000" dirty="0">
                <a:latin typeface="Arial MT"/>
                <a:cs typeface="Arial MT"/>
              </a:rPr>
              <a:t>D.O</a:t>
            </a:r>
            <a:r>
              <a:rPr sz="2000" spc="8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due</a:t>
            </a:r>
            <a:r>
              <a:rPr sz="2000" spc="8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to</a:t>
            </a:r>
            <a:r>
              <a:rPr sz="2000" spc="8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more</a:t>
            </a:r>
            <a:r>
              <a:rPr sz="2000" spc="9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surface</a:t>
            </a:r>
            <a:r>
              <a:rPr sz="2000" spc="8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contact.</a:t>
            </a:r>
            <a:r>
              <a:rPr sz="2000" spc="8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Depletion</a:t>
            </a:r>
            <a:r>
              <a:rPr sz="2000" spc="8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of</a:t>
            </a:r>
            <a:r>
              <a:rPr sz="2000" spc="8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D.O.</a:t>
            </a:r>
            <a:r>
              <a:rPr sz="2000" spc="80" dirty="0">
                <a:latin typeface="Arial MT"/>
                <a:cs typeface="Arial MT"/>
              </a:rPr>
              <a:t>  </a:t>
            </a:r>
            <a:r>
              <a:rPr sz="2000" spc="-10" dirty="0">
                <a:latin typeface="Arial MT"/>
                <a:cs typeface="Arial MT"/>
              </a:rPr>
              <a:t>indicated </a:t>
            </a:r>
            <a:r>
              <a:rPr sz="2000" dirty="0">
                <a:latin typeface="Arial MT"/>
                <a:cs typeface="Arial MT"/>
              </a:rPr>
              <a:t>utilization</a:t>
            </a:r>
            <a:r>
              <a:rPr sz="2000" spc="-2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by</a:t>
            </a:r>
            <a:r>
              <a:rPr sz="2000" spc="-2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Organic</a:t>
            </a:r>
            <a:r>
              <a:rPr sz="2000" spc="-1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or</a:t>
            </a:r>
            <a:r>
              <a:rPr sz="2000" spc="-1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inorganic</a:t>
            </a:r>
            <a:r>
              <a:rPr sz="2000" spc="-2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compounds</a:t>
            </a:r>
            <a:r>
              <a:rPr sz="2000" spc="-2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I.e.</a:t>
            </a:r>
            <a:r>
              <a:rPr sz="2000" spc="-25" dirty="0">
                <a:latin typeface="Arial MT"/>
                <a:cs typeface="Arial MT"/>
              </a:rPr>
              <a:t>  </a:t>
            </a:r>
            <a:r>
              <a:rPr sz="2000" spc="-10" dirty="0">
                <a:latin typeface="Arial MT"/>
                <a:cs typeface="Arial MT"/>
              </a:rPr>
              <a:t>contamination </a:t>
            </a:r>
            <a:r>
              <a:rPr sz="2000" dirty="0">
                <a:latin typeface="Arial MT"/>
                <a:cs typeface="Arial MT"/>
              </a:rPr>
              <a:t>from</a:t>
            </a:r>
            <a:r>
              <a:rPr sz="2000" spc="-6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domestic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and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industrial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wastes.</a:t>
            </a:r>
            <a:endParaRPr sz="2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00"/>
              </a:spcBef>
            </a:pPr>
            <a:endParaRPr sz="2000">
              <a:latin typeface="Arial MT"/>
              <a:cs typeface="Arial MT"/>
            </a:endParaRPr>
          </a:p>
          <a:p>
            <a:pPr marL="12700">
              <a:lnSpc>
                <a:spcPts val="2370"/>
              </a:lnSpc>
            </a:pPr>
            <a:r>
              <a:rPr sz="2000" b="1" dirty="0">
                <a:latin typeface="Arial"/>
                <a:cs typeface="Arial"/>
              </a:rPr>
              <a:t>Bacteriological</a:t>
            </a:r>
            <a:r>
              <a:rPr sz="2000" b="1" spc="-9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Impurities:</a:t>
            </a:r>
            <a:endParaRPr sz="2000">
              <a:latin typeface="Arial"/>
              <a:cs typeface="Arial"/>
            </a:endParaRPr>
          </a:p>
          <a:p>
            <a:pPr marL="354965" indent="-342265">
              <a:lnSpc>
                <a:spcPts val="2370"/>
              </a:lnSpc>
              <a:buFont typeface="Wingdings"/>
              <a:buChar char=""/>
              <a:tabLst>
                <a:tab pos="354965" algn="l"/>
              </a:tabLst>
            </a:pPr>
            <a:r>
              <a:rPr sz="2000" dirty="0">
                <a:latin typeface="Arial MT"/>
                <a:cs typeface="Arial MT"/>
              </a:rPr>
              <a:t>Virus,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Bacteria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Protozoa,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heliminthic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worms.</a:t>
            </a:r>
            <a:endParaRPr sz="20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426957" y="6426504"/>
            <a:ext cx="18097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888888"/>
                </a:solidFill>
                <a:latin typeface="Calibri"/>
                <a:cs typeface="Calibri"/>
              </a:rPr>
              <a:t>22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981200" y="76200"/>
            <a:ext cx="5638800" cy="533400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2222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75"/>
              </a:spcBef>
            </a:pPr>
            <a:r>
              <a:rPr sz="2800" dirty="0"/>
              <a:t>Once</a:t>
            </a:r>
            <a:r>
              <a:rPr sz="2800" spc="-95" dirty="0"/>
              <a:t> </a:t>
            </a:r>
            <a:r>
              <a:rPr sz="2800" dirty="0"/>
              <a:t>Through</a:t>
            </a:r>
            <a:r>
              <a:rPr sz="2800" spc="-75" dirty="0"/>
              <a:t> </a:t>
            </a:r>
            <a:r>
              <a:rPr sz="2800" spc="-10" dirty="0"/>
              <a:t>System</a:t>
            </a:r>
            <a:endParaRPr sz="2800"/>
          </a:p>
        </p:txBody>
      </p:sp>
      <p:sp>
        <p:nvSpPr>
          <p:cNvPr id="5" name="object 5"/>
          <p:cNvSpPr/>
          <p:nvPr/>
        </p:nvSpPr>
        <p:spPr>
          <a:xfrm>
            <a:off x="7194931" y="685800"/>
            <a:ext cx="0" cy="2527300"/>
          </a:xfrm>
          <a:custGeom>
            <a:avLst/>
            <a:gdLst/>
            <a:ahLst/>
            <a:cxnLst/>
            <a:rect l="l" t="t" r="r" b="b"/>
            <a:pathLst>
              <a:path h="2527300">
                <a:moveTo>
                  <a:pt x="0" y="0"/>
                </a:moveTo>
                <a:lnTo>
                  <a:pt x="0" y="2526791"/>
                </a:lnTo>
              </a:path>
            </a:pathLst>
          </a:custGeom>
          <a:ln w="9525">
            <a:solidFill>
              <a:srgbClr val="3399F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285228" y="685800"/>
            <a:ext cx="0" cy="2527300"/>
          </a:xfrm>
          <a:custGeom>
            <a:avLst/>
            <a:gdLst/>
            <a:ahLst/>
            <a:cxnLst/>
            <a:rect l="l" t="t" r="r" b="b"/>
            <a:pathLst>
              <a:path h="2527300">
                <a:moveTo>
                  <a:pt x="0" y="0"/>
                </a:moveTo>
                <a:lnTo>
                  <a:pt x="0" y="2526791"/>
                </a:lnTo>
              </a:path>
            </a:pathLst>
          </a:custGeom>
          <a:ln w="9525">
            <a:solidFill>
              <a:srgbClr val="3399F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7370635" y="685800"/>
            <a:ext cx="45085" cy="2527300"/>
            <a:chOff x="7370635" y="685800"/>
            <a:chExt cx="45085" cy="2527300"/>
          </a:xfrm>
        </p:grpSpPr>
        <p:sp>
          <p:nvSpPr>
            <p:cNvPr id="8" name="object 8"/>
            <p:cNvSpPr/>
            <p:nvPr/>
          </p:nvSpPr>
          <p:spPr>
            <a:xfrm>
              <a:off x="7402448" y="685800"/>
              <a:ext cx="0" cy="2487295"/>
            </a:xfrm>
            <a:custGeom>
              <a:avLst/>
              <a:gdLst/>
              <a:ahLst/>
              <a:cxnLst/>
              <a:rect l="l" t="t" r="r" b="b"/>
              <a:pathLst>
                <a:path h="2487295">
                  <a:moveTo>
                    <a:pt x="0" y="0"/>
                  </a:moveTo>
                  <a:lnTo>
                    <a:pt x="0" y="2487295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375397" y="685800"/>
              <a:ext cx="0" cy="2527300"/>
            </a:xfrm>
            <a:custGeom>
              <a:avLst/>
              <a:gdLst/>
              <a:ahLst/>
              <a:cxnLst/>
              <a:rect l="l" t="t" r="r" b="b"/>
              <a:pathLst>
                <a:path h="2527300">
                  <a:moveTo>
                    <a:pt x="0" y="0"/>
                  </a:moveTo>
                  <a:lnTo>
                    <a:pt x="0" y="2526791"/>
                  </a:lnTo>
                </a:path>
              </a:pathLst>
            </a:custGeom>
            <a:ln w="9525">
              <a:solidFill>
                <a:srgbClr val="3399FF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6937565" y="685800"/>
            <a:ext cx="166370" cy="2540000"/>
            <a:chOff x="6937565" y="685800"/>
            <a:chExt cx="166370" cy="2540000"/>
          </a:xfrm>
        </p:grpSpPr>
        <p:sp>
          <p:nvSpPr>
            <p:cNvPr id="11" name="object 11"/>
            <p:cNvSpPr/>
            <p:nvPr/>
          </p:nvSpPr>
          <p:spPr>
            <a:xfrm>
              <a:off x="6942328" y="685800"/>
              <a:ext cx="0" cy="2527300"/>
            </a:xfrm>
            <a:custGeom>
              <a:avLst/>
              <a:gdLst/>
              <a:ahLst/>
              <a:cxnLst/>
              <a:rect l="l" t="t" r="r" b="b"/>
              <a:pathLst>
                <a:path h="2527300">
                  <a:moveTo>
                    <a:pt x="0" y="0"/>
                  </a:moveTo>
                  <a:lnTo>
                    <a:pt x="0" y="2526791"/>
                  </a:lnTo>
                </a:path>
              </a:pathLst>
            </a:custGeom>
            <a:ln w="9525">
              <a:solidFill>
                <a:srgbClr val="3399FF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095744" y="685800"/>
              <a:ext cx="0" cy="2527300"/>
            </a:xfrm>
            <a:custGeom>
              <a:avLst/>
              <a:gdLst/>
              <a:ahLst/>
              <a:cxnLst/>
              <a:rect l="l" t="t" r="r" b="b"/>
              <a:pathLst>
                <a:path h="2527300">
                  <a:moveTo>
                    <a:pt x="0" y="0"/>
                  </a:moveTo>
                  <a:lnTo>
                    <a:pt x="0" y="2526791"/>
                  </a:lnTo>
                </a:path>
              </a:pathLst>
            </a:custGeom>
            <a:ln w="15875">
              <a:solidFill>
                <a:srgbClr val="3399FF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005574" y="699007"/>
              <a:ext cx="0" cy="2527300"/>
            </a:xfrm>
            <a:custGeom>
              <a:avLst/>
              <a:gdLst/>
              <a:ahLst/>
              <a:cxnLst/>
              <a:rect l="l" t="t" r="r" b="b"/>
              <a:pathLst>
                <a:path h="2527300">
                  <a:moveTo>
                    <a:pt x="0" y="0"/>
                  </a:moveTo>
                  <a:lnTo>
                    <a:pt x="0" y="2526791"/>
                  </a:lnTo>
                </a:path>
              </a:pathLst>
            </a:custGeom>
            <a:ln w="9525">
              <a:solidFill>
                <a:srgbClr val="3399FF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967474" y="764793"/>
              <a:ext cx="76200" cy="2408555"/>
            </a:xfrm>
            <a:custGeom>
              <a:avLst/>
              <a:gdLst/>
              <a:ahLst/>
              <a:cxnLst/>
              <a:rect l="l" t="t" r="r" b="b"/>
              <a:pathLst>
                <a:path w="76200" h="2408555">
                  <a:moveTo>
                    <a:pt x="76200" y="2332101"/>
                  </a:moveTo>
                  <a:lnTo>
                    <a:pt x="50800" y="2332101"/>
                  </a:lnTo>
                  <a:lnTo>
                    <a:pt x="50800" y="2131949"/>
                  </a:lnTo>
                  <a:lnTo>
                    <a:pt x="25400" y="2131949"/>
                  </a:lnTo>
                  <a:lnTo>
                    <a:pt x="25400" y="2332101"/>
                  </a:lnTo>
                  <a:lnTo>
                    <a:pt x="0" y="2332101"/>
                  </a:lnTo>
                  <a:lnTo>
                    <a:pt x="38100" y="2408301"/>
                  </a:lnTo>
                  <a:lnTo>
                    <a:pt x="69850" y="2344801"/>
                  </a:lnTo>
                  <a:lnTo>
                    <a:pt x="76200" y="2332101"/>
                  </a:lnTo>
                  <a:close/>
                </a:path>
                <a:path w="76200" h="2408555">
                  <a:moveTo>
                    <a:pt x="76200" y="358013"/>
                  </a:moveTo>
                  <a:lnTo>
                    <a:pt x="50800" y="358013"/>
                  </a:lnTo>
                  <a:lnTo>
                    <a:pt x="50800" y="0"/>
                  </a:lnTo>
                  <a:lnTo>
                    <a:pt x="25400" y="0"/>
                  </a:lnTo>
                  <a:lnTo>
                    <a:pt x="25400" y="358013"/>
                  </a:lnTo>
                  <a:lnTo>
                    <a:pt x="0" y="358013"/>
                  </a:lnTo>
                  <a:lnTo>
                    <a:pt x="38100" y="434213"/>
                  </a:lnTo>
                  <a:lnTo>
                    <a:pt x="69850" y="370713"/>
                  </a:lnTo>
                  <a:lnTo>
                    <a:pt x="76200" y="35801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2095500" y="685800"/>
            <a:ext cx="4770755" cy="2527300"/>
            <a:chOff x="2095500" y="685800"/>
            <a:chExt cx="4770755" cy="2527300"/>
          </a:xfrm>
        </p:grpSpPr>
        <p:sp>
          <p:nvSpPr>
            <p:cNvPr id="16" name="object 16"/>
            <p:cNvSpPr/>
            <p:nvPr/>
          </p:nvSpPr>
          <p:spPr>
            <a:xfrm>
              <a:off x="6807072" y="685800"/>
              <a:ext cx="0" cy="2527300"/>
            </a:xfrm>
            <a:custGeom>
              <a:avLst/>
              <a:gdLst/>
              <a:ahLst/>
              <a:cxnLst/>
              <a:rect l="l" t="t" r="r" b="b"/>
              <a:pathLst>
                <a:path h="2527300">
                  <a:moveTo>
                    <a:pt x="0" y="0"/>
                  </a:moveTo>
                  <a:lnTo>
                    <a:pt x="0" y="2526791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861175" y="685800"/>
              <a:ext cx="0" cy="2527300"/>
            </a:xfrm>
            <a:custGeom>
              <a:avLst/>
              <a:gdLst/>
              <a:ahLst/>
              <a:cxnLst/>
              <a:rect l="l" t="t" r="r" b="b"/>
              <a:pathLst>
                <a:path h="2527300">
                  <a:moveTo>
                    <a:pt x="0" y="0"/>
                  </a:moveTo>
                  <a:lnTo>
                    <a:pt x="0" y="2526791"/>
                  </a:lnTo>
                </a:path>
              </a:pathLst>
            </a:custGeom>
            <a:ln w="9525">
              <a:solidFill>
                <a:srgbClr val="3399FF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326126" y="1410208"/>
              <a:ext cx="334645" cy="236220"/>
            </a:xfrm>
            <a:custGeom>
              <a:avLst/>
              <a:gdLst/>
              <a:ahLst/>
              <a:cxnLst/>
              <a:rect l="l" t="t" r="r" b="b"/>
              <a:pathLst>
                <a:path w="334645" h="236219">
                  <a:moveTo>
                    <a:pt x="161671" y="0"/>
                  </a:moveTo>
                  <a:lnTo>
                    <a:pt x="213332" y="1212"/>
                  </a:lnTo>
                  <a:lnTo>
                    <a:pt x="259282" y="13781"/>
                  </a:lnTo>
                  <a:lnTo>
                    <a:pt x="296673" y="36018"/>
                  </a:lnTo>
                  <a:lnTo>
                    <a:pt x="322658" y="66235"/>
                  </a:lnTo>
                  <a:lnTo>
                    <a:pt x="334390" y="102742"/>
                  </a:lnTo>
                  <a:lnTo>
                    <a:pt x="329638" y="140798"/>
                  </a:lnTo>
                  <a:lnTo>
                    <a:pt x="309718" y="175324"/>
                  </a:lnTo>
                  <a:lnTo>
                    <a:pt x="277112" y="204131"/>
                  </a:lnTo>
                  <a:lnTo>
                    <a:pt x="234302" y="225032"/>
                  </a:lnTo>
                  <a:lnTo>
                    <a:pt x="183769" y="235838"/>
                  </a:lnTo>
                  <a:lnTo>
                    <a:pt x="132107" y="234564"/>
                  </a:lnTo>
                  <a:lnTo>
                    <a:pt x="86157" y="221958"/>
                  </a:lnTo>
                  <a:lnTo>
                    <a:pt x="48766" y="199701"/>
                  </a:lnTo>
                  <a:lnTo>
                    <a:pt x="22781" y="169477"/>
                  </a:lnTo>
                  <a:lnTo>
                    <a:pt x="11049" y="132968"/>
                  </a:lnTo>
                  <a:lnTo>
                    <a:pt x="12023" y="109577"/>
                  </a:lnTo>
                  <a:lnTo>
                    <a:pt x="19129" y="86709"/>
                  </a:lnTo>
                  <a:lnTo>
                    <a:pt x="32069" y="65031"/>
                  </a:lnTo>
                  <a:lnTo>
                    <a:pt x="50546" y="45212"/>
                  </a:lnTo>
                  <a:lnTo>
                    <a:pt x="3175" y="49656"/>
                  </a:lnTo>
                  <a:lnTo>
                    <a:pt x="0" y="15112"/>
                  </a:lnTo>
                  <a:lnTo>
                    <a:pt x="161671" y="0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136517" y="1409573"/>
              <a:ext cx="1579245" cy="276860"/>
            </a:xfrm>
            <a:custGeom>
              <a:avLst/>
              <a:gdLst/>
              <a:ahLst/>
              <a:cxnLst/>
              <a:rect l="l" t="t" r="r" b="b"/>
              <a:pathLst>
                <a:path w="1579245" h="276860">
                  <a:moveTo>
                    <a:pt x="1253998" y="197485"/>
                  </a:moveTo>
                  <a:lnTo>
                    <a:pt x="1145794" y="276478"/>
                  </a:lnTo>
                </a:path>
                <a:path w="1579245" h="276860">
                  <a:moveTo>
                    <a:pt x="1470533" y="197485"/>
                  </a:moveTo>
                  <a:lnTo>
                    <a:pt x="1578864" y="276478"/>
                  </a:lnTo>
                </a:path>
                <a:path w="1579245" h="276860">
                  <a:moveTo>
                    <a:pt x="1145794" y="276478"/>
                  </a:moveTo>
                  <a:lnTo>
                    <a:pt x="1578864" y="276478"/>
                  </a:lnTo>
                </a:path>
                <a:path w="1579245" h="276860">
                  <a:moveTo>
                    <a:pt x="1199896" y="118490"/>
                  </a:moveTo>
                  <a:lnTo>
                    <a:pt x="1208181" y="81052"/>
                  </a:lnTo>
                  <a:lnTo>
                    <a:pt x="1231249" y="48527"/>
                  </a:lnTo>
                  <a:lnTo>
                    <a:pt x="1266418" y="22872"/>
                  </a:lnTo>
                  <a:lnTo>
                    <a:pt x="1311005" y="6044"/>
                  </a:lnTo>
                  <a:lnTo>
                    <a:pt x="1362329" y="0"/>
                  </a:lnTo>
                  <a:lnTo>
                    <a:pt x="1413652" y="6044"/>
                  </a:lnTo>
                  <a:lnTo>
                    <a:pt x="1458239" y="22872"/>
                  </a:lnTo>
                  <a:lnTo>
                    <a:pt x="1493408" y="48527"/>
                  </a:lnTo>
                  <a:lnTo>
                    <a:pt x="1516476" y="81052"/>
                  </a:lnTo>
                  <a:lnTo>
                    <a:pt x="1524762" y="118490"/>
                  </a:lnTo>
                  <a:lnTo>
                    <a:pt x="1516476" y="155929"/>
                  </a:lnTo>
                  <a:lnTo>
                    <a:pt x="1493408" y="188454"/>
                  </a:lnTo>
                  <a:lnTo>
                    <a:pt x="1458239" y="214109"/>
                  </a:lnTo>
                  <a:lnTo>
                    <a:pt x="1413652" y="230937"/>
                  </a:lnTo>
                  <a:lnTo>
                    <a:pt x="1362329" y="236981"/>
                  </a:lnTo>
                  <a:lnTo>
                    <a:pt x="1311005" y="230937"/>
                  </a:lnTo>
                  <a:lnTo>
                    <a:pt x="1266418" y="214109"/>
                  </a:lnTo>
                  <a:lnTo>
                    <a:pt x="1231249" y="188454"/>
                  </a:lnTo>
                  <a:lnTo>
                    <a:pt x="1208181" y="155929"/>
                  </a:lnTo>
                  <a:lnTo>
                    <a:pt x="1199896" y="118490"/>
                  </a:lnTo>
                  <a:close/>
                </a:path>
                <a:path w="1579245" h="276860">
                  <a:moveTo>
                    <a:pt x="1190879" y="26415"/>
                  </a:moveTo>
                  <a:lnTo>
                    <a:pt x="0" y="26415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095500" y="884554"/>
              <a:ext cx="4702810" cy="1688464"/>
            </a:xfrm>
            <a:custGeom>
              <a:avLst/>
              <a:gdLst/>
              <a:ahLst/>
              <a:cxnLst/>
              <a:rect l="l" t="t" r="r" b="b"/>
              <a:pathLst>
                <a:path w="4702809" h="1688464">
                  <a:moveTo>
                    <a:pt x="2798826" y="538734"/>
                  </a:moveTo>
                  <a:lnTo>
                    <a:pt x="2117217" y="538734"/>
                  </a:lnTo>
                  <a:lnTo>
                    <a:pt x="2117217" y="513334"/>
                  </a:lnTo>
                  <a:lnTo>
                    <a:pt x="2041017" y="551434"/>
                  </a:lnTo>
                  <a:lnTo>
                    <a:pt x="2117217" y="589534"/>
                  </a:lnTo>
                  <a:lnTo>
                    <a:pt x="2117217" y="564134"/>
                  </a:lnTo>
                  <a:lnTo>
                    <a:pt x="2798826" y="564134"/>
                  </a:lnTo>
                  <a:lnTo>
                    <a:pt x="2798826" y="538734"/>
                  </a:lnTo>
                  <a:close/>
                </a:path>
                <a:path w="4702809" h="1688464">
                  <a:moveTo>
                    <a:pt x="4693539" y="617601"/>
                  </a:moveTo>
                  <a:lnTo>
                    <a:pt x="3470529" y="617601"/>
                  </a:lnTo>
                  <a:lnTo>
                    <a:pt x="3470529" y="592201"/>
                  </a:lnTo>
                  <a:lnTo>
                    <a:pt x="3394329" y="630301"/>
                  </a:lnTo>
                  <a:lnTo>
                    <a:pt x="3470529" y="668401"/>
                  </a:lnTo>
                  <a:lnTo>
                    <a:pt x="3470529" y="643001"/>
                  </a:lnTo>
                  <a:lnTo>
                    <a:pt x="4693539" y="643001"/>
                  </a:lnTo>
                  <a:lnTo>
                    <a:pt x="4693539" y="617601"/>
                  </a:lnTo>
                  <a:close/>
                </a:path>
                <a:path w="4702809" h="1688464">
                  <a:moveTo>
                    <a:pt x="4702556" y="1650365"/>
                  </a:moveTo>
                  <a:lnTo>
                    <a:pt x="4677156" y="1637665"/>
                  </a:lnTo>
                  <a:lnTo>
                    <a:pt x="4626356" y="1612265"/>
                  </a:lnTo>
                  <a:lnTo>
                    <a:pt x="4626356" y="1637665"/>
                  </a:lnTo>
                  <a:lnTo>
                    <a:pt x="47688" y="1637665"/>
                  </a:lnTo>
                  <a:lnTo>
                    <a:pt x="69850" y="1593342"/>
                  </a:lnTo>
                  <a:lnTo>
                    <a:pt x="76200" y="1580642"/>
                  </a:lnTo>
                  <a:lnTo>
                    <a:pt x="50800" y="1580642"/>
                  </a:lnTo>
                  <a:lnTo>
                    <a:pt x="50800" y="44450"/>
                  </a:lnTo>
                  <a:lnTo>
                    <a:pt x="114300" y="76200"/>
                  </a:lnTo>
                  <a:lnTo>
                    <a:pt x="114300" y="50800"/>
                  </a:lnTo>
                  <a:lnTo>
                    <a:pt x="633603" y="50800"/>
                  </a:lnTo>
                  <a:lnTo>
                    <a:pt x="633603" y="25400"/>
                  </a:lnTo>
                  <a:lnTo>
                    <a:pt x="114300" y="25400"/>
                  </a:lnTo>
                  <a:lnTo>
                    <a:pt x="114300" y="0"/>
                  </a:lnTo>
                  <a:lnTo>
                    <a:pt x="38100" y="38100"/>
                  </a:lnTo>
                  <a:lnTo>
                    <a:pt x="25400" y="38100"/>
                  </a:lnTo>
                  <a:lnTo>
                    <a:pt x="25400" y="1580642"/>
                  </a:lnTo>
                  <a:lnTo>
                    <a:pt x="0" y="1580642"/>
                  </a:lnTo>
                  <a:lnTo>
                    <a:pt x="38100" y="1656842"/>
                  </a:lnTo>
                  <a:lnTo>
                    <a:pt x="47117" y="1638808"/>
                  </a:lnTo>
                  <a:lnTo>
                    <a:pt x="47117" y="1663065"/>
                  </a:lnTo>
                  <a:lnTo>
                    <a:pt x="4626356" y="1663065"/>
                  </a:lnTo>
                  <a:lnTo>
                    <a:pt x="4626356" y="1688465"/>
                  </a:lnTo>
                  <a:lnTo>
                    <a:pt x="4677156" y="1663065"/>
                  </a:lnTo>
                  <a:lnTo>
                    <a:pt x="4702556" y="165036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2729102" y="883246"/>
            <a:ext cx="1407795" cy="553085"/>
          </a:xfrm>
          <a:prstGeom prst="rect">
            <a:avLst/>
          </a:prstGeom>
          <a:ln w="25400">
            <a:solidFill>
              <a:srgbClr val="000000"/>
            </a:solidFill>
          </a:ln>
        </p:spPr>
        <p:txBody>
          <a:bodyPr vert="horz" wrap="square" lIns="0" tIns="120014" rIns="0" bIns="0" rtlCol="0">
            <a:spAutoFit/>
          </a:bodyPr>
          <a:lstStyle/>
          <a:p>
            <a:pPr marL="312420" marR="306070" indent="225425">
              <a:lnSpc>
                <a:spcPct val="100000"/>
              </a:lnSpc>
              <a:spcBef>
                <a:spcPts val="944"/>
              </a:spcBef>
            </a:pPr>
            <a:r>
              <a:rPr sz="1200" b="1" spc="-20" dirty="0">
                <a:solidFill>
                  <a:srgbClr val="0000CC"/>
                </a:solidFill>
                <a:latin typeface="Arial"/>
                <a:cs typeface="Arial"/>
              </a:rPr>
              <a:t>Heat </a:t>
            </a:r>
            <a:r>
              <a:rPr sz="1200" b="1" spc="-10" dirty="0">
                <a:solidFill>
                  <a:srgbClr val="0000CC"/>
                </a:solidFill>
                <a:latin typeface="Arial"/>
                <a:cs typeface="Arial"/>
              </a:rPr>
              <a:t>Exchanger</a:t>
            </a:r>
            <a:endParaRPr sz="12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133594" y="1541526"/>
            <a:ext cx="1576705" cy="12376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047750">
              <a:lnSpc>
                <a:spcPts val="1620"/>
              </a:lnSpc>
              <a:spcBef>
                <a:spcPts val="105"/>
              </a:spcBef>
            </a:pPr>
            <a:r>
              <a:rPr sz="1400" b="1" spc="-10" dirty="0">
                <a:solidFill>
                  <a:srgbClr val="C0504D"/>
                </a:solidFill>
                <a:latin typeface="Arial"/>
                <a:cs typeface="Arial"/>
              </a:rPr>
              <a:t>Intake</a:t>
            </a:r>
            <a:endParaRPr sz="1400">
              <a:latin typeface="Arial"/>
              <a:cs typeface="Arial"/>
            </a:endParaRPr>
          </a:p>
          <a:p>
            <a:pPr marL="139065">
              <a:lnSpc>
                <a:spcPts val="2100"/>
              </a:lnSpc>
            </a:pPr>
            <a:r>
              <a:rPr sz="1800" b="1" spc="-25" dirty="0">
                <a:solidFill>
                  <a:srgbClr val="996633"/>
                </a:solidFill>
                <a:latin typeface="Arial"/>
                <a:cs typeface="Arial"/>
              </a:rPr>
              <a:t>CW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b="1" spc="-20" dirty="0">
                <a:solidFill>
                  <a:srgbClr val="996633"/>
                </a:solidFill>
                <a:latin typeface="Arial"/>
                <a:cs typeface="Arial"/>
              </a:rPr>
              <a:t>Pump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40"/>
              </a:spcBef>
            </a:pPr>
            <a:endParaRPr sz="1800">
              <a:latin typeface="Arial"/>
              <a:cs typeface="Arial"/>
            </a:endParaRPr>
          </a:p>
          <a:p>
            <a:pPr marL="772160">
              <a:lnSpc>
                <a:spcPct val="100000"/>
              </a:lnSpc>
              <a:spcBef>
                <a:spcPts val="5"/>
              </a:spcBef>
            </a:pPr>
            <a:r>
              <a:rPr sz="1200" b="1" spc="-10" dirty="0">
                <a:solidFill>
                  <a:srgbClr val="C0504D"/>
                </a:solidFill>
                <a:latin typeface="Arial"/>
                <a:cs typeface="Arial"/>
              </a:rPr>
              <a:t>Discharge</a:t>
            </a:r>
            <a:endParaRPr sz="12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504617" y="895603"/>
            <a:ext cx="224790" cy="187388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z="1400" b="1" spc="-10" dirty="0">
                <a:solidFill>
                  <a:srgbClr val="3399FF"/>
                </a:solidFill>
                <a:latin typeface="Arial"/>
                <a:cs typeface="Arial"/>
              </a:rPr>
              <a:t>River/Canal/Reservoir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83540" y="3302330"/>
            <a:ext cx="8382000" cy="2952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330" indent="-341630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354330" algn="l"/>
              </a:tabLst>
            </a:pPr>
            <a:r>
              <a:rPr sz="2400" dirty="0">
                <a:solidFill>
                  <a:srgbClr val="9900FF"/>
                </a:solidFill>
                <a:latin typeface="Arial MT"/>
                <a:cs typeface="Arial MT"/>
              </a:rPr>
              <a:t>Water</a:t>
            </a:r>
            <a:r>
              <a:rPr sz="2400" spc="-75" dirty="0">
                <a:solidFill>
                  <a:srgbClr val="9900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9900FF"/>
                </a:solidFill>
                <a:latin typeface="Arial MT"/>
                <a:cs typeface="Arial MT"/>
              </a:rPr>
              <a:t>makes</a:t>
            </a:r>
            <a:r>
              <a:rPr sz="2400" spc="-50" dirty="0">
                <a:solidFill>
                  <a:srgbClr val="9900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9900FF"/>
                </a:solidFill>
                <a:latin typeface="Arial MT"/>
                <a:cs typeface="Arial MT"/>
              </a:rPr>
              <a:t>one</a:t>
            </a:r>
            <a:r>
              <a:rPr sz="2400" spc="-45" dirty="0">
                <a:solidFill>
                  <a:srgbClr val="9900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9900FF"/>
                </a:solidFill>
                <a:latin typeface="Arial MT"/>
                <a:cs typeface="Arial MT"/>
              </a:rPr>
              <a:t>pass</a:t>
            </a:r>
            <a:r>
              <a:rPr sz="2400" spc="-50" dirty="0">
                <a:solidFill>
                  <a:srgbClr val="9900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9900FF"/>
                </a:solidFill>
                <a:latin typeface="Arial MT"/>
                <a:cs typeface="Arial MT"/>
              </a:rPr>
              <a:t>through</a:t>
            </a:r>
            <a:r>
              <a:rPr sz="2400" spc="-60" dirty="0">
                <a:solidFill>
                  <a:srgbClr val="9900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9900FF"/>
                </a:solidFill>
                <a:latin typeface="Arial MT"/>
                <a:cs typeface="Arial MT"/>
              </a:rPr>
              <a:t>the</a:t>
            </a:r>
            <a:r>
              <a:rPr sz="2400" spc="-65" dirty="0">
                <a:solidFill>
                  <a:srgbClr val="9900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9900FF"/>
                </a:solidFill>
                <a:latin typeface="Arial MT"/>
                <a:cs typeface="Arial MT"/>
              </a:rPr>
              <a:t>heat</a:t>
            </a:r>
            <a:r>
              <a:rPr sz="2400" spc="-55" dirty="0">
                <a:solidFill>
                  <a:srgbClr val="9900FF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9900FF"/>
                </a:solidFill>
                <a:latin typeface="Arial MT"/>
                <a:cs typeface="Arial MT"/>
              </a:rPr>
              <a:t>exchanger</a:t>
            </a:r>
            <a:endParaRPr sz="2400">
              <a:latin typeface="Arial MT"/>
              <a:cs typeface="Arial MT"/>
            </a:endParaRPr>
          </a:p>
          <a:p>
            <a:pPr marL="355600">
              <a:lnSpc>
                <a:spcPct val="100000"/>
              </a:lnSpc>
              <a:spcBef>
                <a:spcPts val="5"/>
              </a:spcBef>
            </a:pPr>
            <a:r>
              <a:rPr sz="2400" dirty="0">
                <a:solidFill>
                  <a:srgbClr val="9900FF"/>
                </a:solidFill>
                <a:latin typeface="Arial MT"/>
                <a:cs typeface="Arial MT"/>
              </a:rPr>
              <a:t>equipment</a:t>
            </a:r>
            <a:r>
              <a:rPr sz="2400" spc="-70" dirty="0">
                <a:solidFill>
                  <a:srgbClr val="9900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9900FF"/>
                </a:solidFill>
                <a:latin typeface="Arial MT"/>
                <a:cs typeface="Arial MT"/>
              </a:rPr>
              <a:t>and</a:t>
            </a:r>
            <a:r>
              <a:rPr sz="2400" spc="-100" dirty="0">
                <a:solidFill>
                  <a:srgbClr val="9900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9900FF"/>
                </a:solidFill>
                <a:latin typeface="Arial MT"/>
                <a:cs typeface="Arial MT"/>
              </a:rPr>
              <a:t>discharged</a:t>
            </a:r>
            <a:r>
              <a:rPr sz="2400" spc="-70" dirty="0">
                <a:solidFill>
                  <a:srgbClr val="9900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9900FF"/>
                </a:solidFill>
                <a:latin typeface="Arial MT"/>
                <a:cs typeface="Arial MT"/>
              </a:rPr>
              <a:t>to</a:t>
            </a:r>
            <a:r>
              <a:rPr sz="2400" spc="-85" dirty="0">
                <a:solidFill>
                  <a:srgbClr val="9900FF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9900FF"/>
                </a:solidFill>
                <a:latin typeface="Arial MT"/>
                <a:cs typeface="Arial MT"/>
              </a:rPr>
              <a:t>waste.</a:t>
            </a:r>
            <a:endParaRPr sz="2400">
              <a:latin typeface="Arial MT"/>
              <a:cs typeface="Arial MT"/>
            </a:endParaRPr>
          </a:p>
          <a:p>
            <a:pPr marL="353695" indent="-340995">
              <a:lnSpc>
                <a:spcPct val="100000"/>
              </a:lnSpc>
              <a:buAutoNum type="arabicPeriod" startAt="2"/>
              <a:tabLst>
                <a:tab pos="353695" algn="l"/>
              </a:tabLst>
            </a:pPr>
            <a:r>
              <a:rPr sz="2400" dirty="0">
                <a:solidFill>
                  <a:srgbClr val="9900FF"/>
                </a:solidFill>
                <a:latin typeface="Arial MT"/>
                <a:cs typeface="Arial MT"/>
              </a:rPr>
              <a:t>Large</a:t>
            </a:r>
            <a:r>
              <a:rPr sz="2400" spc="-40" dirty="0">
                <a:solidFill>
                  <a:srgbClr val="9900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9900FF"/>
                </a:solidFill>
                <a:latin typeface="Arial MT"/>
                <a:cs typeface="Arial MT"/>
              </a:rPr>
              <a:t>quantity</a:t>
            </a:r>
            <a:r>
              <a:rPr sz="2400" spc="-35" dirty="0">
                <a:solidFill>
                  <a:srgbClr val="9900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9900FF"/>
                </a:solidFill>
                <a:latin typeface="Arial MT"/>
                <a:cs typeface="Arial MT"/>
              </a:rPr>
              <a:t>of</a:t>
            </a:r>
            <a:r>
              <a:rPr sz="2400" spc="-40" dirty="0">
                <a:solidFill>
                  <a:srgbClr val="9900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9900FF"/>
                </a:solidFill>
                <a:latin typeface="Arial MT"/>
                <a:cs typeface="Arial MT"/>
              </a:rPr>
              <a:t>water</a:t>
            </a:r>
            <a:r>
              <a:rPr sz="2400" spc="-35" dirty="0">
                <a:solidFill>
                  <a:srgbClr val="9900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9900FF"/>
                </a:solidFill>
                <a:latin typeface="Arial MT"/>
                <a:cs typeface="Arial MT"/>
              </a:rPr>
              <a:t>is</a:t>
            </a:r>
            <a:r>
              <a:rPr sz="2400" spc="-40" dirty="0">
                <a:solidFill>
                  <a:srgbClr val="9900FF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9900FF"/>
                </a:solidFill>
                <a:latin typeface="Arial MT"/>
                <a:cs typeface="Arial MT"/>
              </a:rPr>
              <a:t>needed.</a:t>
            </a:r>
            <a:endParaRPr sz="2400">
              <a:latin typeface="Arial MT"/>
              <a:cs typeface="Arial MT"/>
            </a:endParaRPr>
          </a:p>
          <a:p>
            <a:pPr marL="353695" marR="5080" indent="-340995">
              <a:lnSpc>
                <a:spcPct val="100000"/>
              </a:lnSpc>
              <a:buAutoNum type="arabicPeriod" startAt="2"/>
              <a:tabLst>
                <a:tab pos="355600" algn="l"/>
                <a:tab pos="3407410" algn="l"/>
                <a:tab pos="6033135" algn="l"/>
              </a:tabLst>
            </a:pPr>
            <a:r>
              <a:rPr sz="2400" spc="-25" dirty="0">
                <a:solidFill>
                  <a:srgbClr val="9900FF"/>
                </a:solidFill>
                <a:latin typeface="Arial MT"/>
                <a:cs typeface="Arial MT"/>
              </a:rPr>
              <a:t>Once-</a:t>
            </a:r>
            <a:r>
              <a:rPr sz="2400" dirty="0">
                <a:solidFill>
                  <a:srgbClr val="9900FF"/>
                </a:solidFill>
                <a:latin typeface="Arial MT"/>
                <a:cs typeface="Arial MT"/>
              </a:rPr>
              <a:t>through</a:t>
            </a:r>
            <a:r>
              <a:rPr sz="2400" spc="-75" dirty="0">
                <a:solidFill>
                  <a:srgbClr val="9900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9900FF"/>
                </a:solidFill>
                <a:latin typeface="Arial MT"/>
                <a:cs typeface="Arial MT"/>
              </a:rPr>
              <a:t>system</a:t>
            </a:r>
            <a:r>
              <a:rPr sz="2400" spc="-70" dirty="0">
                <a:solidFill>
                  <a:srgbClr val="9900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9900FF"/>
                </a:solidFill>
                <a:latin typeface="Arial MT"/>
                <a:cs typeface="Arial MT"/>
              </a:rPr>
              <a:t>have</a:t>
            </a:r>
            <a:r>
              <a:rPr sz="2400" spc="-70" dirty="0">
                <a:solidFill>
                  <a:srgbClr val="9900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9900FF"/>
                </a:solidFill>
                <a:latin typeface="Arial MT"/>
                <a:cs typeface="Arial MT"/>
              </a:rPr>
              <a:t>advantage</a:t>
            </a:r>
            <a:r>
              <a:rPr sz="2400" spc="-55" dirty="0">
                <a:solidFill>
                  <a:srgbClr val="9900FF"/>
                </a:solidFill>
                <a:latin typeface="Arial MT"/>
                <a:cs typeface="Arial MT"/>
              </a:rPr>
              <a:t> </a:t>
            </a:r>
            <a:r>
              <a:rPr sz="2400" spc="-25" dirty="0">
                <a:solidFill>
                  <a:srgbClr val="9900FF"/>
                </a:solidFill>
                <a:latin typeface="Arial MT"/>
                <a:cs typeface="Arial MT"/>
              </a:rPr>
              <a:t>of</a:t>
            </a:r>
            <a:r>
              <a:rPr sz="2400" dirty="0">
                <a:solidFill>
                  <a:srgbClr val="9900FF"/>
                </a:solidFill>
                <a:latin typeface="Arial MT"/>
                <a:cs typeface="Arial MT"/>
              </a:rPr>
              <a:t>	not</a:t>
            </a:r>
            <a:r>
              <a:rPr sz="2400" spc="-55" dirty="0">
                <a:solidFill>
                  <a:srgbClr val="9900FF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9900FF"/>
                </a:solidFill>
                <a:latin typeface="Arial MT"/>
                <a:cs typeface="Arial MT"/>
              </a:rPr>
              <a:t>concentrating 	</a:t>
            </a:r>
            <a:r>
              <a:rPr sz="2400" dirty="0">
                <a:solidFill>
                  <a:srgbClr val="9900FF"/>
                </a:solidFill>
                <a:latin typeface="Arial MT"/>
                <a:cs typeface="Arial MT"/>
              </a:rPr>
              <a:t>water</a:t>
            </a:r>
            <a:r>
              <a:rPr sz="2400" spc="-55" dirty="0">
                <a:solidFill>
                  <a:srgbClr val="9900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9900FF"/>
                </a:solidFill>
                <a:latin typeface="Arial MT"/>
                <a:cs typeface="Arial MT"/>
              </a:rPr>
              <a:t>during</a:t>
            </a:r>
            <a:r>
              <a:rPr sz="2400" spc="-45" dirty="0">
                <a:solidFill>
                  <a:srgbClr val="9900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9900FF"/>
                </a:solidFill>
                <a:latin typeface="Arial MT"/>
                <a:cs typeface="Arial MT"/>
              </a:rPr>
              <a:t>its</a:t>
            </a:r>
            <a:r>
              <a:rPr sz="2400" spc="-55" dirty="0">
                <a:solidFill>
                  <a:srgbClr val="9900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9900FF"/>
                </a:solidFill>
                <a:latin typeface="Arial MT"/>
                <a:cs typeface="Arial MT"/>
              </a:rPr>
              <a:t>passage</a:t>
            </a:r>
            <a:r>
              <a:rPr sz="2400" spc="-50" dirty="0">
                <a:solidFill>
                  <a:srgbClr val="9900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9900FF"/>
                </a:solidFill>
                <a:latin typeface="Arial MT"/>
                <a:cs typeface="Arial MT"/>
              </a:rPr>
              <a:t>through</a:t>
            </a:r>
            <a:r>
              <a:rPr sz="2400" spc="-60" dirty="0">
                <a:solidFill>
                  <a:srgbClr val="9900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9900FF"/>
                </a:solidFill>
                <a:latin typeface="Arial MT"/>
                <a:cs typeface="Arial MT"/>
              </a:rPr>
              <a:t>system,</a:t>
            </a:r>
            <a:r>
              <a:rPr sz="2400" spc="-65" dirty="0">
                <a:solidFill>
                  <a:srgbClr val="9900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9900FF"/>
                </a:solidFill>
                <a:latin typeface="Arial MT"/>
                <a:cs typeface="Arial MT"/>
              </a:rPr>
              <a:t>thus</a:t>
            </a:r>
            <a:r>
              <a:rPr sz="2400" spc="-60" dirty="0">
                <a:solidFill>
                  <a:srgbClr val="9900FF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9900FF"/>
                </a:solidFill>
                <a:latin typeface="Arial MT"/>
                <a:cs typeface="Arial MT"/>
              </a:rPr>
              <a:t>reducing 	</a:t>
            </a:r>
            <a:r>
              <a:rPr sz="2400" dirty="0">
                <a:solidFill>
                  <a:srgbClr val="9900FF"/>
                </a:solidFill>
                <a:latin typeface="Arial MT"/>
                <a:cs typeface="Arial MT"/>
              </a:rPr>
              <a:t>scaling</a:t>
            </a:r>
            <a:r>
              <a:rPr sz="2400" spc="-65" dirty="0">
                <a:solidFill>
                  <a:srgbClr val="9900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9900FF"/>
                </a:solidFill>
                <a:latin typeface="Arial MT"/>
                <a:cs typeface="Arial MT"/>
              </a:rPr>
              <a:t>and</a:t>
            </a:r>
            <a:r>
              <a:rPr sz="2400" spc="-75" dirty="0">
                <a:solidFill>
                  <a:srgbClr val="9900FF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9900FF"/>
                </a:solidFill>
                <a:latin typeface="Arial MT"/>
                <a:cs typeface="Arial MT"/>
              </a:rPr>
              <a:t>corrosion</a:t>
            </a:r>
            <a:r>
              <a:rPr sz="2400" dirty="0">
                <a:solidFill>
                  <a:srgbClr val="9900FF"/>
                </a:solidFill>
                <a:latin typeface="Arial MT"/>
                <a:cs typeface="Arial MT"/>
              </a:rPr>
              <a:t>	potential</a:t>
            </a:r>
            <a:r>
              <a:rPr sz="2400" spc="-55" dirty="0">
                <a:solidFill>
                  <a:srgbClr val="9900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9900FF"/>
                </a:solidFill>
                <a:latin typeface="Arial MT"/>
                <a:cs typeface="Arial MT"/>
              </a:rPr>
              <a:t>of</a:t>
            </a:r>
            <a:r>
              <a:rPr sz="2400" spc="-70" dirty="0">
                <a:solidFill>
                  <a:srgbClr val="9900FF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9900FF"/>
                </a:solidFill>
                <a:latin typeface="Arial MT"/>
                <a:cs typeface="Arial MT"/>
              </a:rPr>
              <a:t>water.</a:t>
            </a:r>
            <a:endParaRPr sz="2400">
              <a:latin typeface="Arial MT"/>
              <a:cs typeface="Arial MT"/>
            </a:endParaRPr>
          </a:p>
          <a:p>
            <a:pPr marL="353695" marR="608330" indent="-340995">
              <a:lnSpc>
                <a:spcPct val="100000"/>
              </a:lnSpc>
              <a:buAutoNum type="arabicPeriod" startAt="2"/>
              <a:tabLst>
                <a:tab pos="355600" algn="l"/>
              </a:tabLst>
            </a:pPr>
            <a:r>
              <a:rPr sz="2400" dirty="0">
                <a:solidFill>
                  <a:srgbClr val="9900FF"/>
                </a:solidFill>
                <a:latin typeface="Arial MT"/>
                <a:cs typeface="Arial MT"/>
              </a:rPr>
              <a:t>Water</a:t>
            </a:r>
            <a:r>
              <a:rPr sz="2400" spc="-80" dirty="0">
                <a:solidFill>
                  <a:srgbClr val="9900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9900FF"/>
                </a:solidFill>
                <a:latin typeface="Arial MT"/>
                <a:cs typeface="Arial MT"/>
              </a:rPr>
              <a:t>is</a:t>
            </a:r>
            <a:r>
              <a:rPr sz="2400" spc="-60" dirty="0">
                <a:solidFill>
                  <a:srgbClr val="9900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9900FF"/>
                </a:solidFill>
                <a:latin typeface="Arial MT"/>
                <a:cs typeface="Arial MT"/>
              </a:rPr>
              <a:t>returned</a:t>
            </a:r>
            <a:r>
              <a:rPr sz="2400" spc="-65" dirty="0">
                <a:solidFill>
                  <a:srgbClr val="9900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9900FF"/>
                </a:solidFill>
                <a:latin typeface="Arial MT"/>
                <a:cs typeface="Arial MT"/>
              </a:rPr>
              <a:t>to</a:t>
            </a:r>
            <a:r>
              <a:rPr sz="2400" spc="-60" dirty="0">
                <a:solidFill>
                  <a:srgbClr val="9900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9900FF"/>
                </a:solidFill>
                <a:latin typeface="Arial MT"/>
                <a:cs typeface="Arial MT"/>
              </a:rPr>
              <a:t>source</a:t>
            </a:r>
            <a:r>
              <a:rPr sz="2400" spc="-65" dirty="0">
                <a:solidFill>
                  <a:srgbClr val="9900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9900FF"/>
                </a:solidFill>
                <a:latin typeface="Arial MT"/>
                <a:cs typeface="Arial MT"/>
              </a:rPr>
              <a:t>at</a:t>
            </a:r>
            <a:r>
              <a:rPr sz="2400" spc="-60" dirty="0">
                <a:solidFill>
                  <a:srgbClr val="9900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9900FF"/>
                </a:solidFill>
                <a:latin typeface="Arial MT"/>
                <a:cs typeface="Arial MT"/>
              </a:rPr>
              <a:t>higher</a:t>
            </a:r>
            <a:r>
              <a:rPr sz="2400" spc="-40" dirty="0">
                <a:solidFill>
                  <a:srgbClr val="9900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9900FF"/>
                </a:solidFill>
                <a:latin typeface="Arial MT"/>
                <a:cs typeface="Arial MT"/>
              </a:rPr>
              <a:t>temperature,</a:t>
            </a:r>
            <a:r>
              <a:rPr sz="2400" spc="-80" dirty="0">
                <a:solidFill>
                  <a:srgbClr val="9900FF"/>
                </a:solidFill>
                <a:latin typeface="Arial MT"/>
                <a:cs typeface="Arial MT"/>
              </a:rPr>
              <a:t> </a:t>
            </a:r>
            <a:r>
              <a:rPr sz="2400" spc="-20" dirty="0">
                <a:solidFill>
                  <a:srgbClr val="9900FF"/>
                </a:solidFill>
                <a:latin typeface="Arial MT"/>
                <a:cs typeface="Arial MT"/>
              </a:rPr>
              <a:t>thus 	</a:t>
            </a:r>
            <a:r>
              <a:rPr sz="2400" dirty="0">
                <a:solidFill>
                  <a:srgbClr val="9900FF"/>
                </a:solidFill>
                <a:latin typeface="Arial MT"/>
                <a:cs typeface="Arial MT"/>
              </a:rPr>
              <a:t>cause</a:t>
            </a:r>
            <a:r>
              <a:rPr sz="2400" spc="-75" dirty="0">
                <a:solidFill>
                  <a:srgbClr val="9900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9900FF"/>
                </a:solidFill>
                <a:latin typeface="Arial MT"/>
                <a:cs typeface="Arial MT"/>
              </a:rPr>
              <a:t>thermal</a:t>
            </a:r>
            <a:r>
              <a:rPr sz="2400" spc="-80" dirty="0">
                <a:solidFill>
                  <a:srgbClr val="9900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9900FF"/>
                </a:solidFill>
                <a:latin typeface="Arial MT"/>
                <a:cs typeface="Arial MT"/>
              </a:rPr>
              <a:t>and</a:t>
            </a:r>
            <a:r>
              <a:rPr sz="2400" spc="-75" dirty="0">
                <a:solidFill>
                  <a:srgbClr val="9900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9900FF"/>
                </a:solidFill>
                <a:latin typeface="Arial MT"/>
                <a:cs typeface="Arial MT"/>
              </a:rPr>
              <a:t>chemical</a:t>
            </a:r>
            <a:r>
              <a:rPr sz="2400" spc="-65" dirty="0">
                <a:solidFill>
                  <a:srgbClr val="9900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9900FF"/>
                </a:solidFill>
                <a:latin typeface="Arial MT"/>
                <a:cs typeface="Arial MT"/>
              </a:rPr>
              <a:t>pollution</a:t>
            </a:r>
            <a:r>
              <a:rPr sz="2400" spc="-45" dirty="0">
                <a:solidFill>
                  <a:srgbClr val="9900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9900FF"/>
                </a:solidFill>
                <a:latin typeface="Arial MT"/>
                <a:cs typeface="Arial MT"/>
              </a:rPr>
              <a:t>of</a:t>
            </a:r>
            <a:r>
              <a:rPr sz="2400" spc="-75" dirty="0">
                <a:solidFill>
                  <a:srgbClr val="9900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9900FF"/>
                </a:solidFill>
                <a:latin typeface="Arial MT"/>
                <a:cs typeface="Arial MT"/>
              </a:rPr>
              <a:t>water</a:t>
            </a:r>
            <a:r>
              <a:rPr sz="2400" spc="-70" dirty="0">
                <a:solidFill>
                  <a:srgbClr val="9900FF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9900FF"/>
                </a:solidFill>
                <a:latin typeface="Arial MT"/>
                <a:cs typeface="Arial MT"/>
              </a:rPr>
              <a:t>bodies.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83540" y="6229299"/>
            <a:ext cx="48450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9900FF"/>
                </a:solidFill>
                <a:latin typeface="Arial MT"/>
                <a:cs typeface="Arial MT"/>
              </a:rPr>
              <a:t>5.</a:t>
            </a:r>
            <a:r>
              <a:rPr sz="2400" spc="-40" dirty="0">
                <a:solidFill>
                  <a:srgbClr val="9900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9900FF"/>
                </a:solidFill>
                <a:latin typeface="Arial MT"/>
                <a:cs typeface="Arial MT"/>
              </a:rPr>
              <a:t>Highly</a:t>
            </a:r>
            <a:r>
              <a:rPr sz="2400" spc="-45" dirty="0">
                <a:solidFill>
                  <a:srgbClr val="9900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9900FF"/>
                </a:solidFill>
                <a:latin typeface="Arial MT"/>
                <a:cs typeface="Arial MT"/>
              </a:rPr>
              <a:t>prone</a:t>
            </a:r>
            <a:r>
              <a:rPr sz="2400" spc="-60" dirty="0">
                <a:solidFill>
                  <a:srgbClr val="9900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9900FF"/>
                </a:solidFill>
                <a:latin typeface="Arial MT"/>
                <a:cs typeface="Arial MT"/>
              </a:rPr>
              <a:t>to</a:t>
            </a:r>
            <a:r>
              <a:rPr sz="2400" spc="-65" dirty="0">
                <a:solidFill>
                  <a:srgbClr val="9900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9900FF"/>
                </a:solidFill>
                <a:latin typeface="Arial MT"/>
                <a:cs typeface="Arial MT"/>
              </a:rPr>
              <a:t>biological</a:t>
            </a:r>
            <a:r>
              <a:rPr sz="2400" spc="-25" dirty="0">
                <a:solidFill>
                  <a:srgbClr val="9900FF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9900FF"/>
                </a:solidFill>
                <a:latin typeface="Arial MT"/>
                <a:cs typeface="Arial MT"/>
              </a:rPr>
              <a:t>fouling.</a:t>
            </a:r>
            <a:endParaRPr sz="24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426957" y="6426504"/>
            <a:ext cx="18097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888888"/>
                </a:solidFill>
                <a:latin typeface="Calibri"/>
                <a:cs typeface="Calibri"/>
              </a:rPr>
              <a:t>23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905000" y="59194"/>
            <a:ext cx="6248400" cy="550545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2222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75"/>
              </a:spcBef>
            </a:pPr>
            <a:r>
              <a:rPr sz="2800" dirty="0"/>
              <a:t>Closed</a:t>
            </a:r>
            <a:r>
              <a:rPr sz="2800" spc="-60" dirty="0"/>
              <a:t> </a:t>
            </a:r>
            <a:r>
              <a:rPr sz="2800" spc="-40" dirty="0"/>
              <a:t>Re-</a:t>
            </a:r>
            <a:r>
              <a:rPr sz="2800" spc="-10" dirty="0"/>
              <a:t>circulating</a:t>
            </a:r>
            <a:r>
              <a:rPr sz="2800" spc="-55" dirty="0"/>
              <a:t> </a:t>
            </a:r>
            <a:r>
              <a:rPr sz="2800" spc="-10" dirty="0"/>
              <a:t>System</a:t>
            </a:r>
            <a:endParaRPr sz="2800"/>
          </a:p>
        </p:txBody>
      </p:sp>
      <p:grpSp>
        <p:nvGrpSpPr>
          <p:cNvPr id="5" name="object 5"/>
          <p:cNvGrpSpPr/>
          <p:nvPr/>
        </p:nvGrpSpPr>
        <p:grpSpPr>
          <a:xfrm>
            <a:off x="5722746" y="1298575"/>
            <a:ext cx="385445" cy="344805"/>
            <a:chOff x="5722746" y="1298575"/>
            <a:chExt cx="385445" cy="344805"/>
          </a:xfrm>
        </p:grpSpPr>
        <p:sp>
          <p:nvSpPr>
            <p:cNvPr id="6" name="object 6"/>
            <p:cNvSpPr/>
            <p:nvPr/>
          </p:nvSpPr>
          <p:spPr>
            <a:xfrm>
              <a:off x="5768212" y="1311909"/>
              <a:ext cx="281305" cy="272415"/>
            </a:xfrm>
            <a:custGeom>
              <a:avLst/>
              <a:gdLst/>
              <a:ahLst/>
              <a:cxnLst/>
              <a:rect l="l" t="t" r="r" b="b"/>
              <a:pathLst>
                <a:path w="281304" h="272415">
                  <a:moveTo>
                    <a:pt x="134238" y="0"/>
                  </a:moveTo>
                  <a:lnTo>
                    <a:pt x="177330" y="2951"/>
                  </a:lnTo>
                  <a:lnTo>
                    <a:pt x="215990" y="18826"/>
                  </a:lnTo>
                  <a:lnTo>
                    <a:pt x="247798" y="45582"/>
                  </a:lnTo>
                  <a:lnTo>
                    <a:pt x="270334" y="81178"/>
                  </a:lnTo>
                  <a:lnTo>
                    <a:pt x="281177" y="123570"/>
                  </a:lnTo>
                  <a:lnTo>
                    <a:pt x="278390" y="167237"/>
                  </a:lnTo>
                  <a:lnTo>
                    <a:pt x="262837" y="206387"/>
                  </a:lnTo>
                  <a:lnTo>
                    <a:pt x="236536" y="238575"/>
                  </a:lnTo>
                  <a:lnTo>
                    <a:pt x="201507" y="261356"/>
                  </a:lnTo>
                  <a:lnTo>
                    <a:pt x="159765" y="272288"/>
                  </a:lnTo>
                  <a:lnTo>
                    <a:pt x="116673" y="269287"/>
                  </a:lnTo>
                  <a:lnTo>
                    <a:pt x="78006" y="253406"/>
                  </a:lnTo>
                  <a:lnTo>
                    <a:pt x="46179" y="226668"/>
                  </a:lnTo>
                  <a:lnTo>
                    <a:pt x="23605" y="191097"/>
                  </a:lnTo>
                  <a:lnTo>
                    <a:pt x="12700" y="148716"/>
                  </a:lnTo>
                  <a:lnTo>
                    <a:pt x="12852" y="121741"/>
                  </a:lnTo>
                  <a:lnTo>
                    <a:pt x="18113" y="95599"/>
                  </a:lnTo>
                  <a:lnTo>
                    <a:pt x="28255" y="71028"/>
                  </a:lnTo>
                  <a:lnTo>
                    <a:pt x="43052" y="48767"/>
                  </a:lnTo>
                  <a:lnTo>
                    <a:pt x="3683" y="52450"/>
                  </a:lnTo>
                  <a:lnTo>
                    <a:pt x="0" y="12445"/>
                  </a:lnTo>
                  <a:lnTo>
                    <a:pt x="134238" y="0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735446" y="1311275"/>
              <a:ext cx="360045" cy="319405"/>
            </a:xfrm>
            <a:custGeom>
              <a:avLst/>
              <a:gdLst/>
              <a:ahLst/>
              <a:cxnLst/>
              <a:rect l="l" t="t" r="r" b="b"/>
              <a:pathLst>
                <a:path w="360045" h="319405">
                  <a:moveTo>
                    <a:pt x="89915" y="227964"/>
                  </a:moveTo>
                  <a:lnTo>
                    <a:pt x="0" y="319150"/>
                  </a:lnTo>
                </a:path>
                <a:path w="360045" h="319405">
                  <a:moveTo>
                    <a:pt x="269620" y="227964"/>
                  </a:moveTo>
                  <a:lnTo>
                    <a:pt x="359537" y="319150"/>
                  </a:lnTo>
                </a:path>
                <a:path w="360045" h="319405">
                  <a:moveTo>
                    <a:pt x="0" y="319150"/>
                  </a:moveTo>
                  <a:lnTo>
                    <a:pt x="359537" y="319150"/>
                  </a:lnTo>
                </a:path>
                <a:path w="360045" h="319405">
                  <a:moveTo>
                    <a:pt x="44957" y="136778"/>
                  </a:moveTo>
                  <a:lnTo>
                    <a:pt x="51827" y="93537"/>
                  </a:lnTo>
                  <a:lnTo>
                    <a:pt x="70955" y="55988"/>
                  </a:lnTo>
                  <a:lnTo>
                    <a:pt x="100123" y="26383"/>
                  </a:lnTo>
                  <a:lnTo>
                    <a:pt x="137113" y="6970"/>
                  </a:lnTo>
                  <a:lnTo>
                    <a:pt x="179704" y="0"/>
                  </a:lnTo>
                  <a:lnTo>
                    <a:pt x="222358" y="6970"/>
                  </a:lnTo>
                  <a:lnTo>
                    <a:pt x="259385" y="26383"/>
                  </a:lnTo>
                  <a:lnTo>
                    <a:pt x="288573" y="55988"/>
                  </a:lnTo>
                  <a:lnTo>
                    <a:pt x="307708" y="93537"/>
                  </a:lnTo>
                  <a:lnTo>
                    <a:pt x="314578" y="136778"/>
                  </a:lnTo>
                  <a:lnTo>
                    <a:pt x="307708" y="179972"/>
                  </a:lnTo>
                  <a:lnTo>
                    <a:pt x="288573" y="217514"/>
                  </a:lnTo>
                  <a:lnTo>
                    <a:pt x="259385" y="247137"/>
                  </a:lnTo>
                  <a:lnTo>
                    <a:pt x="222358" y="266575"/>
                  </a:lnTo>
                  <a:lnTo>
                    <a:pt x="179704" y="273558"/>
                  </a:lnTo>
                  <a:lnTo>
                    <a:pt x="137113" y="266575"/>
                  </a:lnTo>
                  <a:lnTo>
                    <a:pt x="100123" y="247137"/>
                  </a:lnTo>
                  <a:lnTo>
                    <a:pt x="70955" y="217514"/>
                  </a:lnTo>
                  <a:lnTo>
                    <a:pt x="51827" y="179972"/>
                  </a:lnTo>
                  <a:lnTo>
                    <a:pt x="44957" y="136778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3147695" y="685800"/>
            <a:ext cx="1260475" cy="685800"/>
          </a:xfrm>
          <a:prstGeom prst="rect">
            <a:avLst/>
          </a:prstGeom>
          <a:ln w="25400">
            <a:solidFill>
              <a:srgbClr val="000000"/>
            </a:solidFill>
          </a:ln>
        </p:spPr>
        <p:txBody>
          <a:bodyPr vert="horz" wrap="square" lIns="0" tIns="133350" rIns="0" bIns="0" rtlCol="0">
            <a:spAutoFit/>
          </a:bodyPr>
          <a:lstStyle/>
          <a:p>
            <a:pPr marL="216535" marR="255270" indent="225425">
              <a:lnSpc>
                <a:spcPct val="100000"/>
              </a:lnSpc>
              <a:spcBef>
                <a:spcPts val="1050"/>
              </a:spcBef>
            </a:pPr>
            <a:r>
              <a:rPr sz="1200" b="1" spc="-20" dirty="0">
                <a:solidFill>
                  <a:srgbClr val="0000CC"/>
                </a:solidFill>
                <a:latin typeface="Arial"/>
                <a:cs typeface="Arial"/>
              </a:rPr>
              <a:t>Heat </a:t>
            </a:r>
            <a:r>
              <a:rPr sz="1200" b="1" spc="-10" dirty="0">
                <a:solidFill>
                  <a:srgbClr val="0000CC"/>
                </a:solidFill>
                <a:latin typeface="Arial"/>
                <a:cs typeface="Arial"/>
              </a:rPr>
              <a:t>Exchanger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048252" y="1303400"/>
            <a:ext cx="2459990" cy="1644650"/>
          </a:xfrm>
          <a:custGeom>
            <a:avLst/>
            <a:gdLst/>
            <a:ahLst/>
            <a:cxnLst/>
            <a:rect l="l" t="t" r="r" b="b"/>
            <a:pathLst>
              <a:path w="2459990" h="1644650">
                <a:moveTo>
                  <a:pt x="1745996" y="25400"/>
                </a:moveTo>
                <a:lnTo>
                  <a:pt x="428879" y="25400"/>
                </a:lnTo>
                <a:lnTo>
                  <a:pt x="428879" y="0"/>
                </a:lnTo>
                <a:lnTo>
                  <a:pt x="352679" y="38100"/>
                </a:lnTo>
                <a:lnTo>
                  <a:pt x="428879" y="76200"/>
                </a:lnTo>
                <a:lnTo>
                  <a:pt x="428879" y="50800"/>
                </a:lnTo>
                <a:lnTo>
                  <a:pt x="1745996" y="50800"/>
                </a:lnTo>
                <a:lnTo>
                  <a:pt x="1745996" y="25400"/>
                </a:lnTo>
                <a:close/>
              </a:path>
              <a:path w="2459990" h="1644650">
                <a:moveTo>
                  <a:pt x="2459990" y="220599"/>
                </a:moveTo>
                <a:lnTo>
                  <a:pt x="2453640" y="207899"/>
                </a:lnTo>
                <a:lnTo>
                  <a:pt x="2421890" y="144399"/>
                </a:lnTo>
                <a:lnTo>
                  <a:pt x="2421890" y="131699"/>
                </a:lnTo>
                <a:lnTo>
                  <a:pt x="1911985" y="131699"/>
                </a:lnTo>
                <a:lnTo>
                  <a:pt x="1911985" y="106299"/>
                </a:lnTo>
                <a:lnTo>
                  <a:pt x="1835785" y="144399"/>
                </a:lnTo>
                <a:lnTo>
                  <a:pt x="1911985" y="182499"/>
                </a:lnTo>
                <a:lnTo>
                  <a:pt x="1911985" y="157099"/>
                </a:lnTo>
                <a:lnTo>
                  <a:pt x="2415540" y="157099"/>
                </a:lnTo>
                <a:lnTo>
                  <a:pt x="2383790" y="220599"/>
                </a:lnTo>
                <a:lnTo>
                  <a:pt x="2409190" y="220599"/>
                </a:lnTo>
                <a:lnTo>
                  <a:pt x="2409190" y="1596771"/>
                </a:lnTo>
                <a:lnTo>
                  <a:pt x="2403348" y="1593850"/>
                </a:lnTo>
                <a:lnTo>
                  <a:pt x="2352548" y="1568450"/>
                </a:lnTo>
                <a:lnTo>
                  <a:pt x="2352548" y="1593850"/>
                </a:lnTo>
                <a:lnTo>
                  <a:pt x="0" y="1593850"/>
                </a:lnTo>
                <a:lnTo>
                  <a:pt x="0" y="1619250"/>
                </a:lnTo>
                <a:lnTo>
                  <a:pt x="2352548" y="1619250"/>
                </a:lnTo>
                <a:lnTo>
                  <a:pt x="2352548" y="1644650"/>
                </a:lnTo>
                <a:lnTo>
                  <a:pt x="2403348" y="1619250"/>
                </a:lnTo>
                <a:lnTo>
                  <a:pt x="2428748" y="1606550"/>
                </a:lnTo>
                <a:lnTo>
                  <a:pt x="2434590" y="1606550"/>
                </a:lnTo>
                <a:lnTo>
                  <a:pt x="2434590" y="220599"/>
                </a:lnTo>
                <a:lnTo>
                  <a:pt x="2459990" y="2205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20363" y="3230626"/>
            <a:ext cx="76200" cy="228600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2705100" y="739775"/>
            <a:ext cx="885190" cy="2208530"/>
            <a:chOff x="2705100" y="739775"/>
            <a:chExt cx="885190" cy="2208530"/>
          </a:xfrm>
        </p:grpSpPr>
        <p:sp>
          <p:nvSpPr>
            <p:cNvPr id="12" name="object 12"/>
            <p:cNvSpPr/>
            <p:nvPr/>
          </p:nvSpPr>
          <p:spPr>
            <a:xfrm>
              <a:off x="2705100" y="739774"/>
              <a:ext cx="802640" cy="2208530"/>
            </a:xfrm>
            <a:custGeom>
              <a:avLst/>
              <a:gdLst/>
              <a:ahLst/>
              <a:cxnLst/>
              <a:rect l="l" t="t" r="r" b="b"/>
              <a:pathLst>
                <a:path w="802639" h="2208530">
                  <a:moveTo>
                    <a:pt x="802132" y="2170176"/>
                  </a:moveTo>
                  <a:lnTo>
                    <a:pt x="776732" y="2157476"/>
                  </a:lnTo>
                  <a:lnTo>
                    <a:pt x="725932" y="2132076"/>
                  </a:lnTo>
                  <a:lnTo>
                    <a:pt x="725932" y="2157476"/>
                  </a:lnTo>
                  <a:lnTo>
                    <a:pt x="44386" y="2157476"/>
                  </a:lnTo>
                  <a:lnTo>
                    <a:pt x="69850" y="2106549"/>
                  </a:lnTo>
                  <a:lnTo>
                    <a:pt x="76200" y="2093849"/>
                  </a:lnTo>
                  <a:lnTo>
                    <a:pt x="50800" y="2093849"/>
                  </a:lnTo>
                  <a:lnTo>
                    <a:pt x="50800" y="44450"/>
                  </a:lnTo>
                  <a:lnTo>
                    <a:pt x="114300" y="76200"/>
                  </a:lnTo>
                  <a:lnTo>
                    <a:pt x="114300" y="50800"/>
                  </a:lnTo>
                  <a:lnTo>
                    <a:pt x="442595" y="50800"/>
                  </a:lnTo>
                  <a:lnTo>
                    <a:pt x="442595" y="25400"/>
                  </a:lnTo>
                  <a:lnTo>
                    <a:pt x="114300" y="25400"/>
                  </a:lnTo>
                  <a:lnTo>
                    <a:pt x="114300" y="0"/>
                  </a:lnTo>
                  <a:lnTo>
                    <a:pt x="50800" y="31750"/>
                  </a:lnTo>
                  <a:lnTo>
                    <a:pt x="50800" y="22225"/>
                  </a:lnTo>
                  <a:lnTo>
                    <a:pt x="25400" y="22225"/>
                  </a:lnTo>
                  <a:lnTo>
                    <a:pt x="25400" y="2093849"/>
                  </a:lnTo>
                  <a:lnTo>
                    <a:pt x="0" y="2093849"/>
                  </a:lnTo>
                  <a:lnTo>
                    <a:pt x="38100" y="2170049"/>
                  </a:lnTo>
                  <a:lnTo>
                    <a:pt x="38100" y="2182876"/>
                  </a:lnTo>
                  <a:lnTo>
                    <a:pt x="725932" y="2182876"/>
                  </a:lnTo>
                  <a:lnTo>
                    <a:pt x="725932" y="2208276"/>
                  </a:lnTo>
                  <a:lnTo>
                    <a:pt x="776732" y="2182876"/>
                  </a:lnTo>
                  <a:lnTo>
                    <a:pt x="802132" y="217017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14090" y="2354325"/>
              <a:ext cx="76200" cy="228600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3500373" y="2590863"/>
            <a:ext cx="539750" cy="640080"/>
          </a:xfrm>
          <a:prstGeom prst="rect">
            <a:avLst/>
          </a:prstGeom>
          <a:ln w="25400">
            <a:solidFill>
              <a:srgbClr val="000000"/>
            </a:solidFill>
          </a:ln>
        </p:spPr>
        <p:txBody>
          <a:bodyPr vert="vert" wrap="square" lIns="0" tIns="144145" rIns="0" bIns="0" rtlCol="0">
            <a:spAutoFit/>
          </a:bodyPr>
          <a:lstStyle/>
          <a:p>
            <a:pPr marL="48895">
              <a:lnSpc>
                <a:spcPct val="100000"/>
              </a:lnSpc>
              <a:spcBef>
                <a:spcPts val="1135"/>
              </a:spcBef>
            </a:pPr>
            <a:r>
              <a:rPr sz="1200" b="1" spc="-10" dirty="0">
                <a:solidFill>
                  <a:srgbClr val="0000CC"/>
                </a:solidFill>
                <a:latin typeface="Arial"/>
                <a:cs typeface="Arial"/>
              </a:rPr>
              <a:t>Cooler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268595" y="2651124"/>
            <a:ext cx="707390" cy="274955"/>
          </a:xfrm>
          <a:custGeom>
            <a:avLst/>
            <a:gdLst/>
            <a:ahLst/>
            <a:cxnLst/>
            <a:rect l="l" t="t" r="r" b="b"/>
            <a:pathLst>
              <a:path w="707389" h="274955">
                <a:moveTo>
                  <a:pt x="76136" y="198501"/>
                </a:moveTo>
                <a:lnTo>
                  <a:pt x="50800" y="198501"/>
                </a:lnTo>
                <a:lnTo>
                  <a:pt x="50800" y="0"/>
                </a:lnTo>
                <a:lnTo>
                  <a:pt x="25400" y="0"/>
                </a:lnTo>
                <a:lnTo>
                  <a:pt x="25400" y="198501"/>
                </a:lnTo>
                <a:lnTo>
                  <a:pt x="0" y="198501"/>
                </a:lnTo>
                <a:lnTo>
                  <a:pt x="38100" y="274701"/>
                </a:lnTo>
                <a:lnTo>
                  <a:pt x="69786" y="211201"/>
                </a:lnTo>
                <a:lnTo>
                  <a:pt x="76136" y="198501"/>
                </a:lnTo>
                <a:close/>
              </a:path>
              <a:path w="707389" h="274955">
                <a:moveTo>
                  <a:pt x="707072" y="198501"/>
                </a:moveTo>
                <a:lnTo>
                  <a:pt x="681736" y="198501"/>
                </a:lnTo>
                <a:lnTo>
                  <a:pt x="681736" y="0"/>
                </a:lnTo>
                <a:lnTo>
                  <a:pt x="656336" y="0"/>
                </a:lnTo>
                <a:lnTo>
                  <a:pt x="656336" y="198501"/>
                </a:lnTo>
                <a:lnTo>
                  <a:pt x="630936" y="198501"/>
                </a:lnTo>
                <a:lnTo>
                  <a:pt x="669036" y="274701"/>
                </a:lnTo>
                <a:lnTo>
                  <a:pt x="700722" y="211201"/>
                </a:lnTo>
                <a:lnTo>
                  <a:pt x="707072" y="19850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3980434" y="3229483"/>
            <a:ext cx="6940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9230" marR="5080" indent="-177165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660066"/>
                </a:solidFill>
                <a:latin typeface="Arial"/>
                <a:cs typeface="Arial"/>
              </a:rPr>
              <a:t>Air/Water </a:t>
            </a:r>
            <a:r>
              <a:rPr sz="1200" b="1" spc="-10" dirty="0">
                <a:solidFill>
                  <a:srgbClr val="660066"/>
                </a:solidFill>
                <a:latin typeface="Arial"/>
                <a:cs typeface="Arial"/>
              </a:rPr>
              <a:t>Inlet</a:t>
            </a:r>
            <a:endParaRPr sz="12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198114" y="1857502"/>
            <a:ext cx="69405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660066"/>
                </a:solidFill>
                <a:latin typeface="Arial"/>
                <a:cs typeface="Arial"/>
              </a:rPr>
              <a:t>Air/Water</a:t>
            </a:r>
            <a:endParaRPr sz="1200">
              <a:latin typeface="Arial"/>
              <a:cs typeface="Arial"/>
            </a:endParaRPr>
          </a:p>
          <a:p>
            <a:pPr marL="1905" algn="ctr">
              <a:lnSpc>
                <a:spcPct val="100000"/>
              </a:lnSpc>
            </a:pPr>
            <a:r>
              <a:rPr sz="1200" b="1" spc="-10" dirty="0">
                <a:solidFill>
                  <a:srgbClr val="660066"/>
                </a:solidFill>
                <a:latin typeface="Arial"/>
                <a:cs typeface="Arial"/>
              </a:rPr>
              <a:t>outlet</a:t>
            </a:r>
            <a:endParaRPr sz="12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701029" y="2237358"/>
            <a:ext cx="473709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8270" marR="5080" indent="-116205">
              <a:lnSpc>
                <a:spcPct val="100000"/>
              </a:lnSpc>
              <a:spcBef>
                <a:spcPts val="105"/>
              </a:spcBef>
            </a:pPr>
            <a:r>
              <a:rPr sz="1400" b="1" spc="-20" dirty="0">
                <a:solidFill>
                  <a:srgbClr val="008000"/>
                </a:solidFill>
                <a:latin typeface="Arial"/>
                <a:cs typeface="Arial"/>
              </a:rPr>
              <a:t>Make </a:t>
            </a:r>
            <a:r>
              <a:rPr sz="1400" b="1" spc="-25" dirty="0">
                <a:solidFill>
                  <a:srgbClr val="008000"/>
                </a:solidFill>
                <a:latin typeface="Arial"/>
                <a:cs typeface="Arial"/>
              </a:rPr>
              <a:t>up</a:t>
            </a:r>
            <a:endParaRPr sz="14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910073" y="2238883"/>
            <a:ext cx="7048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4615" marR="5080" indent="-8255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CC3300"/>
                </a:solidFill>
                <a:latin typeface="Arial"/>
                <a:cs typeface="Arial"/>
              </a:rPr>
              <a:t>Chemical Dosing</a:t>
            </a:r>
            <a:endParaRPr sz="12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188711" y="1720977"/>
            <a:ext cx="99314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latin typeface="Arial"/>
                <a:cs typeface="Arial"/>
              </a:rPr>
              <a:t>Recirculation</a:t>
            </a:r>
            <a:endParaRPr sz="1200">
              <a:latin typeface="Arial"/>
              <a:cs typeface="Arial"/>
            </a:endParaRPr>
          </a:p>
          <a:p>
            <a:pPr marL="1905" algn="ctr">
              <a:lnSpc>
                <a:spcPct val="100000"/>
              </a:lnSpc>
            </a:pPr>
            <a:r>
              <a:rPr sz="1200" b="1" spc="-20" dirty="0">
                <a:latin typeface="Arial"/>
                <a:cs typeface="Arial"/>
              </a:rPr>
              <a:t>Pump</a:t>
            </a:r>
            <a:endParaRPr sz="12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83540" y="3647922"/>
            <a:ext cx="8249920" cy="2693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00" indent="-342900">
              <a:lnSpc>
                <a:spcPct val="125000"/>
              </a:lnSpc>
              <a:spcBef>
                <a:spcPts val="100"/>
              </a:spcBef>
              <a:buAutoNum type="arabicPeriod"/>
              <a:tabLst>
                <a:tab pos="355600" algn="l"/>
              </a:tabLst>
            </a:pPr>
            <a:r>
              <a:rPr sz="2000" b="1" dirty="0">
                <a:solidFill>
                  <a:srgbClr val="9900FF"/>
                </a:solidFill>
                <a:latin typeface="Arial"/>
                <a:cs typeface="Arial"/>
              </a:rPr>
              <a:t>Water</a:t>
            </a:r>
            <a:r>
              <a:rPr sz="2000" b="1" spc="-60" dirty="0">
                <a:solidFill>
                  <a:srgbClr val="9900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9900FF"/>
                </a:solidFill>
                <a:latin typeface="Arial"/>
                <a:cs typeface="Arial"/>
              </a:rPr>
              <a:t>circulates</a:t>
            </a:r>
            <a:r>
              <a:rPr sz="2000" b="1" spc="-55" dirty="0">
                <a:solidFill>
                  <a:srgbClr val="9900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9900FF"/>
                </a:solidFill>
                <a:latin typeface="Arial"/>
                <a:cs typeface="Arial"/>
              </a:rPr>
              <a:t>in</a:t>
            </a:r>
            <a:r>
              <a:rPr sz="2000" b="1" spc="-25" dirty="0">
                <a:solidFill>
                  <a:srgbClr val="9900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9900FF"/>
                </a:solidFill>
                <a:latin typeface="Arial"/>
                <a:cs typeface="Arial"/>
              </a:rPr>
              <a:t>a</a:t>
            </a:r>
            <a:r>
              <a:rPr sz="2000" b="1" spc="-30" dirty="0">
                <a:solidFill>
                  <a:srgbClr val="9900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9900FF"/>
                </a:solidFill>
                <a:latin typeface="Arial"/>
                <a:cs typeface="Arial"/>
              </a:rPr>
              <a:t>closed</a:t>
            </a:r>
            <a:r>
              <a:rPr sz="2000" b="1" spc="-35" dirty="0">
                <a:solidFill>
                  <a:srgbClr val="9900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9900FF"/>
                </a:solidFill>
                <a:latin typeface="Arial"/>
                <a:cs typeface="Arial"/>
              </a:rPr>
              <a:t>cycle-</a:t>
            </a:r>
            <a:r>
              <a:rPr sz="2000" b="1" spc="-30" dirty="0">
                <a:solidFill>
                  <a:srgbClr val="9900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9900FF"/>
                </a:solidFill>
                <a:latin typeface="Arial"/>
                <a:cs typeface="Arial"/>
              </a:rPr>
              <a:t>water</a:t>
            </a:r>
            <a:r>
              <a:rPr sz="2000" b="1" spc="-75" dirty="0">
                <a:solidFill>
                  <a:srgbClr val="9900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9900FF"/>
                </a:solidFill>
                <a:latin typeface="Arial"/>
                <a:cs typeface="Arial"/>
              </a:rPr>
              <a:t>completely</a:t>
            </a:r>
            <a:r>
              <a:rPr sz="2000" b="1" spc="-50" dirty="0">
                <a:solidFill>
                  <a:srgbClr val="9900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9900FF"/>
                </a:solidFill>
                <a:latin typeface="Arial"/>
                <a:cs typeface="Arial"/>
              </a:rPr>
              <a:t>confined </a:t>
            </a:r>
            <a:r>
              <a:rPr sz="2000" b="1" dirty="0">
                <a:solidFill>
                  <a:srgbClr val="9900FF"/>
                </a:solidFill>
                <a:latin typeface="Arial"/>
                <a:cs typeface="Arial"/>
              </a:rPr>
              <a:t>within</a:t>
            </a:r>
            <a:r>
              <a:rPr sz="2000" b="1" spc="-65" dirty="0">
                <a:solidFill>
                  <a:srgbClr val="9900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9900FF"/>
                </a:solidFill>
                <a:latin typeface="Arial"/>
                <a:cs typeface="Arial"/>
              </a:rPr>
              <a:t>the</a:t>
            </a:r>
            <a:r>
              <a:rPr sz="2000" b="1" spc="-25" dirty="0">
                <a:solidFill>
                  <a:srgbClr val="9900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9900FF"/>
                </a:solidFill>
                <a:latin typeface="Arial"/>
                <a:cs typeface="Arial"/>
              </a:rPr>
              <a:t>system</a:t>
            </a:r>
            <a:r>
              <a:rPr sz="2000" b="1" spc="-10" dirty="0">
                <a:solidFill>
                  <a:srgbClr val="9900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9900FF"/>
                </a:solidFill>
                <a:latin typeface="Arial"/>
                <a:cs typeface="Arial"/>
              </a:rPr>
              <a:t>pipes</a:t>
            </a:r>
            <a:r>
              <a:rPr sz="2000" b="1" spc="-25" dirty="0">
                <a:solidFill>
                  <a:srgbClr val="9900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9900FF"/>
                </a:solidFill>
                <a:latin typeface="Arial"/>
                <a:cs typeface="Arial"/>
              </a:rPr>
              <a:t>and</a:t>
            </a:r>
            <a:r>
              <a:rPr sz="2000" b="1" spc="-10" dirty="0">
                <a:solidFill>
                  <a:srgbClr val="9900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9900FF"/>
                </a:solidFill>
                <a:latin typeface="Arial"/>
                <a:cs typeface="Arial"/>
              </a:rPr>
              <a:t>heat</a:t>
            </a:r>
            <a:r>
              <a:rPr sz="2000" b="1" spc="-35" dirty="0">
                <a:solidFill>
                  <a:srgbClr val="9900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9900FF"/>
                </a:solidFill>
                <a:latin typeface="Arial"/>
                <a:cs typeface="Arial"/>
              </a:rPr>
              <a:t>exchangers.</a:t>
            </a:r>
            <a:endParaRPr sz="20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600"/>
              </a:spcBef>
              <a:buAutoNum type="arabicPeriod"/>
              <a:tabLst>
                <a:tab pos="354965" algn="l"/>
              </a:tabLst>
            </a:pPr>
            <a:r>
              <a:rPr sz="2000" b="1" dirty="0">
                <a:solidFill>
                  <a:srgbClr val="9900FF"/>
                </a:solidFill>
                <a:latin typeface="Arial"/>
                <a:cs typeface="Arial"/>
              </a:rPr>
              <a:t>Alternate</a:t>
            </a:r>
            <a:r>
              <a:rPr sz="2000" b="1" spc="-50" dirty="0">
                <a:solidFill>
                  <a:srgbClr val="9900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9900FF"/>
                </a:solidFill>
                <a:latin typeface="Arial"/>
                <a:cs typeface="Arial"/>
              </a:rPr>
              <a:t>cooling</a:t>
            </a:r>
            <a:r>
              <a:rPr sz="2000" b="1" spc="-25" dirty="0">
                <a:solidFill>
                  <a:srgbClr val="9900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9900FF"/>
                </a:solidFill>
                <a:latin typeface="Arial"/>
                <a:cs typeface="Arial"/>
              </a:rPr>
              <a:t>and</a:t>
            </a:r>
            <a:r>
              <a:rPr sz="2000" b="1" spc="-5" dirty="0">
                <a:solidFill>
                  <a:srgbClr val="9900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9900FF"/>
                </a:solidFill>
                <a:latin typeface="Arial"/>
                <a:cs typeface="Arial"/>
              </a:rPr>
              <a:t>heating</a:t>
            </a:r>
            <a:r>
              <a:rPr sz="2000" b="1" spc="-45" dirty="0">
                <a:solidFill>
                  <a:srgbClr val="9900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9900FF"/>
                </a:solidFill>
                <a:latin typeface="Arial"/>
                <a:cs typeface="Arial"/>
              </a:rPr>
              <a:t>without</a:t>
            </a:r>
            <a:r>
              <a:rPr sz="2000" b="1" spc="-55" dirty="0">
                <a:solidFill>
                  <a:srgbClr val="9900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9900FF"/>
                </a:solidFill>
                <a:latin typeface="Arial"/>
                <a:cs typeface="Arial"/>
              </a:rPr>
              <a:t>air</a:t>
            </a:r>
            <a:r>
              <a:rPr sz="2000" b="1" spc="-25" dirty="0">
                <a:solidFill>
                  <a:srgbClr val="9900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9900FF"/>
                </a:solidFill>
                <a:latin typeface="Arial"/>
                <a:cs typeface="Arial"/>
              </a:rPr>
              <a:t>contact.</a:t>
            </a:r>
            <a:endParaRPr sz="20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600"/>
              </a:spcBef>
              <a:buAutoNum type="arabicPeriod"/>
              <a:tabLst>
                <a:tab pos="354965" algn="l"/>
              </a:tabLst>
            </a:pPr>
            <a:r>
              <a:rPr sz="2000" b="1" dirty="0">
                <a:solidFill>
                  <a:srgbClr val="9900FF"/>
                </a:solidFill>
                <a:latin typeface="Arial"/>
                <a:cs typeface="Arial"/>
              </a:rPr>
              <a:t>Heat</a:t>
            </a:r>
            <a:r>
              <a:rPr sz="2000" b="1" spc="-35" dirty="0">
                <a:solidFill>
                  <a:srgbClr val="9900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9900FF"/>
                </a:solidFill>
                <a:latin typeface="Arial"/>
                <a:cs typeface="Arial"/>
              </a:rPr>
              <a:t>absorbed</a:t>
            </a:r>
            <a:r>
              <a:rPr sz="2000" b="1" spc="-35" dirty="0">
                <a:solidFill>
                  <a:srgbClr val="9900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9900FF"/>
                </a:solidFill>
                <a:latin typeface="Arial"/>
                <a:cs typeface="Arial"/>
              </a:rPr>
              <a:t>by</a:t>
            </a:r>
            <a:r>
              <a:rPr sz="2000" b="1" spc="-25" dirty="0">
                <a:solidFill>
                  <a:srgbClr val="9900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9900FF"/>
                </a:solidFill>
                <a:latin typeface="Arial"/>
                <a:cs typeface="Arial"/>
              </a:rPr>
              <a:t>the</a:t>
            </a:r>
            <a:r>
              <a:rPr sz="2000" b="1" spc="-35" dirty="0">
                <a:solidFill>
                  <a:srgbClr val="9900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9900FF"/>
                </a:solidFill>
                <a:latin typeface="Arial"/>
                <a:cs typeface="Arial"/>
              </a:rPr>
              <a:t>water</a:t>
            </a:r>
            <a:r>
              <a:rPr sz="2000" b="1" spc="-55" dirty="0">
                <a:solidFill>
                  <a:srgbClr val="9900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9900FF"/>
                </a:solidFill>
                <a:latin typeface="Arial"/>
                <a:cs typeface="Arial"/>
              </a:rPr>
              <a:t>in</a:t>
            </a:r>
            <a:r>
              <a:rPr sz="2000" b="1" spc="-20" dirty="0">
                <a:solidFill>
                  <a:srgbClr val="9900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9900FF"/>
                </a:solidFill>
                <a:latin typeface="Arial"/>
                <a:cs typeface="Arial"/>
              </a:rPr>
              <a:t>closed</a:t>
            </a:r>
            <a:r>
              <a:rPr sz="2000" b="1" spc="-30" dirty="0">
                <a:solidFill>
                  <a:srgbClr val="9900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9900FF"/>
                </a:solidFill>
                <a:latin typeface="Arial"/>
                <a:cs typeface="Arial"/>
              </a:rPr>
              <a:t>system</a:t>
            </a:r>
            <a:r>
              <a:rPr sz="2000" b="1" spc="-20" dirty="0">
                <a:solidFill>
                  <a:srgbClr val="9900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9900FF"/>
                </a:solidFill>
                <a:latin typeface="Arial"/>
                <a:cs typeface="Arial"/>
              </a:rPr>
              <a:t>is</a:t>
            </a:r>
            <a:r>
              <a:rPr sz="2000" b="1" spc="-25" dirty="0">
                <a:solidFill>
                  <a:srgbClr val="9900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9900FF"/>
                </a:solidFill>
                <a:latin typeface="Arial"/>
                <a:cs typeface="Arial"/>
              </a:rPr>
              <a:t>transferred</a:t>
            </a:r>
            <a:r>
              <a:rPr sz="2000" b="1" spc="-50" dirty="0">
                <a:solidFill>
                  <a:srgbClr val="9900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9900FF"/>
                </a:solidFill>
                <a:latin typeface="Arial"/>
                <a:cs typeface="Arial"/>
              </a:rPr>
              <a:t>to</a:t>
            </a:r>
            <a:r>
              <a:rPr sz="2000" b="1" spc="-25" dirty="0">
                <a:solidFill>
                  <a:srgbClr val="9900FF"/>
                </a:solidFill>
                <a:latin typeface="Arial"/>
                <a:cs typeface="Arial"/>
              </a:rPr>
              <a:t> the</a:t>
            </a:r>
            <a:endParaRPr sz="2000">
              <a:latin typeface="Arial"/>
              <a:cs typeface="Arial"/>
            </a:endParaRPr>
          </a:p>
          <a:p>
            <a:pPr marL="355600" marR="143510">
              <a:lnSpc>
                <a:spcPct val="125000"/>
              </a:lnSpc>
            </a:pPr>
            <a:r>
              <a:rPr sz="2000" b="1" dirty="0">
                <a:solidFill>
                  <a:srgbClr val="9900FF"/>
                </a:solidFill>
                <a:latin typeface="Arial"/>
                <a:cs typeface="Arial"/>
              </a:rPr>
              <a:t>re-circulating</a:t>
            </a:r>
            <a:r>
              <a:rPr sz="2000" b="1" spc="-65" dirty="0">
                <a:solidFill>
                  <a:srgbClr val="9900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9900FF"/>
                </a:solidFill>
                <a:latin typeface="Arial"/>
                <a:cs typeface="Arial"/>
              </a:rPr>
              <a:t>water</a:t>
            </a:r>
            <a:r>
              <a:rPr sz="2000" b="1" spc="-80" dirty="0">
                <a:solidFill>
                  <a:srgbClr val="9900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9900FF"/>
                </a:solidFill>
                <a:latin typeface="Arial"/>
                <a:cs typeface="Arial"/>
              </a:rPr>
              <a:t>of</a:t>
            </a:r>
            <a:r>
              <a:rPr sz="2000" b="1" spc="-35" dirty="0">
                <a:solidFill>
                  <a:srgbClr val="9900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9900FF"/>
                </a:solidFill>
                <a:latin typeface="Arial"/>
                <a:cs typeface="Arial"/>
              </a:rPr>
              <a:t>an</a:t>
            </a:r>
            <a:r>
              <a:rPr sz="2000" b="1" spc="-20" dirty="0">
                <a:solidFill>
                  <a:srgbClr val="9900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9900FF"/>
                </a:solidFill>
                <a:latin typeface="Arial"/>
                <a:cs typeface="Arial"/>
              </a:rPr>
              <a:t>open</a:t>
            </a:r>
            <a:r>
              <a:rPr sz="2000" b="1" spc="-30" dirty="0">
                <a:solidFill>
                  <a:srgbClr val="9900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9900FF"/>
                </a:solidFill>
                <a:latin typeface="Arial"/>
                <a:cs typeface="Arial"/>
              </a:rPr>
              <a:t>re-</a:t>
            </a:r>
            <a:r>
              <a:rPr sz="2000" b="1" dirty="0">
                <a:solidFill>
                  <a:srgbClr val="9900FF"/>
                </a:solidFill>
                <a:latin typeface="Arial"/>
                <a:cs typeface="Arial"/>
              </a:rPr>
              <a:t>circulating</a:t>
            </a:r>
            <a:r>
              <a:rPr sz="2000" b="1" spc="-65" dirty="0">
                <a:solidFill>
                  <a:srgbClr val="9900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9900FF"/>
                </a:solidFill>
                <a:latin typeface="Arial"/>
                <a:cs typeface="Arial"/>
              </a:rPr>
              <a:t>system</a:t>
            </a:r>
            <a:r>
              <a:rPr sz="2000" b="1" spc="-20" dirty="0">
                <a:solidFill>
                  <a:srgbClr val="9900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9900FF"/>
                </a:solidFill>
                <a:latin typeface="Arial"/>
                <a:cs typeface="Arial"/>
              </a:rPr>
              <a:t>from</a:t>
            </a:r>
            <a:r>
              <a:rPr sz="2000" b="1" spc="-55" dirty="0">
                <a:solidFill>
                  <a:srgbClr val="9900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9900FF"/>
                </a:solidFill>
                <a:latin typeface="Arial"/>
                <a:cs typeface="Arial"/>
              </a:rPr>
              <a:t>which </a:t>
            </a:r>
            <a:r>
              <a:rPr sz="2000" b="1" dirty="0">
                <a:solidFill>
                  <a:srgbClr val="9900FF"/>
                </a:solidFill>
                <a:latin typeface="Arial"/>
                <a:cs typeface="Arial"/>
              </a:rPr>
              <a:t>the</a:t>
            </a:r>
            <a:r>
              <a:rPr sz="2000" b="1" spc="-20" dirty="0">
                <a:solidFill>
                  <a:srgbClr val="9900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9900FF"/>
                </a:solidFill>
                <a:latin typeface="Arial"/>
                <a:cs typeface="Arial"/>
              </a:rPr>
              <a:t>heat</a:t>
            </a:r>
            <a:r>
              <a:rPr sz="2000" b="1" spc="-25" dirty="0">
                <a:solidFill>
                  <a:srgbClr val="9900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9900FF"/>
                </a:solidFill>
                <a:latin typeface="Arial"/>
                <a:cs typeface="Arial"/>
              </a:rPr>
              <a:t>can</a:t>
            </a:r>
            <a:r>
              <a:rPr sz="2000" b="1" spc="-5" dirty="0">
                <a:solidFill>
                  <a:srgbClr val="9900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9900FF"/>
                </a:solidFill>
                <a:latin typeface="Arial"/>
                <a:cs typeface="Arial"/>
              </a:rPr>
              <a:t>be</a:t>
            </a:r>
            <a:r>
              <a:rPr sz="2000" b="1" spc="-20" dirty="0">
                <a:solidFill>
                  <a:srgbClr val="9900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9900FF"/>
                </a:solidFill>
                <a:latin typeface="Arial"/>
                <a:cs typeface="Arial"/>
              </a:rPr>
              <a:t>lost</a:t>
            </a:r>
            <a:r>
              <a:rPr sz="2000" b="1" spc="-20" dirty="0">
                <a:solidFill>
                  <a:srgbClr val="9900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9900FF"/>
                </a:solidFill>
                <a:latin typeface="Arial"/>
                <a:cs typeface="Arial"/>
              </a:rPr>
              <a:t>to</a:t>
            </a:r>
            <a:r>
              <a:rPr sz="2000" b="1" spc="-15" dirty="0">
                <a:solidFill>
                  <a:srgbClr val="9900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9900FF"/>
                </a:solidFill>
                <a:latin typeface="Arial"/>
                <a:cs typeface="Arial"/>
              </a:rPr>
              <a:t>atmosphere.</a:t>
            </a:r>
            <a:endParaRPr sz="20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600"/>
              </a:spcBef>
              <a:buAutoNum type="arabicPeriod" startAt="4"/>
              <a:tabLst>
                <a:tab pos="354965" algn="l"/>
              </a:tabLst>
            </a:pPr>
            <a:r>
              <a:rPr sz="2000" b="1" dirty="0">
                <a:solidFill>
                  <a:srgbClr val="0000FF"/>
                </a:solidFill>
                <a:latin typeface="Arial"/>
                <a:cs typeface="Arial"/>
              </a:rPr>
              <a:t>Example:-</a:t>
            </a:r>
            <a:r>
              <a:rPr sz="2000" b="1" spc="-12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00FF"/>
                </a:solidFill>
                <a:latin typeface="Arial"/>
                <a:cs typeface="Arial"/>
              </a:rPr>
              <a:t>Automobile</a:t>
            </a:r>
            <a:r>
              <a:rPr sz="2000" b="1" spc="-3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00FF"/>
                </a:solidFill>
                <a:latin typeface="Arial"/>
                <a:cs typeface="Arial"/>
              </a:rPr>
              <a:t>radiators</a:t>
            </a:r>
            <a:r>
              <a:rPr sz="2000" b="1" spc="-5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00FF"/>
                </a:solidFill>
                <a:latin typeface="Arial"/>
                <a:cs typeface="Arial"/>
              </a:rPr>
              <a:t>&amp;</a:t>
            </a:r>
            <a:r>
              <a:rPr sz="2000" b="1" spc="-1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00FF"/>
                </a:solidFill>
                <a:latin typeface="Arial"/>
                <a:cs typeface="Arial"/>
              </a:rPr>
              <a:t>refrigeration</a:t>
            </a:r>
            <a:r>
              <a:rPr sz="2000" b="1" spc="-6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00FF"/>
                </a:solidFill>
                <a:latin typeface="Arial"/>
                <a:cs typeface="Arial"/>
              </a:rPr>
              <a:t>units,</a:t>
            </a:r>
            <a:r>
              <a:rPr sz="2000" b="1" spc="-4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00FF"/>
                </a:solidFill>
                <a:latin typeface="Arial"/>
                <a:cs typeface="Arial"/>
              </a:rPr>
              <a:t>electric</a:t>
            </a:r>
            <a:endParaRPr sz="20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26440" y="6390843"/>
            <a:ext cx="717677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0000FF"/>
                </a:solidFill>
                <a:latin typeface="Arial"/>
                <a:cs typeface="Arial"/>
              </a:rPr>
              <a:t>generators</a:t>
            </a:r>
            <a:r>
              <a:rPr sz="2000" b="1" spc="-5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00FF"/>
                </a:solidFill>
                <a:latin typeface="Arial"/>
                <a:cs typeface="Arial"/>
              </a:rPr>
              <a:t>and</a:t>
            </a:r>
            <a:r>
              <a:rPr sz="2000" b="1" spc="-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00FF"/>
                </a:solidFill>
                <a:latin typeface="Arial"/>
                <a:cs typeface="Arial"/>
              </a:rPr>
              <a:t>chilled</a:t>
            </a:r>
            <a:r>
              <a:rPr sz="2000" b="1" spc="-4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00FF"/>
                </a:solidFill>
                <a:latin typeface="Arial"/>
                <a:cs typeface="Arial"/>
              </a:rPr>
              <a:t>water</a:t>
            </a:r>
            <a:r>
              <a:rPr sz="2000" b="1" spc="-7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00FF"/>
                </a:solidFill>
                <a:latin typeface="Arial"/>
                <a:cs typeface="Arial"/>
              </a:rPr>
              <a:t>systems,</a:t>
            </a:r>
            <a:r>
              <a:rPr sz="2000" b="1" spc="-2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00FF"/>
                </a:solidFill>
                <a:latin typeface="Arial"/>
                <a:cs typeface="Arial"/>
              </a:rPr>
              <a:t>CCCW</a:t>
            </a:r>
            <a:r>
              <a:rPr sz="2000" b="1" spc="-2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00FF"/>
                </a:solidFill>
                <a:latin typeface="Arial"/>
                <a:cs typeface="Arial"/>
              </a:rPr>
              <a:t>Systems,</a:t>
            </a:r>
            <a:r>
              <a:rPr sz="2000" b="1" spc="-1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000" b="1" spc="-20" dirty="0">
                <a:solidFill>
                  <a:srgbClr val="0000FF"/>
                </a:solidFill>
                <a:latin typeface="Arial"/>
                <a:cs typeface="Arial"/>
              </a:rPr>
              <a:t>etc.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570">
              <a:lnSpc>
                <a:spcPts val="1240"/>
              </a:lnSpc>
            </a:pPr>
            <a:fld id="{81D60167-4931-47E6-BA6A-407CBD079E47}" type="slidenum">
              <a:rPr spc="-25" dirty="0"/>
              <a:t>25</a:t>
            </a:fld>
            <a:endParaRPr spc="-25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05000" y="59194"/>
            <a:ext cx="6248400" cy="550545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2222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75"/>
              </a:spcBef>
            </a:pPr>
            <a:r>
              <a:rPr sz="2800" dirty="0"/>
              <a:t>Closed</a:t>
            </a:r>
            <a:r>
              <a:rPr sz="2800" spc="-60" dirty="0"/>
              <a:t> </a:t>
            </a:r>
            <a:r>
              <a:rPr sz="2800" spc="-40" dirty="0"/>
              <a:t>Re-</a:t>
            </a:r>
            <a:r>
              <a:rPr sz="2800" spc="-10" dirty="0"/>
              <a:t>circulating</a:t>
            </a:r>
            <a:r>
              <a:rPr sz="2800" spc="-55" dirty="0"/>
              <a:t> </a:t>
            </a:r>
            <a:r>
              <a:rPr sz="2800" spc="-10" dirty="0"/>
              <a:t>System</a:t>
            </a:r>
            <a:endParaRPr sz="2800"/>
          </a:p>
        </p:txBody>
      </p:sp>
      <p:sp>
        <p:nvSpPr>
          <p:cNvPr id="4" name="object 4"/>
          <p:cNvSpPr txBox="1"/>
          <p:nvPr/>
        </p:nvSpPr>
        <p:spPr>
          <a:xfrm>
            <a:off x="365556" y="980287"/>
            <a:ext cx="8380095" cy="5436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715" algn="just">
              <a:lnSpc>
                <a:spcPct val="125000"/>
              </a:lnSpc>
              <a:spcBef>
                <a:spcPts val="100"/>
              </a:spcBef>
            </a:pPr>
            <a:r>
              <a:rPr sz="2000" b="1" dirty="0">
                <a:latin typeface="Arial"/>
                <a:cs typeface="Arial"/>
              </a:rPr>
              <a:t>Generally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such</a:t>
            </a:r>
            <a:r>
              <a:rPr sz="2000" b="1" spc="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systems</a:t>
            </a:r>
            <a:r>
              <a:rPr sz="2000" b="1" spc="1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use</a:t>
            </a:r>
            <a:r>
              <a:rPr sz="2000" b="1" spc="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deionized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water</a:t>
            </a:r>
            <a:r>
              <a:rPr sz="2000" b="1" spc="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or</a:t>
            </a:r>
            <a:r>
              <a:rPr sz="2000" b="1" spc="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distilled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water</a:t>
            </a:r>
            <a:r>
              <a:rPr sz="2000" b="1" spc="1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due</a:t>
            </a:r>
            <a:r>
              <a:rPr sz="2000" b="1" spc="20" dirty="0">
                <a:latin typeface="Arial"/>
                <a:cs typeface="Arial"/>
              </a:rPr>
              <a:t> </a:t>
            </a:r>
            <a:r>
              <a:rPr sz="2000" b="1" spc="-25" dirty="0">
                <a:latin typeface="Arial"/>
                <a:cs typeface="Arial"/>
              </a:rPr>
              <a:t>to </a:t>
            </a:r>
            <a:r>
              <a:rPr sz="2000" b="1" dirty="0">
                <a:latin typeface="Arial"/>
                <a:cs typeface="Arial"/>
              </a:rPr>
              <a:t>which</a:t>
            </a:r>
            <a:r>
              <a:rPr sz="2000" b="1" spc="30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hardness</a:t>
            </a:r>
            <a:r>
              <a:rPr sz="2000" b="1" spc="30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salts</a:t>
            </a:r>
            <a:r>
              <a:rPr sz="2000" b="1" spc="30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are</a:t>
            </a:r>
            <a:r>
              <a:rPr sz="2000" b="1" spc="30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not</a:t>
            </a:r>
            <a:r>
              <a:rPr sz="2000" b="1" spc="29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available</a:t>
            </a:r>
            <a:r>
              <a:rPr sz="2000" b="1" spc="30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so</a:t>
            </a:r>
            <a:r>
              <a:rPr sz="2000" b="1" spc="30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scale</a:t>
            </a:r>
            <a:r>
              <a:rPr sz="2000" b="1" spc="29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deposition</a:t>
            </a:r>
            <a:r>
              <a:rPr sz="2000" b="1" spc="28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is</a:t>
            </a:r>
            <a:r>
              <a:rPr sz="2000" b="1" spc="300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very </a:t>
            </a:r>
            <a:r>
              <a:rPr sz="2000" b="1" dirty="0">
                <a:latin typeface="Arial"/>
                <a:cs typeface="Arial"/>
              </a:rPr>
              <a:t>low</a:t>
            </a:r>
            <a:r>
              <a:rPr sz="2000" b="1" spc="409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possibility.</a:t>
            </a:r>
            <a:r>
              <a:rPr sz="2000" b="1" spc="37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System</a:t>
            </a:r>
            <a:r>
              <a:rPr sz="2000" b="1" spc="36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is</a:t>
            </a:r>
            <a:r>
              <a:rPr sz="2000" b="1" spc="38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closed</a:t>
            </a:r>
            <a:r>
              <a:rPr sz="2000" b="1" spc="38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so</a:t>
            </a:r>
            <a:r>
              <a:rPr sz="2000" b="1" spc="38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not</a:t>
            </a:r>
            <a:r>
              <a:rPr sz="2000" b="1" spc="38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much</a:t>
            </a:r>
            <a:r>
              <a:rPr sz="2000" b="1" spc="38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losses</a:t>
            </a:r>
            <a:r>
              <a:rPr sz="2000" b="1" spc="38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or</a:t>
            </a:r>
            <a:r>
              <a:rPr sz="2000" b="1" spc="35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make-</a:t>
            </a:r>
            <a:r>
              <a:rPr sz="2000" b="1" spc="-25" dirty="0">
                <a:latin typeface="Arial"/>
                <a:cs typeface="Arial"/>
              </a:rPr>
              <a:t>up </a:t>
            </a:r>
            <a:r>
              <a:rPr sz="2000" b="1" dirty="0">
                <a:latin typeface="Arial"/>
                <a:cs typeface="Arial"/>
              </a:rPr>
              <a:t>water</a:t>
            </a:r>
            <a:r>
              <a:rPr sz="2000" b="1" spc="47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requirement</a:t>
            </a:r>
            <a:r>
              <a:rPr sz="2000" b="1" spc="48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is</a:t>
            </a:r>
            <a:r>
              <a:rPr sz="2000" b="1" spc="47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there.</a:t>
            </a:r>
            <a:r>
              <a:rPr sz="2000" b="1" spc="47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Normally</a:t>
            </a:r>
            <a:r>
              <a:rPr sz="2000" b="1" spc="47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these</a:t>
            </a:r>
            <a:r>
              <a:rPr sz="2000" b="1" spc="49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systems</a:t>
            </a:r>
            <a:r>
              <a:rPr sz="2000" b="1" spc="48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are</a:t>
            </a:r>
            <a:r>
              <a:rPr sz="2000" b="1" spc="47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prone</a:t>
            </a:r>
            <a:r>
              <a:rPr sz="2000" b="1" spc="495" dirty="0">
                <a:latin typeface="Arial"/>
                <a:cs typeface="Arial"/>
              </a:rPr>
              <a:t> </a:t>
            </a:r>
            <a:r>
              <a:rPr sz="2000" b="1" spc="-25" dirty="0">
                <a:latin typeface="Arial"/>
                <a:cs typeface="Arial"/>
              </a:rPr>
              <a:t>to </a:t>
            </a:r>
            <a:r>
              <a:rPr sz="2000" b="1" dirty="0">
                <a:latin typeface="Arial"/>
                <a:cs typeface="Arial"/>
              </a:rPr>
              <a:t>serious</a:t>
            </a:r>
            <a:r>
              <a:rPr sz="2000" b="1" spc="434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Corrosion</a:t>
            </a:r>
            <a:r>
              <a:rPr sz="2000" b="1" spc="459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and</a:t>
            </a:r>
            <a:r>
              <a:rPr sz="2000" b="1" spc="45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Microbiological</a:t>
            </a:r>
            <a:r>
              <a:rPr sz="2000" b="1" spc="459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issues</a:t>
            </a:r>
            <a:r>
              <a:rPr sz="2000" b="1" spc="47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such</a:t>
            </a:r>
            <a:r>
              <a:rPr sz="2000" b="1" spc="459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as</a:t>
            </a:r>
            <a:r>
              <a:rPr sz="2000" b="1" spc="459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Biofouling, </a:t>
            </a:r>
            <a:r>
              <a:rPr sz="2000" b="1" dirty="0">
                <a:latin typeface="Arial"/>
                <a:cs typeface="Arial"/>
              </a:rPr>
              <a:t>Microbiologically</a:t>
            </a:r>
            <a:r>
              <a:rPr sz="2000" b="1" spc="19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Induced</a:t>
            </a:r>
            <a:r>
              <a:rPr sz="2000" b="1" spc="2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Corrosion,</a:t>
            </a:r>
            <a:r>
              <a:rPr sz="2000" b="1" spc="204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etc.</a:t>
            </a:r>
            <a:r>
              <a:rPr sz="2000" b="1" spc="2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Corrosion</a:t>
            </a:r>
            <a:r>
              <a:rPr sz="2000" b="1" spc="2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Inhibitors</a:t>
            </a:r>
            <a:r>
              <a:rPr sz="2000" b="1" spc="22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such </a:t>
            </a:r>
            <a:r>
              <a:rPr sz="2000" b="1" dirty="0">
                <a:latin typeface="Arial"/>
                <a:cs typeface="Arial"/>
              </a:rPr>
              <a:t>as</a:t>
            </a:r>
            <a:r>
              <a:rPr sz="2000" b="1" spc="2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Nitrite,</a:t>
            </a:r>
            <a:r>
              <a:rPr sz="2000" b="1" spc="21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Molybdate,</a:t>
            </a:r>
            <a:r>
              <a:rPr sz="2000" b="1" spc="2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Silicates,</a:t>
            </a:r>
            <a:r>
              <a:rPr sz="2000" b="1" spc="2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Phosphates</a:t>
            </a:r>
            <a:r>
              <a:rPr sz="2000" b="1" spc="2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at</a:t>
            </a:r>
            <a:r>
              <a:rPr sz="2000" b="1" spc="229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higher</a:t>
            </a:r>
            <a:r>
              <a:rPr sz="2000" b="1" spc="2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dosage</a:t>
            </a:r>
            <a:r>
              <a:rPr sz="2000" b="1" spc="21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along </a:t>
            </a:r>
            <a:r>
              <a:rPr sz="2000" b="1" dirty="0">
                <a:latin typeface="Arial"/>
                <a:cs typeface="Arial"/>
              </a:rPr>
              <a:t>with</a:t>
            </a:r>
            <a:r>
              <a:rPr sz="2000" b="1" spc="204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either</a:t>
            </a:r>
            <a:r>
              <a:rPr sz="2000" b="1" spc="204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oxidizing</a:t>
            </a:r>
            <a:r>
              <a:rPr sz="2000" b="1" spc="19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or</a:t>
            </a:r>
            <a:r>
              <a:rPr sz="2000" b="1" spc="210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non-</a:t>
            </a:r>
            <a:r>
              <a:rPr sz="2000" b="1" dirty="0">
                <a:latin typeface="Arial"/>
                <a:cs typeface="Arial"/>
              </a:rPr>
              <a:t>oxidizing</a:t>
            </a:r>
            <a:r>
              <a:rPr sz="2000" b="1" spc="19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biocides</a:t>
            </a:r>
            <a:r>
              <a:rPr sz="2000" b="1" spc="20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are</a:t>
            </a:r>
            <a:r>
              <a:rPr sz="2000" b="1" spc="21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added</a:t>
            </a:r>
            <a:r>
              <a:rPr sz="2000" b="1" spc="19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to</a:t>
            </a:r>
            <a:r>
              <a:rPr sz="2000" b="1" spc="19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control </a:t>
            </a:r>
            <a:r>
              <a:rPr sz="2000" b="1" dirty="0">
                <a:latin typeface="Arial"/>
                <a:cs typeface="Arial"/>
              </a:rPr>
              <a:t>the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problems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of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Corrosion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and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Biofouling.</a:t>
            </a:r>
            <a:endParaRPr sz="2000">
              <a:latin typeface="Arial"/>
              <a:cs typeface="Arial"/>
            </a:endParaRPr>
          </a:p>
          <a:p>
            <a:pPr marL="12700" marR="5080" algn="just">
              <a:lnSpc>
                <a:spcPct val="125000"/>
              </a:lnSpc>
              <a:spcBef>
                <a:spcPts val="600"/>
              </a:spcBef>
            </a:pPr>
            <a:r>
              <a:rPr sz="2000" b="1" dirty="0">
                <a:latin typeface="Arial"/>
                <a:cs typeface="Arial"/>
              </a:rPr>
              <a:t>Closed</a:t>
            </a:r>
            <a:r>
              <a:rPr sz="2000" b="1" spc="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Circuit</a:t>
            </a:r>
            <a:r>
              <a:rPr sz="2000" b="1" spc="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Cooling</a:t>
            </a:r>
            <a:r>
              <a:rPr sz="2000" b="1" spc="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Water</a:t>
            </a:r>
            <a:r>
              <a:rPr sz="2000" b="1" spc="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Systems</a:t>
            </a:r>
            <a:r>
              <a:rPr sz="2000" b="1" spc="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in</a:t>
            </a:r>
            <a:r>
              <a:rPr sz="2000" b="1" spc="4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power</a:t>
            </a:r>
            <a:r>
              <a:rPr sz="2000" b="1" spc="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plants</a:t>
            </a:r>
            <a:r>
              <a:rPr sz="2000" b="1" spc="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use</a:t>
            </a:r>
            <a:r>
              <a:rPr sz="2000" b="1" spc="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DM </a:t>
            </a:r>
            <a:r>
              <a:rPr sz="2000" b="1" spc="-10" dirty="0">
                <a:latin typeface="Arial"/>
                <a:cs typeface="Arial"/>
              </a:rPr>
              <a:t>water </a:t>
            </a:r>
            <a:r>
              <a:rPr sz="2000" b="1" dirty="0">
                <a:latin typeface="Arial"/>
                <a:cs typeface="Arial"/>
              </a:rPr>
              <a:t>at</a:t>
            </a:r>
            <a:r>
              <a:rPr sz="2000" b="1" spc="8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higher</a:t>
            </a:r>
            <a:r>
              <a:rPr sz="2000" b="1" spc="8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pH</a:t>
            </a:r>
            <a:r>
              <a:rPr sz="2000" b="1" spc="7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in</a:t>
            </a:r>
            <a:r>
              <a:rPr sz="2000" b="1" spc="7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the</a:t>
            </a:r>
            <a:r>
              <a:rPr sz="2000" b="1" spc="8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main</a:t>
            </a:r>
            <a:r>
              <a:rPr sz="2000" b="1" spc="6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cooling</a:t>
            </a:r>
            <a:r>
              <a:rPr sz="2000" b="1" spc="5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water</a:t>
            </a:r>
            <a:r>
              <a:rPr sz="2000" b="1" spc="8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system</a:t>
            </a:r>
            <a:r>
              <a:rPr sz="2000" b="1" spc="8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and</a:t>
            </a:r>
            <a:r>
              <a:rPr sz="2000" b="1" spc="7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many</a:t>
            </a:r>
            <a:r>
              <a:rPr sz="2000" b="1" spc="5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times</a:t>
            </a:r>
            <a:r>
              <a:rPr sz="2000" b="1" spc="8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plate </a:t>
            </a:r>
            <a:r>
              <a:rPr sz="2000" b="1" dirty="0">
                <a:latin typeface="Arial"/>
                <a:cs typeface="Arial"/>
              </a:rPr>
              <a:t>heat</a:t>
            </a:r>
            <a:r>
              <a:rPr sz="2000" b="1" spc="409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exchangers</a:t>
            </a:r>
            <a:r>
              <a:rPr sz="2000" b="1" spc="4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are</a:t>
            </a:r>
            <a:r>
              <a:rPr sz="2000" b="1" spc="4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used</a:t>
            </a:r>
            <a:r>
              <a:rPr sz="2000" b="1" spc="41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for</a:t>
            </a:r>
            <a:r>
              <a:rPr sz="2000" b="1" spc="4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heat</a:t>
            </a:r>
            <a:r>
              <a:rPr sz="2000" b="1" spc="409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transfer.</a:t>
            </a:r>
            <a:r>
              <a:rPr sz="2000" b="1" spc="409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Secondary</a:t>
            </a:r>
            <a:r>
              <a:rPr sz="2000" b="1" spc="38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cooling</a:t>
            </a:r>
            <a:r>
              <a:rPr sz="2000" b="1" spc="420" dirty="0">
                <a:latin typeface="Arial"/>
                <a:cs typeface="Arial"/>
              </a:rPr>
              <a:t> </a:t>
            </a:r>
            <a:r>
              <a:rPr sz="2000" b="1" spc="-25" dirty="0">
                <a:latin typeface="Arial"/>
                <a:cs typeface="Arial"/>
              </a:rPr>
              <a:t>is </a:t>
            </a:r>
            <a:r>
              <a:rPr sz="2000" b="1" dirty="0">
                <a:latin typeface="Arial"/>
                <a:cs typeface="Arial"/>
              </a:rPr>
              <a:t>provided</a:t>
            </a:r>
            <a:r>
              <a:rPr sz="2000" b="1" spc="31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by</a:t>
            </a:r>
            <a:r>
              <a:rPr sz="2000" b="1" spc="31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Raw</a:t>
            </a:r>
            <a:r>
              <a:rPr sz="2000" b="1" spc="35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or</a:t>
            </a:r>
            <a:r>
              <a:rPr sz="2000" b="1" spc="3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Clarified</a:t>
            </a:r>
            <a:r>
              <a:rPr sz="2000" b="1" spc="30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Water</a:t>
            </a:r>
            <a:r>
              <a:rPr sz="2000" b="1" spc="30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or</a:t>
            </a:r>
            <a:r>
              <a:rPr sz="2000" b="1" spc="3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Seawater</a:t>
            </a:r>
            <a:r>
              <a:rPr sz="2000" b="1" spc="3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(at</a:t>
            </a:r>
            <a:r>
              <a:rPr sz="2000" b="1" spc="3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stations</a:t>
            </a:r>
            <a:r>
              <a:rPr sz="2000" b="1" spc="31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using </a:t>
            </a:r>
            <a:r>
              <a:rPr sz="2000" b="1" dirty="0">
                <a:latin typeface="Arial"/>
                <a:cs typeface="Arial"/>
              </a:rPr>
              <a:t>Seawater</a:t>
            </a:r>
            <a:r>
              <a:rPr sz="2000" b="1" spc="-7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for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cooling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applications).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47800" y="76200"/>
            <a:ext cx="7391400" cy="609600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26034" rIns="0" bIns="0" rtlCol="0">
            <a:spAutoFit/>
          </a:bodyPr>
          <a:lstStyle/>
          <a:p>
            <a:pPr marL="608330">
              <a:lnSpc>
                <a:spcPct val="100000"/>
              </a:lnSpc>
              <a:spcBef>
                <a:spcPts val="204"/>
              </a:spcBef>
            </a:pPr>
            <a:r>
              <a:rPr sz="2400" dirty="0"/>
              <a:t>Open</a:t>
            </a:r>
            <a:r>
              <a:rPr sz="2400" spc="-35" dirty="0"/>
              <a:t> </a:t>
            </a:r>
            <a:r>
              <a:rPr sz="2400" spc="-10" dirty="0"/>
              <a:t>Recirculating</a:t>
            </a:r>
            <a:r>
              <a:rPr sz="2400" spc="-60" dirty="0"/>
              <a:t> </a:t>
            </a:r>
            <a:r>
              <a:rPr sz="2400" dirty="0"/>
              <a:t>(</a:t>
            </a:r>
            <a:r>
              <a:rPr sz="2400" spc="-35" dirty="0"/>
              <a:t> </a:t>
            </a:r>
            <a:r>
              <a:rPr sz="2400" spc="-20" dirty="0"/>
              <a:t>Evaporative</a:t>
            </a:r>
            <a:r>
              <a:rPr sz="2400" spc="-45" dirty="0"/>
              <a:t> </a:t>
            </a:r>
            <a:r>
              <a:rPr sz="2400" dirty="0"/>
              <a:t>Cooling</a:t>
            </a:r>
            <a:r>
              <a:rPr sz="2400" spc="-65" dirty="0"/>
              <a:t> </a:t>
            </a:r>
            <a:r>
              <a:rPr sz="2400" spc="-10" dirty="0"/>
              <a:t>Towers)</a:t>
            </a:r>
            <a:endParaRPr sz="2400"/>
          </a:p>
        </p:txBody>
      </p:sp>
      <p:grpSp>
        <p:nvGrpSpPr>
          <p:cNvPr id="4" name="object 4"/>
          <p:cNvGrpSpPr/>
          <p:nvPr/>
        </p:nvGrpSpPr>
        <p:grpSpPr>
          <a:xfrm>
            <a:off x="152400" y="685800"/>
            <a:ext cx="8839200" cy="6096000"/>
            <a:chOff x="152400" y="685800"/>
            <a:chExt cx="8839200" cy="60960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0" y="685800"/>
              <a:ext cx="8839200" cy="30480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400" y="3733798"/>
              <a:ext cx="8793480" cy="304800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570">
              <a:lnSpc>
                <a:spcPts val="1240"/>
              </a:lnSpc>
            </a:pPr>
            <a:fld id="{81D60167-4931-47E6-BA6A-407CBD079E47}" type="slidenum">
              <a:rPr spc="-25" dirty="0"/>
              <a:t>26</a:t>
            </a:fld>
            <a:endParaRPr spc="-25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426957" y="6426504"/>
            <a:ext cx="18097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888888"/>
                </a:solidFill>
                <a:latin typeface="Calibri"/>
                <a:cs typeface="Calibri"/>
              </a:rPr>
              <a:t>26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47800" y="38100"/>
            <a:ext cx="7391400" cy="419100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26034" rIns="0" bIns="0" rtlCol="0">
            <a:spAutoFit/>
          </a:bodyPr>
          <a:lstStyle/>
          <a:p>
            <a:pPr marL="608330">
              <a:lnSpc>
                <a:spcPct val="100000"/>
              </a:lnSpc>
              <a:spcBef>
                <a:spcPts val="204"/>
              </a:spcBef>
            </a:pPr>
            <a:r>
              <a:rPr sz="2400" dirty="0"/>
              <a:t>Open</a:t>
            </a:r>
            <a:r>
              <a:rPr sz="2400" spc="-35" dirty="0"/>
              <a:t> </a:t>
            </a:r>
            <a:r>
              <a:rPr sz="2400" spc="-10" dirty="0"/>
              <a:t>Recirculating</a:t>
            </a:r>
            <a:r>
              <a:rPr sz="2400" spc="-60" dirty="0"/>
              <a:t> </a:t>
            </a:r>
            <a:r>
              <a:rPr sz="2400" dirty="0"/>
              <a:t>(</a:t>
            </a:r>
            <a:r>
              <a:rPr sz="2400" spc="-35" dirty="0"/>
              <a:t> </a:t>
            </a:r>
            <a:r>
              <a:rPr sz="2400" spc="-20" dirty="0"/>
              <a:t>Evaporative</a:t>
            </a:r>
            <a:r>
              <a:rPr sz="2400" spc="-45" dirty="0"/>
              <a:t> </a:t>
            </a:r>
            <a:r>
              <a:rPr sz="2400" dirty="0"/>
              <a:t>Cooling</a:t>
            </a:r>
            <a:r>
              <a:rPr sz="2400" spc="-65" dirty="0"/>
              <a:t> </a:t>
            </a:r>
            <a:r>
              <a:rPr sz="2400" spc="-10" dirty="0"/>
              <a:t>Towers)</a:t>
            </a:r>
            <a:endParaRPr sz="2400"/>
          </a:p>
        </p:txBody>
      </p:sp>
      <p:sp>
        <p:nvSpPr>
          <p:cNvPr id="5" name="object 5"/>
          <p:cNvSpPr txBox="1"/>
          <p:nvPr/>
        </p:nvSpPr>
        <p:spPr>
          <a:xfrm>
            <a:off x="231140" y="3962780"/>
            <a:ext cx="8637905" cy="2494915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546100" marR="396875" indent="-533400">
              <a:lnSpc>
                <a:spcPts val="1939"/>
              </a:lnSpc>
              <a:spcBef>
                <a:spcPts val="345"/>
              </a:spcBef>
              <a:buAutoNum type="arabicPeriod"/>
              <a:tabLst>
                <a:tab pos="546100" algn="l"/>
              </a:tabLst>
            </a:pPr>
            <a:r>
              <a:rPr sz="1800" b="1" dirty="0">
                <a:solidFill>
                  <a:srgbClr val="008000"/>
                </a:solidFill>
                <a:latin typeface="Arial"/>
                <a:cs typeface="Arial"/>
              </a:rPr>
              <a:t>Water</a:t>
            </a:r>
            <a:r>
              <a:rPr sz="1800" b="1" spc="-3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8000"/>
                </a:solidFill>
                <a:latin typeface="Arial"/>
                <a:cs typeface="Arial"/>
              </a:rPr>
              <a:t>circulates</a:t>
            </a:r>
            <a:r>
              <a:rPr sz="1800" b="1" spc="-3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8000"/>
                </a:solidFill>
                <a:latin typeface="Arial"/>
                <a:cs typeface="Arial"/>
              </a:rPr>
              <a:t>through</a:t>
            </a:r>
            <a:r>
              <a:rPr sz="1800" b="1" spc="-4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8000"/>
                </a:solidFill>
                <a:latin typeface="Arial"/>
                <a:cs typeface="Arial"/>
              </a:rPr>
              <a:t>the</a:t>
            </a:r>
            <a:r>
              <a:rPr sz="1800" b="1" spc="-4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8000"/>
                </a:solidFill>
                <a:latin typeface="Arial"/>
                <a:cs typeface="Arial"/>
              </a:rPr>
              <a:t>condenser</a:t>
            </a:r>
            <a:r>
              <a:rPr sz="1800" b="1" spc="-4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8000"/>
                </a:solidFill>
                <a:latin typeface="Arial"/>
                <a:cs typeface="Arial"/>
              </a:rPr>
              <a:t>or</a:t>
            </a:r>
            <a:r>
              <a:rPr sz="1800" b="1" spc="-3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8000"/>
                </a:solidFill>
                <a:latin typeface="Arial"/>
                <a:cs typeface="Arial"/>
              </a:rPr>
              <a:t>heat</a:t>
            </a:r>
            <a:r>
              <a:rPr sz="1800" b="1" spc="-3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8000"/>
                </a:solidFill>
                <a:latin typeface="Arial"/>
                <a:cs typeface="Arial"/>
              </a:rPr>
              <a:t>exchanger</a:t>
            </a:r>
            <a:r>
              <a:rPr sz="1800" b="1" spc="-3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8000"/>
                </a:solidFill>
                <a:latin typeface="Arial"/>
                <a:cs typeface="Arial"/>
              </a:rPr>
              <a:t>to</a:t>
            </a:r>
            <a:r>
              <a:rPr sz="1800" b="1" spc="-3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8000"/>
                </a:solidFill>
                <a:latin typeface="Arial"/>
                <a:cs typeface="Arial"/>
              </a:rPr>
              <a:t>a</a:t>
            </a:r>
            <a:r>
              <a:rPr sz="1800" b="1" spc="-4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008000"/>
                </a:solidFill>
                <a:latin typeface="Arial"/>
                <a:cs typeface="Arial"/>
              </a:rPr>
              <a:t>cooling </a:t>
            </a:r>
            <a:r>
              <a:rPr sz="1800" b="1" dirty="0">
                <a:solidFill>
                  <a:srgbClr val="008000"/>
                </a:solidFill>
                <a:latin typeface="Arial"/>
                <a:cs typeface="Arial"/>
              </a:rPr>
              <a:t>tower</a:t>
            </a:r>
            <a:r>
              <a:rPr sz="1800" b="1" spc="-5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8000"/>
                </a:solidFill>
                <a:latin typeface="Arial"/>
                <a:cs typeface="Arial"/>
              </a:rPr>
              <a:t>and</a:t>
            </a:r>
            <a:r>
              <a:rPr sz="1800" b="1" spc="-2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8000"/>
                </a:solidFill>
                <a:latin typeface="Arial"/>
                <a:cs typeface="Arial"/>
              </a:rPr>
              <a:t>then</a:t>
            </a:r>
            <a:r>
              <a:rPr sz="1800" b="1" spc="-3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8000"/>
                </a:solidFill>
                <a:latin typeface="Arial"/>
                <a:cs typeface="Arial"/>
              </a:rPr>
              <a:t>returned</a:t>
            </a:r>
            <a:r>
              <a:rPr sz="1800" b="1" spc="-2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8000"/>
                </a:solidFill>
                <a:latin typeface="Arial"/>
                <a:cs typeface="Arial"/>
              </a:rPr>
              <a:t>to</a:t>
            </a:r>
            <a:r>
              <a:rPr sz="1800" b="1" spc="-2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008000"/>
                </a:solidFill>
                <a:latin typeface="Arial"/>
                <a:cs typeface="Arial"/>
              </a:rPr>
              <a:t>exchanger.</a:t>
            </a:r>
            <a:endParaRPr sz="1800">
              <a:latin typeface="Arial"/>
              <a:cs typeface="Arial"/>
            </a:endParaRPr>
          </a:p>
          <a:p>
            <a:pPr marL="546100" marR="5080" indent="-533400">
              <a:lnSpc>
                <a:spcPts val="1939"/>
              </a:lnSpc>
              <a:spcBef>
                <a:spcPts val="440"/>
              </a:spcBef>
              <a:buAutoNum type="arabicPeriod"/>
              <a:tabLst>
                <a:tab pos="546100" algn="l"/>
              </a:tabLst>
            </a:pPr>
            <a:r>
              <a:rPr sz="1800" b="1" dirty="0">
                <a:solidFill>
                  <a:srgbClr val="008000"/>
                </a:solidFill>
                <a:latin typeface="Arial"/>
                <a:cs typeface="Arial"/>
              </a:rPr>
              <a:t>Same</a:t>
            </a:r>
            <a:r>
              <a:rPr sz="1800" b="1" spc="-2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8000"/>
                </a:solidFill>
                <a:latin typeface="Arial"/>
                <a:cs typeface="Arial"/>
              </a:rPr>
              <a:t>high</a:t>
            </a:r>
            <a:r>
              <a:rPr sz="1800" b="1" spc="-4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8000"/>
                </a:solidFill>
                <a:latin typeface="Arial"/>
                <a:cs typeface="Arial"/>
              </a:rPr>
              <a:t>volume</a:t>
            </a:r>
            <a:r>
              <a:rPr sz="1800" b="1" spc="1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8000"/>
                </a:solidFill>
                <a:latin typeface="Arial"/>
                <a:cs typeface="Arial"/>
              </a:rPr>
              <a:t>flow</a:t>
            </a:r>
            <a:r>
              <a:rPr sz="1800" b="1" spc="-4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8000"/>
                </a:solidFill>
                <a:latin typeface="Arial"/>
                <a:cs typeface="Arial"/>
              </a:rPr>
              <a:t>rate</a:t>
            </a:r>
            <a:r>
              <a:rPr sz="1800" b="1" spc="-2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8000"/>
                </a:solidFill>
                <a:latin typeface="Arial"/>
                <a:cs typeface="Arial"/>
              </a:rPr>
              <a:t>as</a:t>
            </a:r>
            <a:r>
              <a:rPr sz="1800" b="1" spc="-3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8000"/>
                </a:solidFill>
                <a:latin typeface="Arial"/>
                <a:cs typeface="Arial"/>
              </a:rPr>
              <a:t>a</a:t>
            </a:r>
            <a:r>
              <a:rPr sz="1800" b="1" spc="-2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8000"/>
                </a:solidFill>
                <a:latin typeface="Arial"/>
                <a:cs typeface="Arial"/>
              </a:rPr>
              <a:t>once</a:t>
            </a:r>
            <a:r>
              <a:rPr sz="1800" b="1" spc="-3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8000"/>
                </a:solidFill>
                <a:latin typeface="Arial"/>
                <a:cs typeface="Arial"/>
              </a:rPr>
              <a:t>through</a:t>
            </a:r>
            <a:r>
              <a:rPr sz="1800" b="1" spc="-4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8000"/>
                </a:solidFill>
                <a:latin typeface="Arial"/>
                <a:cs typeface="Arial"/>
              </a:rPr>
              <a:t>system, but</a:t>
            </a:r>
            <a:r>
              <a:rPr sz="1800" b="1" spc="-3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8000"/>
                </a:solidFill>
                <a:latin typeface="Arial"/>
                <a:cs typeface="Arial"/>
              </a:rPr>
              <a:t>with</a:t>
            </a:r>
            <a:r>
              <a:rPr sz="1800" b="1" spc="-6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8000"/>
                </a:solidFill>
                <a:latin typeface="Arial"/>
                <a:cs typeface="Arial"/>
              </a:rPr>
              <a:t>less</a:t>
            </a:r>
            <a:r>
              <a:rPr sz="1800" b="1" spc="-2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008000"/>
                </a:solidFill>
                <a:latin typeface="Arial"/>
                <a:cs typeface="Arial"/>
              </a:rPr>
              <a:t>water discharge.</a:t>
            </a:r>
            <a:endParaRPr sz="1800">
              <a:latin typeface="Arial"/>
              <a:cs typeface="Arial"/>
            </a:endParaRPr>
          </a:p>
          <a:p>
            <a:pPr marL="545465" indent="-532765">
              <a:lnSpc>
                <a:spcPts val="2055"/>
              </a:lnSpc>
              <a:spcBef>
                <a:spcPts val="195"/>
              </a:spcBef>
              <a:buAutoNum type="arabicPeriod"/>
              <a:tabLst>
                <a:tab pos="545465" algn="l"/>
              </a:tabLst>
            </a:pPr>
            <a:r>
              <a:rPr sz="1800" b="1" dirty="0">
                <a:solidFill>
                  <a:srgbClr val="008000"/>
                </a:solidFill>
                <a:latin typeface="Arial"/>
                <a:cs typeface="Arial"/>
              </a:rPr>
              <a:t>Cooling</a:t>
            </a:r>
            <a:r>
              <a:rPr sz="1800" b="1" spc="-4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8000"/>
                </a:solidFill>
                <a:latin typeface="Arial"/>
                <a:cs typeface="Arial"/>
              </a:rPr>
              <a:t>of</a:t>
            </a:r>
            <a:r>
              <a:rPr sz="1800" b="1" spc="-3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8000"/>
                </a:solidFill>
                <a:latin typeface="Arial"/>
                <a:cs typeface="Arial"/>
              </a:rPr>
              <a:t>water</a:t>
            </a:r>
            <a:r>
              <a:rPr sz="1800" b="1" spc="-4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8000"/>
                </a:solidFill>
                <a:latin typeface="Arial"/>
                <a:cs typeface="Arial"/>
              </a:rPr>
              <a:t>is</a:t>
            </a:r>
            <a:r>
              <a:rPr sz="1800" b="1" spc="-3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8000"/>
                </a:solidFill>
                <a:latin typeface="Arial"/>
                <a:cs typeface="Arial"/>
              </a:rPr>
              <a:t>by</a:t>
            </a:r>
            <a:r>
              <a:rPr sz="1800" b="1" spc="-3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8000"/>
                </a:solidFill>
                <a:latin typeface="Arial"/>
                <a:cs typeface="Arial"/>
              </a:rPr>
              <a:t>evaporation</a:t>
            </a:r>
            <a:r>
              <a:rPr sz="1800" b="1" spc="2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8000"/>
                </a:solidFill>
                <a:latin typeface="Arial"/>
                <a:cs typeface="Arial"/>
              </a:rPr>
              <a:t>process,</a:t>
            </a:r>
            <a:r>
              <a:rPr sz="1800" b="1" spc="-2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8000"/>
                </a:solidFill>
                <a:latin typeface="Arial"/>
                <a:cs typeface="Arial"/>
              </a:rPr>
              <a:t>water</a:t>
            </a:r>
            <a:r>
              <a:rPr sz="1800" b="1" spc="-6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8000"/>
                </a:solidFill>
                <a:latin typeface="Arial"/>
                <a:cs typeface="Arial"/>
              </a:rPr>
              <a:t>loss</a:t>
            </a:r>
            <a:r>
              <a:rPr sz="1800" b="1" spc="-2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8000"/>
                </a:solidFill>
                <a:latin typeface="Arial"/>
                <a:cs typeface="Arial"/>
              </a:rPr>
              <a:t>by</a:t>
            </a:r>
            <a:r>
              <a:rPr sz="1800" b="1" spc="-2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8000"/>
                </a:solidFill>
                <a:latin typeface="Arial"/>
                <a:cs typeface="Arial"/>
              </a:rPr>
              <a:t>evaporation</a:t>
            </a:r>
            <a:r>
              <a:rPr sz="1800" b="1" spc="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800" b="1" spc="-25" dirty="0">
                <a:solidFill>
                  <a:srgbClr val="008000"/>
                </a:solidFill>
                <a:latin typeface="Arial"/>
                <a:cs typeface="Arial"/>
              </a:rPr>
              <a:t>and</a:t>
            </a:r>
            <a:endParaRPr sz="1800">
              <a:latin typeface="Arial"/>
              <a:cs typeface="Arial"/>
            </a:endParaRPr>
          </a:p>
          <a:p>
            <a:pPr marL="546100">
              <a:lnSpc>
                <a:spcPts val="2055"/>
              </a:lnSpc>
            </a:pPr>
            <a:r>
              <a:rPr sz="1800" b="1" spc="-10" dirty="0">
                <a:solidFill>
                  <a:srgbClr val="008000"/>
                </a:solidFill>
                <a:latin typeface="Arial"/>
                <a:cs typeface="Arial"/>
              </a:rPr>
              <a:t>drift.</a:t>
            </a:r>
            <a:endParaRPr sz="1800">
              <a:latin typeface="Arial"/>
              <a:cs typeface="Arial"/>
            </a:endParaRPr>
          </a:p>
          <a:p>
            <a:pPr marL="546100" marR="604520" indent="-533400">
              <a:lnSpc>
                <a:spcPts val="1939"/>
              </a:lnSpc>
              <a:spcBef>
                <a:spcPts val="459"/>
              </a:spcBef>
              <a:buAutoNum type="arabicPeriod" startAt="4"/>
              <a:tabLst>
                <a:tab pos="546100" algn="l"/>
              </a:tabLst>
            </a:pPr>
            <a:r>
              <a:rPr sz="1800" b="1" dirty="0">
                <a:solidFill>
                  <a:srgbClr val="008000"/>
                </a:solidFill>
                <a:latin typeface="Arial"/>
                <a:cs typeface="Arial"/>
              </a:rPr>
              <a:t>The</a:t>
            </a:r>
            <a:r>
              <a:rPr sz="1800" b="1" spc="-3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8000"/>
                </a:solidFill>
                <a:latin typeface="Arial"/>
                <a:cs typeface="Arial"/>
              </a:rPr>
              <a:t>evaporated</a:t>
            </a:r>
            <a:r>
              <a:rPr sz="1800" b="1" spc="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8000"/>
                </a:solidFill>
                <a:latin typeface="Arial"/>
                <a:cs typeface="Arial"/>
              </a:rPr>
              <a:t>water</a:t>
            </a:r>
            <a:r>
              <a:rPr sz="1800" b="1" spc="-4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8000"/>
                </a:solidFill>
                <a:latin typeface="Arial"/>
                <a:cs typeface="Arial"/>
              </a:rPr>
              <a:t>is</a:t>
            </a:r>
            <a:r>
              <a:rPr sz="1800" b="1" spc="-2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8000"/>
                </a:solidFill>
                <a:latin typeface="Arial"/>
                <a:cs typeface="Arial"/>
              </a:rPr>
              <a:t>very</a:t>
            </a:r>
            <a:r>
              <a:rPr sz="1800" b="1" spc="2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8000"/>
                </a:solidFill>
                <a:latin typeface="Arial"/>
                <a:cs typeface="Arial"/>
              </a:rPr>
              <a:t>pure</a:t>
            </a:r>
            <a:r>
              <a:rPr sz="1800" b="1" spc="-2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8000"/>
                </a:solidFill>
                <a:latin typeface="Arial"/>
                <a:cs typeface="Arial"/>
              </a:rPr>
              <a:t>and</a:t>
            </a:r>
            <a:r>
              <a:rPr sz="1800" b="1" spc="-2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8000"/>
                </a:solidFill>
                <a:latin typeface="Arial"/>
                <a:cs typeface="Arial"/>
              </a:rPr>
              <a:t>the</a:t>
            </a:r>
            <a:r>
              <a:rPr sz="1800" b="1" spc="-1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8000"/>
                </a:solidFill>
                <a:latin typeface="Arial"/>
                <a:cs typeface="Arial"/>
              </a:rPr>
              <a:t>minerals</a:t>
            </a:r>
            <a:r>
              <a:rPr sz="1800" b="1" spc="-3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8000"/>
                </a:solidFill>
                <a:latin typeface="Arial"/>
                <a:cs typeface="Arial"/>
              </a:rPr>
              <a:t>are</a:t>
            </a:r>
            <a:r>
              <a:rPr sz="1800" b="1" spc="-1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8000"/>
                </a:solidFill>
                <a:latin typeface="Arial"/>
                <a:cs typeface="Arial"/>
              </a:rPr>
              <a:t>left</a:t>
            </a:r>
            <a:r>
              <a:rPr sz="1800" b="1" spc="-2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8000"/>
                </a:solidFill>
                <a:latin typeface="Arial"/>
                <a:cs typeface="Arial"/>
              </a:rPr>
              <a:t>behind</a:t>
            </a:r>
            <a:r>
              <a:rPr sz="1800" b="1" spc="-25" dirty="0">
                <a:solidFill>
                  <a:srgbClr val="008000"/>
                </a:solidFill>
                <a:latin typeface="Arial"/>
                <a:cs typeface="Arial"/>
              </a:rPr>
              <a:t> to </a:t>
            </a:r>
            <a:r>
              <a:rPr sz="1800" b="1" spc="-10" dirty="0">
                <a:solidFill>
                  <a:srgbClr val="008000"/>
                </a:solidFill>
                <a:latin typeface="Arial"/>
                <a:cs typeface="Arial"/>
              </a:rPr>
              <a:t>concentrate.</a:t>
            </a:r>
            <a:endParaRPr sz="1800">
              <a:latin typeface="Arial"/>
              <a:cs typeface="Arial"/>
            </a:endParaRPr>
          </a:p>
          <a:p>
            <a:pPr marL="545465" indent="-532765">
              <a:lnSpc>
                <a:spcPct val="100000"/>
              </a:lnSpc>
              <a:spcBef>
                <a:spcPts val="195"/>
              </a:spcBef>
              <a:buAutoNum type="arabicPeriod" startAt="4"/>
              <a:tabLst>
                <a:tab pos="545465" algn="l"/>
              </a:tabLst>
            </a:pPr>
            <a:r>
              <a:rPr sz="1800" b="1" dirty="0">
                <a:solidFill>
                  <a:srgbClr val="008000"/>
                </a:solidFill>
                <a:latin typeface="Arial"/>
                <a:cs typeface="Arial"/>
              </a:rPr>
              <a:t>Used</a:t>
            </a:r>
            <a:r>
              <a:rPr sz="1800" b="1" spc="-3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8000"/>
                </a:solidFill>
                <a:latin typeface="Arial"/>
                <a:cs typeface="Arial"/>
              </a:rPr>
              <a:t>in</a:t>
            </a:r>
            <a:r>
              <a:rPr sz="1800" b="1" spc="-3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8000"/>
                </a:solidFill>
                <a:latin typeface="Arial"/>
                <a:cs typeface="Arial"/>
              </a:rPr>
              <a:t>power</a:t>
            </a:r>
            <a:r>
              <a:rPr sz="1800" b="1" spc="-6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8000"/>
                </a:solidFill>
                <a:latin typeface="Arial"/>
                <a:cs typeface="Arial"/>
              </a:rPr>
              <a:t>plants,</a:t>
            </a:r>
            <a:r>
              <a:rPr sz="1800" b="1" spc="-4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8000"/>
                </a:solidFill>
                <a:latin typeface="Arial"/>
                <a:cs typeface="Arial"/>
              </a:rPr>
              <a:t>chemical,</a:t>
            </a:r>
            <a:r>
              <a:rPr sz="1800" b="1" spc="-2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8000"/>
                </a:solidFill>
                <a:latin typeface="Arial"/>
                <a:cs typeface="Arial"/>
              </a:rPr>
              <a:t>petrochemical,</a:t>
            </a:r>
            <a:r>
              <a:rPr sz="1800" b="1" spc="-3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8000"/>
                </a:solidFill>
                <a:latin typeface="Arial"/>
                <a:cs typeface="Arial"/>
              </a:rPr>
              <a:t>petroleum</a:t>
            </a:r>
            <a:r>
              <a:rPr sz="1800" b="1" spc="-4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8000"/>
                </a:solidFill>
                <a:latin typeface="Arial"/>
                <a:cs typeface="Arial"/>
              </a:rPr>
              <a:t>refining,</a:t>
            </a:r>
            <a:r>
              <a:rPr sz="1800" b="1" spc="-4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008000"/>
                </a:solidFill>
                <a:latin typeface="Arial"/>
                <a:cs typeface="Arial"/>
              </a:rPr>
              <a:t>steel,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64540" y="6404559"/>
            <a:ext cx="50419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008000"/>
                </a:solidFill>
                <a:latin typeface="Arial"/>
                <a:cs typeface="Arial"/>
              </a:rPr>
              <a:t>paper</a:t>
            </a:r>
            <a:r>
              <a:rPr sz="1800" b="1" spc="-2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8000"/>
                </a:solidFill>
                <a:latin typeface="Arial"/>
                <a:cs typeface="Arial"/>
              </a:rPr>
              <a:t>mills</a:t>
            </a:r>
            <a:r>
              <a:rPr sz="1800" b="1" spc="-3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8000"/>
                </a:solidFill>
                <a:latin typeface="Arial"/>
                <a:cs typeface="Arial"/>
              </a:rPr>
              <a:t>and</a:t>
            </a:r>
            <a:r>
              <a:rPr sz="1800" b="1" spc="-1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8000"/>
                </a:solidFill>
                <a:latin typeface="Arial"/>
                <a:cs typeface="Arial"/>
              </a:rPr>
              <a:t>all</a:t>
            </a:r>
            <a:r>
              <a:rPr sz="1800" b="1" spc="-2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8000"/>
                </a:solidFill>
                <a:latin typeface="Arial"/>
                <a:cs typeface="Arial"/>
              </a:rPr>
              <a:t>types</a:t>
            </a:r>
            <a:r>
              <a:rPr sz="1800" b="1" spc="-1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8000"/>
                </a:solidFill>
                <a:latin typeface="Arial"/>
                <a:cs typeface="Arial"/>
              </a:rPr>
              <a:t>of</a:t>
            </a:r>
            <a:r>
              <a:rPr sz="1800" b="1" spc="-1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8000"/>
                </a:solidFill>
                <a:latin typeface="Arial"/>
                <a:cs typeface="Arial"/>
              </a:rPr>
              <a:t>processing</a:t>
            </a:r>
            <a:r>
              <a:rPr sz="1800" b="1" spc="-2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008000"/>
                </a:solidFill>
                <a:latin typeface="Arial"/>
                <a:cs typeface="Arial"/>
              </a:rPr>
              <a:t>plants.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364604" y="1873072"/>
            <a:ext cx="856615" cy="3924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75" algn="ctr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latin typeface="Arial"/>
                <a:cs typeface="Arial"/>
              </a:rPr>
              <a:t>Drift</a:t>
            </a:r>
            <a:endParaRPr sz="12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200" b="1" spc="-10" dirty="0">
                <a:latin typeface="Arial"/>
                <a:cs typeface="Arial"/>
              </a:rPr>
              <a:t>Eliminators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043176" y="549275"/>
            <a:ext cx="4848225" cy="3006725"/>
            <a:chOff x="2043176" y="549275"/>
            <a:chExt cx="4848225" cy="3006725"/>
          </a:xfrm>
        </p:grpSpPr>
        <p:sp>
          <p:nvSpPr>
            <p:cNvPr id="9" name="object 9"/>
            <p:cNvSpPr/>
            <p:nvPr/>
          </p:nvSpPr>
          <p:spPr>
            <a:xfrm>
              <a:off x="2827274" y="3126358"/>
              <a:ext cx="294005" cy="272415"/>
            </a:xfrm>
            <a:custGeom>
              <a:avLst/>
              <a:gdLst/>
              <a:ahLst/>
              <a:cxnLst/>
              <a:rect l="l" t="t" r="r" b="b"/>
              <a:pathLst>
                <a:path w="294005" h="272414">
                  <a:moveTo>
                    <a:pt x="140588" y="0"/>
                  </a:moveTo>
                  <a:lnTo>
                    <a:pt x="185595" y="2801"/>
                  </a:lnTo>
                  <a:lnTo>
                    <a:pt x="225957" y="18537"/>
                  </a:lnTo>
                  <a:lnTo>
                    <a:pt x="259131" y="45180"/>
                  </a:lnTo>
                  <a:lnTo>
                    <a:pt x="282577" y="80698"/>
                  </a:lnTo>
                  <a:lnTo>
                    <a:pt x="293750" y="123062"/>
                  </a:lnTo>
                  <a:lnTo>
                    <a:pt x="290595" y="166758"/>
                  </a:lnTo>
                  <a:lnTo>
                    <a:pt x="274144" y="205984"/>
                  </a:lnTo>
                  <a:lnTo>
                    <a:pt x="246494" y="238286"/>
                  </a:lnTo>
                  <a:lnTo>
                    <a:pt x="209744" y="261206"/>
                  </a:lnTo>
                  <a:lnTo>
                    <a:pt x="165988" y="272288"/>
                  </a:lnTo>
                  <a:lnTo>
                    <a:pt x="120933" y="269548"/>
                  </a:lnTo>
                  <a:lnTo>
                    <a:pt x="80565" y="253849"/>
                  </a:lnTo>
                  <a:lnTo>
                    <a:pt x="47409" y="227226"/>
                  </a:lnTo>
                  <a:lnTo>
                    <a:pt x="23988" y="191715"/>
                  </a:lnTo>
                  <a:lnTo>
                    <a:pt x="12826" y="149351"/>
                  </a:lnTo>
                  <a:lnTo>
                    <a:pt x="13025" y="122372"/>
                  </a:lnTo>
                  <a:lnTo>
                    <a:pt x="18605" y="96202"/>
                  </a:lnTo>
                  <a:lnTo>
                    <a:pt x="29329" y="71556"/>
                  </a:lnTo>
                  <a:lnTo>
                    <a:pt x="44957" y="49149"/>
                  </a:lnTo>
                  <a:lnTo>
                    <a:pt x="3809" y="53086"/>
                  </a:lnTo>
                  <a:lnTo>
                    <a:pt x="0" y="13207"/>
                  </a:lnTo>
                  <a:lnTo>
                    <a:pt x="140588" y="0"/>
                  </a:lnTo>
                  <a:close/>
                </a:path>
              </a:pathLst>
            </a:custGeom>
            <a:ln w="25399">
              <a:solidFill>
                <a:srgbClr val="0000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792476" y="3125851"/>
              <a:ext cx="376555" cy="319405"/>
            </a:xfrm>
            <a:custGeom>
              <a:avLst/>
              <a:gdLst/>
              <a:ahLst/>
              <a:cxnLst/>
              <a:rect l="l" t="t" r="r" b="b"/>
              <a:pathLst>
                <a:path w="376555" h="319404">
                  <a:moveTo>
                    <a:pt x="93980" y="227837"/>
                  </a:moveTo>
                  <a:lnTo>
                    <a:pt x="0" y="319024"/>
                  </a:lnTo>
                </a:path>
                <a:path w="376555" h="319404">
                  <a:moveTo>
                    <a:pt x="282067" y="227837"/>
                  </a:moveTo>
                  <a:lnTo>
                    <a:pt x="376174" y="319024"/>
                  </a:lnTo>
                </a:path>
                <a:path w="376555" h="319404">
                  <a:moveTo>
                    <a:pt x="0" y="319024"/>
                  </a:moveTo>
                  <a:lnTo>
                    <a:pt x="376174" y="319024"/>
                  </a:lnTo>
                </a:path>
                <a:path w="376555" h="319404">
                  <a:moveTo>
                    <a:pt x="46990" y="136651"/>
                  </a:moveTo>
                  <a:lnTo>
                    <a:pt x="54178" y="93472"/>
                  </a:lnTo>
                  <a:lnTo>
                    <a:pt x="74198" y="55961"/>
                  </a:lnTo>
                  <a:lnTo>
                    <a:pt x="104734" y="26375"/>
                  </a:lnTo>
                  <a:lnTo>
                    <a:pt x="143469" y="6969"/>
                  </a:lnTo>
                  <a:lnTo>
                    <a:pt x="188087" y="0"/>
                  </a:lnTo>
                  <a:lnTo>
                    <a:pt x="232655" y="6969"/>
                  </a:lnTo>
                  <a:lnTo>
                    <a:pt x="271384" y="26375"/>
                  </a:lnTo>
                  <a:lnTo>
                    <a:pt x="301938" y="55961"/>
                  </a:lnTo>
                  <a:lnTo>
                    <a:pt x="321983" y="93471"/>
                  </a:lnTo>
                  <a:lnTo>
                    <a:pt x="329184" y="136651"/>
                  </a:lnTo>
                  <a:lnTo>
                    <a:pt x="321983" y="179893"/>
                  </a:lnTo>
                  <a:lnTo>
                    <a:pt x="301938" y="217442"/>
                  </a:lnTo>
                  <a:lnTo>
                    <a:pt x="271384" y="247047"/>
                  </a:lnTo>
                  <a:lnTo>
                    <a:pt x="232655" y="266460"/>
                  </a:lnTo>
                  <a:lnTo>
                    <a:pt x="188087" y="273431"/>
                  </a:lnTo>
                  <a:lnTo>
                    <a:pt x="143469" y="266460"/>
                  </a:lnTo>
                  <a:lnTo>
                    <a:pt x="104734" y="247047"/>
                  </a:lnTo>
                  <a:lnTo>
                    <a:pt x="74198" y="217442"/>
                  </a:lnTo>
                  <a:lnTo>
                    <a:pt x="54178" y="179893"/>
                  </a:lnTo>
                  <a:lnTo>
                    <a:pt x="46990" y="136651"/>
                  </a:lnTo>
                  <a:close/>
                </a:path>
              </a:pathLst>
            </a:custGeom>
            <a:ln w="25400">
              <a:solidFill>
                <a:srgbClr val="0000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546600" y="1158875"/>
              <a:ext cx="1708150" cy="1920875"/>
            </a:xfrm>
            <a:custGeom>
              <a:avLst/>
              <a:gdLst/>
              <a:ahLst/>
              <a:cxnLst/>
              <a:rect l="l" t="t" r="r" b="b"/>
              <a:pathLst>
                <a:path w="1708150" h="1920875">
                  <a:moveTo>
                    <a:pt x="266446" y="1920875"/>
                  </a:moveTo>
                  <a:lnTo>
                    <a:pt x="1441703" y="1920875"/>
                  </a:lnTo>
                </a:path>
                <a:path w="1708150" h="1920875">
                  <a:moveTo>
                    <a:pt x="78359" y="686053"/>
                  </a:moveTo>
                  <a:lnTo>
                    <a:pt x="266446" y="1920875"/>
                  </a:lnTo>
                </a:path>
                <a:path w="1708150" h="1920875">
                  <a:moveTo>
                    <a:pt x="1629790" y="686053"/>
                  </a:moveTo>
                  <a:lnTo>
                    <a:pt x="1441703" y="1920875"/>
                  </a:lnTo>
                </a:path>
                <a:path w="1708150" h="1920875">
                  <a:moveTo>
                    <a:pt x="360425" y="686053"/>
                  </a:moveTo>
                  <a:lnTo>
                    <a:pt x="548513" y="1920875"/>
                  </a:lnTo>
                </a:path>
                <a:path w="1708150" h="1920875">
                  <a:moveTo>
                    <a:pt x="1347724" y="686053"/>
                  </a:moveTo>
                  <a:lnTo>
                    <a:pt x="1159637" y="1920875"/>
                  </a:lnTo>
                </a:path>
                <a:path w="1708150" h="1920875">
                  <a:moveTo>
                    <a:pt x="305562" y="686053"/>
                  </a:moveTo>
                  <a:lnTo>
                    <a:pt x="493649" y="1920875"/>
                  </a:lnTo>
                </a:path>
                <a:path w="1708150" h="1920875">
                  <a:moveTo>
                    <a:pt x="1394714" y="686053"/>
                  </a:moveTo>
                  <a:lnTo>
                    <a:pt x="1206627" y="1920875"/>
                  </a:lnTo>
                </a:path>
                <a:path w="1708150" h="1920875">
                  <a:moveTo>
                    <a:pt x="462279" y="7620"/>
                  </a:moveTo>
                  <a:lnTo>
                    <a:pt x="1308480" y="7620"/>
                  </a:lnTo>
                </a:path>
                <a:path w="1708150" h="1920875">
                  <a:moveTo>
                    <a:pt x="465454" y="0"/>
                  </a:moveTo>
                  <a:lnTo>
                    <a:pt x="481401" y="47326"/>
                  </a:lnTo>
                  <a:lnTo>
                    <a:pt x="496361" y="94464"/>
                  </a:lnTo>
                  <a:lnTo>
                    <a:pt x="509348" y="141208"/>
                  </a:lnTo>
                  <a:lnTo>
                    <a:pt x="519377" y="187355"/>
                  </a:lnTo>
                  <a:lnTo>
                    <a:pt x="525459" y="232700"/>
                  </a:lnTo>
                  <a:lnTo>
                    <a:pt x="526610" y="277039"/>
                  </a:lnTo>
                  <a:lnTo>
                    <a:pt x="521842" y="320166"/>
                  </a:lnTo>
                  <a:lnTo>
                    <a:pt x="508026" y="364154"/>
                  </a:lnTo>
                  <a:lnTo>
                    <a:pt x="484993" y="409877"/>
                  </a:lnTo>
                  <a:lnTo>
                    <a:pt x="456198" y="455337"/>
                  </a:lnTo>
                  <a:lnTo>
                    <a:pt x="425100" y="498538"/>
                  </a:lnTo>
                  <a:lnTo>
                    <a:pt x="395155" y="537483"/>
                  </a:lnTo>
                  <a:lnTo>
                    <a:pt x="369820" y="570174"/>
                  </a:lnTo>
                  <a:lnTo>
                    <a:pt x="352551" y="594613"/>
                  </a:lnTo>
                </a:path>
                <a:path w="1708150" h="1920875">
                  <a:moveTo>
                    <a:pt x="1308480" y="0"/>
                  </a:moveTo>
                  <a:lnTo>
                    <a:pt x="1286826" y="47326"/>
                  </a:lnTo>
                  <a:lnTo>
                    <a:pt x="1266200" y="94464"/>
                  </a:lnTo>
                  <a:lnTo>
                    <a:pt x="1247632" y="141208"/>
                  </a:lnTo>
                  <a:lnTo>
                    <a:pt x="1232149" y="187355"/>
                  </a:lnTo>
                  <a:lnTo>
                    <a:pt x="1220780" y="232700"/>
                  </a:lnTo>
                  <a:lnTo>
                    <a:pt x="1214555" y="277039"/>
                  </a:lnTo>
                  <a:lnTo>
                    <a:pt x="1214501" y="320166"/>
                  </a:lnTo>
                  <a:lnTo>
                    <a:pt x="1223056" y="368798"/>
                  </a:lnTo>
                  <a:lnTo>
                    <a:pt x="1239764" y="415845"/>
                  </a:lnTo>
                  <a:lnTo>
                    <a:pt x="1262999" y="461629"/>
                  </a:lnTo>
                  <a:lnTo>
                    <a:pt x="1291133" y="506471"/>
                  </a:lnTo>
                  <a:lnTo>
                    <a:pt x="1322542" y="550692"/>
                  </a:lnTo>
                  <a:lnTo>
                    <a:pt x="1355598" y="594613"/>
                  </a:lnTo>
                </a:path>
                <a:path w="1708150" h="1920875">
                  <a:moveTo>
                    <a:pt x="1441703" y="1875154"/>
                  </a:moveTo>
                  <a:lnTo>
                    <a:pt x="1535811" y="1829435"/>
                  </a:lnTo>
                </a:path>
                <a:path w="1708150" h="1920875">
                  <a:moveTo>
                    <a:pt x="266446" y="1875154"/>
                  </a:moveTo>
                  <a:lnTo>
                    <a:pt x="172338" y="1829435"/>
                  </a:lnTo>
                </a:path>
                <a:path w="1708150" h="1920875">
                  <a:moveTo>
                    <a:pt x="109727" y="914653"/>
                  </a:moveTo>
                  <a:lnTo>
                    <a:pt x="15621" y="868934"/>
                  </a:lnTo>
                </a:path>
                <a:path w="1708150" h="1920875">
                  <a:moveTo>
                    <a:pt x="93979" y="769874"/>
                  </a:moveTo>
                  <a:lnTo>
                    <a:pt x="0" y="724153"/>
                  </a:lnTo>
                </a:path>
                <a:path w="1708150" h="1920875">
                  <a:moveTo>
                    <a:pt x="125349" y="1067180"/>
                  </a:moveTo>
                  <a:lnTo>
                    <a:pt x="31369" y="1021461"/>
                  </a:lnTo>
                </a:path>
                <a:path w="1708150" h="1920875">
                  <a:moveTo>
                    <a:pt x="148844" y="1234821"/>
                  </a:moveTo>
                  <a:lnTo>
                    <a:pt x="54863" y="1189101"/>
                  </a:lnTo>
                </a:path>
                <a:path w="1708150" h="1920875">
                  <a:moveTo>
                    <a:pt x="172338" y="1372108"/>
                  </a:moveTo>
                  <a:lnTo>
                    <a:pt x="78359" y="1326261"/>
                  </a:lnTo>
                </a:path>
                <a:path w="1708150" h="1920875">
                  <a:moveTo>
                    <a:pt x="203708" y="1554988"/>
                  </a:moveTo>
                  <a:lnTo>
                    <a:pt x="109727" y="1509267"/>
                  </a:lnTo>
                </a:path>
                <a:path w="1708150" h="1920875">
                  <a:moveTo>
                    <a:pt x="227202" y="1737995"/>
                  </a:moveTo>
                  <a:lnTo>
                    <a:pt x="133223" y="1692148"/>
                  </a:lnTo>
                </a:path>
                <a:path w="1708150" h="1920875">
                  <a:moveTo>
                    <a:pt x="1512315" y="1440688"/>
                  </a:moveTo>
                  <a:lnTo>
                    <a:pt x="1606296" y="1394967"/>
                  </a:lnTo>
                </a:path>
                <a:path w="1708150" h="1920875">
                  <a:moveTo>
                    <a:pt x="1535811" y="1280540"/>
                  </a:moveTo>
                  <a:lnTo>
                    <a:pt x="1629790" y="1234821"/>
                  </a:lnTo>
                </a:path>
                <a:path w="1708150" h="1920875">
                  <a:moveTo>
                    <a:pt x="1559305" y="1143380"/>
                  </a:moveTo>
                  <a:lnTo>
                    <a:pt x="1653286" y="1097661"/>
                  </a:lnTo>
                </a:path>
                <a:path w="1708150" h="1920875">
                  <a:moveTo>
                    <a:pt x="1582801" y="1006221"/>
                  </a:moveTo>
                  <a:lnTo>
                    <a:pt x="1676780" y="960374"/>
                  </a:lnTo>
                </a:path>
                <a:path w="1708150" h="1920875">
                  <a:moveTo>
                    <a:pt x="1598422" y="899413"/>
                  </a:moveTo>
                  <a:lnTo>
                    <a:pt x="1692528" y="853694"/>
                  </a:lnTo>
                </a:path>
                <a:path w="1708150" h="1920875">
                  <a:moveTo>
                    <a:pt x="1614170" y="769874"/>
                  </a:moveTo>
                  <a:lnTo>
                    <a:pt x="1708150" y="724153"/>
                  </a:lnTo>
                </a:path>
                <a:path w="1708150" h="1920875">
                  <a:moveTo>
                    <a:pt x="1488694" y="1600708"/>
                  </a:moveTo>
                  <a:lnTo>
                    <a:pt x="1582801" y="1554988"/>
                  </a:lnTo>
                </a:path>
                <a:path w="1708150" h="1920875">
                  <a:moveTo>
                    <a:pt x="1465199" y="1737995"/>
                  </a:moveTo>
                  <a:lnTo>
                    <a:pt x="1559305" y="1692148"/>
                  </a:lnTo>
                </a:path>
              </a:pathLst>
            </a:custGeom>
            <a:ln w="9525">
              <a:solidFill>
                <a:srgbClr val="0000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73864" y="2545397"/>
              <a:ext cx="67437" cy="8636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4624958" y="1844928"/>
              <a:ext cx="282575" cy="320675"/>
            </a:xfrm>
            <a:custGeom>
              <a:avLst/>
              <a:gdLst/>
              <a:ahLst/>
              <a:cxnLst/>
              <a:rect l="l" t="t" r="r" b="b"/>
              <a:pathLst>
                <a:path w="282575" h="320675">
                  <a:moveTo>
                    <a:pt x="0" y="0"/>
                  </a:moveTo>
                  <a:lnTo>
                    <a:pt x="282066" y="320167"/>
                  </a:lnTo>
                </a:path>
              </a:pathLst>
            </a:custGeom>
            <a:ln w="9525">
              <a:solidFill>
                <a:srgbClr val="0000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50396" y="2469705"/>
              <a:ext cx="69976" cy="107187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4624958" y="1753488"/>
              <a:ext cx="1551940" cy="1326515"/>
            </a:xfrm>
            <a:custGeom>
              <a:avLst/>
              <a:gdLst/>
              <a:ahLst/>
              <a:cxnLst/>
              <a:rect l="l" t="t" r="r" b="b"/>
              <a:pathLst>
                <a:path w="1551939" h="1326514">
                  <a:moveTo>
                    <a:pt x="7874" y="198120"/>
                  </a:moveTo>
                  <a:lnTo>
                    <a:pt x="289940" y="518287"/>
                  </a:lnTo>
                </a:path>
                <a:path w="1551939" h="1326514">
                  <a:moveTo>
                    <a:pt x="125349" y="914653"/>
                  </a:moveTo>
                  <a:lnTo>
                    <a:pt x="407415" y="1234821"/>
                  </a:lnTo>
                </a:path>
                <a:path w="1551939" h="1326514">
                  <a:moveTo>
                    <a:pt x="101853" y="792734"/>
                  </a:moveTo>
                  <a:lnTo>
                    <a:pt x="383920" y="1112774"/>
                  </a:lnTo>
                </a:path>
                <a:path w="1551939" h="1326514">
                  <a:moveTo>
                    <a:pt x="141096" y="1006094"/>
                  </a:moveTo>
                  <a:lnTo>
                    <a:pt x="423163" y="1326261"/>
                  </a:lnTo>
                </a:path>
                <a:path w="1551939" h="1326514">
                  <a:moveTo>
                    <a:pt x="31368" y="342900"/>
                  </a:moveTo>
                  <a:lnTo>
                    <a:pt x="313436" y="663066"/>
                  </a:lnTo>
                </a:path>
                <a:path w="1551939" h="1326514">
                  <a:moveTo>
                    <a:pt x="46989" y="457326"/>
                  </a:moveTo>
                  <a:lnTo>
                    <a:pt x="329056" y="777494"/>
                  </a:lnTo>
                </a:path>
                <a:path w="1551939" h="1326514">
                  <a:moveTo>
                    <a:pt x="62737" y="548766"/>
                  </a:moveTo>
                  <a:lnTo>
                    <a:pt x="344804" y="868934"/>
                  </a:lnTo>
                </a:path>
                <a:path w="1551939" h="1326514">
                  <a:moveTo>
                    <a:pt x="93979" y="685926"/>
                  </a:moveTo>
                  <a:lnTo>
                    <a:pt x="376046" y="1006094"/>
                  </a:lnTo>
                </a:path>
                <a:path w="1551939" h="1326514">
                  <a:moveTo>
                    <a:pt x="235076" y="91439"/>
                  </a:moveTo>
                  <a:lnTo>
                    <a:pt x="46989" y="320039"/>
                  </a:lnTo>
                </a:path>
                <a:path w="1551939" h="1326514">
                  <a:moveTo>
                    <a:pt x="235076" y="182880"/>
                  </a:moveTo>
                  <a:lnTo>
                    <a:pt x="46989" y="411607"/>
                  </a:lnTo>
                </a:path>
                <a:path w="1551939" h="1326514">
                  <a:moveTo>
                    <a:pt x="250698" y="274320"/>
                  </a:moveTo>
                  <a:lnTo>
                    <a:pt x="62737" y="503047"/>
                  </a:lnTo>
                </a:path>
                <a:path w="1551939" h="1326514">
                  <a:moveTo>
                    <a:pt x="258571" y="358139"/>
                  </a:moveTo>
                  <a:lnTo>
                    <a:pt x="70485" y="586866"/>
                  </a:lnTo>
                </a:path>
                <a:path w="1551939" h="1326514">
                  <a:moveTo>
                    <a:pt x="329056" y="731647"/>
                  </a:moveTo>
                  <a:lnTo>
                    <a:pt x="141096" y="960374"/>
                  </a:lnTo>
                </a:path>
                <a:path w="1551939" h="1326514">
                  <a:moveTo>
                    <a:pt x="376046" y="1097534"/>
                  </a:moveTo>
                  <a:lnTo>
                    <a:pt x="188087" y="1326261"/>
                  </a:lnTo>
                </a:path>
                <a:path w="1551939" h="1326514">
                  <a:moveTo>
                    <a:pt x="352551" y="914653"/>
                  </a:moveTo>
                  <a:lnTo>
                    <a:pt x="164591" y="1143381"/>
                  </a:lnTo>
                </a:path>
                <a:path w="1551939" h="1326514">
                  <a:moveTo>
                    <a:pt x="329056" y="823213"/>
                  </a:moveTo>
                  <a:lnTo>
                    <a:pt x="141096" y="1051814"/>
                  </a:lnTo>
                </a:path>
                <a:path w="1551939" h="1326514">
                  <a:moveTo>
                    <a:pt x="297688" y="586866"/>
                  </a:moveTo>
                  <a:lnTo>
                    <a:pt x="109727" y="815594"/>
                  </a:lnTo>
                </a:path>
                <a:path w="1551939" h="1326514">
                  <a:moveTo>
                    <a:pt x="282066" y="503047"/>
                  </a:moveTo>
                  <a:lnTo>
                    <a:pt x="93979" y="731647"/>
                  </a:lnTo>
                </a:path>
                <a:path w="1551939" h="1326514">
                  <a:moveTo>
                    <a:pt x="282066" y="411607"/>
                  </a:moveTo>
                  <a:lnTo>
                    <a:pt x="93979" y="640207"/>
                  </a:lnTo>
                </a:path>
                <a:path w="1551939" h="1326514">
                  <a:moveTo>
                    <a:pt x="305562" y="670687"/>
                  </a:moveTo>
                  <a:lnTo>
                    <a:pt x="117475" y="899413"/>
                  </a:lnTo>
                </a:path>
                <a:path w="1551939" h="1326514">
                  <a:moveTo>
                    <a:pt x="368300" y="990853"/>
                  </a:moveTo>
                  <a:lnTo>
                    <a:pt x="180212" y="1219581"/>
                  </a:lnTo>
                </a:path>
                <a:path w="1551939" h="1326514">
                  <a:moveTo>
                    <a:pt x="383920" y="1189101"/>
                  </a:moveTo>
                  <a:lnTo>
                    <a:pt x="282066" y="1326261"/>
                  </a:lnTo>
                </a:path>
                <a:path w="1551939" h="1326514">
                  <a:moveTo>
                    <a:pt x="141096" y="1097534"/>
                  </a:moveTo>
                  <a:lnTo>
                    <a:pt x="376046" y="1326261"/>
                  </a:lnTo>
                </a:path>
                <a:path w="1551939" h="1326514">
                  <a:moveTo>
                    <a:pt x="188087" y="1234821"/>
                  </a:moveTo>
                  <a:lnTo>
                    <a:pt x="282066" y="1326261"/>
                  </a:lnTo>
                </a:path>
                <a:path w="1551939" h="1326514">
                  <a:moveTo>
                    <a:pt x="93979" y="91439"/>
                  </a:moveTo>
                  <a:lnTo>
                    <a:pt x="235076" y="228600"/>
                  </a:lnTo>
                </a:path>
                <a:path w="1551939" h="1326514">
                  <a:moveTo>
                    <a:pt x="164591" y="91439"/>
                  </a:moveTo>
                  <a:lnTo>
                    <a:pt x="23494" y="228600"/>
                  </a:lnTo>
                </a:path>
                <a:path w="1551939" h="1326514">
                  <a:moveTo>
                    <a:pt x="0" y="91439"/>
                  </a:moveTo>
                  <a:lnTo>
                    <a:pt x="282066" y="91439"/>
                  </a:lnTo>
                </a:path>
                <a:path w="1551939" h="1326514">
                  <a:moveTo>
                    <a:pt x="1269364" y="91439"/>
                  </a:moveTo>
                  <a:lnTo>
                    <a:pt x="1551431" y="91439"/>
                  </a:lnTo>
                </a:path>
                <a:path w="1551939" h="1326514">
                  <a:moveTo>
                    <a:pt x="211581" y="0"/>
                  </a:moveTo>
                  <a:lnTo>
                    <a:pt x="1339850" y="0"/>
                  </a:lnTo>
                </a:path>
                <a:path w="1551939" h="1326514">
                  <a:moveTo>
                    <a:pt x="1339850" y="0"/>
                  </a:moveTo>
                  <a:lnTo>
                    <a:pt x="1339850" y="91439"/>
                  </a:lnTo>
                </a:path>
                <a:path w="1551939" h="1326514">
                  <a:moveTo>
                    <a:pt x="211581" y="0"/>
                  </a:moveTo>
                  <a:lnTo>
                    <a:pt x="211581" y="91439"/>
                  </a:lnTo>
                </a:path>
                <a:path w="1551939" h="1326514">
                  <a:moveTo>
                    <a:pt x="46989" y="91439"/>
                  </a:moveTo>
                  <a:lnTo>
                    <a:pt x="0" y="137160"/>
                  </a:lnTo>
                </a:path>
                <a:path w="1551939" h="1326514">
                  <a:moveTo>
                    <a:pt x="1316354" y="121920"/>
                  </a:moveTo>
                  <a:lnTo>
                    <a:pt x="1504441" y="350520"/>
                  </a:lnTo>
                </a:path>
                <a:path w="1551939" h="1326514">
                  <a:moveTo>
                    <a:pt x="1551431" y="121920"/>
                  </a:moveTo>
                  <a:lnTo>
                    <a:pt x="1269364" y="396366"/>
                  </a:lnTo>
                </a:path>
                <a:path w="1551939" h="1326514">
                  <a:moveTo>
                    <a:pt x="1316354" y="182880"/>
                  </a:moveTo>
                  <a:lnTo>
                    <a:pt x="1504441" y="411607"/>
                  </a:lnTo>
                </a:path>
                <a:path w="1551939" h="1326514">
                  <a:moveTo>
                    <a:pt x="1551431" y="182880"/>
                  </a:moveTo>
                  <a:lnTo>
                    <a:pt x="1269364" y="457326"/>
                  </a:lnTo>
                </a:path>
                <a:path w="1551939" h="1326514">
                  <a:moveTo>
                    <a:pt x="1292860" y="289560"/>
                  </a:moveTo>
                  <a:lnTo>
                    <a:pt x="1480946" y="518287"/>
                  </a:lnTo>
                </a:path>
                <a:path w="1551939" h="1326514">
                  <a:moveTo>
                    <a:pt x="1527937" y="289560"/>
                  </a:moveTo>
                  <a:lnTo>
                    <a:pt x="1245869" y="564007"/>
                  </a:lnTo>
                </a:path>
                <a:path w="1551939" h="1326514">
                  <a:moveTo>
                    <a:pt x="1237995" y="609726"/>
                  </a:moveTo>
                  <a:lnTo>
                    <a:pt x="1426082" y="838453"/>
                  </a:lnTo>
                </a:path>
                <a:path w="1551939" h="1326514">
                  <a:moveTo>
                    <a:pt x="1473073" y="609726"/>
                  </a:moveTo>
                  <a:lnTo>
                    <a:pt x="1191005" y="884174"/>
                  </a:lnTo>
                </a:path>
                <a:path w="1551939" h="1326514">
                  <a:moveTo>
                    <a:pt x="1269364" y="503047"/>
                  </a:moveTo>
                  <a:lnTo>
                    <a:pt x="1457452" y="731647"/>
                  </a:lnTo>
                </a:path>
                <a:path w="1551939" h="1326514">
                  <a:moveTo>
                    <a:pt x="1504441" y="503047"/>
                  </a:moveTo>
                  <a:lnTo>
                    <a:pt x="1222375" y="777494"/>
                  </a:lnTo>
                </a:path>
                <a:path w="1551939" h="1326514">
                  <a:moveTo>
                    <a:pt x="1269364" y="411607"/>
                  </a:moveTo>
                  <a:lnTo>
                    <a:pt x="1457452" y="640207"/>
                  </a:lnTo>
                </a:path>
                <a:path w="1551939" h="1326514">
                  <a:moveTo>
                    <a:pt x="1504441" y="411607"/>
                  </a:moveTo>
                  <a:lnTo>
                    <a:pt x="1222375" y="685926"/>
                  </a:lnTo>
                </a:path>
                <a:path w="1551939" h="1326514">
                  <a:moveTo>
                    <a:pt x="1175385" y="1051814"/>
                  </a:moveTo>
                  <a:lnTo>
                    <a:pt x="1363344" y="1280540"/>
                  </a:lnTo>
                </a:path>
                <a:path w="1551939" h="1326514">
                  <a:moveTo>
                    <a:pt x="1410335" y="1051814"/>
                  </a:moveTo>
                  <a:lnTo>
                    <a:pt x="1128267" y="1326261"/>
                  </a:lnTo>
                </a:path>
                <a:path w="1551939" h="1326514">
                  <a:moveTo>
                    <a:pt x="1175385" y="975613"/>
                  </a:moveTo>
                  <a:lnTo>
                    <a:pt x="1363344" y="1204340"/>
                  </a:lnTo>
                </a:path>
                <a:path w="1551939" h="1326514">
                  <a:moveTo>
                    <a:pt x="1410335" y="975613"/>
                  </a:moveTo>
                  <a:lnTo>
                    <a:pt x="1128267" y="1250061"/>
                  </a:lnTo>
                </a:path>
                <a:path w="1551939" h="1326514">
                  <a:moveTo>
                    <a:pt x="1198879" y="891794"/>
                  </a:moveTo>
                  <a:lnTo>
                    <a:pt x="1386839" y="1120394"/>
                  </a:lnTo>
                </a:path>
                <a:path w="1551939" h="1326514">
                  <a:moveTo>
                    <a:pt x="1433956" y="891794"/>
                  </a:moveTo>
                  <a:lnTo>
                    <a:pt x="1151763" y="1166240"/>
                  </a:lnTo>
                </a:path>
                <a:path w="1551939" h="1326514">
                  <a:moveTo>
                    <a:pt x="1206627" y="807974"/>
                  </a:moveTo>
                  <a:lnTo>
                    <a:pt x="1394714" y="1036574"/>
                  </a:lnTo>
                </a:path>
                <a:path w="1551939" h="1326514">
                  <a:moveTo>
                    <a:pt x="1441703" y="807974"/>
                  </a:moveTo>
                  <a:lnTo>
                    <a:pt x="1159637" y="1082294"/>
                  </a:lnTo>
                </a:path>
                <a:path w="1551939" h="1326514">
                  <a:moveTo>
                    <a:pt x="1222375" y="708787"/>
                  </a:moveTo>
                  <a:lnTo>
                    <a:pt x="1410335" y="937513"/>
                  </a:lnTo>
                </a:path>
                <a:path w="1551939" h="1326514">
                  <a:moveTo>
                    <a:pt x="1457452" y="708787"/>
                  </a:moveTo>
                  <a:lnTo>
                    <a:pt x="1175385" y="983234"/>
                  </a:lnTo>
                </a:path>
                <a:path w="1551939" h="1326514">
                  <a:moveTo>
                    <a:pt x="1363344" y="91439"/>
                  </a:moveTo>
                  <a:lnTo>
                    <a:pt x="1504441" y="228600"/>
                  </a:lnTo>
                </a:path>
                <a:path w="1551939" h="1326514">
                  <a:moveTo>
                    <a:pt x="1504441" y="91439"/>
                  </a:moveTo>
                  <a:lnTo>
                    <a:pt x="1269364" y="274320"/>
                  </a:lnTo>
                </a:path>
                <a:path w="1551939" h="1326514">
                  <a:moveTo>
                    <a:pt x="1175385" y="1143381"/>
                  </a:moveTo>
                  <a:lnTo>
                    <a:pt x="1316354" y="1326261"/>
                  </a:lnTo>
                </a:path>
                <a:path w="1551939" h="1326514">
                  <a:moveTo>
                    <a:pt x="1128267" y="1234821"/>
                  </a:moveTo>
                  <a:lnTo>
                    <a:pt x="1222375" y="1326261"/>
                  </a:lnTo>
                </a:path>
              </a:pathLst>
            </a:custGeom>
            <a:ln w="9525">
              <a:solidFill>
                <a:srgbClr val="0000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853305" y="1841880"/>
              <a:ext cx="178435" cy="821690"/>
            </a:xfrm>
            <a:custGeom>
              <a:avLst/>
              <a:gdLst/>
              <a:ahLst/>
              <a:cxnLst/>
              <a:rect l="l" t="t" r="r" b="b"/>
              <a:pathLst>
                <a:path w="178435" h="821689">
                  <a:moveTo>
                    <a:pt x="0" y="7112"/>
                  </a:moveTo>
                  <a:lnTo>
                    <a:pt x="13970" y="97536"/>
                  </a:lnTo>
                  <a:lnTo>
                    <a:pt x="30225" y="48768"/>
                  </a:lnTo>
                  <a:lnTo>
                    <a:pt x="60452" y="90424"/>
                  </a:lnTo>
                  <a:lnTo>
                    <a:pt x="46482" y="0"/>
                  </a:lnTo>
                  <a:lnTo>
                    <a:pt x="30225" y="48768"/>
                  </a:lnTo>
                  <a:lnTo>
                    <a:pt x="0" y="7112"/>
                  </a:lnTo>
                  <a:close/>
                </a:path>
                <a:path w="178435" h="821689">
                  <a:moveTo>
                    <a:pt x="15621" y="98679"/>
                  </a:moveTo>
                  <a:lnTo>
                    <a:pt x="29591" y="188976"/>
                  </a:lnTo>
                  <a:lnTo>
                    <a:pt x="45847" y="140208"/>
                  </a:lnTo>
                  <a:lnTo>
                    <a:pt x="76073" y="181864"/>
                  </a:lnTo>
                  <a:lnTo>
                    <a:pt x="62103" y="91440"/>
                  </a:lnTo>
                  <a:lnTo>
                    <a:pt x="45847" y="140208"/>
                  </a:lnTo>
                  <a:lnTo>
                    <a:pt x="15621" y="98679"/>
                  </a:lnTo>
                  <a:close/>
                </a:path>
                <a:path w="178435" h="821689">
                  <a:moveTo>
                    <a:pt x="31369" y="190119"/>
                  </a:moveTo>
                  <a:lnTo>
                    <a:pt x="45339" y="280543"/>
                  </a:lnTo>
                  <a:lnTo>
                    <a:pt x="61595" y="231648"/>
                  </a:lnTo>
                  <a:lnTo>
                    <a:pt x="91821" y="273304"/>
                  </a:lnTo>
                  <a:lnTo>
                    <a:pt x="77850" y="182880"/>
                  </a:lnTo>
                  <a:lnTo>
                    <a:pt x="61595" y="231648"/>
                  </a:lnTo>
                  <a:lnTo>
                    <a:pt x="31369" y="190119"/>
                  </a:lnTo>
                  <a:close/>
                </a:path>
                <a:path w="178435" h="821689">
                  <a:moveTo>
                    <a:pt x="46990" y="281559"/>
                  </a:moveTo>
                  <a:lnTo>
                    <a:pt x="60960" y="371983"/>
                  </a:lnTo>
                  <a:lnTo>
                    <a:pt x="77216" y="323215"/>
                  </a:lnTo>
                  <a:lnTo>
                    <a:pt x="107442" y="364744"/>
                  </a:lnTo>
                  <a:lnTo>
                    <a:pt x="93472" y="274320"/>
                  </a:lnTo>
                  <a:lnTo>
                    <a:pt x="77216" y="323215"/>
                  </a:lnTo>
                  <a:lnTo>
                    <a:pt x="46990" y="281559"/>
                  </a:lnTo>
                  <a:close/>
                </a:path>
                <a:path w="178435" h="821689">
                  <a:moveTo>
                    <a:pt x="62737" y="372999"/>
                  </a:moveTo>
                  <a:lnTo>
                    <a:pt x="76708" y="463423"/>
                  </a:lnTo>
                  <a:lnTo>
                    <a:pt x="92964" y="414655"/>
                  </a:lnTo>
                  <a:lnTo>
                    <a:pt x="123190" y="456184"/>
                  </a:lnTo>
                  <a:lnTo>
                    <a:pt x="109093" y="365887"/>
                  </a:lnTo>
                  <a:lnTo>
                    <a:pt x="92964" y="414655"/>
                  </a:lnTo>
                  <a:lnTo>
                    <a:pt x="62737" y="372999"/>
                  </a:lnTo>
                  <a:close/>
                </a:path>
                <a:path w="178435" h="821689">
                  <a:moveTo>
                    <a:pt x="70485" y="464439"/>
                  </a:moveTo>
                  <a:lnTo>
                    <a:pt x="84455" y="554863"/>
                  </a:lnTo>
                  <a:lnTo>
                    <a:pt x="100711" y="506095"/>
                  </a:lnTo>
                  <a:lnTo>
                    <a:pt x="130937" y="547751"/>
                  </a:lnTo>
                  <a:lnTo>
                    <a:pt x="116967" y="457327"/>
                  </a:lnTo>
                  <a:lnTo>
                    <a:pt x="100711" y="506095"/>
                  </a:lnTo>
                  <a:lnTo>
                    <a:pt x="70485" y="464439"/>
                  </a:lnTo>
                  <a:close/>
                </a:path>
                <a:path w="178435" h="821689">
                  <a:moveTo>
                    <a:pt x="93980" y="556006"/>
                  </a:moveTo>
                  <a:lnTo>
                    <a:pt x="107950" y="646430"/>
                  </a:lnTo>
                  <a:lnTo>
                    <a:pt x="124206" y="597535"/>
                  </a:lnTo>
                  <a:lnTo>
                    <a:pt x="154432" y="639191"/>
                  </a:lnTo>
                  <a:lnTo>
                    <a:pt x="140462" y="548767"/>
                  </a:lnTo>
                  <a:lnTo>
                    <a:pt x="124206" y="597535"/>
                  </a:lnTo>
                  <a:lnTo>
                    <a:pt x="93980" y="556006"/>
                  </a:lnTo>
                  <a:close/>
                </a:path>
                <a:path w="178435" h="821689">
                  <a:moveTo>
                    <a:pt x="117475" y="731266"/>
                  </a:moveTo>
                  <a:lnTo>
                    <a:pt x="131572" y="821690"/>
                  </a:lnTo>
                  <a:lnTo>
                    <a:pt x="147700" y="772922"/>
                  </a:lnTo>
                  <a:lnTo>
                    <a:pt x="177927" y="814451"/>
                  </a:lnTo>
                  <a:lnTo>
                    <a:pt x="163957" y="724154"/>
                  </a:lnTo>
                  <a:lnTo>
                    <a:pt x="147700" y="772922"/>
                  </a:lnTo>
                  <a:lnTo>
                    <a:pt x="117475" y="731266"/>
                  </a:lnTo>
                  <a:close/>
                </a:path>
              </a:pathLst>
            </a:custGeom>
            <a:ln w="9525">
              <a:solidFill>
                <a:srgbClr val="0000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28755" y="2980499"/>
              <a:ext cx="69977" cy="107061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4978654" y="1841246"/>
              <a:ext cx="967740" cy="1235710"/>
            </a:xfrm>
            <a:custGeom>
              <a:avLst/>
              <a:gdLst/>
              <a:ahLst/>
              <a:cxnLst/>
              <a:rect l="l" t="t" r="r" b="b"/>
              <a:pathLst>
                <a:path w="967739" h="1235710">
                  <a:moveTo>
                    <a:pt x="23495" y="1013967"/>
                  </a:moveTo>
                  <a:lnTo>
                    <a:pt x="37465" y="1104391"/>
                  </a:lnTo>
                  <a:lnTo>
                    <a:pt x="53721" y="1055624"/>
                  </a:lnTo>
                  <a:lnTo>
                    <a:pt x="83947" y="1097152"/>
                  </a:lnTo>
                  <a:lnTo>
                    <a:pt x="69976" y="1006728"/>
                  </a:lnTo>
                  <a:lnTo>
                    <a:pt x="53721" y="1055624"/>
                  </a:lnTo>
                  <a:lnTo>
                    <a:pt x="23495" y="1013967"/>
                  </a:lnTo>
                  <a:close/>
                </a:path>
                <a:path w="967739" h="1235710">
                  <a:moveTo>
                    <a:pt x="15748" y="922527"/>
                  </a:moveTo>
                  <a:lnTo>
                    <a:pt x="29718" y="1012825"/>
                  </a:lnTo>
                  <a:lnTo>
                    <a:pt x="45974" y="964056"/>
                  </a:lnTo>
                  <a:lnTo>
                    <a:pt x="76073" y="1005713"/>
                  </a:lnTo>
                  <a:lnTo>
                    <a:pt x="62103" y="915288"/>
                  </a:lnTo>
                  <a:lnTo>
                    <a:pt x="45974" y="964056"/>
                  </a:lnTo>
                  <a:lnTo>
                    <a:pt x="15748" y="922527"/>
                  </a:lnTo>
                  <a:close/>
                </a:path>
                <a:path w="967739" h="1235710">
                  <a:moveTo>
                    <a:pt x="0" y="823340"/>
                  </a:moveTo>
                  <a:lnTo>
                    <a:pt x="13970" y="913764"/>
                  </a:lnTo>
                  <a:lnTo>
                    <a:pt x="30225" y="864996"/>
                  </a:lnTo>
                  <a:lnTo>
                    <a:pt x="60451" y="906652"/>
                  </a:lnTo>
                  <a:lnTo>
                    <a:pt x="46482" y="816228"/>
                  </a:lnTo>
                  <a:lnTo>
                    <a:pt x="30225" y="864996"/>
                  </a:lnTo>
                  <a:lnTo>
                    <a:pt x="0" y="823340"/>
                  </a:lnTo>
                  <a:close/>
                </a:path>
                <a:path w="967739" h="1235710">
                  <a:moveTo>
                    <a:pt x="820547" y="616584"/>
                  </a:moveTo>
                  <a:lnTo>
                    <a:pt x="807847" y="684911"/>
                  </a:lnTo>
                  <a:lnTo>
                    <a:pt x="836803" y="654938"/>
                  </a:lnTo>
                  <a:lnTo>
                    <a:pt x="853186" y="693292"/>
                  </a:lnTo>
                  <a:lnTo>
                    <a:pt x="865759" y="624839"/>
                  </a:lnTo>
                  <a:lnTo>
                    <a:pt x="836803" y="654938"/>
                  </a:lnTo>
                  <a:lnTo>
                    <a:pt x="820547" y="616584"/>
                  </a:lnTo>
                  <a:close/>
                </a:path>
                <a:path w="967739" h="1235710">
                  <a:moveTo>
                    <a:pt x="797051" y="792733"/>
                  </a:moveTo>
                  <a:lnTo>
                    <a:pt x="784351" y="861187"/>
                  </a:lnTo>
                  <a:lnTo>
                    <a:pt x="813308" y="831214"/>
                  </a:lnTo>
                  <a:lnTo>
                    <a:pt x="829563" y="869568"/>
                  </a:lnTo>
                  <a:lnTo>
                    <a:pt x="842263" y="801115"/>
                  </a:lnTo>
                  <a:lnTo>
                    <a:pt x="813308" y="831214"/>
                  </a:lnTo>
                  <a:lnTo>
                    <a:pt x="797051" y="792733"/>
                  </a:lnTo>
                  <a:close/>
                </a:path>
                <a:path w="967739" h="1235710">
                  <a:moveTo>
                    <a:pt x="859663" y="373506"/>
                  </a:moveTo>
                  <a:lnTo>
                    <a:pt x="847090" y="441959"/>
                  </a:lnTo>
                  <a:lnTo>
                    <a:pt x="876046" y="411988"/>
                  </a:lnTo>
                  <a:lnTo>
                    <a:pt x="892301" y="450341"/>
                  </a:lnTo>
                  <a:lnTo>
                    <a:pt x="905001" y="381888"/>
                  </a:lnTo>
                  <a:lnTo>
                    <a:pt x="876046" y="411988"/>
                  </a:lnTo>
                  <a:lnTo>
                    <a:pt x="859663" y="373506"/>
                  </a:lnTo>
                  <a:close/>
                </a:path>
                <a:path w="967739" h="1235710">
                  <a:moveTo>
                    <a:pt x="781304" y="869061"/>
                  </a:moveTo>
                  <a:lnTo>
                    <a:pt x="768731" y="937387"/>
                  </a:lnTo>
                  <a:lnTo>
                    <a:pt x="797687" y="907414"/>
                  </a:lnTo>
                  <a:lnTo>
                    <a:pt x="813943" y="945768"/>
                  </a:lnTo>
                  <a:lnTo>
                    <a:pt x="826643" y="877442"/>
                  </a:lnTo>
                  <a:lnTo>
                    <a:pt x="797687" y="907414"/>
                  </a:lnTo>
                  <a:lnTo>
                    <a:pt x="781304" y="869061"/>
                  </a:lnTo>
                  <a:close/>
                </a:path>
                <a:path w="967739" h="1235710">
                  <a:moveTo>
                    <a:pt x="773430" y="937640"/>
                  </a:moveTo>
                  <a:lnTo>
                    <a:pt x="760857" y="1005966"/>
                  </a:lnTo>
                  <a:lnTo>
                    <a:pt x="789813" y="975994"/>
                  </a:lnTo>
                  <a:lnTo>
                    <a:pt x="806069" y="1014349"/>
                  </a:lnTo>
                  <a:lnTo>
                    <a:pt x="818769" y="946023"/>
                  </a:lnTo>
                  <a:lnTo>
                    <a:pt x="789813" y="975994"/>
                  </a:lnTo>
                  <a:lnTo>
                    <a:pt x="773430" y="937640"/>
                  </a:lnTo>
                  <a:close/>
                </a:path>
                <a:path w="967739" h="1235710">
                  <a:moveTo>
                    <a:pt x="765683" y="998601"/>
                  </a:moveTo>
                  <a:lnTo>
                    <a:pt x="752983" y="1067053"/>
                  </a:lnTo>
                  <a:lnTo>
                    <a:pt x="781938" y="1036954"/>
                  </a:lnTo>
                  <a:lnTo>
                    <a:pt x="798322" y="1075308"/>
                  </a:lnTo>
                  <a:lnTo>
                    <a:pt x="810895" y="1006982"/>
                  </a:lnTo>
                  <a:lnTo>
                    <a:pt x="781938" y="1036954"/>
                  </a:lnTo>
                  <a:lnTo>
                    <a:pt x="765683" y="998601"/>
                  </a:lnTo>
                  <a:close/>
                </a:path>
                <a:path w="967739" h="1235710">
                  <a:moveTo>
                    <a:pt x="734313" y="1158620"/>
                  </a:moveTo>
                  <a:lnTo>
                    <a:pt x="721613" y="1227074"/>
                  </a:lnTo>
                  <a:lnTo>
                    <a:pt x="750570" y="1197102"/>
                  </a:lnTo>
                  <a:lnTo>
                    <a:pt x="766953" y="1235455"/>
                  </a:lnTo>
                  <a:lnTo>
                    <a:pt x="779526" y="1167002"/>
                  </a:lnTo>
                  <a:lnTo>
                    <a:pt x="750570" y="1197102"/>
                  </a:lnTo>
                  <a:lnTo>
                    <a:pt x="734313" y="1158620"/>
                  </a:lnTo>
                  <a:close/>
                </a:path>
                <a:path w="967739" h="1235710">
                  <a:moveTo>
                    <a:pt x="749935" y="1059561"/>
                  </a:moveTo>
                  <a:lnTo>
                    <a:pt x="737362" y="1128014"/>
                  </a:lnTo>
                  <a:lnTo>
                    <a:pt x="766318" y="1097914"/>
                  </a:lnTo>
                  <a:lnTo>
                    <a:pt x="782574" y="1136395"/>
                  </a:lnTo>
                  <a:lnTo>
                    <a:pt x="795274" y="1067942"/>
                  </a:lnTo>
                  <a:lnTo>
                    <a:pt x="766318" y="1097914"/>
                  </a:lnTo>
                  <a:lnTo>
                    <a:pt x="749935" y="1059561"/>
                  </a:lnTo>
                  <a:close/>
                </a:path>
                <a:path w="967739" h="1235710">
                  <a:moveTo>
                    <a:pt x="875411" y="274446"/>
                  </a:moveTo>
                  <a:lnTo>
                    <a:pt x="862711" y="342900"/>
                  </a:lnTo>
                  <a:lnTo>
                    <a:pt x="891667" y="312800"/>
                  </a:lnTo>
                  <a:lnTo>
                    <a:pt x="907923" y="351281"/>
                  </a:lnTo>
                  <a:lnTo>
                    <a:pt x="920623" y="282828"/>
                  </a:lnTo>
                  <a:lnTo>
                    <a:pt x="891667" y="312800"/>
                  </a:lnTo>
                  <a:lnTo>
                    <a:pt x="875411" y="274446"/>
                  </a:lnTo>
                  <a:close/>
                </a:path>
                <a:path w="967739" h="1235710">
                  <a:moveTo>
                    <a:pt x="883158" y="183006"/>
                  </a:moveTo>
                  <a:lnTo>
                    <a:pt x="870585" y="251332"/>
                  </a:lnTo>
                  <a:lnTo>
                    <a:pt x="899541" y="221361"/>
                  </a:lnTo>
                  <a:lnTo>
                    <a:pt x="915797" y="259714"/>
                  </a:lnTo>
                  <a:lnTo>
                    <a:pt x="928497" y="191388"/>
                  </a:lnTo>
                  <a:lnTo>
                    <a:pt x="899541" y="221361"/>
                  </a:lnTo>
                  <a:lnTo>
                    <a:pt x="883158" y="183006"/>
                  </a:lnTo>
                  <a:close/>
                </a:path>
                <a:path w="967739" h="1235710">
                  <a:moveTo>
                    <a:pt x="898906" y="91566"/>
                  </a:moveTo>
                  <a:lnTo>
                    <a:pt x="886206" y="159892"/>
                  </a:lnTo>
                  <a:lnTo>
                    <a:pt x="915162" y="129920"/>
                  </a:lnTo>
                  <a:lnTo>
                    <a:pt x="931545" y="168275"/>
                  </a:lnTo>
                  <a:lnTo>
                    <a:pt x="944118" y="99949"/>
                  </a:lnTo>
                  <a:lnTo>
                    <a:pt x="915162" y="129920"/>
                  </a:lnTo>
                  <a:lnTo>
                    <a:pt x="898906" y="91566"/>
                  </a:lnTo>
                  <a:close/>
                </a:path>
                <a:path w="967739" h="1235710">
                  <a:moveTo>
                    <a:pt x="922401" y="0"/>
                  </a:moveTo>
                  <a:lnTo>
                    <a:pt x="909701" y="68452"/>
                  </a:lnTo>
                  <a:lnTo>
                    <a:pt x="938657" y="38480"/>
                  </a:lnTo>
                  <a:lnTo>
                    <a:pt x="955040" y="76834"/>
                  </a:lnTo>
                  <a:lnTo>
                    <a:pt x="967613" y="8381"/>
                  </a:lnTo>
                  <a:lnTo>
                    <a:pt x="938657" y="38480"/>
                  </a:lnTo>
                  <a:lnTo>
                    <a:pt x="922401" y="0"/>
                  </a:lnTo>
                  <a:close/>
                </a:path>
              </a:pathLst>
            </a:custGeom>
            <a:ln w="9525">
              <a:solidFill>
                <a:srgbClr val="0000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809996" y="2298700"/>
              <a:ext cx="58419" cy="76835"/>
            </a:xfrm>
            <a:custGeom>
              <a:avLst/>
              <a:gdLst/>
              <a:ahLst/>
              <a:cxnLst/>
              <a:rect l="l" t="t" r="r" b="b"/>
              <a:pathLst>
                <a:path w="58420" h="76835">
                  <a:moveTo>
                    <a:pt x="12700" y="0"/>
                  </a:moveTo>
                  <a:lnTo>
                    <a:pt x="0" y="68325"/>
                  </a:lnTo>
                  <a:lnTo>
                    <a:pt x="28955" y="38353"/>
                  </a:lnTo>
                  <a:lnTo>
                    <a:pt x="45338" y="76708"/>
                  </a:lnTo>
                  <a:lnTo>
                    <a:pt x="57912" y="8254"/>
                  </a:lnTo>
                  <a:lnTo>
                    <a:pt x="28955" y="38353"/>
                  </a:lnTo>
                  <a:lnTo>
                    <a:pt x="12700" y="0"/>
                  </a:lnTo>
                  <a:close/>
                </a:path>
              </a:pathLst>
            </a:custGeom>
            <a:ln w="9525">
              <a:solidFill>
                <a:srgbClr val="0000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802248" y="2382520"/>
              <a:ext cx="57785" cy="76835"/>
            </a:xfrm>
            <a:custGeom>
              <a:avLst/>
              <a:gdLst/>
              <a:ahLst/>
              <a:cxnLst/>
              <a:rect l="l" t="t" r="r" b="b"/>
              <a:pathLst>
                <a:path w="57785" h="76835">
                  <a:moveTo>
                    <a:pt x="12573" y="0"/>
                  </a:moveTo>
                  <a:lnTo>
                    <a:pt x="0" y="68325"/>
                  </a:lnTo>
                  <a:lnTo>
                    <a:pt x="28828" y="38353"/>
                  </a:lnTo>
                  <a:lnTo>
                    <a:pt x="45212" y="76707"/>
                  </a:lnTo>
                  <a:lnTo>
                    <a:pt x="57785" y="8381"/>
                  </a:lnTo>
                  <a:lnTo>
                    <a:pt x="28828" y="38353"/>
                  </a:lnTo>
                  <a:lnTo>
                    <a:pt x="12573" y="0"/>
                  </a:lnTo>
                  <a:close/>
                </a:path>
              </a:pathLst>
            </a:custGeom>
            <a:ln w="9525">
              <a:solidFill>
                <a:srgbClr val="0000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134229" y="1395222"/>
              <a:ext cx="564515" cy="91440"/>
            </a:xfrm>
            <a:custGeom>
              <a:avLst/>
              <a:gdLst/>
              <a:ahLst/>
              <a:cxnLst/>
              <a:rect l="l" t="t" r="r" b="b"/>
              <a:pathLst>
                <a:path w="564514" h="91440">
                  <a:moveTo>
                    <a:pt x="0" y="45719"/>
                  </a:moveTo>
                  <a:lnTo>
                    <a:pt x="11098" y="27914"/>
                  </a:lnTo>
                  <a:lnTo>
                    <a:pt x="41354" y="13382"/>
                  </a:lnTo>
                  <a:lnTo>
                    <a:pt x="86207" y="3589"/>
                  </a:lnTo>
                  <a:lnTo>
                    <a:pt x="141097" y="0"/>
                  </a:lnTo>
                  <a:lnTo>
                    <a:pt x="195966" y="3589"/>
                  </a:lnTo>
                  <a:lnTo>
                    <a:pt x="240776" y="13382"/>
                  </a:lnTo>
                  <a:lnTo>
                    <a:pt x="270988" y="27914"/>
                  </a:lnTo>
                  <a:lnTo>
                    <a:pt x="282067" y="45719"/>
                  </a:lnTo>
                  <a:lnTo>
                    <a:pt x="270988" y="63525"/>
                  </a:lnTo>
                  <a:lnTo>
                    <a:pt x="240776" y="78057"/>
                  </a:lnTo>
                  <a:lnTo>
                    <a:pt x="195966" y="87850"/>
                  </a:lnTo>
                  <a:lnTo>
                    <a:pt x="141097" y="91439"/>
                  </a:lnTo>
                  <a:lnTo>
                    <a:pt x="86207" y="87850"/>
                  </a:lnTo>
                  <a:lnTo>
                    <a:pt x="41354" y="78057"/>
                  </a:lnTo>
                  <a:lnTo>
                    <a:pt x="11098" y="63525"/>
                  </a:lnTo>
                  <a:lnTo>
                    <a:pt x="0" y="45719"/>
                  </a:lnTo>
                  <a:close/>
                </a:path>
                <a:path w="564514" h="91440">
                  <a:moveTo>
                    <a:pt x="282067" y="45719"/>
                  </a:moveTo>
                  <a:lnTo>
                    <a:pt x="293165" y="27914"/>
                  </a:lnTo>
                  <a:lnTo>
                    <a:pt x="323421" y="13382"/>
                  </a:lnTo>
                  <a:lnTo>
                    <a:pt x="368274" y="3589"/>
                  </a:lnTo>
                  <a:lnTo>
                    <a:pt x="423163" y="0"/>
                  </a:lnTo>
                  <a:lnTo>
                    <a:pt x="478033" y="3589"/>
                  </a:lnTo>
                  <a:lnTo>
                    <a:pt x="522843" y="13382"/>
                  </a:lnTo>
                  <a:lnTo>
                    <a:pt x="553055" y="27914"/>
                  </a:lnTo>
                  <a:lnTo>
                    <a:pt x="564134" y="45719"/>
                  </a:lnTo>
                  <a:lnTo>
                    <a:pt x="553055" y="63525"/>
                  </a:lnTo>
                  <a:lnTo>
                    <a:pt x="522843" y="78057"/>
                  </a:lnTo>
                  <a:lnTo>
                    <a:pt x="478033" y="87850"/>
                  </a:lnTo>
                  <a:lnTo>
                    <a:pt x="423163" y="91439"/>
                  </a:lnTo>
                  <a:lnTo>
                    <a:pt x="368274" y="87850"/>
                  </a:lnTo>
                  <a:lnTo>
                    <a:pt x="323421" y="78057"/>
                  </a:lnTo>
                  <a:lnTo>
                    <a:pt x="293165" y="63525"/>
                  </a:lnTo>
                  <a:lnTo>
                    <a:pt x="282067" y="45719"/>
                  </a:lnTo>
                  <a:close/>
                </a:path>
              </a:pathLst>
            </a:custGeom>
            <a:ln w="9525">
              <a:solidFill>
                <a:srgbClr val="0000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463800" y="3155950"/>
              <a:ext cx="376555" cy="0"/>
            </a:xfrm>
            <a:custGeom>
              <a:avLst/>
              <a:gdLst/>
              <a:ahLst/>
              <a:cxnLst/>
              <a:rect l="l" t="t" r="r" b="b"/>
              <a:pathLst>
                <a:path w="376555">
                  <a:moveTo>
                    <a:pt x="376300" y="0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0000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2406586" y="2516251"/>
              <a:ext cx="114935" cy="640080"/>
            </a:xfrm>
            <a:custGeom>
              <a:avLst/>
              <a:gdLst/>
              <a:ahLst/>
              <a:cxnLst/>
              <a:rect l="l" t="t" r="r" b="b"/>
              <a:pathLst>
                <a:path w="114935" h="640080">
                  <a:moveTo>
                    <a:pt x="76263" y="95250"/>
                  </a:moveTo>
                  <a:lnTo>
                    <a:pt x="38163" y="95250"/>
                  </a:lnTo>
                  <a:lnTo>
                    <a:pt x="38163" y="639699"/>
                  </a:lnTo>
                  <a:lnTo>
                    <a:pt x="76263" y="639699"/>
                  </a:lnTo>
                  <a:lnTo>
                    <a:pt x="76263" y="95250"/>
                  </a:lnTo>
                  <a:close/>
                </a:path>
                <a:path w="114935" h="640080">
                  <a:moveTo>
                    <a:pt x="57213" y="0"/>
                  </a:moveTo>
                  <a:lnTo>
                    <a:pt x="0" y="114300"/>
                  </a:lnTo>
                  <a:lnTo>
                    <a:pt x="38163" y="114300"/>
                  </a:lnTo>
                  <a:lnTo>
                    <a:pt x="38163" y="95250"/>
                  </a:lnTo>
                  <a:lnTo>
                    <a:pt x="104838" y="95250"/>
                  </a:lnTo>
                  <a:lnTo>
                    <a:pt x="57213" y="0"/>
                  </a:lnTo>
                  <a:close/>
                </a:path>
                <a:path w="114935" h="640080">
                  <a:moveTo>
                    <a:pt x="104838" y="95250"/>
                  </a:moveTo>
                  <a:lnTo>
                    <a:pt x="76263" y="95250"/>
                  </a:lnTo>
                  <a:lnTo>
                    <a:pt x="76263" y="114300"/>
                  </a:lnTo>
                  <a:lnTo>
                    <a:pt x="114363" y="114300"/>
                  </a:lnTo>
                  <a:lnTo>
                    <a:pt x="104838" y="95250"/>
                  </a:lnTo>
                  <a:close/>
                </a:path>
              </a:pathLst>
            </a:custGeom>
            <a:solidFill>
              <a:srgbClr val="0000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463800" y="1600200"/>
              <a:ext cx="3571875" cy="274955"/>
            </a:xfrm>
            <a:custGeom>
              <a:avLst/>
              <a:gdLst/>
              <a:ahLst/>
              <a:cxnLst/>
              <a:rect l="l" t="t" r="r" b="b"/>
              <a:pathLst>
                <a:path w="3571875" h="274955">
                  <a:moveTo>
                    <a:pt x="0" y="274700"/>
                  </a:moveTo>
                  <a:lnTo>
                    <a:pt x="0" y="0"/>
                  </a:lnTo>
                </a:path>
                <a:path w="3571875" h="274955">
                  <a:moveTo>
                    <a:pt x="0" y="0"/>
                  </a:moveTo>
                  <a:lnTo>
                    <a:pt x="3571875" y="0"/>
                  </a:lnTo>
                </a:path>
              </a:pathLst>
            </a:custGeom>
            <a:ln w="38100">
              <a:solidFill>
                <a:srgbClr val="0000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978525" y="1600200"/>
              <a:ext cx="114300" cy="22860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08525" y="1600200"/>
              <a:ext cx="114300" cy="228600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5424551" y="884300"/>
              <a:ext cx="0" cy="274955"/>
            </a:xfrm>
            <a:custGeom>
              <a:avLst/>
              <a:gdLst/>
              <a:ahLst/>
              <a:cxnLst/>
              <a:rect l="l" t="t" r="r" b="b"/>
              <a:pathLst>
                <a:path h="274955">
                  <a:moveTo>
                    <a:pt x="0" y="274574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0000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367273" y="549275"/>
              <a:ext cx="114300" cy="365125"/>
            </a:xfrm>
            <a:custGeom>
              <a:avLst/>
              <a:gdLst/>
              <a:ahLst/>
              <a:cxnLst/>
              <a:rect l="l" t="t" r="r" b="b"/>
              <a:pathLst>
                <a:path w="114300" h="365125">
                  <a:moveTo>
                    <a:pt x="76200" y="95250"/>
                  </a:moveTo>
                  <a:lnTo>
                    <a:pt x="38100" y="95250"/>
                  </a:lnTo>
                  <a:lnTo>
                    <a:pt x="38100" y="365125"/>
                  </a:lnTo>
                  <a:lnTo>
                    <a:pt x="76200" y="365125"/>
                  </a:lnTo>
                  <a:lnTo>
                    <a:pt x="76200" y="95250"/>
                  </a:lnTo>
                  <a:close/>
                </a:path>
                <a:path w="114300" h="365125">
                  <a:moveTo>
                    <a:pt x="57150" y="0"/>
                  </a:moveTo>
                  <a:lnTo>
                    <a:pt x="0" y="114300"/>
                  </a:lnTo>
                  <a:lnTo>
                    <a:pt x="38100" y="114300"/>
                  </a:lnTo>
                  <a:lnTo>
                    <a:pt x="38100" y="95250"/>
                  </a:lnTo>
                  <a:lnTo>
                    <a:pt x="104775" y="95250"/>
                  </a:lnTo>
                  <a:lnTo>
                    <a:pt x="57150" y="0"/>
                  </a:lnTo>
                  <a:close/>
                </a:path>
                <a:path w="114300" h="365125">
                  <a:moveTo>
                    <a:pt x="104775" y="95250"/>
                  </a:moveTo>
                  <a:lnTo>
                    <a:pt x="76200" y="95250"/>
                  </a:lnTo>
                  <a:lnTo>
                    <a:pt x="76200" y="114300"/>
                  </a:lnTo>
                  <a:lnTo>
                    <a:pt x="114300" y="114300"/>
                  </a:lnTo>
                  <a:lnTo>
                    <a:pt x="104775" y="95250"/>
                  </a:lnTo>
                  <a:close/>
                </a:path>
              </a:pathLst>
            </a:custGeom>
            <a:solidFill>
              <a:srgbClr val="0000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141976" y="884300"/>
              <a:ext cx="563880" cy="274955"/>
            </a:xfrm>
            <a:custGeom>
              <a:avLst/>
              <a:gdLst/>
              <a:ahLst/>
              <a:cxnLst/>
              <a:rect l="l" t="t" r="r" b="b"/>
              <a:pathLst>
                <a:path w="563879" h="274955">
                  <a:moveTo>
                    <a:pt x="0" y="0"/>
                  </a:moveTo>
                  <a:lnTo>
                    <a:pt x="0" y="274574"/>
                  </a:lnTo>
                </a:path>
                <a:path w="563879" h="274955">
                  <a:moveTo>
                    <a:pt x="563499" y="0"/>
                  </a:moveTo>
                  <a:lnTo>
                    <a:pt x="563499" y="274574"/>
                  </a:lnTo>
                </a:path>
              </a:pathLst>
            </a:custGeom>
            <a:ln w="9525">
              <a:solidFill>
                <a:srgbClr val="0000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03749" y="777875"/>
              <a:ext cx="76200" cy="136525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667375" y="777875"/>
              <a:ext cx="76200" cy="136525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4391025" y="3170301"/>
              <a:ext cx="1925955" cy="367030"/>
            </a:xfrm>
            <a:custGeom>
              <a:avLst/>
              <a:gdLst/>
              <a:ahLst/>
              <a:cxnLst/>
              <a:rect l="l" t="t" r="r" b="b"/>
              <a:pathLst>
                <a:path w="1925954" h="367029">
                  <a:moveTo>
                    <a:pt x="0" y="0"/>
                  </a:moveTo>
                  <a:lnTo>
                    <a:pt x="0" y="366649"/>
                  </a:lnTo>
                </a:path>
                <a:path w="1925954" h="367029">
                  <a:moveTo>
                    <a:pt x="1925701" y="0"/>
                  </a:moveTo>
                  <a:lnTo>
                    <a:pt x="1925701" y="366649"/>
                  </a:lnTo>
                </a:path>
                <a:path w="1925954" h="367029">
                  <a:moveTo>
                    <a:pt x="0" y="366649"/>
                  </a:moveTo>
                  <a:lnTo>
                    <a:pt x="1925701" y="366649"/>
                  </a:lnTo>
                </a:path>
              </a:pathLst>
            </a:custGeom>
            <a:ln w="38100">
              <a:solidFill>
                <a:srgbClr val="0000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2957576" y="3205098"/>
              <a:ext cx="892175" cy="114300"/>
            </a:xfrm>
            <a:custGeom>
              <a:avLst/>
              <a:gdLst/>
              <a:ahLst/>
              <a:cxnLst/>
              <a:rect l="l" t="t" r="r" b="b"/>
              <a:pathLst>
                <a:path w="892175" h="114300">
                  <a:moveTo>
                    <a:pt x="114300" y="0"/>
                  </a:moveTo>
                  <a:lnTo>
                    <a:pt x="0" y="57150"/>
                  </a:lnTo>
                  <a:lnTo>
                    <a:pt x="114300" y="114300"/>
                  </a:lnTo>
                  <a:lnTo>
                    <a:pt x="114300" y="76200"/>
                  </a:lnTo>
                  <a:lnTo>
                    <a:pt x="95250" y="76200"/>
                  </a:lnTo>
                  <a:lnTo>
                    <a:pt x="95250" y="38100"/>
                  </a:lnTo>
                  <a:lnTo>
                    <a:pt x="114300" y="38100"/>
                  </a:lnTo>
                  <a:lnTo>
                    <a:pt x="114300" y="0"/>
                  </a:lnTo>
                  <a:close/>
                </a:path>
                <a:path w="892175" h="114300">
                  <a:moveTo>
                    <a:pt x="114300" y="38100"/>
                  </a:moveTo>
                  <a:lnTo>
                    <a:pt x="95250" y="38100"/>
                  </a:lnTo>
                  <a:lnTo>
                    <a:pt x="95250" y="76200"/>
                  </a:lnTo>
                  <a:lnTo>
                    <a:pt x="114300" y="76200"/>
                  </a:lnTo>
                  <a:lnTo>
                    <a:pt x="114300" y="38100"/>
                  </a:lnTo>
                  <a:close/>
                </a:path>
                <a:path w="892175" h="114300">
                  <a:moveTo>
                    <a:pt x="892175" y="38100"/>
                  </a:moveTo>
                  <a:lnTo>
                    <a:pt x="114300" y="38100"/>
                  </a:lnTo>
                  <a:lnTo>
                    <a:pt x="114300" y="76200"/>
                  </a:lnTo>
                  <a:lnTo>
                    <a:pt x="892175" y="76200"/>
                  </a:lnTo>
                  <a:lnTo>
                    <a:pt x="892175" y="38100"/>
                  </a:lnTo>
                  <a:close/>
                </a:path>
              </a:pathLst>
            </a:custGeom>
            <a:solidFill>
              <a:srgbClr val="0000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3825875" y="3262248"/>
              <a:ext cx="565150" cy="229235"/>
            </a:xfrm>
            <a:custGeom>
              <a:avLst/>
              <a:gdLst/>
              <a:ahLst/>
              <a:cxnLst/>
              <a:rect l="l" t="t" r="r" b="b"/>
              <a:pathLst>
                <a:path w="565150" h="229235">
                  <a:moveTo>
                    <a:pt x="15875" y="0"/>
                  </a:moveTo>
                  <a:lnTo>
                    <a:pt x="15875" y="228600"/>
                  </a:lnTo>
                </a:path>
                <a:path w="565150" h="229235">
                  <a:moveTo>
                    <a:pt x="565150" y="228600"/>
                  </a:moveTo>
                  <a:lnTo>
                    <a:pt x="0" y="228726"/>
                  </a:lnTo>
                </a:path>
              </a:pathLst>
            </a:custGeom>
            <a:ln w="38100">
              <a:solidFill>
                <a:srgbClr val="0000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072251" y="3079750"/>
              <a:ext cx="114300" cy="228600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6121400" y="3079750"/>
              <a:ext cx="751205" cy="0"/>
            </a:xfrm>
            <a:custGeom>
              <a:avLst/>
              <a:gdLst/>
              <a:ahLst/>
              <a:cxnLst/>
              <a:rect l="l" t="t" r="r" b="b"/>
              <a:pathLst>
                <a:path w="751204">
                  <a:moveTo>
                    <a:pt x="0" y="0"/>
                  </a:moveTo>
                  <a:lnTo>
                    <a:pt x="750951" y="0"/>
                  </a:lnTo>
                </a:path>
              </a:pathLst>
            </a:custGeom>
            <a:ln w="38100">
              <a:solidFill>
                <a:srgbClr val="0000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2043176" y="1671700"/>
              <a:ext cx="422275" cy="114300"/>
            </a:xfrm>
            <a:custGeom>
              <a:avLst/>
              <a:gdLst/>
              <a:ahLst/>
              <a:cxnLst/>
              <a:rect l="l" t="t" r="r" b="b"/>
              <a:pathLst>
                <a:path w="422275" h="114300">
                  <a:moveTo>
                    <a:pt x="114300" y="0"/>
                  </a:moveTo>
                  <a:lnTo>
                    <a:pt x="0" y="57150"/>
                  </a:lnTo>
                  <a:lnTo>
                    <a:pt x="114300" y="114300"/>
                  </a:lnTo>
                  <a:lnTo>
                    <a:pt x="114300" y="76200"/>
                  </a:lnTo>
                  <a:lnTo>
                    <a:pt x="95250" y="76200"/>
                  </a:lnTo>
                  <a:lnTo>
                    <a:pt x="95250" y="38100"/>
                  </a:lnTo>
                  <a:lnTo>
                    <a:pt x="114300" y="38100"/>
                  </a:lnTo>
                  <a:lnTo>
                    <a:pt x="114300" y="0"/>
                  </a:lnTo>
                  <a:close/>
                </a:path>
                <a:path w="422275" h="114300">
                  <a:moveTo>
                    <a:pt x="114300" y="38100"/>
                  </a:moveTo>
                  <a:lnTo>
                    <a:pt x="95250" y="38100"/>
                  </a:lnTo>
                  <a:lnTo>
                    <a:pt x="95250" y="76200"/>
                  </a:lnTo>
                  <a:lnTo>
                    <a:pt x="114300" y="76200"/>
                  </a:lnTo>
                  <a:lnTo>
                    <a:pt x="114300" y="38100"/>
                  </a:lnTo>
                  <a:close/>
                </a:path>
                <a:path w="422275" h="114300">
                  <a:moveTo>
                    <a:pt x="422275" y="38100"/>
                  </a:moveTo>
                  <a:lnTo>
                    <a:pt x="114300" y="38100"/>
                  </a:lnTo>
                  <a:lnTo>
                    <a:pt x="114300" y="76200"/>
                  </a:lnTo>
                  <a:lnTo>
                    <a:pt x="422275" y="76200"/>
                  </a:lnTo>
                  <a:lnTo>
                    <a:pt x="422275" y="38100"/>
                  </a:lnTo>
                  <a:close/>
                </a:path>
              </a:pathLst>
            </a:custGeom>
            <a:solidFill>
              <a:srgbClr val="0000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5127752" y="3558285"/>
            <a:ext cx="4413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663300"/>
                </a:solidFill>
                <a:latin typeface="Arial"/>
                <a:cs typeface="Arial"/>
              </a:rPr>
              <a:t>Basin</a:t>
            </a:r>
            <a:endParaRPr sz="12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546730" y="3467861"/>
            <a:ext cx="8229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3200" marR="5080" indent="-1905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00CC"/>
                </a:solidFill>
                <a:latin typeface="Arial"/>
                <a:cs typeface="Arial"/>
              </a:rPr>
              <a:t>Circulating </a:t>
            </a:r>
            <a:r>
              <a:rPr sz="1200" b="1" spc="-20" dirty="0">
                <a:solidFill>
                  <a:srgbClr val="0000CC"/>
                </a:solidFill>
                <a:latin typeface="Arial"/>
                <a:cs typeface="Arial"/>
              </a:rPr>
              <a:t>pump</a:t>
            </a:r>
            <a:endParaRPr sz="12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4879975" y="563067"/>
            <a:ext cx="28575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solidFill>
                  <a:srgbClr val="660066"/>
                </a:solidFill>
                <a:latin typeface="Arial"/>
                <a:cs typeface="Arial"/>
              </a:rPr>
              <a:t>Drift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000" b="1" spc="-25" dirty="0">
                <a:solidFill>
                  <a:srgbClr val="660066"/>
                </a:solidFill>
                <a:latin typeface="Arial"/>
                <a:cs typeface="Arial"/>
              </a:rPr>
              <a:t>(B)</a:t>
            </a:r>
            <a:endParaRPr sz="10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780278" y="671575"/>
            <a:ext cx="37846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2870" marR="5080" indent="-90805">
              <a:lnSpc>
                <a:spcPct val="100000"/>
              </a:lnSpc>
              <a:spcBef>
                <a:spcPts val="95"/>
              </a:spcBef>
            </a:pPr>
            <a:r>
              <a:rPr sz="1000" b="1" spc="-20" dirty="0">
                <a:solidFill>
                  <a:srgbClr val="CC0000"/>
                </a:solidFill>
                <a:latin typeface="Arial"/>
                <a:cs typeface="Arial"/>
              </a:rPr>
              <a:t>Warm </a:t>
            </a:r>
            <a:r>
              <a:rPr sz="1000" b="1" spc="-25" dirty="0">
                <a:solidFill>
                  <a:srgbClr val="CC0000"/>
                </a:solidFill>
                <a:latin typeface="Arial"/>
                <a:cs typeface="Arial"/>
              </a:rPr>
              <a:t>Air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4202048" y="1974850"/>
            <a:ext cx="2208530" cy="898525"/>
            <a:chOff x="4202048" y="1974850"/>
            <a:chExt cx="2208530" cy="898525"/>
          </a:xfrm>
        </p:grpSpPr>
        <p:pic>
          <p:nvPicPr>
            <p:cNvPr id="43" name="object 4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175375" y="2797175"/>
              <a:ext cx="234950" cy="76200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4202049" y="1974849"/>
              <a:ext cx="611505" cy="395605"/>
            </a:xfrm>
            <a:custGeom>
              <a:avLst/>
              <a:gdLst/>
              <a:ahLst/>
              <a:cxnLst/>
              <a:rect l="l" t="t" r="r" b="b"/>
              <a:pathLst>
                <a:path w="611504" h="395605">
                  <a:moveTo>
                    <a:pt x="376301" y="38100"/>
                  </a:moveTo>
                  <a:lnTo>
                    <a:pt x="366903" y="33401"/>
                  </a:lnTo>
                  <a:lnTo>
                    <a:pt x="300101" y="0"/>
                  </a:lnTo>
                  <a:lnTo>
                    <a:pt x="300101" y="33401"/>
                  </a:lnTo>
                  <a:lnTo>
                    <a:pt x="47625" y="33401"/>
                  </a:lnTo>
                  <a:lnTo>
                    <a:pt x="47625" y="42926"/>
                  </a:lnTo>
                  <a:lnTo>
                    <a:pt x="300101" y="42926"/>
                  </a:lnTo>
                  <a:lnTo>
                    <a:pt x="300101" y="76200"/>
                  </a:lnTo>
                  <a:lnTo>
                    <a:pt x="366649" y="42926"/>
                  </a:lnTo>
                  <a:lnTo>
                    <a:pt x="376301" y="38100"/>
                  </a:lnTo>
                  <a:close/>
                </a:path>
                <a:path w="611504" h="395605">
                  <a:moveTo>
                    <a:pt x="611251" y="357251"/>
                  </a:moveTo>
                  <a:lnTo>
                    <a:pt x="601599" y="352425"/>
                  </a:lnTo>
                  <a:lnTo>
                    <a:pt x="535051" y="319151"/>
                  </a:lnTo>
                  <a:lnTo>
                    <a:pt x="535051" y="352425"/>
                  </a:lnTo>
                  <a:lnTo>
                    <a:pt x="0" y="352425"/>
                  </a:lnTo>
                  <a:lnTo>
                    <a:pt x="0" y="361950"/>
                  </a:lnTo>
                  <a:lnTo>
                    <a:pt x="535051" y="361950"/>
                  </a:lnTo>
                  <a:lnTo>
                    <a:pt x="535051" y="395351"/>
                  </a:lnTo>
                  <a:lnTo>
                    <a:pt x="601853" y="361950"/>
                  </a:lnTo>
                  <a:lnTo>
                    <a:pt x="611251" y="35725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45"/>
          <p:cNvSpPr txBox="1"/>
          <p:nvPr/>
        </p:nvSpPr>
        <p:spPr>
          <a:xfrm>
            <a:off x="3765550" y="2232405"/>
            <a:ext cx="3314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990099"/>
                </a:solidFill>
                <a:latin typeface="Arial"/>
                <a:cs typeface="Arial"/>
              </a:rPr>
              <a:t>Fills</a:t>
            </a:r>
            <a:endParaRPr sz="12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3584575" y="1903298"/>
            <a:ext cx="53149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CC0000"/>
                </a:solidFill>
                <a:latin typeface="Arial"/>
                <a:cs typeface="Arial"/>
              </a:rPr>
              <a:t>Louver</a:t>
            </a:r>
            <a:endParaRPr sz="12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268349" y="1568577"/>
            <a:ext cx="7937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8000"/>
                </a:solidFill>
                <a:latin typeface="Arial"/>
                <a:cs typeface="Arial"/>
              </a:rPr>
              <a:t>Blowdown</a:t>
            </a:r>
            <a:endParaRPr sz="12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547241" y="1751457"/>
            <a:ext cx="2362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solidFill>
                  <a:srgbClr val="008000"/>
                </a:solidFill>
                <a:latin typeface="Arial"/>
                <a:cs typeface="Arial"/>
              </a:rPr>
              <a:t>(B)</a:t>
            </a:r>
            <a:endParaRPr sz="120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2041525" y="1874901"/>
            <a:ext cx="844550" cy="641350"/>
          </a:xfrm>
          <a:prstGeom prst="rect">
            <a:avLst/>
          </a:prstGeom>
          <a:ln w="25400">
            <a:solidFill>
              <a:srgbClr val="0000CC"/>
            </a:solidFill>
          </a:ln>
        </p:spPr>
        <p:txBody>
          <a:bodyPr vert="horz" wrap="square" lIns="0" tIns="946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745"/>
              </a:spcBef>
            </a:pPr>
            <a:endParaRPr sz="1200">
              <a:latin typeface="Times New Roman"/>
              <a:cs typeface="Times New Roman"/>
            </a:endParaRPr>
          </a:p>
          <a:p>
            <a:pPr marL="31115">
              <a:lnSpc>
                <a:spcPct val="100000"/>
              </a:lnSpc>
            </a:pPr>
            <a:r>
              <a:rPr sz="1200" b="1" spc="-10" dirty="0">
                <a:solidFill>
                  <a:srgbClr val="003300"/>
                </a:solidFill>
                <a:latin typeface="Arial"/>
                <a:cs typeface="Arial"/>
              </a:rPr>
              <a:t>Condenser</a:t>
            </a:r>
            <a:endParaRPr sz="120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6350253" y="2662250"/>
            <a:ext cx="663575" cy="8223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0000FF"/>
                </a:solidFill>
                <a:latin typeface="Arial"/>
                <a:cs typeface="Arial"/>
              </a:rPr>
              <a:t>Cool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200" b="1" spc="-25" dirty="0">
                <a:solidFill>
                  <a:srgbClr val="0000FF"/>
                </a:solidFill>
                <a:latin typeface="Arial"/>
                <a:cs typeface="Arial"/>
              </a:rPr>
              <a:t>Air</a:t>
            </a:r>
            <a:endParaRPr sz="1200">
              <a:latin typeface="Arial"/>
              <a:cs typeface="Arial"/>
            </a:endParaRPr>
          </a:p>
          <a:p>
            <a:pPr marL="177165" marR="5080" indent="43815">
              <a:lnSpc>
                <a:spcPct val="100000"/>
              </a:lnSpc>
              <a:spcBef>
                <a:spcPts val="505"/>
              </a:spcBef>
            </a:pPr>
            <a:r>
              <a:rPr sz="1200" b="1" spc="-20" dirty="0">
                <a:solidFill>
                  <a:srgbClr val="006600"/>
                </a:solidFill>
                <a:latin typeface="Arial"/>
                <a:cs typeface="Arial"/>
              </a:rPr>
              <a:t>Make </a:t>
            </a:r>
            <a:r>
              <a:rPr sz="1200" b="1" dirty="0">
                <a:solidFill>
                  <a:srgbClr val="006600"/>
                </a:solidFill>
                <a:latin typeface="Arial"/>
                <a:cs typeface="Arial"/>
              </a:rPr>
              <a:t>Up</a:t>
            </a:r>
            <a:r>
              <a:rPr sz="1200" b="1" spc="-25" dirty="0">
                <a:solidFill>
                  <a:srgbClr val="006600"/>
                </a:solidFill>
                <a:latin typeface="Arial"/>
                <a:cs typeface="Arial"/>
              </a:rPr>
              <a:t> (M)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51" name="object 51"/>
          <p:cNvGrpSpPr/>
          <p:nvPr/>
        </p:nvGrpSpPr>
        <p:grpSpPr>
          <a:xfrm>
            <a:off x="4437126" y="1874901"/>
            <a:ext cx="1974850" cy="1663700"/>
            <a:chOff x="4437126" y="1874901"/>
            <a:chExt cx="1974850" cy="1663700"/>
          </a:xfrm>
        </p:grpSpPr>
        <p:sp>
          <p:nvSpPr>
            <p:cNvPr id="52" name="object 52"/>
            <p:cNvSpPr/>
            <p:nvPr/>
          </p:nvSpPr>
          <p:spPr>
            <a:xfrm>
              <a:off x="4821301" y="3017774"/>
              <a:ext cx="1167130" cy="521334"/>
            </a:xfrm>
            <a:custGeom>
              <a:avLst/>
              <a:gdLst/>
              <a:ahLst/>
              <a:cxnLst/>
              <a:rect l="l" t="t" r="r" b="b"/>
              <a:pathLst>
                <a:path w="1167129" h="521335">
                  <a:moveTo>
                    <a:pt x="0" y="0"/>
                  </a:moveTo>
                  <a:lnTo>
                    <a:pt x="0" y="503300"/>
                  </a:lnTo>
                </a:path>
                <a:path w="1167129" h="521335">
                  <a:moveTo>
                    <a:pt x="1166749" y="17525"/>
                  </a:moveTo>
                  <a:lnTo>
                    <a:pt x="1166749" y="520826"/>
                  </a:lnTo>
                </a:path>
              </a:pathLst>
            </a:custGeom>
            <a:ln w="28575">
              <a:solidFill>
                <a:srgbClr val="0000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4437126" y="3338449"/>
              <a:ext cx="1833880" cy="137160"/>
            </a:xfrm>
            <a:custGeom>
              <a:avLst/>
              <a:gdLst/>
              <a:ahLst/>
              <a:cxnLst/>
              <a:rect l="l" t="t" r="r" b="b"/>
              <a:pathLst>
                <a:path w="1833879" h="137160">
                  <a:moveTo>
                    <a:pt x="0" y="46100"/>
                  </a:moveTo>
                  <a:lnTo>
                    <a:pt x="1833499" y="46100"/>
                  </a:lnTo>
                </a:path>
                <a:path w="1833879" h="137160">
                  <a:moveTo>
                    <a:pt x="0" y="92201"/>
                  </a:moveTo>
                  <a:lnTo>
                    <a:pt x="1833499" y="92201"/>
                  </a:lnTo>
                </a:path>
                <a:path w="1833879" h="137160">
                  <a:moveTo>
                    <a:pt x="0" y="136651"/>
                  </a:moveTo>
                  <a:lnTo>
                    <a:pt x="1833499" y="136651"/>
                  </a:lnTo>
                </a:path>
                <a:path w="1833879" h="137160">
                  <a:moveTo>
                    <a:pt x="0" y="0"/>
                  </a:moveTo>
                  <a:lnTo>
                    <a:pt x="1833499" y="126"/>
                  </a:lnTo>
                </a:path>
              </a:pathLst>
            </a:custGeom>
            <a:ln w="12700">
              <a:solidFill>
                <a:srgbClr val="008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4954651" y="1874900"/>
              <a:ext cx="1457325" cy="805180"/>
            </a:xfrm>
            <a:custGeom>
              <a:avLst/>
              <a:gdLst/>
              <a:ahLst/>
              <a:cxnLst/>
              <a:rect l="l" t="t" r="r" b="b"/>
              <a:pathLst>
                <a:path w="1457325" h="805180">
                  <a:moveTo>
                    <a:pt x="1409954" y="279273"/>
                  </a:moveTo>
                  <a:lnTo>
                    <a:pt x="1409319" y="269875"/>
                  </a:lnTo>
                  <a:lnTo>
                    <a:pt x="615823" y="321691"/>
                  </a:lnTo>
                  <a:lnTo>
                    <a:pt x="615823" y="103124"/>
                  </a:lnTo>
                  <a:lnTo>
                    <a:pt x="649224" y="103124"/>
                  </a:lnTo>
                  <a:lnTo>
                    <a:pt x="642874" y="90424"/>
                  </a:lnTo>
                  <a:lnTo>
                    <a:pt x="611124" y="26924"/>
                  </a:lnTo>
                  <a:lnTo>
                    <a:pt x="573024" y="103124"/>
                  </a:lnTo>
                  <a:lnTo>
                    <a:pt x="606298" y="103124"/>
                  </a:lnTo>
                  <a:lnTo>
                    <a:pt x="606298" y="322313"/>
                  </a:lnTo>
                  <a:lnTo>
                    <a:pt x="239649" y="346240"/>
                  </a:lnTo>
                  <a:lnTo>
                    <a:pt x="239649" y="76200"/>
                  </a:lnTo>
                  <a:lnTo>
                    <a:pt x="272923" y="76200"/>
                  </a:lnTo>
                  <a:lnTo>
                    <a:pt x="266509" y="63373"/>
                  </a:lnTo>
                  <a:lnTo>
                    <a:pt x="234823" y="0"/>
                  </a:lnTo>
                  <a:lnTo>
                    <a:pt x="196723" y="76200"/>
                  </a:lnTo>
                  <a:lnTo>
                    <a:pt x="230124" y="76200"/>
                  </a:lnTo>
                  <a:lnTo>
                    <a:pt x="230124" y="346862"/>
                  </a:lnTo>
                  <a:lnTo>
                    <a:pt x="75692" y="356933"/>
                  </a:lnTo>
                  <a:lnTo>
                    <a:pt x="73533" y="323723"/>
                  </a:lnTo>
                  <a:lnTo>
                    <a:pt x="0" y="366649"/>
                  </a:lnTo>
                  <a:lnTo>
                    <a:pt x="78486" y="399669"/>
                  </a:lnTo>
                  <a:lnTo>
                    <a:pt x="76365" y="367284"/>
                  </a:lnTo>
                  <a:lnTo>
                    <a:pt x="76314" y="366458"/>
                  </a:lnTo>
                  <a:lnTo>
                    <a:pt x="230124" y="356412"/>
                  </a:lnTo>
                  <a:lnTo>
                    <a:pt x="230124" y="777875"/>
                  </a:lnTo>
                  <a:lnTo>
                    <a:pt x="239649" y="777875"/>
                  </a:lnTo>
                  <a:lnTo>
                    <a:pt x="239649" y="355790"/>
                  </a:lnTo>
                  <a:lnTo>
                    <a:pt x="606298" y="331825"/>
                  </a:lnTo>
                  <a:lnTo>
                    <a:pt x="606298" y="804799"/>
                  </a:lnTo>
                  <a:lnTo>
                    <a:pt x="615823" y="804799"/>
                  </a:lnTo>
                  <a:lnTo>
                    <a:pt x="615823" y="331203"/>
                  </a:lnTo>
                  <a:lnTo>
                    <a:pt x="1409954" y="279273"/>
                  </a:lnTo>
                  <a:close/>
                </a:path>
                <a:path w="1457325" h="805180">
                  <a:moveTo>
                    <a:pt x="1457071" y="371221"/>
                  </a:moveTo>
                  <a:lnTo>
                    <a:pt x="1454277" y="362077"/>
                  </a:lnTo>
                  <a:lnTo>
                    <a:pt x="917714" y="522770"/>
                  </a:lnTo>
                  <a:lnTo>
                    <a:pt x="908177" y="490855"/>
                  </a:lnTo>
                  <a:lnTo>
                    <a:pt x="846074" y="549148"/>
                  </a:lnTo>
                  <a:lnTo>
                    <a:pt x="930021" y="563880"/>
                  </a:lnTo>
                  <a:lnTo>
                    <a:pt x="921537" y="535559"/>
                  </a:lnTo>
                  <a:lnTo>
                    <a:pt x="920457" y="531926"/>
                  </a:lnTo>
                  <a:lnTo>
                    <a:pt x="1457071" y="37122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570">
              <a:lnSpc>
                <a:spcPts val="1240"/>
              </a:lnSpc>
            </a:pPr>
            <a:fld id="{81D60167-4931-47E6-BA6A-407CBD079E47}" type="slidenum">
              <a:rPr spc="-25" dirty="0"/>
              <a:t>28</a:t>
            </a:fld>
            <a:endParaRPr spc="-25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00200" y="0"/>
            <a:ext cx="7086600" cy="685800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25400" rIns="0" bIns="0" rtlCol="0">
            <a:spAutoFit/>
          </a:bodyPr>
          <a:lstStyle/>
          <a:p>
            <a:pPr marL="767080">
              <a:lnSpc>
                <a:spcPct val="100000"/>
              </a:lnSpc>
              <a:spcBef>
                <a:spcPts val="200"/>
              </a:spcBef>
            </a:pPr>
            <a:r>
              <a:rPr sz="2400" dirty="0"/>
              <a:t>TERMS</a:t>
            </a:r>
            <a:r>
              <a:rPr sz="2400" spc="-55" dirty="0"/>
              <a:t> </a:t>
            </a:r>
            <a:r>
              <a:rPr sz="2400" spc="-25" dirty="0"/>
              <a:t>ASSOCIATED</a:t>
            </a:r>
            <a:r>
              <a:rPr sz="2400" spc="-50" dirty="0"/>
              <a:t> </a:t>
            </a:r>
            <a:r>
              <a:rPr sz="2400" dirty="0"/>
              <a:t>WITH</a:t>
            </a:r>
            <a:r>
              <a:rPr sz="2400" spc="-50" dirty="0"/>
              <a:t> </a:t>
            </a:r>
            <a:r>
              <a:rPr sz="2400" dirty="0"/>
              <a:t>COOLING</a:t>
            </a:r>
            <a:r>
              <a:rPr sz="2400" spc="-55" dirty="0"/>
              <a:t> </a:t>
            </a:r>
            <a:r>
              <a:rPr sz="2400" spc="-10" dirty="0"/>
              <a:t>TOWER</a:t>
            </a:r>
            <a:endParaRPr sz="2400"/>
          </a:p>
        </p:txBody>
      </p:sp>
      <p:sp>
        <p:nvSpPr>
          <p:cNvPr id="4" name="object 4"/>
          <p:cNvSpPr txBox="1"/>
          <p:nvPr/>
        </p:nvSpPr>
        <p:spPr>
          <a:xfrm>
            <a:off x="129539" y="699261"/>
            <a:ext cx="8894445" cy="5220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0" marR="325755" indent="-342900">
              <a:lnSpc>
                <a:spcPct val="100000"/>
              </a:lnSpc>
              <a:spcBef>
                <a:spcPts val="100"/>
              </a:spcBef>
            </a:pPr>
            <a:r>
              <a:rPr sz="2400" b="1" spc="-20" dirty="0">
                <a:solidFill>
                  <a:srgbClr val="FF0066"/>
                </a:solidFill>
                <a:latin typeface="Calibri"/>
                <a:cs typeface="Calibri"/>
              </a:rPr>
              <a:t>Evaporation</a:t>
            </a:r>
            <a:r>
              <a:rPr sz="2400" b="1" spc="-45" dirty="0">
                <a:solidFill>
                  <a:srgbClr val="FF0066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0066"/>
                </a:solidFill>
                <a:latin typeface="Calibri"/>
                <a:cs typeface="Calibri"/>
              </a:rPr>
              <a:t>:</a:t>
            </a:r>
            <a:r>
              <a:rPr sz="2400" spc="-40" dirty="0">
                <a:solidFill>
                  <a:srgbClr val="FF0066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0066"/>
                </a:solidFill>
                <a:latin typeface="Calibri"/>
                <a:cs typeface="Calibri"/>
              </a:rPr>
              <a:t>Approx.</a:t>
            </a:r>
            <a:r>
              <a:rPr sz="2400" spc="-50" dirty="0">
                <a:solidFill>
                  <a:srgbClr val="FF0066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0066"/>
                </a:solidFill>
                <a:latin typeface="Calibri"/>
                <a:cs typeface="Calibri"/>
              </a:rPr>
              <a:t>amount</a:t>
            </a:r>
            <a:r>
              <a:rPr sz="2400" spc="-45" dirty="0">
                <a:solidFill>
                  <a:srgbClr val="FF0066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0066"/>
                </a:solidFill>
                <a:latin typeface="Calibri"/>
                <a:cs typeface="Calibri"/>
              </a:rPr>
              <a:t>of</a:t>
            </a:r>
            <a:r>
              <a:rPr sz="2400" spc="-40" dirty="0">
                <a:solidFill>
                  <a:srgbClr val="FF0066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0066"/>
                </a:solidFill>
                <a:latin typeface="Calibri"/>
                <a:cs typeface="Calibri"/>
              </a:rPr>
              <a:t>evaporation</a:t>
            </a:r>
            <a:r>
              <a:rPr sz="2400" spc="-40" dirty="0">
                <a:solidFill>
                  <a:srgbClr val="FF0066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0066"/>
                </a:solidFill>
                <a:latin typeface="Calibri"/>
                <a:cs typeface="Calibri"/>
              </a:rPr>
              <a:t>that</a:t>
            </a:r>
            <a:r>
              <a:rPr sz="2400" spc="-45" dirty="0">
                <a:solidFill>
                  <a:srgbClr val="FF0066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0066"/>
                </a:solidFill>
                <a:latin typeface="Calibri"/>
                <a:cs typeface="Calibri"/>
              </a:rPr>
              <a:t>occurs</a:t>
            </a:r>
            <a:r>
              <a:rPr sz="2400" spc="-50" dirty="0">
                <a:solidFill>
                  <a:srgbClr val="FF0066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0066"/>
                </a:solidFill>
                <a:latin typeface="Calibri"/>
                <a:cs typeface="Calibri"/>
              </a:rPr>
              <a:t>in</a:t>
            </a:r>
            <a:r>
              <a:rPr sz="2400" spc="-35" dirty="0">
                <a:solidFill>
                  <a:srgbClr val="FF0066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0066"/>
                </a:solidFill>
                <a:latin typeface="Calibri"/>
                <a:cs typeface="Calibri"/>
              </a:rPr>
              <a:t>a</a:t>
            </a:r>
            <a:r>
              <a:rPr sz="2400" spc="-50" dirty="0">
                <a:solidFill>
                  <a:srgbClr val="FF0066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0066"/>
                </a:solidFill>
                <a:latin typeface="Calibri"/>
                <a:cs typeface="Calibri"/>
              </a:rPr>
              <a:t>cooling </a:t>
            </a:r>
            <a:r>
              <a:rPr sz="2400" dirty="0">
                <a:solidFill>
                  <a:srgbClr val="FF0066"/>
                </a:solidFill>
                <a:latin typeface="Calibri"/>
                <a:cs typeface="Calibri"/>
              </a:rPr>
              <a:t>tower</a:t>
            </a:r>
            <a:r>
              <a:rPr sz="2400" spc="-45" dirty="0">
                <a:solidFill>
                  <a:srgbClr val="FF0066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0066"/>
                </a:solidFill>
                <a:latin typeface="Calibri"/>
                <a:cs typeface="Calibri"/>
              </a:rPr>
              <a:t>can</a:t>
            </a:r>
            <a:r>
              <a:rPr sz="2400" spc="-60" dirty="0">
                <a:solidFill>
                  <a:srgbClr val="FF0066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0066"/>
                </a:solidFill>
                <a:latin typeface="Calibri"/>
                <a:cs typeface="Calibri"/>
              </a:rPr>
              <a:t>be</a:t>
            </a:r>
            <a:r>
              <a:rPr sz="2400" spc="-45" dirty="0">
                <a:solidFill>
                  <a:srgbClr val="FF0066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0066"/>
                </a:solidFill>
                <a:latin typeface="Calibri"/>
                <a:cs typeface="Calibri"/>
              </a:rPr>
              <a:t>calculated</a:t>
            </a:r>
            <a:r>
              <a:rPr sz="2400" spc="-70" dirty="0">
                <a:solidFill>
                  <a:srgbClr val="FF0066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0066"/>
                </a:solidFill>
                <a:latin typeface="Calibri"/>
                <a:cs typeface="Calibri"/>
              </a:rPr>
              <a:t>using</a:t>
            </a:r>
            <a:r>
              <a:rPr sz="2400" spc="-55" dirty="0">
                <a:solidFill>
                  <a:srgbClr val="FF0066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0066"/>
                </a:solidFill>
                <a:latin typeface="Calibri"/>
                <a:cs typeface="Calibri"/>
              </a:rPr>
              <a:t>the</a:t>
            </a:r>
            <a:r>
              <a:rPr sz="2400" spc="-50" dirty="0">
                <a:solidFill>
                  <a:srgbClr val="FF0066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0066"/>
                </a:solidFill>
                <a:latin typeface="Calibri"/>
                <a:cs typeface="Calibri"/>
              </a:rPr>
              <a:t>following</a:t>
            </a:r>
            <a:r>
              <a:rPr sz="2400" spc="-45" dirty="0">
                <a:solidFill>
                  <a:srgbClr val="FF0066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0066"/>
                </a:solidFill>
                <a:latin typeface="Calibri"/>
                <a:cs typeface="Calibri"/>
              </a:rPr>
              <a:t>formula.</a:t>
            </a:r>
            <a:endParaRPr sz="2400">
              <a:latin typeface="Calibri"/>
              <a:cs typeface="Calibri"/>
            </a:endParaRPr>
          </a:p>
          <a:p>
            <a:pPr marL="38100">
              <a:lnSpc>
                <a:spcPct val="100000"/>
              </a:lnSpc>
              <a:spcBef>
                <a:spcPts val="575"/>
              </a:spcBef>
            </a:pPr>
            <a:r>
              <a:rPr sz="2400" dirty="0">
                <a:solidFill>
                  <a:srgbClr val="9900FF"/>
                </a:solidFill>
                <a:latin typeface="Calibri"/>
                <a:cs typeface="Calibri"/>
              </a:rPr>
              <a:t>E</a:t>
            </a:r>
            <a:r>
              <a:rPr sz="2400" spc="-25" dirty="0">
                <a:solidFill>
                  <a:srgbClr val="9900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9900FF"/>
                </a:solidFill>
                <a:latin typeface="Calibri"/>
                <a:cs typeface="Calibri"/>
              </a:rPr>
              <a:t>=</a:t>
            </a:r>
            <a:r>
              <a:rPr sz="2400" spc="-25" dirty="0">
                <a:solidFill>
                  <a:srgbClr val="9900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9900FF"/>
                </a:solidFill>
                <a:latin typeface="Calibri"/>
                <a:cs typeface="Calibri"/>
              </a:rPr>
              <a:t>(Cr</a:t>
            </a:r>
            <a:r>
              <a:rPr sz="2400" spc="-30" dirty="0">
                <a:solidFill>
                  <a:srgbClr val="9900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9900FF"/>
                </a:solidFill>
                <a:latin typeface="Calibri"/>
                <a:cs typeface="Calibri"/>
              </a:rPr>
              <a:t>X</a:t>
            </a:r>
            <a:r>
              <a:rPr sz="2400" spc="-20" dirty="0">
                <a:solidFill>
                  <a:srgbClr val="9900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9900FF"/>
                </a:solidFill>
                <a:latin typeface="Calibri"/>
                <a:cs typeface="Calibri"/>
              </a:rPr>
              <a:t>DT)</a:t>
            </a:r>
            <a:r>
              <a:rPr sz="2400" spc="-20" dirty="0">
                <a:solidFill>
                  <a:srgbClr val="9900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9900FF"/>
                </a:solidFill>
                <a:latin typeface="Calibri"/>
                <a:cs typeface="Calibri"/>
              </a:rPr>
              <a:t>/</a:t>
            </a:r>
            <a:r>
              <a:rPr sz="2400" spc="-35" dirty="0">
                <a:solidFill>
                  <a:srgbClr val="9900FF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9900FF"/>
                </a:solidFill>
                <a:latin typeface="Calibri"/>
                <a:cs typeface="Calibri"/>
              </a:rPr>
              <a:t>1000</a:t>
            </a:r>
            <a:endParaRPr sz="2400">
              <a:latin typeface="Calibri"/>
              <a:cs typeface="Calibri"/>
            </a:endParaRPr>
          </a:p>
          <a:p>
            <a:pPr marL="38100">
              <a:lnSpc>
                <a:spcPct val="100000"/>
              </a:lnSpc>
              <a:spcBef>
                <a:spcPts val="575"/>
              </a:spcBef>
              <a:tabLst>
                <a:tab pos="2091055" algn="l"/>
              </a:tabLst>
            </a:pPr>
            <a:r>
              <a:rPr sz="2400" dirty="0">
                <a:solidFill>
                  <a:srgbClr val="9900FF"/>
                </a:solidFill>
                <a:latin typeface="Calibri"/>
                <a:cs typeface="Calibri"/>
              </a:rPr>
              <a:t>E</a:t>
            </a:r>
            <a:r>
              <a:rPr sz="2400" spc="-20" dirty="0">
                <a:solidFill>
                  <a:srgbClr val="9900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9900FF"/>
                </a:solidFill>
                <a:latin typeface="Calibri"/>
                <a:cs typeface="Calibri"/>
              </a:rPr>
              <a:t>=</a:t>
            </a:r>
            <a:r>
              <a:rPr sz="2400" spc="-20" dirty="0">
                <a:solidFill>
                  <a:srgbClr val="9900F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9900FF"/>
                </a:solidFill>
                <a:latin typeface="Calibri"/>
                <a:cs typeface="Calibri"/>
              </a:rPr>
              <a:t>Evaporation</a:t>
            </a:r>
            <a:r>
              <a:rPr sz="2400" dirty="0">
                <a:solidFill>
                  <a:srgbClr val="9900FF"/>
                </a:solidFill>
                <a:latin typeface="Calibri"/>
                <a:cs typeface="Calibri"/>
              </a:rPr>
              <a:t>	</a:t>
            </a:r>
            <a:r>
              <a:rPr sz="2400" spc="-20" dirty="0">
                <a:solidFill>
                  <a:srgbClr val="9900FF"/>
                </a:solidFill>
                <a:latin typeface="Calibri"/>
                <a:cs typeface="Calibri"/>
              </a:rPr>
              <a:t>rate</a:t>
            </a:r>
            <a:endParaRPr sz="2400">
              <a:latin typeface="Calibri"/>
              <a:cs typeface="Calibri"/>
            </a:endParaRPr>
          </a:p>
          <a:p>
            <a:pPr marL="38100">
              <a:lnSpc>
                <a:spcPct val="100000"/>
              </a:lnSpc>
              <a:spcBef>
                <a:spcPts val="580"/>
              </a:spcBef>
            </a:pPr>
            <a:r>
              <a:rPr sz="2400" dirty="0">
                <a:solidFill>
                  <a:srgbClr val="9900FF"/>
                </a:solidFill>
                <a:latin typeface="Calibri"/>
                <a:cs typeface="Calibri"/>
              </a:rPr>
              <a:t>Cr</a:t>
            </a:r>
            <a:r>
              <a:rPr sz="2400" spc="-40" dirty="0">
                <a:solidFill>
                  <a:srgbClr val="9900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9900FF"/>
                </a:solidFill>
                <a:latin typeface="Calibri"/>
                <a:cs typeface="Calibri"/>
              </a:rPr>
              <a:t>=</a:t>
            </a:r>
            <a:r>
              <a:rPr sz="2400" spc="-30" dirty="0">
                <a:solidFill>
                  <a:srgbClr val="9900F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9900FF"/>
                </a:solidFill>
                <a:latin typeface="Calibri"/>
                <a:cs typeface="Calibri"/>
              </a:rPr>
              <a:t>Recirculation</a:t>
            </a:r>
            <a:r>
              <a:rPr sz="2400" spc="-60" dirty="0">
                <a:solidFill>
                  <a:srgbClr val="9900F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9900FF"/>
                </a:solidFill>
                <a:latin typeface="Calibri"/>
                <a:cs typeface="Calibri"/>
              </a:rPr>
              <a:t>rate</a:t>
            </a:r>
            <a:r>
              <a:rPr sz="2400" spc="-35" dirty="0">
                <a:solidFill>
                  <a:srgbClr val="9900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9900FF"/>
                </a:solidFill>
                <a:latin typeface="Calibri"/>
                <a:cs typeface="Calibri"/>
              </a:rPr>
              <a:t>of</a:t>
            </a:r>
            <a:r>
              <a:rPr sz="2400" spc="-35" dirty="0">
                <a:solidFill>
                  <a:srgbClr val="9900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9900FF"/>
                </a:solidFill>
                <a:latin typeface="Calibri"/>
                <a:cs typeface="Calibri"/>
              </a:rPr>
              <a:t>cooling</a:t>
            </a:r>
            <a:r>
              <a:rPr sz="2400" spc="-30" dirty="0">
                <a:solidFill>
                  <a:srgbClr val="9900F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9900FF"/>
                </a:solidFill>
                <a:latin typeface="Calibri"/>
                <a:cs typeface="Calibri"/>
              </a:rPr>
              <a:t>tower</a:t>
            </a:r>
            <a:endParaRPr sz="2400">
              <a:latin typeface="Calibri"/>
              <a:cs typeface="Calibri"/>
            </a:endParaRPr>
          </a:p>
          <a:p>
            <a:pPr marL="38100">
              <a:lnSpc>
                <a:spcPct val="100000"/>
              </a:lnSpc>
              <a:spcBef>
                <a:spcPts val="575"/>
              </a:spcBef>
              <a:tabLst>
                <a:tab pos="5361305" algn="l"/>
              </a:tabLst>
            </a:pPr>
            <a:r>
              <a:rPr sz="2400" dirty="0">
                <a:solidFill>
                  <a:srgbClr val="9900FF"/>
                </a:solidFill>
                <a:latin typeface="Calibri"/>
                <a:cs typeface="Calibri"/>
              </a:rPr>
              <a:t>DT</a:t>
            </a:r>
            <a:r>
              <a:rPr sz="2400" spc="-65" dirty="0">
                <a:solidFill>
                  <a:srgbClr val="9900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9900FF"/>
                </a:solidFill>
                <a:latin typeface="Calibri"/>
                <a:cs typeface="Calibri"/>
              </a:rPr>
              <a:t>=</a:t>
            </a:r>
            <a:r>
              <a:rPr sz="2400" spc="-60" dirty="0">
                <a:solidFill>
                  <a:srgbClr val="9900FF"/>
                </a:solidFill>
                <a:latin typeface="Calibri"/>
                <a:cs typeface="Calibri"/>
              </a:rPr>
              <a:t> </a:t>
            </a:r>
            <a:r>
              <a:rPr sz="2400" spc="-30" dirty="0">
                <a:solidFill>
                  <a:srgbClr val="9900FF"/>
                </a:solidFill>
                <a:latin typeface="Calibri"/>
                <a:cs typeface="Calibri"/>
              </a:rPr>
              <a:t>Temp.</a:t>
            </a:r>
            <a:r>
              <a:rPr sz="2400" spc="-50" dirty="0">
                <a:solidFill>
                  <a:srgbClr val="9900FF"/>
                </a:solidFill>
                <a:latin typeface="Calibri"/>
                <a:cs typeface="Calibri"/>
              </a:rPr>
              <a:t> </a:t>
            </a:r>
            <a:r>
              <a:rPr sz="2400" spc="-25" dirty="0">
                <a:solidFill>
                  <a:srgbClr val="9900FF"/>
                </a:solidFill>
                <a:latin typeface="Calibri"/>
                <a:cs typeface="Calibri"/>
              </a:rPr>
              <a:t>diff.</a:t>
            </a:r>
            <a:r>
              <a:rPr sz="2400" spc="-55" dirty="0">
                <a:solidFill>
                  <a:srgbClr val="9900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9900FF"/>
                </a:solidFill>
                <a:latin typeface="Calibri"/>
                <a:cs typeface="Calibri"/>
              </a:rPr>
              <a:t>(</a:t>
            </a:r>
            <a:r>
              <a:rPr sz="2400" baseline="24305" dirty="0">
                <a:solidFill>
                  <a:srgbClr val="9900FF"/>
                </a:solidFill>
                <a:latin typeface="Calibri"/>
                <a:cs typeface="Calibri"/>
              </a:rPr>
              <a:t>o</a:t>
            </a:r>
            <a:r>
              <a:rPr sz="2400" dirty="0">
                <a:solidFill>
                  <a:srgbClr val="9900FF"/>
                </a:solidFill>
                <a:latin typeface="Calibri"/>
                <a:cs typeface="Calibri"/>
              </a:rPr>
              <a:t>F)</a:t>
            </a:r>
            <a:r>
              <a:rPr sz="2400" spc="-70" dirty="0">
                <a:solidFill>
                  <a:srgbClr val="9900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9900FF"/>
                </a:solidFill>
                <a:latin typeface="Calibri"/>
                <a:cs typeface="Calibri"/>
              </a:rPr>
              <a:t>between</a:t>
            </a:r>
            <a:r>
              <a:rPr sz="2400" spc="-55" dirty="0">
                <a:solidFill>
                  <a:srgbClr val="9900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9900FF"/>
                </a:solidFill>
                <a:latin typeface="Calibri"/>
                <a:cs typeface="Calibri"/>
              </a:rPr>
              <a:t>hot</a:t>
            </a:r>
            <a:r>
              <a:rPr sz="2400" spc="-60" dirty="0">
                <a:solidFill>
                  <a:srgbClr val="9900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9900FF"/>
                </a:solidFill>
                <a:latin typeface="Calibri"/>
                <a:cs typeface="Calibri"/>
              </a:rPr>
              <a:t>and</a:t>
            </a:r>
            <a:r>
              <a:rPr sz="2400" spc="-60" dirty="0">
                <a:solidFill>
                  <a:srgbClr val="9900FF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9900FF"/>
                </a:solidFill>
                <a:latin typeface="Calibri"/>
                <a:cs typeface="Calibri"/>
              </a:rPr>
              <a:t>cool</a:t>
            </a:r>
            <a:r>
              <a:rPr sz="2400" dirty="0">
                <a:solidFill>
                  <a:srgbClr val="9900FF"/>
                </a:solidFill>
                <a:latin typeface="Calibri"/>
                <a:cs typeface="Calibri"/>
              </a:rPr>
              <a:t>	circulating</a:t>
            </a:r>
            <a:r>
              <a:rPr sz="2400" spc="-110" dirty="0">
                <a:solidFill>
                  <a:srgbClr val="9900F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9900FF"/>
                </a:solidFill>
                <a:latin typeface="Calibri"/>
                <a:cs typeface="Calibri"/>
              </a:rPr>
              <a:t>water</a:t>
            </a:r>
            <a:endParaRPr sz="2400">
              <a:latin typeface="Calibri"/>
              <a:cs typeface="Calibri"/>
            </a:endParaRPr>
          </a:p>
          <a:p>
            <a:pPr marL="381000" marR="30480" indent="-342900">
              <a:lnSpc>
                <a:spcPct val="100000"/>
              </a:lnSpc>
              <a:spcBef>
                <a:spcPts val="575"/>
              </a:spcBef>
            </a:pPr>
            <a:r>
              <a:rPr sz="2400" b="1" dirty="0">
                <a:solidFill>
                  <a:srgbClr val="D50092"/>
                </a:solidFill>
                <a:latin typeface="Calibri"/>
                <a:cs typeface="Calibri"/>
              </a:rPr>
              <a:t>Drift</a:t>
            </a:r>
            <a:r>
              <a:rPr sz="2400" b="1" spc="-25" dirty="0">
                <a:solidFill>
                  <a:srgbClr val="D50092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D50092"/>
                </a:solidFill>
                <a:latin typeface="Calibri"/>
                <a:cs typeface="Calibri"/>
              </a:rPr>
              <a:t>(</a:t>
            </a:r>
            <a:r>
              <a:rPr sz="2400" b="1" spc="-25" dirty="0">
                <a:solidFill>
                  <a:srgbClr val="D50092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D50092"/>
                </a:solidFill>
                <a:latin typeface="Calibri"/>
                <a:cs typeface="Calibri"/>
              </a:rPr>
              <a:t>D</a:t>
            </a:r>
            <a:r>
              <a:rPr sz="2400" b="1" spc="-40" dirty="0">
                <a:solidFill>
                  <a:srgbClr val="D50092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D50092"/>
                </a:solidFill>
                <a:latin typeface="Calibri"/>
                <a:cs typeface="Calibri"/>
              </a:rPr>
              <a:t>)</a:t>
            </a:r>
            <a:r>
              <a:rPr sz="2400" b="1" spc="-30" dirty="0">
                <a:solidFill>
                  <a:srgbClr val="D50092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D50092"/>
                </a:solidFill>
                <a:latin typeface="Calibri"/>
                <a:cs typeface="Calibri"/>
              </a:rPr>
              <a:t>:</a:t>
            </a:r>
            <a:r>
              <a:rPr sz="2400" spc="-35" dirty="0">
                <a:solidFill>
                  <a:srgbClr val="D50092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D50092"/>
                </a:solidFill>
                <a:latin typeface="Calibri"/>
                <a:cs typeface="Calibri"/>
              </a:rPr>
              <a:t>Drift</a:t>
            </a:r>
            <a:r>
              <a:rPr sz="2400" spc="-25" dirty="0">
                <a:solidFill>
                  <a:srgbClr val="D50092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D50092"/>
                </a:solidFill>
                <a:latin typeface="Calibri"/>
                <a:cs typeface="Calibri"/>
              </a:rPr>
              <a:t>is</a:t>
            </a:r>
            <a:r>
              <a:rPr sz="2400" spc="-30" dirty="0">
                <a:solidFill>
                  <a:srgbClr val="D50092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D50092"/>
                </a:solidFill>
                <a:latin typeface="Calibri"/>
                <a:cs typeface="Calibri"/>
              </a:rPr>
              <a:t>a</a:t>
            </a:r>
            <a:r>
              <a:rPr sz="2400" spc="-45" dirty="0">
                <a:solidFill>
                  <a:srgbClr val="D50092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D50092"/>
                </a:solidFill>
                <a:latin typeface="Calibri"/>
                <a:cs typeface="Calibri"/>
              </a:rPr>
              <a:t>form</a:t>
            </a:r>
            <a:r>
              <a:rPr sz="2400" spc="-25" dirty="0">
                <a:solidFill>
                  <a:srgbClr val="D50092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D50092"/>
                </a:solidFill>
                <a:latin typeface="Calibri"/>
                <a:cs typeface="Calibri"/>
              </a:rPr>
              <a:t>of</a:t>
            </a:r>
            <a:r>
              <a:rPr sz="2400" spc="-30" dirty="0">
                <a:solidFill>
                  <a:srgbClr val="D50092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D50092"/>
                </a:solidFill>
                <a:latin typeface="Calibri"/>
                <a:cs typeface="Calibri"/>
              </a:rPr>
              <a:t>blow</a:t>
            </a:r>
            <a:r>
              <a:rPr sz="2400" spc="-25" dirty="0">
                <a:solidFill>
                  <a:srgbClr val="D50092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D50092"/>
                </a:solidFill>
                <a:latin typeface="Calibri"/>
                <a:cs typeface="Calibri"/>
              </a:rPr>
              <a:t>down</a:t>
            </a:r>
            <a:r>
              <a:rPr sz="2400" spc="-30" dirty="0">
                <a:solidFill>
                  <a:srgbClr val="D50092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D50092"/>
                </a:solidFill>
                <a:latin typeface="Calibri"/>
                <a:cs typeface="Calibri"/>
              </a:rPr>
              <a:t>that</a:t>
            </a:r>
            <a:r>
              <a:rPr sz="2400" spc="-25" dirty="0">
                <a:solidFill>
                  <a:srgbClr val="D50092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D50092"/>
                </a:solidFill>
                <a:latin typeface="Calibri"/>
                <a:cs typeface="Calibri"/>
              </a:rPr>
              <a:t>occurs</a:t>
            </a:r>
            <a:r>
              <a:rPr sz="2400" spc="-55" dirty="0">
                <a:solidFill>
                  <a:srgbClr val="D50092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D50092"/>
                </a:solidFill>
                <a:latin typeface="Calibri"/>
                <a:cs typeface="Calibri"/>
              </a:rPr>
              <a:t>due</a:t>
            </a:r>
            <a:r>
              <a:rPr sz="2400" spc="-25" dirty="0">
                <a:solidFill>
                  <a:srgbClr val="D50092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D50092"/>
                </a:solidFill>
                <a:latin typeface="Calibri"/>
                <a:cs typeface="Calibri"/>
              </a:rPr>
              <a:t>to</a:t>
            </a:r>
            <a:r>
              <a:rPr sz="2400" spc="-40" dirty="0">
                <a:solidFill>
                  <a:srgbClr val="D50092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D50092"/>
                </a:solidFill>
                <a:latin typeface="Calibri"/>
                <a:cs typeface="Calibri"/>
              </a:rPr>
              <a:t>entrainment </a:t>
            </a:r>
            <a:r>
              <a:rPr sz="2400" dirty="0">
                <a:solidFill>
                  <a:srgbClr val="D50092"/>
                </a:solidFill>
                <a:latin typeface="Calibri"/>
                <a:cs typeface="Calibri"/>
              </a:rPr>
              <a:t>of</a:t>
            </a:r>
            <a:r>
              <a:rPr sz="2400" spc="-55" dirty="0">
                <a:solidFill>
                  <a:srgbClr val="D50092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D50092"/>
                </a:solidFill>
                <a:latin typeface="Calibri"/>
                <a:cs typeface="Calibri"/>
              </a:rPr>
              <a:t>water</a:t>
            </a:r>
            <a:r>
              <a:rPr sz="2400" spc="-55" dirty="0">
                <a:solidFill>
                  <a:srgbClr val="D50092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D50092"/>
                </a:solidFill>
                <a:latin typeface="Calibri"/>
                <a:cs typeface="Calibri"/>
              </a:rPr>
              <a:t>droplets</a:t>
            </a:r>
            <a:r>
              <a:rPr sz="2400" spc="-55" dirty="0">
                <a:solidFill>
                  <a:srgbClr val="D50092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D50092"/>
                </a:solidFill>
                <a:latin typeface="Calibri"/>
                <a:cs typeface="Calibri"/>
              </a:rPr>
              <a:t>in</a:t>
            </a:r>
            <a:r>
              <a:rPr sz="2400" spc="-65" dirty="0">
                <a:solidFill>
                  <a:srgbClr val="D50092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D50092"/>
                </a:solidFill>
                <a:latin typeface="Calibri"/>
                <a:cs typeface="Calibri"/>
              </a:rPr>
              <a:t>the</a:t>
            </a:r>
            <a:r>
              <a:rPr sz="2400" spc="-45" dirty="0">
                <a:solidFill>
                  <a:srgbClr val="D50092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D50092"/>
                </a:solidFill>
                <a:latin typeface="Calibri"/>
                <a:cs typeface="Calibri"/>
              </a:rPr>
              <a:t>air</a:t>
            </a:r>
            <a:r>
              <a:rPr sz="2400" spc="-55" dirty="0">
                <a:solidFill>
                  <a:srgbClr val="D50092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D50092"/>
                </a:solidFill>
                <a:latin typeface="Calibri"/>
                <a:cs typeface="Calibri"/>
              </a:rPr>
              <a:t>leaving</a:t>
            </a:r>
            <a:r>
              <a:rPr sz="2400" spc="-55" dirty="0">
                <a:solidFill>
                  <a:srgbClr val="D50092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D50092"/>
                </a:solidFill>
                <a:latin typeface="Calibri"/>
                <a:cs typeface="Calibri"/>
              </a:rPr>
              <a:t>the</a:t>
            </a:r>
            <a:r>
              <a:rPr sz="2400" spc="-60" dirty="0">
                <a:solidFill>
                  <a:srgbClr val="D50092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D50092"/>
                </a:solidFill>
                <a:latin typeface="Calibri"/>
                <a:cs typeface="Calibri"/>
              </a:rPr>
              <a:t>cooling</a:t>
            </a:r>
            <a:r>
              <a:rPr sz="2400" spc="-45" dirty="0">
                <a:solidFill>
                  <a:srgbClr val="D50092"/>
                </a:solidFill>
                <a:latin typeface="Calibri"/>
                <a:cs typeface="Calibri"/>
              </a:rPr>
              <a:t> </a:t>
            </a:r>
            <a:r>
              <a:rPr sz="2400" spc="-50" dirty="0">
                <a:solidFill>
                  <a:srgbClr val="D50092"/>
                </a:solidFill>
                <a:latin typeface="Calibri"/>
                <a:cs typeface="Calibri"/>
              </a:rPr>
              <a:t>tower. </a:t>
            </a:r>
            <a:r>
              <a:rPr sz="2400" dirty="0">
                <a:solidFill>
                  <a:srgbClr val="D50092"/>
                </a:solidFill>
                <a:latin typeface="Calibri"/>
                <a:cs typeface="Calibri"/>
              </a:rPr>
              <a:t>Drift</a:t>
            </a:r>
            <a:r>
              <a:rPr sz="2400" spc="-65" dirty="0">
                <a:solidFill>
                  <a:srgbClr val="D50092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D50092"/>
                </a:solidFill>
                <a:latin typeface="Calibri"/>
                <a:cs typeface="Calibri"/>
              </a:rPr>
              <a:t>typically </a:t>
            </a:r>
            <a:r>
              <a:rPr sz="2400" dirty="0">
                <a:solidFill>
                  <a:srgbClr val="D50092"/>
                </a:solidFill>
                <a:latin typeface="Calibri"/>
                <a:cs typeface="Calibri"/>
              </a:rPr>
              <a:t>ranges</a:t>
            </a:r>
            <a:r>
              <a:rPr sz="2400" spc="-45" dirty="0">
                <a:solidFill>
                  <a:srgbClr val="D50092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D50092"/>
                </a:solidFill>
                <a:latin typeface="Calibri"/>
                <a:cs typeface="Calibri"/>
              </a:rPr>
              <a:t>from</a:t>
            </a:r>
            <a:r>
              <a:rPr sz="2400" spc="-55" dirty="0">
                <a:solidFill>
                  <a:srgbClr val="D50092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D50092"/>
                </a:solidFill>
                <a:latin typeface="Calibri"/>
                <a:cs typeface="Calibri"/>
              </a:rPr>
              <a:t>about</a:t>
            </a:r>
            <a:r>
              <a:rPr sz="2400" spc="-45" dirty="0">
                <a:solidFill>
                  <a:srgbClr val="D50092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D50092"/>
                </a:solidFill>
                <a:latin typeface="Calibri"/>
                <a:cs typeface="Calibri"/>
              </a:rPr>
              <a:t>0.05%</a:t>
            </a:r>
            <a:r>
              <a:rPr sz="2400" spc="-35" dirty="0">
                <a:solidFill>
                  <a:srgbClr val="D50092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D50092"/>
                </a:solidFill>
                <a:latin typeface="Calibri"/>
                <a:cs typeface="Calibri"/>
              </a:rPr>
              <a:t>to</a:t>
            </a:r>
            <a:r>
              <a:rPr sz="2400" spc="-65" dirty="0">
                <a:solidFill>
                  <a:srgbClr val="D50092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D50092"/>
                </a:solidFill>
                <a:latin typeface="Calibri"/>
                <a:cs typeface="Calibri"/>
              </a:rPr>
              <a:t>0.3%</a:t>
            </a:r>
            <a:r>
              <a:rPr sz="2400" spc="-35" dirty="0">
                <a:solidFill>
                  <a:srgbClr val="D50092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D50092"/>
                </a:solidFill>
                <a:latin typeface="Calibri"/>
                <a:cs typeface="Calibri"/>
              </a:rPr>
              <a:t>of</a:t>
            </a:r>
            <a:r>
              <a:rPr sz="2400" spc="-45" dirty="0">
                <a:solidFill>
                  <a:srgbClr val="D50092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D50092"/>
                </a:solidFill>
                <a:latin typeface="Calibri"/>
                <a:cs typeface="Calibri"/>
              </a:rPr>
              <a:t>the</a:t>
            </a:r>
            <a:r>
              <a:rPr sz="2400" spc="-35" dirty="0">
                <a:solidFill>
                  <a:srgbClr val="D50092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D50092"/>
                </a:solidFill>
                <a:latin typeface="Calibri"/>
                <a:cs typeface="Calibri"/>
              </a:rPr>
              <a:t>recirculation</a:t>
            </a:r>
            <a:r>
              <a:rPr sz="2400" spc="-75" dirty="0">
                <a:solidFill>
                  <a:srgbClr val="D50092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D50092"/>
                </a:solidFill>
                <a:latin typeface="Calibri"/>
                <a:cs typeface="Calibri"/>
              </a:rPr>
              <a:t>rate</a:t>
            </a:r>
            <a:r>
              <a:rPr sz="2400" spc="-45" dirty="0">
                <a:solidFill>
                  <a:srgbClr val="D50092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D50092"/>
                </a:solidFill>
                <a:latin typeface="Calibri"/>
                <a:cs typeface="Calibri"/>
              </a:rPr>
              <a:t>depending </a:t>
            </a:r>
            <a:r>
              <a:rPr sz="2400" dirty="0">
                <a:solidFill>
                  <a:srgbClr val="D50092"/>
                </a:solidFill>
                <a:latin typeface="Calibri"/>
                <a:cs typeface="Calibri"/>
              </a:rPr>
              <a:t>upon</a:t>
            </a:r>
            <a:r>
              <a:rPr sz="2400" spc="-50" dirty="0">
                <a:solidFill>
                  <a:srgbClr val="D50092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D50092"/>
                </a:solidFill>
                <a:latin typeface="Calibri"/>
                <a:cs typeface="Calibri"/>
              </a:rPr>
              <a:t>the</a:t>
            </a:r>
            <a:r>
              <a:rPr sz="2400" spc="-50" dirty="0">
                <a:solidFill>
                  <a:srgbClr val="D50092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D50092"/>
                </a:solidFill>
                <a:latin typeface="Calibri"/>
                <a:cs typeface="Calibri"/>
              </a:rPr>
              <a:t>type</a:t>
            </a:r>
            <a:r>
              <a:rPr sz="2400" spc="-35" dirty="0">
                <a:solidFill>
                  <a:srgbClr val="D50092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D50092"/>
                </a:solidFill>
                <a:latin typeface="Calibri"/>
                <a:cs typeface="Calibri"/>
              </a:rPr>
              <a:t>and</a:t>
            </a:r>
            <a:r>
              <a:rPr sz="2400" spc="-45" dirty="0">
                <a:solidFill>
                  <a:srgbClr val="D50092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D50092"/>
                </a:solidFill>
                <a:latin typeface="Calibri"/>
                <a:cs typeface="Calibri"/>
              </a:rPr>
              <a:t>efficiency</a:t>
            </a:r>
            <a:r>
              <a:rPr sz="2400" spc="-50" dirty="0">
                <a:solidFill>
                  <a:srgbClr val="D50092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D50092"/>
                </a:solidFill>
                <a:latin typeface="Calibri"/>
                <a:cs typeface="Calibri"/>
              </a:rPr>
              <a:t>of</a:t>
            </a:r>
            <a:r>
              <a:rPr sz="2400" spc="-50" dirty="0">
                <a:solidFill>
                  <a:srgbClr val="D50092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D50092"/>
                </a:solidFill>
                <a:latin typeface="Calibri"/>
                <a:cs typeface="Calibri"/>
              </a:rPr>
              <a:t>the</a:t>
            </a:r>
            <a:r>
              <a:rPr sz="2400" spc="-40" dirty="0">
                <a:solidFill>
                  <a:srgbClr val="D50092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D50092"/>
                </a:solidFill>
                <a:latin typeface="Calibri"/>
                <a:cs typeface="Calibri"/>
              </a:rPr>
              <a:t>cooling</a:t>
            </a:r>
            <a:r>
              <a:rPr sz="2400" spc="-40" dirty="0">
                <a:solidFill>
                  <a:srgbClr val="D50092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D50092"/>
                </a:solidFill>
                <a:latin typeface="Calibri"/>
                <a:cs typeface="Calibri"/>
              </a:rPr>
              <a:t>tower.</a:t>
            </a:r>
            <a:endParaRPr sz="2400">
              <a:latin typeface="Calibri"/>
              <a:cs typeface="Calibri"/>
            </a:endParaRPr>
          </a:p>
          <a:p>
            <a:pPr marL="381000" marR="313690" indent="-342900" algn="just">
              <a:lnSpc>
                <a:spcPct val="100000"/>
              </a:lnSpc>
              <a:spcBef>
                <a:spcPts val="580"/>
              </a:spcBef>
            </a:pPr>
            <a:r>
              <a:rPr sz="2400" b="1" dirty="0">
                <a:solidFill>
                  <a:srgbClr val="006600"/>
                </a:solidFill>
                <a:latin typeface="Calibri"/>
                <a:cs typeface="Calibri"/>
              </a:rPr>
              <a:t>Make</a:t>
            </a:r>
            <a:r>
              <a:rPr sz="2400" b="1" spc="-65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600"/>
                </a:solidFill>
                <a:latin typeface="Calibri"/>
                <a:cs typeface="Calibri"/>
              </a:rPr>
              <a:t>up</a:t>
            </a:r>
            <a:r>
              <a:rPr sz="2400" b="1" spc="-55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600"/>
                </a:solidFill>
                <a:latin typeface="Calibri"/>
                <a:cs typeface="Calibri"/>
              </a:rPr>
              <a:t>(</a:t>
            </a:r>
            <a:r>
              <a:rPr sz="2400" b="1" spc="-60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600"/>
                </a:solidFill>
                <a:latin typeface="Calibri"/>
                <a:cs typeface="Calibri"/>
              </a:rPr>
              <a:t>MU</a:t>
            </a:r>
            <a:r>
              <a:rPr sz="2400" b="1" spc="-60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600"/>
                </a:solidFill>
                <a:latin typeface="Calibri"/>
                <a:cs typeface="Calibri"/>
              </a:rPr>
              <a:t>):</a:t>
            </a:r>
            <a:r>
              <a:rPr sz="2400" b="1" spc="-55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06600"/>
                </a:solidFill>
                <a:latin typeface="Calibri"/>
                <a:cs typeface="Calibri"/>
              </a:rPr>
              <a:t>Water</a:t>
            </a:r>
            <a:r>
              <a:rPr sz="2400" spc="-50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6600"/>
                </a:solidFill>
                <a:latin typeface="Calibri"/>
                <a:cs typeface="Calibri"/>
              </a:rPr>
              <a:t>added</a:t>
            </a:r>
            <a:r>
              <a:rPr sz="2400" spc="-55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6600"/>
                </a:solidFill>
                <a:latin typeface="Calibri"/>
                <a:cs typeface="Calibri"/>
              </a:rPr>
              <a:t>to</a:t>
            </a:r>
            <a:r>
              <a:rPr sz="2400" spc="-60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6600"/>
                </a:solidFill>
                <a:latin typeface="Calibri"/>
                <a:cs typeface="Calibri"/>
              </a:rPr>
              <a:t>Circulating</a:t>
            </a:r>
            <a:r>
              <a:rPr sz="2400" spc="-90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6600"/>
                </a:solidFill>
                <a:latin typeface="Calibri"/>
                <a:cs typeface="Calibri"/>
              </a:rPr>
              <a:t>water</a:t>
            </a:r>
            <a:r>
              <a:rPr sz="2400" spc="-60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06600"/>
                </a:solidFill>
                <a:latin typeface="Calibri"/>
                <a:cs typeface="Calibri"/>
              </a:rPr>
              <a:t>system</a:t>
            </a:r>
            <a:r>
              <a:rPr sz="2400" spc="-70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6600"/>
                </a:solidFill>
                <a:latin typeface="Calibri"/>
                <a:cs typeface="Calibri"/>
              </a:rPr>
              <a:t>to</a:t>
            </a:r>
            <a:r>
              <a:rPr sz="2400" spc="-65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06600"/>
                </a:solidFill>
                <a:latin typeface="Calibri"/>
                <a:cs typeface="Calibri"/>
              </a:rPr>
              <a:t>replace </a:t>
            </a:r>
            <a:r>
              <a:rPr sz="2400" dirty="0">
                <a:solidFill>
                  <a:srgbClr val="006600"/>
                </a:solidFill>
                <a:latin typeface="Calibri"/>
                <a:cs typeface="Calibri"/>
              </a:rPr>
              <a:t>water</a:t>
            </a:r>
            <a:r>
              <a:rPr sz="2400" spc="-80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6600"/>
                </a:solidFill>
                <a:latin typeface="Calibri"/>
                <a:cs typeface="Calibri"/>
              </a:rPr>
              <a:t>lost</a:t>
            </a:r>
            <a:r>
              <a:rPr sz="2400" spc="-55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6600"/>
                </a:solidFill>
                <a:latin typeface="Calibri"/>
                <a:cs typeface="Calibri"/>
              </a:rPr>
              <a:t>from</a:t>
            </a:r>
            <a:r>
              <a:rPr sz="2400" spc="-75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6600"/>
                </a:solidFill>
                <a:latin typeface="Calibri"/>
                <a:cs typeface="Calibri"/>
              </a:rPr>
              <a:t>the</a:t>
            </a:r>
            <a:r>
              <a:rPr sz="2400" spc="-55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06600"/>
                </a:solidFill>
                <a:latin typeface="Calibri"/>
                <a:cs typeface="Calibri"/>
              </a:rPr>
              <a:t>system</a:t>
            </a:r>
            <a:r>
              <a:rPr sz="2400" spc="-60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6600"/>
                </a:solidFill>
                <a:latin typeface="Calibri"/>
                <a:cs typeface="Calibri"/>
              </a:rPr>
              <a:t>by</a:t>
            </a:r>
            <a:r>
              <a:rPr sz="2400" spc="-65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06600"/>
                </a:solidFill>
                <a:latin typeface="Calibri"/>
                <a:cs typeface="Calibri"/>
              </a:rPr>
              <a:t>evaporation,</a:t>
            </a:r>
            <a:r>
              <a:rPr sz="2400" spc="-55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6600"/>
                </a:solidFill>
                <a:latin typeface="Calibri"/>
                <a:cs typeface="Calibri"/>
              </a:rPr>
              <a:t>drift,</a:t>
            </a:r>
            <a:r>
              <a:rPr sz="2400" spc="-50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6600"/>
                </a:solidFill>
                <a:latin typeface="Calibri"/>
                <a:cs typeface="Calibri"/>
              </a:rPr>
              <a:t>blown</a:t>
            </a:r>
            <a:r>
              <a:rPr sz="2400" spc="-55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6600"/>
                </a:solidFill>
                <a:latin typeface="Calibri"/>
                <a:cs typeface="Calibri"/>
              </a:rPr>
              <a:t>down,</a:t>
            </a:r>
            <a:r>
              <a:rPr sz="2400" spc="-55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400" spc="-25" dirty="0">
                <a:solidFill>
                  <a:srgbClr val="006600"/>
                </a:solidFill>
                <a:latin typeface="Calibri"/>
                <a:cs typeface="Calibri"/>
              </a:rPr>
              <a:t>and </a:t>
            </a:r>
            <a:r>
              <a:rPr sz="2400" spc="-10" dirty="0">
                <a:solidFill>
                  <a:srgbClr val="006600"/>
                </a:solidFill>
                <a:latin typeface="Calibri"/>
                <a:cs typeface="Calibri"/>
              </a:rPr>
              <a:t>leakages.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52600" y="152400"/>
            <a:ext cx="6781800" cy="457200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2603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04"/>
              </a:spcBef>
            </a:pPr>
            <a:r>
              <a:rPr sz="2400" dirty="0"/>
              <a:t>TERMS</a:t>
            </a:r>
            <a:r>
              <a:rPr sz="2400" spc="-45" dirty="0"/>
              <a:t> </a:t>
            </a:r>
            <a:r>
              <a:rPr sz="2400" spc="-20" dirty="0"/>
              <a:t>ASSOCIATED</a:t>
            </a:r>
            <a:r>
              <a:rPr sz="2400" spc="-30" dirty="0"/>
              <a:t> </a:t>
            </a:r>
            <a:r>
              <a:rPr sz="2400" dirty="0"/>
              <a:t>WITH</a:t>
            </a:r>
            <a:r>
              <a:rPr sz="2400" spc="-40" dirty="0"/>
              <a:t> </a:t>
            </a:r>
            <a:r>
              <a:rPr sz="2400" dirty="0"/>
              <a:t>CW</a:t>
            </a:r>
            <a:r>
              <a:rPr sz="2400" spc="-25" dirty="0"/>
              <a:t> </a:t>
            </a:r>
            <a:r>
              <a:rPr sz="2400" spc="-10" dirty="0"/>
              <a:t>SYSTEM</a:t>
            </a:r>
            <a:endParaRPr sz="240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9539" y="3383279"/>
            <a:ext cx="3196590" cy="67741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94640" y="647445"/>
            <a:ext cx="8309609" cy="38671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C0504D"/>
                </a:solidFill>
                <a:latin typeface="Calibri"/>
                <a:cs typeface="Calibri"/>
              </a:rPr>
              <a:t>Cycle</a:t>
            </a:r>
            <a:r>
              <a:rPr sz="2000" b="1" spc="-3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C0504D"/>
                </a:solidFill>
                <a:latin typeface="Calibri"/>
                <a:cs typeface="Calibri"/>
              </a:rPr>
              <a:t>of</a:t>
            </a:r>
            <a:r>
              <a:rPr sz="2000" b="1" spc="-3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C0504D"/>
                </a:solidFill>
                <a:latin typeface="Calibri"/>
                <a:cs typeface="Calibri"/>
              </a:rPr>
              <a:t>concentration</a:t>
            </a:r>
            <a:r>
              <a:rPr sz="2000" b="1" spc="-4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C0504D"/>
                </a:solidFill>
                <a:latin typeface="Calibri"/>
                <a:cs typeface="Calibri"/>
              </a:rPr>
              <a:t>(</a:t>
            </a:r>
            <a:r>
              <a:rPr sz="2000" b="1" spc="-3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C0504D"/>
                </a:solidFill>
                <a:latin typeface="Calibri"/>
                <a:cs typeface="Calibri"/>
              </a:rPr>
              <a:t>COC</a:t>
            </a:r>
            <a:r>
              <a:rPr sz="2000" b="1" spc="-2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C0504D"/>
                </a:solidFill>
                <a:latin typeface="Calibri"/>
                <a:cs typeface="Calibri"/>
              </a:rPr>
              <a:t>)</a:t>
            </a:r>
            <a:r>
              <a:rPr sz="2000" b="1" spc="-1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000" spc="-50" dirty="0">
                <a:solidFill>
                  <a:srgbClr val="C0504D"/>
                </a:solidFill>
                <a:latin typeface="Calibri"/>
                <a:cs typeface="Calibri"/>
              </a:rPr>
              <a:t>:</a:t>
            </a:r>
            <a:endParaRPr sz="2000">
              <a:latin typeface="Calibri"/>
              <a:cs typeface="Calibri"/>
            </a:endParaRPr>
          </a:p>
          <a:p>
            <a:pPr marL="368300" marR="17780" indent="-287020">
              <a:lnSpc>
                <a:spcPts val="1920"/>
              </a:lnSpc>
              <a:spcBef>
                <a:spcPts val="459"/>
              </a:spcBef>
            </a:pPr>
            <a:r>
              <a:rPr sz="2000" dirty="0">
                <a:solidFill>
                  <a:srgbClr val="C0504D"/>
                </a:solidFill>
                <a:latin typeface="Calibri"/>
                <a:cs typeface="Calibri"/>
              </a:rPr>
              <a:t>Number</a:t>
            </a:r>
            <a:r>
              <a:rPr sz="2000" spc="-4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C0504D"/>
                </a:solidFill>
                <a:latin typeface="Calibri"/>
                <a:cs typeface="Calibri"/>
              </a:rPr>
              <a:t>of</a:t>
            </a:r>
            <a:r>
              <a:rPr sz="2000" spc="-4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C0504D"/>
                </a:solidFill>
                <a:latin typeface="Calibri"/>
                <a:cs typeface="Calibri"/>
              </a:rPr>
              <a:t>times</a:t>
            </a:r>
            <a:r>
              <a:rPr sz="2000" spc="-1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C0504D"/>
                </a:solidFill>
                <a:latin typeface="Calibri"/>
                <a:cs typeface="Calibri"/>
              </a:rPr>
              <a:t>the</a:t>
            </a:r>
            <a:r>
              <a:rPr sz="2000" spc="-3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C0504D"/>
                </a:solidFill>
                <a:latin typeface="Calibri"/>
                <a:cs typeface="Calibri"/>
              </a:rPr>
              <a:t>circulating</a:t>
            </a:r>
            <a:r>
              <a:rPr sz="2000" spc="-3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C0504D"/>
                </a:solidFill>
                <a:latin typeface="Calibri"/>
                <a:cs typeface="Calibri"/>
              </a:rPr>
              <a:t>is</a:t>
            </a:r>
            <a:r>
              <a:rPr sz="2000" spc="-2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C0504D"/>
                </a:solidFill>
                <a:latin typeface="Calibri"/>
                <a:cs typeface="Calibri"/>
              </a:rPr>
              <a:t>concentrated</a:t>
            </a:r>
            <a:r>
              <a:rPr sz="2000" spc="-4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C0504D"/>
                </a:solidFill>
                <a:latin typeface="Calibri"/>
                <a:cs typeface="Calibri"/>
              </a:rPr>
              <a:t>in</a:t>
            </a:r>
            <a:r>
              <a:rPr sz="2000" spc="-3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C0504D"/>
                </a:solidFill>
                <a:latin typeface="Calibri"/>
                <a:cs typeface="Calibri"/>
              </a:rPr>
              <a:t>cooling</a:t>
            </a:r>
            <a:r>
              <a:rPr sz="2000" spc="-6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C0504D"/>
                </a:solidFill>
                <a:latin typeface="Calibri"/>
                <a:cs typeface="Calibri"/>
              </a:rPr>
              <a:t>tower</a:t>
            </a:r>
            <a:r>
              <a:rPr sz="2000" spc="-3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C0504D"/>
                </a:solidFill>
                <a:latin typeface="Calibri"/>
                <a:cs typeface="Calibri"/>
              </a:rPr>
              <a:t>is</a:t>
            </a:r>
            <a:r>
              <a:rPr sz="2000" spc="-2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C0504D"/>
                </a:solidFill>
                <a:latin typeface="Calibri"/>
                <a:cs typeface="Calibri"/>
              </a:rPr>
              <a:t>known</a:t>
            </a:r>
            <a:r>
              <a:rPr sz="2000" spc="-5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000" spc="-25" dirty="0">
                <a:solidFill>
                  <a:srgbClr val="C0504D"/>
                </a:solidFill>
                <a:latin typeface="Calibri"/>
                <a:cs typeface="Calibri"/>
              </a:rPr>
              <a:t>as </a:t>
            </a:r>
            <a:r>
              <a:rPr sz="2000" dirty="0">
                <a:solidFill>
                  <a:srgbClr val="C0504D"/>
                </a:solidFill>
                <a:latin typeface="Calibri"/>
                <a:cs typeface="Calibri"/>
              </a:rPr>
              <a:t>Cycle</a:t>
            </a:r>
            <a:r>
              <a:rPr sz="2000" spc="-5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C0504D"/>
                </a:solidFill>
                <a:latin typeface="Calibri"/>
                <a:cs typeface="Calibri"/>
              </a:rPr>
              <a:t>of</a:t>
            </a:r>
            <a:r>
              <a:rPr sz="2000" spc="-4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C0504D"/>
                </a:solidFill>
                <a:latin typeface="Calibri"/>
                <a:cs typeface="Calibri"/>
              </a:rPr>
              <a:t>conc.</a:t>
            </a:r>
            <a:r>
              <a:rPr sz="2000" spc="-6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C0504D"/>
                </a:solidFill>
                <a:latin typeface="Calibri"/>
                <a:cs typeface="Calibri"/>
              </a:rPr>
              <a:t>The</a:t>
            </a:r>
            <a:r>
              <a:rPr sz="2000" spc="-3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C0504D"/>
                </a:solidFill>
                <a:latin typeface="Calibri"/>
                <a:cs typeface="Calibri"/>
              </a:rPr>
              <a:t>maximum</a:t>
            </a:r>
            <a:r>
              <a:rPr sz="2000" spc="-3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C0504D"/>
                </a:solidFill>
                <a:latin typeface="Calibri"/>
                <a:cs typeface="Calibri"/>
              </a:rPr>
              <a:t>(COC)</a:t>
            </a:r>
            <a:r>
              <a:rPr sz="2000" spc="-6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C0504D"/>
                </a:solidFill>
                <a:latin typeface="Calibri"/>
                <a:cs typeface="Calibri"/>
              </a:rPr>
              <a:t>depends</a:t>
            </a:r>
            <a:r>
              <a:rPr sz="2000" spc="-4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C0504D"/>
                </a:solidFill>
                <a:latin typeface="Calibri"/>
                <a:cs typeface="Calibri"/>
              </a:rPr>
              <a:t>upon</a:t>
            </a:r>
            <a:r>
              <a:rPr sz="2000" spc="-5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C0504D"/>
                </a:solidFill>
                <a:latin typeface="Calibri"/>
                <a:cs typeface="Calibri"/>
              </a:rPr>
              <a:t>the</a:t>
            </a:r>
            <a:r>
              <a:rPr sz="2000" spc="-4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C0504D"/>
                </a:solidFill>
                <a:latin typeface="Calibri"/>
                <a:cs typeface="Calibri"/>
              </a:rPr>
              <a:t>effectiveness </a:t>
            </a:r>
            <a:r>
              <a:rPr sz="2000" spc="-25" dirty="0">
                <a:solidFill>
                  <a:srgbClr val="C0504D"/>
                </a:solidFill>
                <a:latin typeface="Calibri"/>
                <a:cs typeface="Calibri"/>
              </a:rPr>
              <a:t>of </a:t>
            </a:r>
            <a:r>
              <a:rPr sz="2000" dirty="0">
                <a:solidFill>
                  <a:srgbClr val="C0504D"/>
                </a:solidFill>
                <a:latin typeface="Calibri"/>
                <a:cs typeface="Calibri"/>
              </a:rPr>
              <a:t>corrosion</a:t>
            </a:r>
            <a:r>
              <a:rPr sz="2000" spc="38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C0504D"/>
                </a:solidFill>
                <a:latin typeface="Calibri"/>
                <a:cs typeface="Calibri"/>
              </a:rPr>
              <a:t>and</a:t>
            </a:r>
            <a:r>
              <a:rPr sz="2000" spc="-5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C0504D"/>
                </a:solidFill>
                <a:latin typeface="Calibri"/>
                <a:cs typeface="Calibri"/>
              </a:rPr>
              <a:t>scale</a:t>
            </a:r>
            <a:r>
              <a:rPr sz="2000" spc="-3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C0504D"/>
                </a:solidFill>
                <a:latin typeface="Calibri"/>
                <a:cs typeface="Calibri"/>
              </a:rPr>
              <a:t>inhibitor</a:t>
            </a:r>
            <a:r>
              <a:rPr sz="2000" spc="-3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C0504D"/>
                </a:solidFill>
                <a:latin typeface="Calibri"/>
                <a:cs typeface="Calibri"/>
              </a:rPr>
              <a:t>programs</a:t>
            </a:r>
            <a:r>
              <a:rPr sz="2000" spc="-5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C0504D"/>
                </a:solidFill>
                <a:latin typeface="Calibri"/>
                <a:cs typeface="Calibri"/>
              </a:rPr>
              <a:t>and</a:t>
            </a:r>
            <a:r>
              <a:rPr sz="2000" spc="-4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C0504D"/>
                </a:solidFill>
                <a:latin typeface="Calibri"/>
                <a:cs typeface="Calibri"/>
              </a:rPr>
              <a:t>on</a:t>
            </a:r>
            <a:r>
              <a:rPr sz="2000" spc="38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C0504D"/>
                </a:solidFill>
                <a:latin typeface="Calibri"/>
                <a:cs typeface="Calibri"/>
              </a:rPr>
              <a:t>the</a:t>
            </a:r>
            <a:r>
              <a:rPr sz="2000" spc="-4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C0504D"/>
                </a:solidFill>
                <a:latin typeface="Calibri"/>
                <a:cs typeface="Calibri"/>
              </a:rPr>
              <a:t>quality</a:t>
            </a:r>
            <a:r>
              <a:rPr sz="2000" spc="-3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C0504D"/>
                </a:solidFill>
                <a:latin typeface="Calibri"/>
                <a:cs typeface="Calibri"/>
              </a:rPr>
              <a:t>of</a:t>
            </a:r>
            <a:r>
              <a:rPr sz="2000" spc="-5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C0504D"/>
                </a:solidFill>
                <a:latin typeface="Calibri"/>
                <a:cs typeface="Calibri"/>
              </a:rPr>
              <a:t>make</a:t>
            </a:r>
            <a:r>
              <a:rPr sz="2000" spc="-3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C0504D"/>
                </a:solidFill>
                <a:latin typeface="Calibri"/>
                <a:cs typeface="Calibri"/>
              </a:rPr>
              <a:t>up</a:t>
            </a:r>
            <a:r>
              <a:rPr sz="2000" spc="-5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C0504D"/>
                </a:solidFill>
                <a:latin typeface="Calibri"/>
                <a:cs typeface="Calibri"/>
              </a:rPr>
              <a:t>water.</a:t>
            </a:r>
            <a:endParaRPr sz="2000">
              <a:latin typeface="Calibri"/>
              <a:cs typeface="Calibri"/>
            </a:endParaRPr>
          </a:p>
          <a:p>
            <a:pPr marL="25400">
              <a:lnSpc>
                <a:spcPct val="100000"/>
              </a:lnSpc>
              <a:spcBef>
                <a:spcPts val="20"/>
              </a:spcBef>
            </a:pPr>
            <a:r>
              <a:rPr sz="2000" b="1" dirty="0">
                <a:solidFill>
                  <a:srgbClr val="0000FF"/>
                </a:solidFill>
                <a:latin typeface="Calibri"/>
                <a:cs typeface="Calibri"/>
              </a:rPr>
              <a:t>Blow</a:t>
            </a:r>
            <a:r>
              <a:rPr sz="2000" b="1" spc="-4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00FF"/>
                </a:solidFill>
                <a:latin typeface="Calibri"/>
                <a:cs typeface="Calibri"/>
              </a:rPr>
              <a:t>Down</a:t>
            </a:r>
            <a:r>
              <a:rPr sz="2000" b="1" spc="-1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00FF"/>
                </a:solidFill>
                <a:latin typeface="Calibri"/>
                <a:cs typeface="Calibri"/>
              </a:rPr>
              <a:t>(</a:t>
            </a:r>
            <a:r>
              <a:rPr sz="2000" b="1" spc="-2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00FF"/>
                </a:solidFill>
                <a:latin typeface="Calibri"/>
                <a:cs typeface="Calibri"/>
              </a:rPr>
              <a:t>BD</a:t>
            </a:r>
            <a:r>
              <a:rPr sz="2000" b="1" spc="-1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000" b="1" spc="-25" dirty="0">
                <a:solidFill>
                  <a:srgbClr val="0000FF"/>
                </a:solidFill>
                <a:latin typeface="Calibri"/>
                <a:cs typeface="Calibri"/>
              </a:rPr>
              <a:t>)</a:t>
            </a:r>
            <a:r>
              <a:rPr sz="2000" spc="-25" dirty="0">
                <a:solidFill>
                  <a:srgbClr val="0000FF"/>
                </a:solidFill>
                <a:latin typeface="Calibri"/>
                <a:cs typeface="Calibri"/>
              </a:rPr>
              <a:t>:</a:t>
            </a:r>
            <a:endParaRPr sz="2000">
              <a:latin typeface="Calibri"/>
              <a:cs typeface="Calibri"/>
            </a:endParaRPr>
          </a:p>
          <a:p>
            <a:pPr marL="368300" marR="62865" indent="-342900">
              <a:lnSpc>
                <a:spcPct val="80000"/>
              </a:lnSpc>
              <a:spcBef>
                <a:spcPts val="480"/>
              </a:spcBef>
            </a:pPr>
            <a:r>
              <a:rPr sz="2000" dirty="0">
                <a:solidFill>
                  <a:srgbClr val="0000FF"/>
                </a:solidFill>
                <a:latin typeface="Calibri"/>
                <a:cs typeface="Calibri"/>
              </a:rPr>
              <a:t>Some</a:t>
            </a:r>
            <a:r>
              <a:rPr sz="2000" spc="-5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FF"/>
                </a:solidFill>
                <a:latin typeface="Calibri"/>
                <a:cs typeface="Calibri"/>
              </a:rPr>
              <a:t>water</a:t>
            </a:r>
            <a:r>
              <a:rPr sz="2000" spc="-4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FF"/>
                </a:solidFill>
                <a:latin typeface="Calibri"/>
                <a:cs typeface="Calibri"/>
              </a:rPr>
              <a:t>must</a:t>
            </a:r>
            <a:r>
              <a:rPr sz="2000" spc="-5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FF"/>
                </a:solidFill>
                <a:latin typeface="Calibri"/>
                <a:cs typeface="Calibri"/>
              </a:rPr>
              <a:t>be</a:t>
            </a:r>
            <a:r>
              <a:rPr sz="2000" spc="-5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00FF"/>
                </a:solidFill>
                <a:latin typeface="Calibri"/>
                <a:cs typeface="Calibri"/>
              </a:rPr>
              <a:t>continually</a:t>
            </a:r>
            <a:r>
              <a:rPr sz="2000" spc="-6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00FF"/>
                </a:solidFill>
                <a:latin typeface="Calibri"/>
                <a:cs typeface="Calibri"/>
              </a:rPr>
              <a:t>removed</a:t>
            </a:r>
            <a:r>
              <a:rPr sz="2000" spc="-5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FF"/>
                </a:solidFill>
                <a:latin typeface="Calibri"/>
                <a:cs typeface="Calibri"/>
              </a:rPr>
              <a:t>from</a:t>
            </a:r>
            <a:r>
              <a:rPr sz="2000" spc="-5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FF"/>
                </a:solidFill>
                <a:latin typeface="Calibri"/>
                <a:cs typeface="Calibri"/>
              </a:rPr>
              <a:t>cooling</a:t>
            </a:r>
            <a:r>
              <a:rPr sz="2000" spc="-6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FF"/>
                </a:solidFill>
                <a:latin typeface="Calibri"/>
                <a:cs typeface="Calibri"/>
              </a:rPr>
              <a:t>water</a:t>
            </a:r>
            <a:r>
              <a:rPr sz="2000" spc="-4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00FF"/>
                </a:solidFill>
                <a:latin typeface="Calibri"/>
                <a:cs typeface="Calibri"/>
              </a:rPr>
              <a:t>system</a:t>
            </a:r>
            <a:r>
              <a:rPr sz="2000" spc="-3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FF"/>
                </a:solidFill>
                <a:latin typeface="Calibri"/>
                <a:cs typeface="Calibri"/>
              </a:rPr>
              <a:t>to</a:t>
            </a:r>
            <a:r>
              <a:rPr sz="2000" spc="-6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00FF"/>
                </a:solidFill>
                <a:latin typeface="Calibri"/>
                <a:cs typeface="Calibri"/>
              </a:rPr>
              <a:t>prevent excessive</a:t>
            </a:r>
            <a:r>
              <a:rPr sz="2000" spc="-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FF"/>
                </a:solidFill>
                <a:latin typeface="Calibri"/>
                <a:cs typeface="Calibri"/>
              </a:rPr>
              <a:t>build</a:t>
            </a:r>
            <a:r>
              <a:rPr sz="2000" spc="-3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FF"/>
                </a:solidFill>
                <a:latin typeface="Calibri"/>
                <a:cs typeface="Calibri"/>
              </a:rPr>
              <a:t>up</a:t>
            </a:r>
            <a:r>
              <a:rPr sz="2000" spc="-4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FF"/>
                </a:solidFill>
                <a:latin typeface="Calibri"/>
                <a:cs typeface="Calibri"/>
              </a:rPr>
              <a:t>of</a:t>
            </a:r>
            <a:r>
              <a:rPr sz="2000" spc="-4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FF"/>
                </a:solidFill>
                <a:latin typeface="Calibri"/>
                <a:cs typeface="Calibri"/>
              </a:rPr>
              <a:t>the</a:t>
            </a:r>
            <a:r>
              <a:rPr sz="2000" spc="-4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FF"/>
                </a:solidFill>
                <a:latin typeface="Calibri"/>
                <a:cs typeface="Calibri"/>
              </a:rPr>
              <a:t>dissolved</a:t>
            </a:r>
            <a:r>
              <a:rPr sz="2000" spc="-2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FF"/>
                </a:solidFill>
                <a:latin typeface="Calibri"/>
                <a:cs typeface="Calibri"/>
              </a:rPr>
              <a:t>solids.</a:t>
            </a:r>
            <a:r>
              <a:rPr sz="2000" spc="-3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FF"/>
                </a:solidFill>
                <a:latin typeface="Calibri"/>
                <a:cs typeface="Calibri"/>
              </a:rPr>
              <a:t>This</a:t>
            </a:r>
            <a:r>
              <a:rPr sz="2000" spc="-4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FF"/>
                </a:solidFill>
                <a:latin typeface="Calibri"/>
                <a:cs typeface="Calibri"/>
              </a:rPr>
              <a:t>is</a:t>
            </a:r>
            <a:r>
              <a:rPr sz="2000" spc="-3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FF"/>
                </a:solidFill>
                <a:latin typeface="Calibri"/>
                <a:cs typeface="Calibri"/>
              </a:rPr>
              <a:t>known</a:t>
            </a:r>
            <a:r>
              <a:rPr sz="2000" spc="-5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FF"/>
                </a:solidFill>
                <a:latin typeface="Calibri"/>
                <a:cs typeface="Calibri"/>
              </a:rPr>
              <a:t>as</a:t>
            </a:r>
            <a:r>
              <a:rPr sz="2000" spc="-3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FF"/>
                </a:solidFill>
                <a:latin typeface="Calibri"/>
                <a:cs typeface="Calibri"/>
              </a:rPr>
              <a:t>blow</a:t>
            </a:r>
            <a:r>
              <a:rPr sz="2000" spc="-3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00FF"/>
                </a:solidFill>
                <a:latin typeface="Calibri"/>
                <a:cs typeface="Calibri"/>
              </a:rPr>
              <a:t>down.</a:t>
            </a:r>
            <a:endParaRPr sz="2000">
              <a:latin typeface="Calibri"/>
              <a:cs typeface="Calibri"/>
            </a:endParaRPr>
          </a:p>
          <a:p>
            <a:pPr marL="368300" marR="558165" indent="-342900">
              <a:lnSpc>
                <a:spcPts val="1920"/>
              </a:lnSpc>
              <a:spcBef>
                <a:spcPts val="465"/>
              </a:spcBef>
            </a:pPr>
            <a:r>
              <a:rPr sz="2000" b="1" spc="-10" dirty="0">
                <a:solidFill>
                  <a:srgbClr val="0000FF"/>
                </a:solidFill>
                <a:latin typeface="Calibri"/>
                <a:cs typeface="Calibri"/>
              </a:rPr>
              <a:t>Evaporation</a:t>
            </a:r>
            <a:r>
              <a:rPr sz="2000" b="1" spc="-4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00FF"/>
                </a:solidFill>
                <a:latin typeface="Calibri"/>
                <a:cs typeface="Calibri"/>
              </a:rPr>
              <a:t>,</a:t>
            </a:r>
            <a:r>
              <a:rPr sz="2000" b="1" spc="-4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00FF"/>
                </a:solidFill>
                <a:latin typeface="Calibri"/>
                <a:cs typeface="Calibri"/>
              </a:rPr>
              <a:t>Blow</a:t>
            </a:r>
            <a:r>
              <a:rPr sz="2000" b="1" spc="-5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00FF"/>
                </a:solidFill>
                <a:latin typeface="Calibri"/>
                <a:cs typeface="Calibri"/>
              </a:rPr>
              <a:t>down,</a:t>
            </a:r>
            <a:r>
              <a:rPr sz="2000" b="1" spc="-5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00FF"/>
                </a:solidFill>
                <a:latin typeface="Calibri"/>
                <a:cs typeface="Calibri"/>
              </a:rPr>
              <a:t>Drift</a:t>
            </a:r>
            <a:r>
              <a:rPr sz="2000" b="1" spc="-3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00FF"/>
                </a:solidFill>
                <a:latin typeface="Calibri"/>
                <a:cs typeface="Calibri"/>
              </a:rPr>
              <a:t>and</a:t>
            </a:r>
            <a:r>
              <a:rPr sz="2000" b="1" spc="-3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00FF"/>
                </a:solidFill>
                <a:latin typeface="Calibri"/>
                <a:cs typeface="Calibri"/>
              </a:rPr>
              <a:t>Make</a:t>
            </a:r>
            <a:r>
              <a:rPr sz="2000" b="1" spc="-2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00FF"/>
                </a:solidFill>
                <a:latin typeface="Calibri"/>
                <a:cs typeface="Calibri"/>
              </a:rPr>
              <a:t>Up</a:t>
            </a:r>
            <a:r>
              <a:rPr sz="2000" b="1" spc="-3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00FF"/>
                </a:solidFill>
                <a:latin typeface="Calibri"/>
                <a:cs typeface="Calibri"/>
              </a:rPr>
              <a:t>constitute</a:t>
            </a:r>
            <a:r>
              <a:rPr sz="2000" spc="-3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FF"/>
                </a:solidFill>
                <a:latin typeface="Calibri"/>
                <a:cs typeface="Calibri"/>
              </a:rPr>
              <a:t>the</a:t>
            </a:r>
            <a:r>
              <a:rPr sz="2000" spc="-3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FF"/>
                </a:solidFill>
                <a:latin typeface="Calibri"/>
                <a:cs typeface="Calibri"/>
              </a:rPr>
              <a:t>water</a:t>
            </a:r>
            <a:r>
              <a:rPr sz="2000" spc="-2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00FF"/>
                </a:solidFill>
                <a:latin typeface="Calibri"/>
                <a:cs typeface="Calibri"/>
              </a:rPr>
              <a:t>balance </a:t>
            </a:r>
            <a:r>
              <a:rPr sz="2000" dirty="0">
                <a:solidFill>
                  <a:srgbClr val="0000FF"/>
                </a:solidFill>
                <a:latin typeface="Calibri"/>
                <a:cs typeface="Calibri"/>
              </a:rPr>
              <a:t>around</a:t>
            </a:r>
            <a:r>
              <a:rPr sz="2000" spc="-5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FF"/>
                </a:solidFill>
                <a:latin typeface="Calibri"/>
                <a:cs typeface="Calibri"/>
              </a:rPr>
              <a:t>the</a:t>
            </a:r>
            <a:r>
              <a:rPr sz="2000" spc="-3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FF"/>
                </a:solidFill>
                <a:latin typeface="Calibri"/>
                <a:cs typeface="Calibri"/>
              </a:rPr>
              <a:t>cooling</a:t>
            </a:r>
            <a:r>
              <a:rPr sz="2000" spc="-5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00FF"/>
                </a:solidFill>
                <a:latin typeface="Calibri"/>
                <a:cs typeface="Calibri"/>
              </a:rPr>
              <a:t>tower.</a:t>
            </a:r>
            <a:endParaRPr sz="2000">
              <a:latin typeface="Calibri"/>
              <a:cs typeface="Calibri"/>
            </a:endParaRPr>
          </a:p>
          <a:p>
            <a:pPr marL="25400">
              <a:lnSpc>
                <a:spcPct val="100000"/>
              </a:lnSpc>
              <a:spcBef>
                <a:spcPts val="2400"/>
              </a:spcBef>
            </a:pPr>
            <a:r>
              <a:rPr sz="2400" dirty="0">
                <a:solidFill>
                  <a:srgbClr val="800000"/>
                </a:solidFill>
                <a:latin typeface="Calibri"/>
                <a:cs typeface="Calibri"/>
              </a:rPr>
              <a:t>Cooling</a:t>
            </a:r>
            <a:r>
              <a:rPr sz="2400" spc="-95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800000"/>
                </a:solidFill>
                <a:latin typeface="Calibri"/>
                <a:cs typeface="Calibri"/>
              </a:rPr>
              <a:t>Water</a:t>
            </a:r>
            <a:r>
              <a:rPr sz="2400" spc="-80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800000"/>
                </a:solidFill>
                <a:latin typeface="Calibri"/>
                <a:cs typeface="Calibri"/>
              </a:rPr>
              <a:t>Balance</a:t>
            </a:r>
            <a:endParaRPr sz="2400">
              <a:latin typeface="Calibri"/>
              <a:cs typeface="Calibri"/>
            </a:endParaRPr>
          </a:p>
          <a:p>
            <a:pPr marL="482600">
              <a:lnSpc>
                <a:spcPct val="100000"/>
              </a:lnSpc>
              <a:spcBef>
                <a:spcPts val="2900"/>
              </a:spcBef>
              <a:tabLst>
                <a:tab pos="2353945" algn="l"/>
              </a:tabLst>
            </a:pPr>
            <a:r>
              <a:rPr sz="2000" b="1" dirty="0">
                <a:solidFill>
                  <a:srgbClr val="C0504D"/>
                </a:solidFill>
                <a:latin typeface="Calibri"/>
                <a:cs typeface="Calibri"/>
              </a:rPr>
              <a:t>MU</a:t>
            </a:r>
            <a:r>
              <a:rPr sz="2000" b="1" spc="-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C0504D"/>
                </a:solidFill>
                <a:latin typeface="Calibri"/>
                <a:cs typeface="Calibri"/>
              </a:rPr>
              <a:t>(flow)</a:t>
            </a:r>
            <a:r>
              <a:rPr sz="2000" b="1" dirty="0">
                <a:solidFill>
                  <a:srgbClr val="C0504D"/>
                </a:solidFill>
                <a:latin typeface="Calibri"/>
                <a:cs typeface="Calibri"/>
              </a:rPr>
              <a:t>	BD</a:t>
            </a:r>
            <a:r>
              <a:rPr sz="2000" b="1" spc="-3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C0504D"/>
                </a:solidFill>
                <a:latin typeface="Calibri"/>
                <a:cs typeface="Calibri"/>
              </a:rPr>
              <a:t>Cl</a:t>
            </a:r>
            <a:r>
              <a:rPr sz="1950" b="1" baseline="40598" dirty="0">
                <a:solidFill>
                  <a:srgbClr val="C0504D"/>
                </a:solidFill>
                <a:latin typeface="Calibri"/>
                <a:cs typeface="Calibri"/>
              </a:rPr>
              <a:t>-</a:t>
            </a:r>
            <a:r>
              <a:rPr sz="1950" b="1" spc="232" baseline="40598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C0504D"/>
                </a:solidFill>
                <a:latin typeface="Calibri"/>
                <a:cs typeface="Calibri"/>
              </a:rPr>
              <a:t>or</a:t>
            </a:r>
            <a:r>
              <a:rPr sz="2000" b="1" spc="-1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C0504D"/>
                </a:solidFill>
                <a:latin typeface="Calibri"/>
                <a:cs typeface="Calibri"/>
              </a:rPr>
              <a:t>BD</a:t>
            </a:r>
            <a:r>
              <a:rPr sz="2000" b="1" spc="-2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C0504D"/>
                </a:solidFill>
                <a:latin typeface="Calibri"/>
                <a:cs typeface="Calibri"/>
              </a:rPr>
              <a:t>Mg</a:t>
            </a:r>
            <a:r>
              <a:rPr sz="1950" b="1" baseline="25641" dirty="0">
                <a:solidFill>
                  <a:srgbClr val="C0504D"/>
                </a:solidFill>
                <a:latin typeface="Calibri"/>
                <a:cs typeface="Calibri"/>
              </a:rPr>
              <a:t>+2</a:t>
            </a:r>
            <a:r>
              <a:rPr sz="1950" b="1" spc="225" baseline="25641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C0504D"/>
                </a:solidFill>
                <a:latin typeface="Calibri"/>
                <a:cs typeface="Calibri"/>
              </a:rPr>
              <a:t>Conc.</a:t>
            </a:r>
            <a:r>
              <a:rPr sz="2000" b="1" spc="42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C0504D"/>
                </a:solidFill>
                <a:latin typeface="Calibri"/>
                <a:cs typeface="Calibri"/>
              </a:rPr>
              <a:t>Or</a:t>
            </a:r>
            <a:r>
              <a:rPr sz="2000" b="1" spc="-2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C0504D"/>
                </a:solidFill>
                <a:latin typeface="Calibri"/>
                <a:cs typeface="Calibri"/>
              </a:rPr>
              <a:t>BD</a:t>
            </a:r>
            <a:r>
              <a:rPr sz="2000" b="1" spc="-2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C0504D"/>
                </a:solidFill>
                <a:latin typeface="Calibri"/>
                <a:cs typeface="Calibri"/>
              </a:rPr>
              <a:t>Conductivity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07340" y="4488560"/>
            <a:ext cx="34480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C0504D"/>
                </a:solidFill>
                <a:latin typeface="Calibri"/>
                <a:cs typeface="Calibri"/>
              </a:rPr>
              <a:t>C</a:t>
            </a:r>
            <a:r>
              <a:rPr sz="2000" b="1" spc="-1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000" b="1" spc="-50" dirty="0">
                <a:solidFill>
                  <a:srgbClr val="C0504D"/>
                </a:solidFill>
                <a:latin typeface="Calibri"/>
                <a:cs typeface="Calibri"/>
              </a:rPr>
              <a:t>=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226584" y="4488560"/>
            <a:ext cx="15240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0" dirty="0">
                <a:solidFill>
                  <a:srgbClr val="C0504D"/>
                </a:solidFill>
                <a:latin typeface="Calibri"/>
                <a:cs typeface="Calibri"/>
              </a:rPr>
              <a:t>=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64540" y="4793360"/>
            <a:ext cx="1014094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C0504D"/>
                </a:solidFill>
                <a:latin typeface="Calibri"/>
                <a:cs typeface="Calibri"/>
              </a:rPr>
              <a:t>BD</a:t>
            </a:r>
            <a:r>
              <a:rPr sz="2000" b="1" spc="-4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C0504D"/>
                </a:solidFill>
                <a:latin typeface="Calibri"/>
                <a:cs typeface="Calibri"/>
              </a:rPr>
              <a:t>(flow)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584019" y="4793360"/>
            <a:ext cx="4860290" cy="636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C0504D"/>
                </a:solidFill>
                <a:latin typeface="Calibri"/>
                <a:cs typeface="Calibri"/>
              </a:rPr>
              <a:t>MU</a:t>
            </a:r>
            <a:r>
              <a:rPr sz="2000" b="1" spc="-1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C0504D"/>
                </a:solidFill>
                <a:latin typeface="Calibri"/>
                <a:cs typeface="Calibri"/>
              </a:rPr>
              <a:t>Cl</a:t>
            </a:r>
            <a:r>
              <a:rPr sz="1950" b="1" baseline="40598" dirty="0">
                <a:solidFill>
                  <a:srgbClr val="C0504D"/>
                </a:solidFill>
                <a:latin typeface="Calibri"/>
                <a:cs typeface="Calibri"/>
              </a:rPr>
              <a:t>-</a:t>
            </a:r>
            <a:r>
              <a:rPr sz="1950" b="1" spc="240" baseline="40598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C0504D"/>
                </a:solidFill>
                <a:latin typeface="Calibri"/>
                <a:cs typeface="Calibri"/>
              </a:rPr>
              <a:t>or</a:t>
            </a:r>
            <a:r>
              <a:rPr sz="2000" b="1" spc="-2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C0504D"/>
                </a:solidFill>
                <a:latin typeface="Calibri"/>
                <a:cs typeface="Calibri"/>
              </a:rPr>
              <a:t>MU</a:t>
            </a:r>
            <a:r>
              <a:rPr sz="2000" b="1" spc="-1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C0504D"/>
                </a:solidFill>
                <a:latin typeface="Calibri"/>
                <a:cs typeface="Calibri"/>
              </a:rPr>
              <a:t>Mg</a:t>
            </a:r>
            <a:r>
              <a:rPr sz="1950" b="1" baseline="25641" dirty="0">
                <a:solidFill>
                  <a:srgbClr val="C0504D"/>
                </a:solidFill>
                <a:latin typeface="Calibri"/>
                <a:cs typeface="Calibri"/>
              </a:rPr>
              <a:t>+2</a:t>
            </a:r>
            <a:r>
              <a:rPr sz="1950" b="1" spc="232" baseline="25641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C0504D"/>
                </a:solidFill>
                <a:latin typeface="Calibri"/>
                <a:cs typeface="Calibri"/>
              </a:rPr>
              <a:t>Conc.</a:t>
            </a:r>
            <a:r>
              <a:rPr sz="2000" b="1" spc="-1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C0504D"/>
                </a:solidFill>
                <a:latin typeface="Calibri"/>
                <a:cs typeface="Calibri"/>
              </a:rPr>
              <a:t>Or</a:t>
            </a:r>
            <a:r>
              <a:rPr sz="2000" b="1" spc="-2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C0504D"/>
                </a:solidFill>
                <a:latin typeface="Calibri"/>
                <a:cs typeface="Calibri"/>
              </a:rPr>
              <a:t>MU</a:t>
            </a:r>
            <a:r>
              <a:rPr sz="2000" b="1" spc="-1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C0504D"/>
                </a:solidFill>
                <a:latin typeface="Calibri"/>
                <a:cs typeface="Calibri"/>
              </a:rPr>
              <a:t>Conductivity</a:t>
            </a:r>
            <a:endParaRPr sz="2000">
              <a:latin typeface="Calibri"/>
              <a:cs typeface="Calibri"/>
            </a:endParaRPr>
          </a:p>
          <a:p>
            <a:pPr marL="593725">
              <a:lnSpc>
                <a:spcPct val="100000"/>
              </a:lnSpc>
            </a:pPr>
            <a:r>
              <a:rPr sz="2000" b="1" spc="-50" dirty="0">
                <a:solidFill>
                  <a:srgbClr val="0000CC"/>
                </a:solidFill>
                <a:latin typeface="Calibri"/>
                <a:cs typeface="Calibri"/>
              </a:rPr>
              <a:t>E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051175" y="5708091"/>
            <a:ext cx="42418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0000CC"/>
                </a:solidFill>
                <a:latin typeface="Calibri"/>
                <a:cs typeface="Calibri"/>
              </a:rPr>
              <a:t>C</a:t>
            </a:r>
            <a:r>
              <a:rPr sz="2000" b="1" spc="-15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00CC"/>
                </a:solidFill>
                <a:latin typeface="Calibri"/>
                <a:cs typeface="Calibri"/>
              </a:rPr>
              <a:t>-</a:t>
            </a:r>
            <a:r>
              <a:rPr sz="2000" b="1" spc="-50" dirty="0">
                <a:solidFill>
                  <a:srgbClr val="0000CC"/>
                </a:solidFill>
                <a:latin typeface="Calibri"/>
                <a:cs typeface="Calibri"/>
              </a:rPr>
              <a:t>1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35940" y="5403291"/>
            <a:ext cx="1753235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12900" algn="l"/>
              </a:tabLst>
            </a:pPr>
            <a:r>
              <a:rPr sz="2000" b="1" dirty="0">
                <a:solidFill>
                  <a:srgbClr val="0000CC"/>
                </a:solidFill>
                <a:latin typeface="Calibri"/>
                <a:cs typeface="Calibri"/>
              </a:rPr>
              <a:t>BD</a:t>
            </a:r>
            <a:r>
              <a:rPr sz="2000" b="1" spc="-30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00CC"/>
                </a:solidFill>
                <a:latin typeface="Calibri"/>
                <a:cs typeface="Calibri"/>
              </a:rPr>
              <a:t>+</a:t>
            </a:r>
            <a:r>
              <a:rPr sz="2000" b="1" spc="-20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000" b="1" spc="-50" dirty="0">
                <a:solidFill>
                  <a:srgbClr val="0000CC"/>
                </a:solidFill>
                <a:latin typeface="Calibri"/>
                <a:cs typeface="Calibri"/>
              </a:rPr>
              <a:t>D</a:t>
            </a:r>
            <a:r>
              <a:rPr sz="2000" b="1" dirty="0">
                <a:solidFill>
                  <a:srgbClr val="0000CC"/>
                </a:solidFill>
                <a:latin typeface="Calibri"/>
                <a:cs typeface="Calibri"/>
              </a:rPr>
              <a:t>	</a:t>
            </a:r>
            <a:r>
              <a:rPr sz="2000" b="1" spc="-50" dirty="0">
                <a:solidFill>
                  <a:srgbClr val="0000CC"/>
                </a:solidFill>
                <a:latin typeface="Calibri"/>
                <a:cs typeface="Calibri"/>
              </a:rPr>
              <a:t>=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400"/>
              </a:spcBef>
            </a:pPr>
            <a:r>
              <a:rPr sz="2000" b="1" dirty="0">
                <a:solidFill>
                  <a:srgbClr val="C0504D"/>
                </a:solidFill>
                <a:latin typeface="Calibri"/>
                <a:cs typeface="Calibri"/>
              </a:rPr>
              <a:t>MU</a:t>
            </a:r>
            <a:r>
              <a:rPr sz="2000" b="1" spc="-2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C0504D"/>
                </a:solidFill>
                <a:latin typeface="Calibri"/>
                <a:cs typeface="Calibri"/>
              </a:rPr>
              <a:t>=</a:t>
            </a:r>
            <a:r>
              <a:rPr sz="2000" b="1" spc="-2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C0504D"/>
                </a:solidFill>
                <a:latin typeface="Calibri"/>
                <a:cs typeface="Calibri"/>
              </a:rPr>
              <a:t>E</a:t>
            </a:r>
            <a:r>
              <a:rPr sz="2000" b="1" spc="-1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C0504D"/>
                </a:solidFill>
                <a:latin typeface="Calibri"/>
                <a:cs typeface="Calibri"/>
              </a:rPr>
              <a:t>+</a:t>
            </a:r>
            <a:r>
              <a:rPr sz="2000" b="1" spc="-1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C0504D"/>
                </a:solidFill>
                <a:latin typeface="Calibri"/>
                <a:cs typeface="Calibri"/>
              </a:rPr>
              <a:t>BD</a:t>
            </a:r>
            <a:r>
              <a:rPr sz="2000" b="1" spc="-1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C0504D"/>
                </a:solidFill>
                <a:latin typeface="Calibri"/>
                <a:cs typeface="Calibri"/>
              </a:rPr>
              <a:t>+</a:t>
            </a:r>
            <a:r>
              <a:rPr sz="2000" b="1" spc="-2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000" b="1" spc="-60" dirty="0">
                <a:solidFill>
                  <a:srgbClr val="C0504D"/>
                </a:solidFill>
                <a:latin typeface="Calibri"/>
                <a:cs typeface="Calibri"/>
              </a:rPr>
              <a:t>D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85800" y="4648200"/>
            <a:ext cx="1447800" cy="0"/>
          </a:xfrm>
          <a:custGeom>
            <a:avLst/>
            <a:gdLst/>
            <a:ahLst/>
            <a:cxnLst/>
            <a:rect l="l" t="t" r="r" b="b"/>
            <a:pathLst>
              <a:path w="1447800">
                <a:moveTo>
                  <a:pt x="0" y="0"/>
                </a:moveTo>
                <a:lnTo>
                  <a:pt x="1447800" y="0"/>
                </a:lnTo>
              </a:path>
            </a:pathLst>
          </a:custGeom>
          <a:ln w="38100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590800" y="4691760"/>
            <a:ext cx="4953000" cy="0"/>
          </a:xfrm>
          <a:custGeom>
            <a:avLst/>
            <a:gdLst/>
            <a:ahLst/>
            <a:cxnLst/>
            <a:rect l="l" t="t" r="r" b="b"/>
            <a:pathLst>
              <a:path w="4953000">
                <a:moveTo>
                  <a:pt x="0" y="0"/>
                </a:moveTo>
                <a:lnTo>
                  <a:pt x="4953000" y="0"/>
                </a:lnTo>
              </a:path>
            </a:pathLst>
          </a:custGeom>
          <a:ln w="38100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476500" y="5562600"/>
            <a:ext cx="1600200" cy="0"/>
          </a:xfrm>
          <a:custGeom>
            <a:avLst/>
            <a:gdLst/>
            <a:ahLst/>
            <a:cxnLst/>
            <a:rect l="l" t="t" r="r" b="b"/>
            <a:pathLst>
              <a:path w="1600200">
                <a:moveTo>
                  <a:pt x="0" y="0"/>
                </a:moveTo>
                <a:lnTo>
                  <a:pt x="1600200" y="0"/>
                </a:lnTo>
              </a:path>
            </a:pathLst>
          </a:custGeom>
          <a:ln w="38100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570">
              <a:lnSpc>
                <a:spcPts val="1240"/>
              </a:lnSpc>
            </a:pPr>
            <a:fld id="{81D60167-4931-47E6-BA6A-407CBD079E47}" type="slidenum">
              <a:rPr spc="-25" dirty="0"/>
              <a:t>29</a:t>
            </a:fld>
            <a:endParaRPr spc="-25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954261" y="6247282"/>
            <a:ext cx="1104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solidFill>
                  <a:srgbClr val="7E7E7E"/>
                </a:solidFill>
                <a:latin typeface="Arial MT"/>
                <a:cs typeface="Arial MT"/>
              </a:rPr>
              <a:t>2</a:t>
            </a:r>
            <a:endParaRPr sz="1200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200" y="887412"/>
            <a:ext cx="7772400" cy="58293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04800" y="761998"/>
            <a:ext cx="8686800" cy="6096000"/>
            <a:chOff x="304800" y="761998"/>
            <a:chExt cx="8686800" cy="6096000"/>
          </a:xfrm>
        </p:grpSpPr>
        <p:sp>
          <p:nvSpPr>
            <p:cNvPr id="4" name="object 4"/>
            <p:cNvSpPr/>
            <p:nvPr/>
          </p:nvSpPr>
          <p:spPr>
            <a:xfrm>
              <a:off x="4803330" y="3657663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0" y="4762"/>
                  </a:moveTo>
                  <a:lnTo>
                    <a:pt x="1394" y="1394"/>
                  </a:lnTo>
                  <a:lnTo>
                    <a:pt x="4762" y="0"/>
                  </a:lnTo>
                  <a:lnTo>
                    <a:pt x="8130" y="1394"/>
                  </a:lnTo>
                  <a:lnTo>
                    <a:pt x="9525" y="4762"/>
                  </a:lnTo>
                  <a:lnTo>
                    <a:pt x="8130" y="8130"/>
                  </a:lnTo>
                  <a:lnTo>
                    <a:pt x="4762" y="9525"/>
                  </a:lnTo>
                  <a:lnTo>
                    <a:pt x="1394" y="8130"/>
                  </a:lnTo>
                  <a:lnTo>
                    <a:pt x="0" y="476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800" y="761998"/>
              <a:ext cx="8686800" cy="609599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945126" y="838263"/>
              <a:ext cx="1158875" cy="147955"/>
            </a:xfrm>
            <a:custGeom>
              <a:avLst/>
              <a:gdLst/>
              <a:ahLst/>
              <a:cxnLst/>
              <a:rect l="l" t="t" r="r" b="b"/>
              <a:pathLst>
                <a:path w="1158875" h="147955">
                  <a:moveTo>
                    <a:pt x="1158875" y="0"/>
                  </a:moveTo>
                  <a:lnTo>
                    <a:pt x="0" y="0"/>
                  </a:lnTo>
                  <a:lnTo>
                    <a:pt x="0" y="147637"/>
                  </a:lnTo>
                  <a:lnTo>
                    <a:pt x="1158875" y="147637"/>
                  </a:lnTo>
                  <a:lnTo>
                    <a:pt x="1158875" y="0"/>
                  </a:lnTo>
                  <a:close/>
                </a:path>
              </a:pathLst>
            </a:custGeom>
            <a:solidFill>
              <a:srgbClr val="FFFF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219200" y="152400"/>
            <a:ext cx="7772400" cy="457200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35560" rIns="0" bIns="0" rtlCol="0">
            <a:spAutoFit/>
          </a:bodyPr>
          <a:lstStyle/>
          <a:p>
            <a:pPr marL="257810">
              <a:lnSpc>
                <a:spcPts val="3315"/>
              </a:lnSpc>
              <a:spcBef>
                <a:spcPts val="280"/>
              </a:spcBef>
            </a:pPr>
            <a:r>
              <a:rPr sz="2800" dirty="0">
                <a:latin typeface="Arial"/>
                <a:cs typeface="Arial"/>
              </a:rPr>
              <a:t>OPTIMIZED</a:t>
            </a:r>
            <a:r>
              <a:rPr sz="2800" spc="-10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CYCLES</a:t>
            </a:r>
            <a:r>
              <a:rPr sz="2800" spc="-8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OF</a:t>
            </a:r>
            <a:r>
              <a:rPr sz="2800" spc="-10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CONCENTRATION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207962" y="1390650"/>
          <a:ext cx="8804910" cy="44240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71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32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26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53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07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26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62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8676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1630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9311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9311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944244">
                <a:tc rowSpan="2"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b="1" spc="-25" dirty="0">
                          <a:solidFill>
                            <a:srgbClr val="FFFFCC"/>
                          </a:solidFill>
                          <a:latin typeface="Arial"/>
                          <a:cs typeface="Arial"/>
                        </a:rPr>
                        <a:t>S.N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908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b="1" spc="-50" dirty="0">
                          <a:solidFill>
                            <a:srgbClr val="FFFFCC"/>
                          </a:solidFill>
                          <a:latin typeface="Arial"/>
                          <a:cs typeface="Arial"/>
                        </a:rPr>
                        <a:t>o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38100">
                      <a:solidFill>
                        <a:srgbClr val="FFFFCC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b="1" spc="-25" dirty="0">
                          <a:solidFill>
                            <a:srgbClr val="FFFFCC"/>
                          </a:solidFill>
                          <a:latin typeface="Arial"/>
                          <a:cs typeface="Arial"/>
                        </a:rPr>
                        <a:t>COC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38100">
                      <a:solidFill>
                        <a:srgbClr val="FFFFCC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91440" marR="13335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b="1" spc="-10" dirty="0">
                          <a:solidFill>
                            <a:srgbClr val="FFFFCC"/>
                          </a:solidFill>
                          <a:latin typeface="Arial"/>
                          <a:cs typeface="Arial"/>
                        </a:rPr>
                        <a:t>Circulating </a:t>
                      </a:r>
                      <a:r>
                        <a:rPr sz="1400" b="1" dirty="0">
                          <a:solidFill>
                            <a:srgbClr val="FFFFCC"/>
                          </a:solidFill>
                          <a:latin typeface="Arial"/>
                          <a:cs typeface="Arial"/>
                        </a:rPr>
                        <a:t>Rate</a:t>
                      </a:r>
                      <a:r>
                        <a:rPr sz="1400" b="1" spc="-40" dirty="0">
                          <a:solidFill>
                            <a:srgbClr val="FFFFCC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20" dirty="0">
                          <a:solidFill>
                            <a:srgbClr val="FFFFCC"/>
                          </a:solidFill>
                          <a:latin typeface="Arial"/>
                          <a:cs typeface="Arial"/>
                        </a:rPr>
                        <a:t>m3/hr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38100">
                      <a:solidFill>
                        <a:srgbClr val="FFFFCC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91440" marR="11747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b="1" spc="-10" dirty="0">
                          <a:solidFill>
                            <a:srgbClr val="FFFFCC"/>
                          </a:solidFill>
                          <a:latin typeface="Arial"/>
                          <a:cs typeface="Arial"/>
                        </a:rPr>
                        <a:t>Drift M3/hr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38100">
                      <a:solidFill>
                        <a:srgbClr val="FFFFCC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91440" marR="9017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b="1" spc="-10" dirty="0">
                          <a:solidFill>
                            <a:srgbClr val="FFFFCC"/>
                          </a:solidFill>
                          <a:latin typeface="Arial"/>
                          <a:cs typeface="Arial"/>
                        </a:rPr>
                        <a:t>Evaporati </a:t>
                      </a:r>
                      <a:r>
                        <a:rPr sz="1400" b="1" spc="-25" dirty="0">
                          <a:solidFill>
                            <a:srgbClr val="FFFFCC"/>
                          </a:solidFill>
                          <a:latin typeface="Arial"/>
                          <a:cs typeface="Arial"/>
                        </a:rPr>
                        <a:t>on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b="1" spc="-10" dirty="0">
                          <a:solidFill>
                            <a:srgbClr val="FFFFCC"/>
                          </a:solidFill>
                          <a:latin typeface="Arial"/>
                          <a:cs typeface="Arial"/>
                        </a:rPr>
                        <a:t>M3/hr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38100">
                      <a:solidFill>
                        <a:srgbClr val="FFFFCC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92075" marR="9334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b="1" spc="-20" dirty="0">
                          <a:solidFill>
                            <a:srgbClr val="FFFFCC"/>
                          </a:solidFill>
                          <a:latin typeface="Arial"/>
                          <a:cs typeface="Arial"/>
                        </a:rPr>
                        <a:t>Blow Down </a:t>
                      </a:r>
                      <a:r>
                        <a:rPr sz="1400" b="1" spc="-10" dirty="0">
                          <a:solidFill>
                            <a:srgbClr val="FFFFCC"/>
                          </a:solidFill>
                          <a:latin typeface="Arial"/>
                          <a:cs typeface="Arial"/>
                        </a:rPr>
                        <a:t>M3/hr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38100">
                      <a:solidFill>
                        <a:srgbClr val="FFFFCC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92075" marR="9779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b="1" spc="-20" dirty="0">
                          <a:solidFill>
                            <a:srgbClr val="FFFFCC"/>
                          </a:solidFill>
                          <a:latin typeface="Arial"/>
                          <a:cs typeface="Arial"/>
                        </a:rPr>
                        <a:t>Make </a:t>
                      </a:r>
                      <a:r>
                        <a:rPr sz="1400" b="1" spc="-25" dirty="0">
                          <a:solidFill>
                            <a:srgbClr val="FFFFCC"/>
                          </a:solidFill>
                          <a:latin typeface="Arial"/>
                          <a:cs typeface="Arial"/>
                        </a:rPr>
                        <a:t>up </a:t>
                      </a:r>
                      <a:r>
                        <a:rPr sz="1400" b="1" spc="-10" dirty="0">
                          <a:solidFill>
                            <a:srgbClr val="FFFFCC"/>
                          </a:solidFill>
                          <a:latin typeface="Arial"/>
                          <a:cs typeface="Arial"/>
                        </a:rPr>
                        <a:t>M3/hr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381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38100">
                      <a:solidFill>
                        <a:srgbClr val="FFFFCC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92075" marR="24384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b="1" dirty="0">
                          <a:solidFill>
                            <a:srgbClr val="FFFFCC"/>
                          </a:solidFill>
                          <a:latin typeface="Arial"/>
                          <a:cs typeface="Arial"/>
                        </a:rPr>
                        <a:t>Consumption</a:t>
                      </a:r>
                      <a:r>
                        <a:rPr sz="1400" b="1" spc="-95" dirty="0">
                          <a:solidFill>
                            <a:srgbClr val="FFFFCC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25" dirty="0">
                          <a:solidFill>
                            <a:srgbClr val="FFFFCC"/>
                          </a:solidFill>
                          <a:latin typeface="Arial"/>
                          <a:cs typeface="Arial"/>
                        </a:rPr>
                        <a:t>of </a:t>
                      </a:r>
                      <a:r>
                        <a:rPr sz="1400" b="1" dirty="0">
                          <a:solidFill>
                            <a:srgbClr val="FFFFCC"/>
                          </a:solidFill>
                          <a:latin typeface="Arial"/>
                          <a:cs typeface="Arial"/>
                        </a:rPr>
                        <a:t>Inhibitors</a:t>
                      </a:r>
                      <a:r>
                        <a:rPr sz="1400" b="1" spc="-100" dirty="0">
                          <a:solidFill>
                            <a:srgbClr val="FFFFCC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FFFFCC"/>
                          </a:solidFill>
                          <a:latin typeface="Arial"/>
                          <a:cs typeface="Arial"/>
                        </a:rPr>
                        <a:t>l/day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381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38100">
                      <a:solidFill>
                        <a:srgbClr val="FFFFCC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92075" marR="13017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b="1" dirty="0">
                          <a:solidFill>
                            <a:srgbClr val="FFFFCC"/>
                          </a:solidFill>
                          <a:latin typeface="Arial"/>
                          <a:cs typeface="Arial"/>
                        </a:rPr>
                        <a:t>Cost</a:t>
                      </a:r>
                      <a:r>
                        <a:rPr sz="1400" b="1" spc="-30" dirty="0">
                          <a:solidFill>
                            <a:srgbClr val="FFFFCC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25" dirty="0">
                          <a:solidFill>
                            <a:srgbClr val="FFFFCC"/>
                          </a:solidFill>
                          <a:latin typeface="Arial"/>
                          <a:cs typeface="Arial"/>
                        </a:rPr>
                        <a:t>of </a:t>
                      </a:r>
                      <a:r>
                        <a:rPr sz="1400" b="1" spc="-10" dirty="0">
                          <a:solidFill>
                            <a:srgbClr val="FFFFCC"/>
                          </a:solidFill>
                          <a:latin typeface="Arial"/>
                          <a:cs typeface="Arial"/>
                        </a:rPr>
                        <a:t>Inhibitors</a:t>
                      </a:r>
                      <a:r>
                        <a:rPr sz="1400" b="1" spc="-30" dirty="0">
                          <a:solidFill>
                            <a:srgbClr val="FFFFCC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solidFill>
                            <a:srgbClr val="FFFFCC"/>
                          </a:solidFill>
                          <a:latin typeface="Arial"/>
                          <a:cs typeface="Arial"/>
                        </a:rPr>
                        <a:t>@</a:t>
                      </a:r>
                      <a:r>
                        <a:rPr sz="1400" b="1" spc="15" dirty="0">
                          <a:solidFill>
                            <a:srgbClr val="FFFFCC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25" dirty="0">
                          <a:solidFill>
                            <a:srgbClr val="FFFFCC"/>
                          </a:solidFill>
                          <a:latin typeface="Arial"/>
                          <a:cs typeface="Arial"/>
                        </a:rPr>
                        <a:t>Rs. </a:t>
                      </a:r>
                      <a:r>
                        <a:rPr sz="1400" b="1" spc="-10" dirty="0">
                          <a:solidFill>
                            <a:srgbClr val="FFFFCC"/>
                          </a:solidFill>
                          <a:latin typeface="Arial"/>
                          <a:cs typeface="Arial"/>
                        </a:rPr>
                        <a:t>33/litre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b="1" spc="-10" dirty="0">
                          <a:solidFill>
                            <a:srgbClr val="FFFFCC"/>
                          </a:solidFill>
                          <a:latin typeface="Arial"/>
                          <a:cs typeface="Arial"/>
                        </a:rPr>
                        <a:t>Rs/day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38100">
                      <a:solidFill>
                        <a:srgbClr val="FFFFCC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15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00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38100">
                      <a:solidFill>
                        <a:srgbClr val="FFFFCC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00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38100">
                      <a:solidFill>
                        <a:srgbClr val="FFFFCC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00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38100">
                      <a:solidFill>
                        <a:srgbClr val="FFFFCC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00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38100">
                      <a:solidFill>
                        <a:srgbClr val="FFFFCC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00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38100">
                      <a:solidFill>
                        <a:srgbClr val="FFFFCC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00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38100">
                      <a:solidFill>
                        <a:srgbClr val="FFFFCC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00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381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38100">
                      <a:solidFill>
                        <a:srgbClr val="FFFFCC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b="1" dirty="0">
                          <a:latin typeface="Arial"/>
                          <a:cs typeface="Arial"/>
                        </a:rPr>
                        <a:t>5</a:t>
                      </a:r>
                      <a:r>
                        <a:rPr sz="14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25" dirty="0">
                          <a:latin typeface="Arial"/>
                          <a:cs typeface="Arial"/>
                        </a:rPr>
                        <a:t>ppm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381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381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b="1" dirty="0">
                          <a:latin typeface="Arial"/>
                          <a:cs typeface="Arial"/>
                        </a:rPr>
                        <a:t>10</a:t>
                      </a:r>
                      <a:r>
                        <a:rPr sz="1400" b="1" spc="-25" dirty="0">
                          <a:latin typeface="Arial"/>
                          <a:cs typeface="Arial"/>
                        </a:rPr>
                        <a:t> ppm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381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b="1" dirty="0">
                          <a:latin typeface="Arial"/>
                          <a:cs typeface="Arial"/>
                        </a:rPr>
                        <a:t>5</a:t>
                      </a:r>
                      <a:r>
                        <a:rPr sz="14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25" dirty="0">
                          <a:latin typeface="Arial"/>
                          <a:cs typeface="Arial"/>
                        </a:rPr>
                        <a:t>ppm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381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b="1" spc="-25" dirty="0">
                          <a:latin typeface="Arial"/>
                          <a:cs typeface="Arial"/>
                        </a:rPr>
                        <a:t>10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400" b="1" spc="-25" dirty="0">
                          <a:latin typeface="Arial"/>
                          <a:cs typeface="Arial"/>
                        </a:rPr>
                        <a:t>ppm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381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205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50" dirty="0">
                          <a:latin typeface="Arial MT"/>
                          <a:cs typeface="Arial MT"/>
                        </a:rPr>
                        <a:t>1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381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25" dirty="0">
                          <a:latin typeface="Arial MT"/>
                          <a:cs typeface="Arial MT"/>
                        </a:rPr>
                        <a:t>1.5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381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10" dirty="0">
                          <a:latin typeface="Arial MT"/>
                          <a:cs typeface="Arial MT"/>
                        </a:rPr>
                        <a:t>32000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381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25" dirty="0">
                          <a:latin typeface="Arial MT"/>
                          <a:cs typeface="Arial MT"/>
                        </a:rPr>
                        <a:t>160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381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25" dirty="0">
                          <a:latin typeface="Arial MT"/>
                          <a:cs typeface="Arial MT"/>
                        </a:rPr>
                        <a:t>576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381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20" dirty="0">
                          <a:latin typeface="Arial MT"/>
                          <a:cs typeface="Arial MT"/>
                        </a:rPr>
                        <a:t>1152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381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20" dirty="0">
                          <a:latin typeface="Arial MT"/>
                          <a:cs typeface="Arial MT"/>
                        </a:rPr>
                        <a:t>1888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381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25" dirty="0">
                          <a:latin typeface="Arial MT"/>
                          <a:cs typeface="Arial MT"/>
                        </a:rPr>
                        <a:t>227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25" dirty="0">
                          <a:latin typeface="Arial MT"/>
                          <a:cs typeface="Arial MT"/>
                        </a:rPr>
                        <a:t>453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20" dirty="0">
                          <a:latin typeface="Arial MT"/>
                          <a:cs typeface="Arial MT"/>
                        </a:rPr>
                        <a:t>7476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10" dirty="0">
                          <a:latin typeface="Arial MT"/>
                          <a:cs typeface="Arial MT"/>
                        </a:rPr>
                        <a:t>14953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205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50" dirty="0">
                          <a:latin typeface="Arial MT"/>
                          <a:cs typeface="Arial MT"/>
                        </a:rPr>
                        <a:t>2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25" dirty="0">
                          <a:latin typeface="Arial MT"/>
                          <a:cs typeface="Arial MT"/>
                        </a:rPr>
                        <a:t>2.0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10" dirty="0">
                          <a:latin typeface="Arial MT"/>
                          <a:cs typeface="Arial MT"/>
                        </a:rPr>
                        <a:t>32000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25" dirty="0">
                          <a:latin typeface="Arial MT"/>
                          <a:cs typeface="Arial MT"/>
                        </a:rPr>
                        <a:t>160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25" dirty="0">
                          <a:latin typeface="Arial MT"/>
                          <a:cs typeface="Arial MT"/>
                        </a:rPr>
                        <a:t>576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25" dirty="0">
                          <a:latin typeface="Arial MT"/>
                          <a:cs typeface="Arial MT"/>
                        </a:rPr>
                        <a:t>576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20" dirty="0">
                          <a:latin typeface="Arial MT"/>
                          <a:cs typeface="Arial MT"/>
                        </a:rPr>
                        <a:t>1312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25" dirty="0">
                          <a:latin typeface="Arial MT"/>
                          <a:cs typeface="Arial MT"/>
                        </a:rPr>
                        <a:t>157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25" dirty="0">
                          <a:latin typeface="Arial MT"/>
                          <a:cs typeface="Arial MT"/>
                        </a:rPr>
                        <a:t>315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20" dirty="0">
                          <a:latin typeface="Arial MT"/>
                          <a:cs typeface="Arial MT"/>
                        </a:rPr>
                        <a:t>5196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10" dirty="0">
                          <a:latin typeface="Arial MT"/>
                          <a:cs typeface="Arial MT"/>
                        </a:rPr>
                        <a:t>10391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205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50" dirty="0">
                          <a:latin typeface="Arial MT"/>
                          <a:cs typeface="Arial MT"/>
                        </a:rPr>
                        <a:t>3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25" dirty="0">
                          <a:latin typeface="Arial MT"/>
                          <a:cs typeface="Arial MT"/>
                        </a:rPr>
                        <a:t>2.5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10" dirty="0">
                          <a:latin typeface="Arial MT"/>
                          <a:cs typeface="Arial MT"/>
                        </a:rPr>
                        <a:t>32000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25" dirty="0">
                          <a:latin typeface="Arial MT"/>
                          <a:cs typeface="Arial MT"/>
                        </a:rPr>
                        <a:t>160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25" dirty="0">
                          <a:latin typeface="Arial MT"/>
                          <a:cs typeface="Arial MT"/>
                        </a:rPr>
                        <a:t>576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25" dirty="0">
                          <a:latin typeface="Arial MT"/>
                          <a:cs typeface="Arial MT"/>
                        </a:rPr>
                        <a:t>384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20" dirty="0">
                          <a:latin typeface="Arial MT"/>
                          <a:cs typeface="Arial MT"/>
                        </a:rPr>
                        <a:t>1120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25" dirty="0">
                          <a:latin typeface="Arial MT"/>
                          <a:cs typeface="Arial MT"/>
                        </a:rPr>
                        <a:t>134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25" dirty="0">
                          <a:latin typeface="Arial MT"/>
                          <a:cs typeface="Arial MT"/>
                        </a:rPr>
                        <a:t>269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20" dirty="0">
                          <a:latin typeface="Arial MT"/>
                          <a:cs typeface="Arial MT"/>
                        </a:rPr>
                        <a:t>4435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20" dirty="0">
                          <a:latin typeface="Arial MT"/>
                          <a:cs typeface="Arial MT"/>
                        </a:rPr>
                        <a:t>8870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205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50" dirty="0">
                          <a:latin typeface="Arial MT"/>
                          <a:cs typeface="Arial MT"/>
                        </a:rPr>
                        <a:t>4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25" dirty="0">
                          <a:latin typeface="Arial MT"/>
                          <a:cs typeface="Arial MT"/>
                        </a:rPr>
                        <a:t>3.0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10" dirty="0">
                          <a:latin typeface="Arial MT"/>
                          <a:cs typeface="Arial MT"/>
                        </a:rPr>
                        <a:t>32000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25" dirty="0">
                          <a:latin typeface="Arial MT"/>
                          <a:cs typeface="Arial MT"/>
                        </a:rPr>
                        <a:t>160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25" dirty="0">
                          <a:latin typeface="Arial MT"/>
                          <a:cs typeface="Arial MT"/>
                        </a:rPr>
                        <a:t>576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25" dirty="0">
                          <a:latin typeface="Arial MT"/>
                          <a:cs typeface="Arial MT"/>
                        </a:rPr>
                        <a:t>288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20" dirty="0">
                          <a:latin typeface="Arial MT"/>
                          <a:cs typeface="Arial MT"/>
                        </a:rPr>
                        <a:t>1024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25" dirty="0">
                          <a:latin typeface="Arial MT"/>
                          <a:cs typeface="Arial MT"/>
                        </a:rPr>
                        <a:t>123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25" dirty="0">
                          <a:latin typeface="Arial MT"/>
                          <a:cs typeface="Arial MT"/>
                        </a:rPr>
                        <a:t>246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20" dirty="0">
                          <a:latin typeface="Arial MT"/>
                          <a:cs typeface="Arial MT"/>
                        </a:rPr>
                        <a:t>4055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20" dirty="0">
                          <a:latin typeface="Arial MT"/>
                          <a:cs typeface="Arial MT"/>
                        </a:rPr>
                        <a:t>8110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205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spc="-50" dirty="0">
                          <a:latin typeface="Arial MT"/>
                          <a:cs typeface="Arial MT"/>
                        </a:rPr>
                        <a:t>5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spc="-25" dirty="0">
                          <a:latin typeface="Arial MT"/>
                          <a:cs typeface="Arial MT"/>
                        </a:rPr>
                        <a:t>3.5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spc="-10" dirty="0">
                          <a:latin typeface="Arial MT"/>
                          <a:cs typeface="Arial MT"/>
                        </a:rPr>
                        <a:t>32000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spc="-25" dirty="0">
                          <a:latin typeface="Arial MT"/>
                          <a:cs typeface="Arial MT"/>
                        </a:rPr>
                        <a:t>160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spc="-25" dirty="0">
                          <a:latin typeface="Arial MT"/>
                          <a:cs typeface="Arial MT"/>
                        </a:rPr>
                        <a:t>576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spc="-25" dirty="0">
                          <a:latin typeface="Arial MT"/>
                          <a:cs typeface="Arial MT"/>
                        </a:rPr>
                        <a:t>230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spc="-25" dirty="0">
                          <a:latin typeface="Arial MT"/>
                          <a:cs typeface="Arial MT"/>
                        </a:rPr>
                        <a:t>966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spc="-25" dirty="0">
                          <a:latin typeface="Arial MT"/>
                          <a:cs typeface="Arial MT"/>
                        </a:rPr>
                        <a:t>116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spc="-25" dirty="0">
                          <a:latin typeface="Arial MT"/>
                          <a:cs typeface="Arial MT"/>
                        </a:rPr>
                        <a:t>232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spc="-20" dirty="0">
                          <a:latin typeface="Arial MT"/>
                          <a:cs typeface="Arial MT"/>
                        </a:rPr>
                        <a:t>3827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spc="-20" dirty="0">
                          <a:latin typeface="Arial MT"/>
                          <a:cs typeface="Arial MT"/>
                        </a:rPr>
                        <a:t>7654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205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50" dirty="0">
                          <a:latin typeface="Arial MT"/>
                          <a:cs typeface="Arial MT"/>
                        </a:rPr>
                        <a:t>6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25" dirty="0">
                          <a:latin typeface="Arial MT"/>
                          <a:cs typeface="Arial MT"/>
                        </a:rPr>
                        <a:t>4.0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10" dirty="0">
                          <a:latin typeface="Arial MT"/>
                          <a:cs typeface="Arial MT"/>
                        </a:rPr>
                        <a:t>32000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25" dirty="0">
                          <a:latin typeface="Arial MT"/>
                          <a:cs typeface="Arial MT"/>
                        </a:rPr>
                        <a:t>160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25" dirty="0">
                          <a:latin typeface="Arial MT"/>
                          <a:cs typeface="Arial MT"/>
                        </a:rPr>
                        <a:t>576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25" dirty="0">
                          <a:latin typeface="Arial MT"/>
                          <a:cs typeface="Arial MT"/>
                        </a:rPr>
                        <a:t>192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25" dirty="0">
                          <a:latin typeface="Arial MT"/>
                          <a:cs typeface="Arial MT"/>
                        </a:rPr>
                        <a:t>928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25" dirty="0">
                          <a:latin typeface="Arial MT"/>
                          <a:cs typeface="Arial MT"/>
                        </a:rPr>
                        <a:t>111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25" dirty="0">
                          <a:latin typeface="Arial MT"/>
                          <a:cs typeface="Arial MT"/>
                        </a:rPr>
                        <a:t>223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20" dirty="0">
                          <a:latin typeface="Arial MT"/>
                          <a:cs typeface="Arial MT"/>
                        </a:rPr>
                        <a:t>3675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20" dirty="0">
                          <a:latin typeface="Arial MT"/>
                          <a:cs typeface="Arial MT"/>
                        </a:rPr>
                        <a:t>7350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205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50" dirty="0">
                          <a:latin typeface="Arial MT"/>
                          <a:cs typeface="Arial MT"/>
                        </a:rPr>
                        <a:t>7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25" dirty="0">
                          <a:latin typeface="Arial MT"/>
                          <a:cs typeface="Arial MT"/>
                        </a:rPr>
                        <a:t>4.5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10" dirty="0">
                          <a:latin typeface="Arial MT"/>
                          <a:cs typeface="Arial MT"/>
                        </a:rPr>
                        <a:t>32000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25" dirty="0">
                          <a:latin typeface="Arial MT"/>
                          <a:cs typeface="Arial MT"/>
                        </a:rPr>
                        <a:t>160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25" dirty="0">
                          <a:latin typeface="Arial MT"/>
                          <a:cs typeface="Arial MT"/>
                        </a:rPr>
                        <a:t>576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25" dirty="0">
                          <a:latin typeface="Arial MT"/>
                          <a:cs typeface="Arial MT"/>
                        </a:rPr>
                        <a:t>165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25" dirty="0">
                          <a:latin typeface="Arial MT"/>
                          <a:cs typeface="Arial MT"/>
                        </a:rPr>
                        <a:t>901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25" dirty="0">
                          <a:latin typeface="Arial MT"/>
                          <a:cs typeface="Arial MT"/>
                        </a:rPr>
                        <a:t>108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25" dirty="0">
                          <a:latin typeface="Arial MT"/>
                          <a:cs typeface="Arial MT"/>
                        </a:rPr>
                        <a:t>216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20" dirty="0">
                          <a:latin typeface="Arial MT"/>
                          <a:cs typeface="Arial MT"/>
                        </a:rPr>
                        <a:t>3566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20" dirty="0">
                          <a:latin typeface="Arial MT"/>
                          <a:cs typeface="Arial MT"/>
                        </a:rPr>
                        <a:t>7133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205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spc="-50" dirty="0">
                          <a:latin typeface="Arial MT"/>
                          <a:cs typeface="Arial MT"/>
                        </a:rPr>
                        <a:t>8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spc="-25" dirty="0">
                          <a:latin typeface="Arial MT"/>
                          <a:cs typeface="Arial MT"/>
                        </a:rPr>
                        <a:t>5.0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spc="-10" dirty="0">
                          <a:latin typeface="Arial MT"/>
                          <a:cs typeface="Arial MT"/>
                        </a:rPr>
                        <a:t>32000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spc="-25" dirty="0">
                          <a:latin typeface="Arial MT"/>
                          <a:cs typeface="Arial MT"/>
                        </a:rPr>
                        <a:t>160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spc="-25" dirty="0">
                          <a:latin typeface="Arial MT"/>
                          <a:cs typeface="Arial MT"/>
                        </a:rPr>
                        <a:t>576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spc="-25" dirty="0">
                          <a:latin typeface="Arial MT"/>
                          <a:cs typeface="Arial MT"/>
                        </a:rPr>
                        <a:t>144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spc="-25" dirty="0">
                          <a:latin typeface="Arial MT"/>
                          <a:cs typeface="Arial MT"/>
                        </a:rPr>
                        <a:t>880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spc="-25" dirty="0">
                          <a:latin typeface="Arial MT"/>
                          <a:cs typeface="Arial MT"/>
                        </a:rPr>
                        <a:t>106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spc="-25" dirty="0">
                          <a:latin typeface="Arial MT"/>
                          <a:cs typeface="Arial MT"/>
                        </a:rPr>
                        <a:t>211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spc="-20" dirty="0">
                          <a:latin typeface="Arial MT"/>
                          <a:cs typeface="Arial MT"/>
                        </a:rPr>
                        <a:t>3485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spc="-20" dirty="0">
                          <a:latin typeface="Arial MT"/>
                          <a:cs typeface="Arial MT"/>
                        </a:rPr>
                        <a:t>6970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857375" y="142938"/>
            <a:ext cx="5501005" cy="576580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38100" rIns="0" bIns="0" rtlCol="0">
            <a:spAutoFit/>
          </a:bodyPr>
          <a:lstStyle/>
          <a:p>
            <a:pPr marL="3810" algn="ctr">
              <a:lnSpc>
                <a:spcPct val="100000"/>
              </a:lnSpc>
              <a:spcBef>
                <a:spcPts val="300"/>
              </a:spcBef>
            </a:pPr>
            <a:r>
              <a:rPr sz="2400" dirty="0">
                <a:latin typeface="Arial"/>
                <a:cs typeface="Arial"/>
              </a:rPr>
              <a:t>COC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Optimization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57375" y="142938"/>
            <a:ext cx="5501005" cy="576580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38100" rIns="0" bIns="0" rtlCol="0">
            <a:spAutoFit/>
          </a:bodyPr>
          <a:lstStyle/>
          <a:p>
            <a:pPr marL="3810" algn="ctr">
              <a:lnSpc>
                <a:spcPct val="100000"/>
              </a:lnSpc>
              <a:spcBef>
                <a:spcPts val="300"/>
              </a:spcBef>
            </a:pPr>
            <a:r>
              <a:rPr sz="2400" dirty="0">
                <a:latin typeface="Arial"/>
                <a:cs typeface="Arial"/>
              </a:rPr>
              <a:t>COC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Optimization</a:t>
            </a:r>
            <a:endParaRPr sz="2400">
              <a:latin typeface="Arial"/>
              <a:cs typeface="Arial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222250" y="712851"/>
          <a:ext cx="8775700" cy="609282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0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62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17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422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422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613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78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8988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9242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2798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3751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49579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92429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27989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2799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3751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99415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541654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506095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</a:tblGrid>
              <a:tr h="347345">
                <a:tc gridSpan="20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5080">
                        <a:lnSpc>
                          <a:spcPts val="1125"/>
                        </a:lnSpc>
                      </a:pPr>
                      <a:r>
                        <a:rPr sz="1000" b="1" dirty="0">
                          <a:latin typeface="Arial"/>
                          <a:cs typeface="Arial"/>
                        </a:rPr>
                        <a:t>Expected</a:t>
                      </a:r>
                      <a:r>
                        <a:rPr sz="10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Cooling</a:t>
                      </a:r>
                      <a:r>
                        <a:rPr sz="1000" b="1" spc="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water</a:t>
                      </a:r>
                      <a:r>
                        <a:rPr sz="10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quality</a:t>
                      </a:r>
                      <a:r>
                        <a:rPr sz="10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at</a:t>
                      </a:r>
                      <a:r>
                        <a:rPr sz="10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different</a:t>
                      </a:r>
                      <a:r>
                        <a:rPr sz="10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COC</a:t>
                      </a:r>
                      <a:r>
                        <a:rPr sz="10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based</a:t>
                      </a:r>
                      <a:r>
                        <a:rPr sz="10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on</a:t>
                      </a:r>
                      <a:r>
                        <a:rPr sz="10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Clarified</a:t>
                      </a:r>
                      <a:r>
                        <a:rPr sz="10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Water</a:t>
                      </a:r>
                      <a:r>
                        <a:rPr sz="10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as</a:t>
                      </a:r>
                      <a:r>
                        <a:rPr sz="10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make</a:t>
                      </a:r>
                      <a:r>
                        <a:rPr sz="10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up</a:t>
                      </a:r>
                      <a:r>
                        <a:rPr sz="10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Cooling</a:t>
                      </a:r>
                      <a:r>
                        <a:rPr sz="10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water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 gridSpan="20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7480">
                <a:tc>
                  <a:txBody>
                    <a:bodyPr/>
                    <a:lstStyle/>
                    <a:p>
                      <a:pPr marL="5080">
                        <a:lnSpc>
                          <a:spcPts val="1125"/>
                        </a:lnSpc>
                        <a:spcBef>
                          <a:spcPts val="15"/>
                        </a:spcBef>
                      </a:pPr>
                      <a:r>
                        <a:rPr sz="1000" spc="-20" dirty="0">
                          <a:latin typeface="Arial MT"/>
                          <a:cs typeface="Arial MT"/>
                        </a:rPr>
                        <a:t>S.No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26670">
                        <a:lnSpc>
                          <a:spcPts val="1125"/>
                        </a:lnSpc>
                        <a:spcBef>
                          <a:spcPts val="15"/>
                        </a:spcBef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Parameter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Bef>
                          <a:spcPts val="15"/>
                        </a:spcBef>
                      </a:pPr>
                      <a:r>
                        <a:rPr sz="1000" spc="-20" dirty="0">
                          <a:latin typeface="Arial MT"/>
                          <a:cs typeface="Arial MT"/>
                        </a:rPr>
                        <a:t>Unit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 gridSpan="15">
                  <a:txBody>
                    <a:bodyPr/>
                    <a:lstStyle/>
                    <a:p>
                      <a:pPr marL="635" algn="ctr">
                        <a:lnSpc>
                          <a:spcPts val="1125"/>
                        </a:lnSpc>
                        <a:spcBef>
                          <a:spcPts val="15"/>
                        </a:spcBef>
                      </a:pPr>
                      <a:r>
                        <a:rPr sz="1000" dirty="0">
                          <a:latin typeface="Arial MT"/>
                          <a:cs typeface="Arial MT"/>
                        </a:rPr>
                        <a:t>Cycles of</a:t>
                      </a:r>
                      <a:r>
                        <a:rPr sz="10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Concentration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197485">
                        <a:lnSpc>
                          <a:spcPts val="1125"/>
                        </a:lnSpc>
                        <a:spcBef>
                          <a:spcPts val="15"/>
                        </a:spcBef>
                      </a:pPr>
                      <a:r>
                        <a:rPr sz="1000" dirty="0">
                          <a:latin typeface="Arial MT"/>
                          <a:cs typeface="Arial MT"/>
                        </a:rPr>
                        <a:t>Actual</a:t>
                      </a:r>
                      <a:r>
                        <a:rPr sz="10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20" dirty="0">
                          <a:latin typeface="Arial MT"/>
                          <a:cs typeface="Arial MT"/>
                        </a:rPr>
                        <a:t>Data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7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125"/>
                        </a:lnSpc>
                        <a:spcBef>
                          <a:spcPts val="15"/>
                        </a:spcBef>
                      </a:pPr>
                      <a:r>
                        <a:rPr sz="1000" spc="-50" dirty="0">
                          <a:latin typeface="Arial MT"/>
                          <a:cs typeface="Arial MT"/>
                        </a:rPr>
                        <a:t>1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125"/>
                        </a:lnSpc>
                        <a:spcBef>
                          <a:spcPts val="15"/>
                        </a:spcBef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1.5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125"/>
                        </a:lnSpc>
                        <a:spcBef>
                          <a:spcPts val="15"/>
                        </a:spcBef>
                      </a:pPr>
                      <a:r>
                        <a:rPr sz="1000" spc="-50" dirty="0">
                          <a:latin typeface="Arial MT"/>
                          <a:cs typeface="Arial MT"/>
                        </a:rPr>
                        <a:t>2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125"/>
                        </a:lnSpc>
                        <a:spcBef>
                          <a:spcPts val="15"/>
                        </a:spcBef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2.5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125"/>
                        </a:lnSpc>
                        <a:spcBef>
                          <a:spcPts val="15"/>
                        </a:spcBef>
                      </a:pPr>
                      <a:r>
                        <a:rPr sz="1000" spc="-50" dirty="0">
                          <a:latin typeface="Arial MT"/>
                          <a:cs typeface="Arial MT"/>
                        </a:rPr>
                        <a:t>3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125"/>
                        </a:lnSpc>
                        <a:spcBef>
                          <a:spcPts val="15"/>
                        </a:spcBef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3.5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125"/>
                        </a:lnSpc>
                        <a:spcBef>
                          <a:spcPts val="15"/>
                        </a:spcBef>
                      </a:pPr>
                      <a:r>
                        <a:rPr sz="1000" spc="-50" dirty="0">
                          <a:latin typeface="Arial MT"/>
                          <a:cs typeface="Arial MT"/>
                        </a:rPr>
                        <a:t>4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125"/>
                        </a:lnSpc>
                        <a:spcBef>
                          <a:spcPts val="15"/>
                        </a:spcBef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4.5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125"/>
                        </a:lnSpc>
                        <a:spcBef>
                          <a:spcPts val="15"/>
                        </a:spcBef>
                      </a:pPr>
                      <a:r>
                        <a:rPr sz="1000" spc="-50" dirty="0">
                          <a:latin typeface="Arial MT"/>
                          <a:cs typeface="Arial MT"/>
                        </a:rPr>
                        <a:t>5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125"/>
                        </a:lnSpc>
                        <a:spcBef>
                          <a:spcPts val="15"/>
                        </a:spcBef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5.5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125"/>
                        </a:lnSpc>
                        <a:spcBef>
                          <a:spcPts val="15"/>
                        </a:spcBef>
                      </a:pPr>
                      <a:r>
                        <a:rPr sz="1000" spc="-50" dirty="0">
                          <a:latin typeface="Arial MT"/>
                          <a:cs typeface="Arial MT"/>
                        </a:rPr>
                        <a:t>6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125"/>
                        </a:lnSpc>
                        <a:spcBef>
                          <a:spcPts val="15"/>
                        </a:spcBef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6.5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125"/>
                        </a:lnSpc>
                        <a:spcBef>
                          <a:spcPts val="15"/>
                        </a:spcBef>
                      </a:pPr>
                      <a:r>
                        <a:rPr sz="1000" spc="-50" dirty="0">
                          <a:latin typeface="Arial MT"/>
                          <a:cs typeface="Arial MT"/>
                        </a:rPr>
                        <a:t>7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125"/>
                        </a:lnSpc>
                        <a:spcBef>
                          <a:spcPts val="15"/>
                        </a:spcBef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7.5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125"/>
                        </a:lnSpc>
                        <a:spcBef>
                          <a:spcPts val="15"/>
                        </a:spcBef>
                      </a:pPr>
                      <a:r>
                        <a:rPr sz="1000" spc="-50" dirty="0">
                          <a:latin typeface="Arial MT"/>
                          <a:cs typeface="Arial MT"/>
                        </a:rPr>
                        <a:t>8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0">
                        <a:lnSpc>
                          <a:spcPts val="1125"/>
                        </a:lnSpc>
                        <a:spcBef>
                          <a:spcPts val="15"/>
                        </a:spcBef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CW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R="18415" algn="r">
                        <a:lnSpc>
                          <a:spcPts val="1125"/>
                        </a:lnSpc>
                        <a:spcBef>
                          <a:spcPts val="15"/>
                        </a:spcBef>
                      </a:pPr>
                      <a:r>
                        <a:rPr sz="1000" dirty="0">
                          <a:latin typeface="Arial MT"/>
                          <a:cs typeface="Arial MT"/>
                        </a:rPr>
                        <a:t>COC</a:t>
                      </a:r>
                      <a:r>
                        <a:rPr sz="10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25" dirty="0">
                          <a:latin typeface="Arial MT"/>
                          <a:cs typeface="Arial MT"/>
                        </a:rPr>
                        <a:t>(3)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7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7480"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Bef>
                          <a:spcPts val="15"/>
                        </a:spcBef>
                      </a:pPr>
                      <a:r>
                        <a:rPr sz="1000" spc="-50" dirty="0">
                          <a:latin typeface="Arial MT"/>
                          <a:cs typeface="Arial MT"/>
                        </a:rPr>
                        <a:t>1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5080">
                        <a:lnSpc>
                          <a:spcPts val="1125"/>
                        </a:lnSpc>
                        <a:spcBef>
                          <a:spcPts val="15"/>
                        </a:spcBef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pH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125"/>
                        </a:lnSpc>
                        <a:spcBef>
                          <a:spcPts val="15"/>
                        </a:spcBef>
                      </a:pPr>
                      <a:r>
                        <a:rPr sz="1000" spc="-20" dirty="0">
                          <a:latin typeface="Arial MT"/>
                          <a:cs typeface="Arial MT"/>
                        </a:rPr>
                        <a:t>7.61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125"/>
                        </a:lnSpc>
                        <a:spcBef>
                          <a:spcPts val="15"/>
                        </a:spcBef>
                      </a:pPr>
                      <a:r>
                        <a:rPr sz="1000" spc="-20" dirty="0">
                          <a:latin typeface="Arial MT"/>
                          <a:cs typeface="Arial MT"/>
                        </a:rPr>
                        <a:t>7.68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125"/>
                        </a:lnSpc>
                        <a:spcBef>
                          <a:spcPts val="15"/>
                        </a:spcBef>
                      </a:pPr>
                      <a:r>
                        <a:rPr sz="1000" spc="-20" dirty="0">
                          <a:latin typeface="Arial MT"/>
                          <a:cs typeface="Arial MT"/>
                        </a:rPr>
                        <a:t>7.91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125"/>
                        </a:lnSpc>
                        <a:spcBef>
                          <a:spcPts val="15"/>
                        </a:spcBef>
                      </a:pPr>
                      <a:r>
                        <a:rPr sz="1000" spc="-20" dirty="0">
                          <a:latin typeface="Arial MT"/>
                          <a:cs typeface="Arial MT"/>
                        </a:rPr>
                        <a:t>8.08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125"/>
                        </a:lnSpc>
                        <a:spcBef>
                          <a:spcPts val="15"/>
                        </a:spcBef>
                      </a:pPr>
                      <a:r>
                        <a:rPr sz="1000" spc="-20" dirty="0">
                          <a:latin typeface="Arial MT"/>
                          <a:cs typeface="Arial MT"/>
                        </a:rPr>
                        <a:t>8.22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125"/>
                        </a:lnSpc>
                        <a:spcBef>
                          <a:spcPts val="15"/>
                        </a:spcBef>
                      </a:pPr>
                      <a:r>
                        <a:rPr sz="1000" spc="-20" dirty="0">
                          <a:latin typeface="Arial MT"/>
                          <a:cs typeface="Arial MT"/>
                        </a:rPr>
                        <a:t>8.34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125"/>
                        </a:lnSpc>
                        <a:spcBef>
                          <a:spcPts val="15"/>
                        </a:spcBef>
                      </a:pPr>
                      <a:r>
                        <a:rPr sz="1000" spc="-20" dirty="0">
                          <a:latin typeface="Arial MT"/>
                          <a:cs typeface="Arial MT"/>
                        </a:rPr>
                        <a:t>8.45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125"/>
                        </a:lnSpc>
                        <a:spcBef>
                          <a:spcPts val="15"/>
                        </a:spcBef>
                      </a:pPr>
                      <a:r>
                        <a:rPr sz="1000" spc="-20" dirty="0">
                          <a:latin typeface="Arial MT"/>
                          <a:cs typeface="Arial MT"/>
                        </a:rPr>
                        <a:t>8.54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125"/>
                        </a:lnSpc>
                        <a:spcBef>
                          <a:spcPts val="15"/>
                        </a:spcBef>
                      </a:pPr>
                      <a:r>
                        <a:rPr sz="1000" spc="-20" dirty="0">
                          <a:latin typeface="Arial MT"/>
                          <a:cs typeface="Arial MT"/>
                        </a:rPr>
                        <a:t>8.62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125"/>
                        </a:lnSpc>
                        <a:spcBef>
                          <a:spcPts val="15"/>
                        </a:spcBef>
                      </a:pPr>
                      <a:r>
                        <a:rPr sz="1000" spc="-20" dirty="0">
                          <a:latin typeface="Arial MT"/>
                          <a:cs typeface="Arial MT"/>
                        </a:rPr>
                        <a:t>8.70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125"/>
                        </a:lnSpc>
                        <a:spcBef>
                          <a:spcPts val="15"/>
                        </a:spcBef>
                      </a:pPr>
                      <a:r>
                        <a:rPr sz="1000" spc="-20" dirty="0">
                          <a:latin typeface="Arial MT"/>
                          <a:cs typeface="Arial MT"/>
                        </a:rPr>
                        <a:t>8.77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125"/>
                        </a:lnSpc>
                        <a:spcBef>
                          <a:spcPts val="15"/>
                        </a:spcBef>
                      </a:pPr>
                      <a:r>
                        <a:rPr sz="1000" spc="-20" dirty="0">
                          <a:latin typeface="Arial MT"/>
                          <a:cs typeface="Arial MT"/>
                        </a:rPr>
                        <a:t>8.83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125"/>
                        </a:lnSpc>
                        <a:spcBef>
                          <a:spcPts val="15"/>
                        </a:spcBef>
                      </a:pPr>
                      <a:r>
                        <a:rPr sz="1000" spc="-20" dirty="0">
                          <a:latin typeface="Arial MT"/>
                          <a:cs typeface="Arial MT"/>
                        </a:rPr>
                        <a:t>8.89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125"/>
                        </a:lnSpc>
                        <a:spcBef>
                          <a:spcPts val="15"/>
                        </a:spcBef>
                      </a:pPr>
                      <a:r>
                        <a:rPr sz="1000" spc="-20" dirty="0">
                          <a:latin typeface="Arial MT"/>
                          <a:cs typeface="Arial MT"/>
                        </a:rPr>
                        <a:t>8.94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125"/>
                        </a:lnSpc>
                        <a:spcBef>
                          <a:spcPts val="15"/>
                        </a:spcBef>
                      </a:pPr>
                      <a:r>
                        <a:rPr sz="1000" spc="-20" dirty="0">
                          <a:latin typeface="Arial MT"/>
                          <a:cs typeface="Arial MT"/>
                        </a:rPr>
                        <a:t>8.99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125"/>
                        </a:lnSpc>
                        <a:spcBef>
                          <a:spcPts val="15"/>
                        </a:spcBef>
                      </a:pPr>
                      <a:r>
                        <a:rPr sz="1000" spc="-20" dirty="0">
                          <a:latin typeface="Arial MT"/>
                          <a:cs typeface="Arial MT"/>
                        </a:rPr>
                        <a:t>7.92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98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125"/>
                        </a:lnSpc>
                      </a:pPr>
                      <a:r>
                        <a:rPr sz="1000" spc="-50" dirty="0">
                          <a:latin typeface="Arial MT"/>
                          <a:cs typeface="Arial MT"/>
                        </a:rPr>
                        <a:t>2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25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5080">
                        <a:lnSpc>
                          <a:spcPts val="1125"/>
                        </a:lnSpc>
                      </a:pPr>
                      <a:r>
                        <a:rPr sz="1000" spc="-20" dirty="0">
                          <a:latin typeface="Arial MT"/>
                          <a:cs typeface="Arial MT"/>
                        </a:rPr>
                        <a:t>cond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25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5080">
                        <a:lnSpc>
                          <a:spcPts val="1125"/>
                        </a:lnSpc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µmhos/cm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25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5"/>
                        </a:lnSpc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269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25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5"/>
                        </a:lnSpc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403.5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25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5"/>
                        </a:lnSpc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538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25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5"/>
                        </a:lnSpc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672.5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25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5"/>
                        </a:lnSpc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807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25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5"/>
                        </a:lnSpc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941.5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25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5"/>
                        </a:lnSpc>
                      </a:pPr>
                      <a:r>
                        <a:rPr sz="1000" spc="-20" dirty="0">
                          <a:latin typeface="Arial MT"/>
                          <a:cs typeface="Arial MT"/>
                        </a:rPr>
                        <a:t>1076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25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5"/>
                        </a:lnSpc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1210.5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25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5"/>
                        </a:lnSpc>
                      </a:pPr>
                      <a:r>
                        <a:rPr sz="1000" spc="-20" dirty="0">
                          <a:latin typeface="Arial MT"/>
                          <a:cs typeface="Arial MT"/>
                        </a:rPr>
                        <a:t>1345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25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5"/>
                        </a:lnSpc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1479.5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25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5"/>
                        </a:lnSpc>
                      </a:pPr>
                      <a:r>
                        <a:rPr sz="1000" spc="-20" dirty="0">
                          <a:latin typeface="Arial MT"/>
                          <a:cs typeface="Arial MT"/>
                        </a:rPr>
                        <a:t>1614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25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5"/>
                        </a:lnSpc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1748.5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25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5"/>
                        </a:lnSpc>
                      </a:pPr>
                      <a:r>
                        <a:rPr sz="1000" spc="-20" dirty="0">
                          <a:latin typeface="Arial MT"/>
                          <a:cs typeface="Arial MT"/>
                        </a:rPr>
                        <a:t>1883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25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5"/>
                        </a:lnSpc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2017.5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25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5"/>
                        </a:lnSpc>
                      </a:pPr>
                      <a:r>
                        <a:rPr sz="1000" spc="-20" dirty="0">
                          <a:latin typeface="Arial MT"/>
                          <a:cs typeface="Arial MT"/>
                        </a:rPr>
                        <a:t>2152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25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5"/>
                        </a:lnSpc>
                      </a:pPr>
                      <a:r>
                        <a:rPr sz="1000" spc="-20" dirty="0">
                          <a:latin typeface="Arial MT"/>
                          <a:cs typeface="Arial MT"/>
                        </a:rPr>
                        <a:t>1570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25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5.83643</a:t>
                      </a:r>
                      <a:endParaRPr sz="1000">
                        <a:latin typeface="Arial MT"/>
                        <a:cs typeface="Arial MT"/>
                      </a:endParaRPr>
                    </a:p>
                    <a:p>
                      <a:pPr algn="r">
                        <a:lnSpc>
                          <a:spcPts val="1125"/>
                        </a:lnSpc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12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98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125"/>
                        </a:lnSpc>
                        <a:spcBef>
                          <a:spcPts val="5"/>
                        </a:spcBef>
                      </a:pPr>
                      <a:r>
                        <a:rPr sz="1000" spc="-50" dirty="0">
                          <a:latin typeface="Arial MT"/>
                          <a:cs typeface="Arial MT"/>
                        </a:rPr>
                        <a:t>3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25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5080" marR="113664">
                        <a:lnSpc>
                          <a:spcPct val="100000"/>
                        </a:lnSpc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Total hardness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5080" marR="248285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MT"/>
                          <a:cs typeface="Arial MT"/>
                        </a:rPr>
                        <a:t>ppm</a:t>
                      </a:r>
                      <a:r>
                        <a:rPr sz="1000" spc="-25" dirty="0">
                          <a:latin typeface="Arial MT"/>
                          <a:cs typeface="Arial MT"/>
                        </a:rPr>
                        <a:t> as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CaCO</a:t>
                      </a:r>
                      <a:r>
                        <a:rPr sz="975" spc="-15" baseline="-25641" dirty="0">
                          <a:latin typeface="Arial MT"/>
                          <a:cs typeface="Arial MT"/>
                        </a:rPr>
                        <a:t>3</a:t>
                      </a:r>
                      <a:endParaRPr sz="975" baseline="-25641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5"/>
                        </a:lnSpc>
                        <a:spcBef>
                          <a:spcPts val="5"/>
                        </a:spcBef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116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25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5"/>
                        </a:lnSpc>
                        <a:spcBef>
                          <a:spcPts val="5"/>
                        </a:spcBef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174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25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5"/>
                        </a:lnSpc>
                        <a:spcBef>
                          <a:spcPts val="5"/>
                        </a:spcBef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232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25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5"/>
                        </a:lnSpc>
                        <a:spcBef>
                          <a:spcPts val="5"/>
                        </a:spcBef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290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25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5"/>
                        </a:lnSpc>
                        <a:spcBef>
                          <a:spcPts val="5"/>
                        </a:spcBef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348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25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5"/>
                        </a:lnSpc>
                        <a:spcBef>
                          <a:spcPts val="5"/>
                        </a:spcBef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406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25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5"/>
                        </a:lnSpc>
                        <a:spcBef>
                          <a:spcPts val="5"/>
                        </a:spcBef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464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25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5"/>
                        </a:lnSpc>
                        <a:spcBef>
                          <a:spcPts val="5"/>
                        </a:spcBef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522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25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5"/>
                        </a:lnSpc>
                        <a:spcBef>
                          <a:spcPts val="5"/>
                        </a:spcBef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580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25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5"/>
                        </a:lnSpc>
                        <a:spcBef>
                          <a:spcPts val="5"/>
                        </a:spcBef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638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25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5"/>
                        </a:lnSpc>
                        <a:spcBef>
                          <a:spcPts val="5"/>
                        </a:spcBef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696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25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5"/>
                        </a:lnSpc>
                        <a:spcBef>
                          <a:spcPts val="5"/>
                        </a:spcBef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754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25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5"/>
                        </a:lnSpc>
                        <a:spcBef>
                          <a:spcPts val="5"/>
                        </a:spcBef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812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25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5"/>
                        </a:lnSpc>
                        <a:spcBef>
                          <a:spcPts val="5"/>
                        </a:spcBef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870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25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5"/>
                        </a:lnSpc>
                        <a:spcBef>
                          <a:spcPts val="5"/>
                        </a:spcBef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928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25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5"/>
                        </a:lnSpc>
                        <a:spcBef>
                          <a:spcPts val="5"/>
                        </a:spcBef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580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25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5"/>
                        </a:lnSpc>
                        <a:spcBef>
                          <a:spcPts val="5"/>
                        </a:spcBef>
                      </a:pPr>
                      <a:r>
                        <a:rPr sz="1000" spc="-50" dirty="0">
                          <a:latin typeface="Arial MT"/>
                          <a:cs typeface="Arial MT"/>
                        </a:rPr>
                        <a:t>5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25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98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125"/>
                        </a:lnSpc>
                        <a:spcBef>
                          <a:spcPts val="5"/>
                        </a:spcBef>
                      </a:pPr>
                      <a:r>
                        <a:rPr sz="1000" spc="-50" dirty="0">
                          <a:latin typeface="Arial MT"/>
                          <a:cs typeface="Arial MT"/>
                        </a:rPr>
                        <a:t>4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25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5080">
                        <a:lnSpc>
                          <a:spcPts val="1125"/>
                        </a:lnSpc>
                        <a:spcBef>
                          <a:spcPts val="5"/>
                        </a:spcBef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CaH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25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5080" marR="248285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MT"/>
                          <a:cs typeface="Arial MT"/>
                        </a:rPr>
                        <a:t>ppm</a:t>
                      </a:r>
                      <a:r>
                        <a:rPr sz="1000" spc="-25" dirty="0">
                          <a:latin typeface="Arial MT"/>
                          <a:cs typeface="Arial MT"/>
                        </a:rPr>
                        <a:t> as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CaCO</a:t>
                      </a:r>
                      <a:r>
                        <a:rPr sz="975" spc="-15" baseline="-25641" dirty="0">
                          <a:latin typeface="Arial MT"/>
                          <a:cs typeface="Arial MT"/>
                        </a:rPr>
                        <a:t>3</a:t>
                      </a:r>
                      <a:endParaRPr sz="975" baseline="-25641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5"/>
                        </a:lnSpc>
                        <a:spcBef>
                          <a:spcPts val="5"/>
                        </a:spcBef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74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25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5"/>
                        </a:lnSpc>
                        <a:spcBef>
                          <a:spcPts val="5"/>
                        </a:spcBef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111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25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5"/>
                        </a:lnSpc>
                        <a:spcBef>
                          <a:spcPts val="5"/>
                        </a:spcBef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148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25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5"/>
                        </a:lnSpc>
                        <a:spcBef>
                          <a:spcPts val="5"/>
                        </a:spcBef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185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25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5"/>
                        </a:lnSpc>
                        <a:spcBef>
                          <a:spcPts val="5"/>
                        </a:spcBef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222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25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5"/>
                        </a:lnSpc>
                        <a:spcBef>
                          <a:spcPts val="5"/>
                        </a:spcBef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259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25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5"/>
                        </a:lnSpc>
                        <a:spcBef>
                          <a:spcPts val="5"/>
                        </a:spcBef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296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25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5"/>
                        </a:lnSpc>
                        <a:spcBef>
                          <a:spcPts val="5"/>
                        </a:spcBef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333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25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5"/>
                        </a:lnSpc>
                        <a:spcBef>
                          <a:spcPts val="5"/>
                        </a:spcBef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370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25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5"/>
                        </a:lnSpc>
                        <a:spcBef>
                          <a:spcPts val="5"/>
                        </a:spcBef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407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25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5"/>
                        </a:lnSpc>
                        <a:spcBef>
                          <a:spcPts val="5"/>
                        </a:spcBef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444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25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5"/>
                        </a:lnSpc>
                        <a:spcBef>
                          <a:spcPts val="5"/>
                        </a:spcBef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481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25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5"/>
                        </a:lnSpc>
                        <a:spcBef>
                          <a:spcPts val="5"/>
                        </a:spcBef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518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25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5"/>
                        </a:lnSpc>
                        <a:spcBef>
                          <a:spcPts val="5"/>
                        </a:spcBef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555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25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5"/>
                        </a:lnSpc>
                        <a:spcBef>
                          <a:spcPts val="5"/>
                        </a:spcBef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592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25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5"/>
                        </a:lnSpc>
                        <a:spcBef>
                          <a:spcPts val="5"/>
                        </a:spcBef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380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25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5.13513</a:t>
                      </a:r>
                      <a:endParaRPr sz="1000">
                        <a:latin typeface="Arial MT"/>
                        <a:cs typeface="Arial MT"/>
                      </a:endParaRPr>
                    </a:p>
                    <a:p>
                      <a:pPr algn="r">
                        <a:lnSpc>
                          <a:spcPts val="1125"/>
                        </a:lnSpc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51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98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120"/>
                        </a:lnSpc>
                      </a:pPr>
                      <a:r>
                        <a:rPr sz="1000" spc="-50" dirty="0">
                          <a:latin typeface="Arial MT"/>
                          <a:cs typeface="Arial MT"/>
                        </a:rPr>
                        <a:t>5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5080">
                        <a:lnSpc>
                          <a:spcPts val="1120"/>
                        </a:lnSpc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MgH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5080" marR="248285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MT"/>
                          <a:cs typeface="Arial MT"/>
                        </a:rPr>
                        <a:t>ppm</a:t>
                      </a:r>
                      <a:r>
                        <a:rPr sz="1000" spc="-25" dirty="0">
                          <a:latin typeface="Arial MT"/>
                          <a:cs typeface="Arial MT"/>
                        </a:rPr>
                        <a:t> as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CaCO</a:t>
                      </a:r>
                      <a:r>
                        <a:rPr sz="975" spc="-15" baseline="-25641" dirty="0">
                          <a:latin typeface="Arial MT"/>
                          <a:cs typeface="Arial MT"/>
                        </a:rPr>
                        <a:t>3</a:t>
                      </a:r>
                      <a:endParaRPr sz="975" baseline="-25641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42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63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84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105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126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147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168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189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210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231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252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273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294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315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336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200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4.76190</a:t>
                      </a:r>
                      <a:endParaRPr sz="1000">
                        <a:latin typeface="Arial MT"/>
                        <a:cs typeface="Arial MT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48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98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120"/>
                        </a:lnSpc>
                      </a:pPr>
                      <a:r>
                        <a:rPr sz="1000" spc="-50" dirty="0">
                          <a:latin typeface="Arial MT"/>
                          <a:cs typeface="Arial MT"/>
                        </a:rPr>
                        <a:t>6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5080">
                        <a:lnSpc>
                          <a:spcPts val="1120"/>
                        </a:lnSpc>
                      </a:pPr>
                      <a:r>
                        <a:rPr sz="1000" dirty="0">
                          <a:latin typeface="Arial MT"/>
                          <a:cs typeface="Arial MT"/>
                        </a:rPr>
                        <a:t>P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20" dirty="0">
                          <a:latin typeface="Arial MT"/>
                          <a:cs typeface="Arial MT"/>
                        </a:rPr>
                        <a:t>alk.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508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000" dirty="0">
                          <a:latin typeface="Arial MT"/>
                          <a:cs typeface="Arial MT"/>
                        </a:rPr>
                        <a:t>ppm</a:t>
                      </a:r>
                      <a:r>
                        <a:rPr sz="100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35" dirty="0">
                          <a:latin typeface="Arial MT"/>
                          <a:cs typeface="Arial MT"/>
                        </a:rPr>
                        <a:t>as</a:t>
                      </a:r>
                      <a:endParaRPr sz="1000">
                        <a:latin typeface="Arial MT"/>
                        <a:cs typeface="Arial MT"/>
                      </a:endParaRPr>
                    </a:p>
                    <a:p>
                      <a:pPr marL="5080">
                        <a:lnSpc>
                          <a:spcPts val="1120"/>
                        </a:lnSpc>
                        <a:spcBef>
                          <a:spcPts val="5"/>
                        </a:spcBef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CaCO</a:t>
                      </a:r>
                      <a:r>
                        <a:rPr sz="975" spc="-15" baseline="-25641" dirty="0">
                          <a:latin typeface="Arial MT"/>
                          <a:cs typeface="Arial MT"/>
                        </a:rPr>
                        <a:t>3</a:t>
                      </a:r>
                      <a:endParaRPr sz="975" baseline="-25641">
                        <a:latin typeface="Arial MT"/>
                        <a:cs typeface="Arial MT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50" dirty="0">
                          <a:latin typeface="Arial MT"/>
                          <a:cs typeface="Arial MT"/>
                        </a:rPr>
                        <a:t>0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50" dirty="0">
                          <a:latin typeface="Arial MT"/>
                          <a:cs typeface="Arial MT"/>
                        </a:rPr>
                        <a:t>0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50" dirty="0">
                          <a:latin typeface="Arial MT"/>
                          <a:cs typeface="Arial MT"/>
                        </a:rPr>
                        <a:t>0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50" dirty="0">
                          <a:latin typeface="Arial MT"/>
                          <a:cs typeface="Arial MT"/>
                        </a:rPr>
                        <a:t>0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50" dirty="0">
                          <a:latin typeface="Arial MT"/>
                          <a:cs typeface="Arial MT"/>
                        </a:rPr>
                        <a:t>0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50" dirty="0">
                          <a:latin typeface="Arial MT"/>
                          <a:cs typeface="Arial MT"/>
                        </a:rPr>
                        <a:t>0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50" dirty="0">
                          <a:latin typeface="Arial MT"/>
                          <a:cs typeface="Arial MT"/>
                        </a:rPr>
                        <a:t>0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50" dirty="0">
                          <a:latin typeface="Arial MT"/>
                          <a:cs typeface="Arial MT"/>
                        </a:rPr>
                        <a:t>0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50" dirty="0">
                          <a:latin typeface="Arial MT"/>
                          <a:cs typeface="Arial MT"/>
                        </a:rPr>
                        <a:t>0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50" dirty="0">
                          <a:latin typeface="Arial MT"/>
                          <a:cs typeface="Arial MT"/>
                        </a:rPr>
                        <a:t>0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50" dirty="0">
                          <a:latin typeface="Arial MT"/>
                          <a:cs typeface="Arial MT"/>
                        </a:rPr>
                        <a:t>0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50" dirty="0">
                          <a:latin typeface="Arial MT"/>
                          <a:cs typeface="Arial MT"/>
                        </a:rPr>
                        <a:t>0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50" dirty="0">
                          <a:latin typeface="Arial MT"/>
                          <a:cs typeface="Arial MT"/>
                        </a:rPr>
                        <a:t>0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50" dirty="0">
                          <a:latin typeface="Arial MT"/>
                          <a:cs typeface="Arial MT"/>
                        </a:rPr>
                        <a:t>0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50" dirty="0">
                          <a:latin typeface="Arial MT"/>
                          <a:cs typeface="Arial MT"/>
                        </a:rPr>
                        <a:t>0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50" dirty="0">
                          <a:latin typeface="Arial MT"/>
                          <a:cs typeface="Arial MT"/>
                        </a:rPr>
                        <a:t>0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R="33655" algn="r">
                        <a:lnSpc>
                          <a:spcPts val="1120"/>
                        </a:lnSpc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#DIV/0!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98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125"/>
                        </a:lnSpc>
                      </a:pPr>
                      <a:r>
                        <a:rPr sz="1000" spc="-50" dirty="0">
                          <a:latin typeface="Arial MT"/>
                          <a:cs typeface="Arial MT"/>
                        </a:rPr>
                        <a:t>7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5080">
                        <a:lnSpc>
                          <a:spcPts val="1125"/>
                        </a:lnSpc>
                      </a:pPr>
                      <a:r>
                        <a:rPr sz="1000" dirty="0">
                          <a:latin typeface="Arial MT"/>
                          <a:cs typeface="Arial MT"/>
                        </a:rPr>
                        <a:t>M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20" dirty="0">
                          <a:latin typeface="Arial MT"/>
                          <a:cs typeface="Arial MT"/>
                        </a:rPr>
                        <a:t>alk.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508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000" dirty="0">
                          <a:latin typeface="Arial MT"/>
                          <a:cs typeface="Arial MT"/>
                        </a:rPr>
                        <a:t>ppm</a:t>
                      </a:r>
                      <a:r>
                        <a:rPr sz="1000" spc="-25" dirty="0">
                          <a:latin typeface="Arial MT"/>
                          <a:cs typeface="Arial MT"/>
                        </a:rPr>
                        <a:t> as</a:t>
                      </a:r>
                      <a:endParaRPr sz="1000">
                        <a:latin typeface="Arial MT"/>
                        <a:cs typeface="Arial MT"/>
                      </a:endParaRPr>
                    </a:p>
                    <a:p>
                      <a:pPr marL="5080">
                        <a:lnSpc>
                          <a:spcPts val="1125"/>
                        </a:lnSpc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CaCO</a:t>
                      </a:r>
                      <a:r>
                        <a:rPr sz="975" spc="-15" baseline="-25641" dirty="0">
                          <a:latin typeface="Arial MT"/>
                          <a:cs typeface="Arial MT"/>
                        </a:rPr>
                        <a:t>3</a:t>
                      </a:r>
                      <a:endParaRPr sz="975" baseline="-25641">
                        <a:latin typeface="Arial MT"/>
                        <a:cs typeface="Arial MT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5"/>
                        </a:lnSpc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74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5"/>
                        </a:lnSpc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111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5"/>
                        </a:lnSpc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148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5"/>
                        </a:lnSpc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185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5"/>
                        </a:lnSpc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222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5"/>
                        </a:lnSpc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259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5"/>
                        </a:lnSpc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296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5"/>
                        </a:lnSpc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333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5"/>
                        </a:lnSpc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370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5"/>
                        </a:lnSpc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407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5"/>
                        </a:lnSpc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444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5"/>
                        </a:lnSpc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481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5"/>
                        </a:lnSpc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518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5"/>
                        </a:lnSpc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555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5"/>
                        </a:lnSpc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592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5"/>
                        </a:lnSpc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58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0.78378</a:t>
                      </a:r>
                      <a:endParaRPr sz="1000">
                        <a:latin typeface="Arial MT"/>
                        <a:cs typeface="Arial MT"/>
                      </a:endParaRPr>
                    </a:p>
                    <a:p>
                      <a:pPr algn="r">
                        <a:lnSpc>
                          <a:spcPts val="1125"/>
                        </a:lnSpc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38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98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120"/>
                        </a:lnSpc>
                      </a:pPr>
                      <a:r>
                        <a:rPr sz="1000" spc="-50" dirty="0">
                          <a:latin typeface="Arial MT"/>
                          <a:cs typeface="Arial MT"/>
                        </a:rPr>
                        <a:t>8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5080">
                        <a:lnSpc>
                          <a:spcPts val="1120"/>
                        </a:lnSpc>
                      </a:pPr>
                      <a:r>
                        <a:rPr sz="1000" dirty="0">
                          <a:latin typeface="Arial MT"/>
                          <a:cs typeface="Arial MT"/>
                        </a:rPr>
                        <a:t>T.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20" dirty="0">
                          <a:latin typeface="Arial MT"/>
                          <a:cs typeface="Arial MT"/>
                        </a:rPr>
                        <a:t>alk.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5080" marR="248285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MT"/>
                          <a:cs typeface="Arial MT"/>
                        </a:rPr>
                        <a:t>ppm</a:t>
                      </a:r>
                      <a:r>
                        <a:rPr sz="1000" spc="-25" dirty="0">
                          <a:latin typeface="Arial MT"/>
                          <a:cs typeface="Arial MT"/>
                        </a:rPr>
                        <a:t> as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CaCO</a:t>
                      </a:r>
                      <a:r>
                        <a:rPr sz="975" spc="-15" baseline="-25641" dirty="0">
                          <a:latin typeface="Arial MT"/>
                          <a:cs typeface="Arial MT"/>
                        </a:rPr>
                        <a:t>3</a:t>
                      </a:r>
                      <a:endParaRPr sz="975" baseline="-25641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74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111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148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185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222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259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296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333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370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407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444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481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518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555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592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58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0.78378</a:t>
                      </a:r>
                      <a:endParaRPr sz="1000">
                        <a:latin typeface="Arial MT"/>
                        <a:cs typeface="Arial MT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38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98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120"/>
                        </a:lnSpc>
                      </a:pPr>
                      <a:r>
                        <a:rPr sz="1000" spc="-50" dirty="0">
                          <a:latin typeface="Arial MT"/>
                          <a:cs typeface="Arial MT"/>
                        </a:rPr>
                        <a:t>9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5080">
                        <a:lnSpc>
                          <a:spcPts val="1120"/>
                        </a:lnSpc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Chloride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5080">
                        <a:lnSpc>
                          <a:spcPts val="1120"/>
                        </a:lnSpc>
                      </a:pPr>
                      <a:r>
                        <a:rPr sz="1000" dirty="0">
                          <a:latin typeface="Arial MT"/>
                          <a:cs typeface="Arial MT"/>
                        </a:rPr>
                        <a:t>ppm</a:t>
                      </a:r>
                      <a:r>
                        <a:rPr sz="10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as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25" dirty="0">
                          <a:latin typeface="Arial MT"/>
                          <a:cs typeface="Arial MT"/>
                        </a:rPr>
                        <a:t>Cl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36.06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54.09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72.12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90.15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108.1</a:t>
                      </a:r>
                      <a:endParaRPr sz="1000">
                        <a:latin typeface="Arial MT"/>
                        <a:cs typeface="Arial MT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50" dirty="0">
                          <a:latin typeface="Arial MT"/>
                          <a:cs typeface="Arial MT"/>
                        </a:rPr>
                        <a:t>8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126.2</a:t>
                      </a:r>
                      <a:endParaRPr sz="1000">
                        <a:latin typeface="Arial MT"/>
                        <a:cs typeface="Arial MT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50" dirty="0">
                          <a:latin typeface="Arial MT"/>
                          <a:cs typeface="Arial MT"/>
                        </a:rPr>
                        <a:t>1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144.2</a:t>
                      </a:r>
                      <a:endParaRPr sz="1000">
                        <a:latin typeface="Arial MT"/>
                        <a:cs typeface="Arial MT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50" dirty="0">
                          <a:latin typeface="Arial MT"/>
                          <a:cs typeface="Arial MT"/>
                        </a:rPr>
                        <a:t>4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162.27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180.3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198.33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216.3</a:t>
                      </a:r>
                      <a:endParaRPr sz="1000">
                        <a:latin typeface="Arial MT"/>
                        <a:cs typeface="Arial MT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50" dirty="0">
                          <a:latin typeface="Arial MT"/>
                          <a:cs typeface="Arial MT"/>
                        </a:rPr>
                        <a:t>6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234.39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252.42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270.45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288.48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b="1" spc="-1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338.1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9.37603</a:t>
                      </a:r>
                      <a:endParaRPr sz="1000">
                        <a:latin typeface="Arial MT"/>
                        <a:cs typeface="Arial MT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99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98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09220">
                        <a:lnSpc>
                          <a:spcPts val="1120"/>
                        </a:lnSpc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10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5080">
                        <a:lnSpc>
                          <a:spcPts val="1120"/>
                        </a:lnSpc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Turbidity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5080">
                        <a:lnSpc>
                          <a:spcPts val="1120"/>
                        </a:lnSpc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NTU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20" dirty="0">
                          <a:latin typeface="Arial MT"/>
                          <a:cs typeface="Arial MT"/>
                        </a:rPr>
                        <a:t>3.84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20" dirty="0">
                          <a:latin typeface="Arial MT"/>
                          <a:cs typeface="Arial MT"/>
                        </a:rPr>
                        <a:t>5.76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20" dirty="0">
                          <a:latin typeface="Arial MT"/>
                          <a:cs typeface="Arial MT"/>
                        </a:rPr>
                        <a:t>7.68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9.6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11.52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13.44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15.36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17.28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20" dirty="0">
                          <a:latin typeface="Arial MT"/>
                          <a:cs typeface="Arial MT"/>
                        </a:rPr>
                        <a:t>19.2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21.12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23.04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24.96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26.88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20" dirty="0">
                          <a:latin typeface="Arial MT"/>
                          <a:cs typeface="Arial MT"/>
                        </a:rPr>
                        <a:t>28.8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30.72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20" dirty="0">
                          <a:latin typeface="Arial MT"/>
                          <a:cs typeface="Arial MT"/>
                        </a:rPr>
                        <a:t>11.6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3.02083</a:t>
                      </a:r>
                      <a:endParaRPr sz="1000">
                        <a:latin typeface="Arial MT"/>
                        <a:cs typeface="Arial MT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33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098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09220">
                        <a:lnSpc>
                          <a:spcPts val="1120"/>
                        </a:lnSpc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11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5080">
                        <a:lnSpc>
                          <a:spcPts val="1120"/>
                        </a:lnSpc>
                      </a:pPr>
                      <a:r>
                        <a:rPr sz="1000" spc="-20" dirty="0">
                          <a:latin typeface="Arial MT"/>
                          <a:cs typeface="Arial MT"/>
                        </a:rPr>
                        <a:t>SiO2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5080" marR="248285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MT"/>
                          <a:cs typeface="Arial MT"/>
                        </a:rPr>
                        <a:t>ppm</a:t>
                      </a:r>
                      <a:r>
                        <a:rPr sz="1000" spc="-25" dirty="0">
                          <a:latin typeface="Arial MT"/>
                          <a:cs typeface="Arial MT"/>
                        </a:rPr>
                        <a:t> as </a:t>
                      </a:r>
                      <a:r>
                        <a:rPr sz="1000" spc="-20" dirty="0">
                          <a:latin typeface="Arial MT"/>
                          <a:cs typeface="Arial MT"/>
                        </a:rPr>
                        <a:t>SiO</a:t>
                      </a:r>
                      <a:r>
                        <a:rPr sz="975" spc="-30" baseline="-25641" dirty="0">
                          <a:latin typeface="Arial MT"/>
                          <a:cs typeface="Arial MT"/>
                        </a:rPr>
                        <a:t>2</a:t>
                      </a:r>
                      <a:endParaRPr sz="975" baseline="-25641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19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20" dirty="0">
                          <a:latin typeface="Arial MT"/>
                          <a:cs typeface="Arial MT"/>
                        </a:rPr>
                        <a:t>28.5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38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20" dirty="0">
                          <a:latin typeface="Arial MT"/>
                          <a:cs typeface="Arial MT"/>
                        </a:rPr>
                        <a:t>47.5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57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20" dirty="0">
                          <a:latin typeface="Arial MT"/>
                          <a:cs typeface="Arial MT"/>
                        </a:rPr>
                        <a:t>66.5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76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20" dirty="0">
                          <a:latin typeface="Arial MT"/>
                          <a:cs typeface="Arial MT"/>
                        </a:rPr>
                        <a:t>85.5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95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104.5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114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123.5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133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142.5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152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68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3.57894</a:t>
                      </a:r>
                      <a:endParaRPr sz="1000">
                        <a:latin typeface="Arial MT"/>
                        <a:cs typeface="Arial MT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74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098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09220">
                        <a:lnSpc>
                          <a:spcPts val="1120"/>
                        </a:lnSpc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12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5080">
                        <a:lnSpc>
                          <a:spcPts val="1120"/>
                        </a:lnSpc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Sulphate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5080" marR="248285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 MT"/>
                          <a:cs typeface="Arial MT"/>
                        </a:rPr>
                        <a:t>ppm</a:t>
                      </a:r>
                      <a:r>
                        <a:rPr sz="1000" spc="-25" dirty="0">
                          <a:latin typeface="Arial MT"/>
                          <a:cs typeface="Arial MT"/>
                        </a:rPr>
                        <a:t> as SO</a:t>
                      </a:r>
                      <a:r>
                        <a:rPr sz="975" spc="-37" baseline="-25641" dirty="0">
                          <a:latin typeface="Arial MT"/>
                          <a:cs typeface="Arial MT"/>
                        </a:rPr>
                        <a:t>4</a:t>
                      </a:r>
                      <a:endParaRPr sz="975" baseline="-25641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20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30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40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50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60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70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80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90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100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110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120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130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140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150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160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50" dirty="0">
                          <a:latin typeface="Arial MT"/>
                          <a:cs typeface="Arial MT"/>
                        </a:rPr>
                        <a:t>0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098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09220">
                        <a:lnSpc>
                          <a:spcPts val="1120"/>
                        </a:lnSpc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13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5080">
                        <a:lnSpc>
                          <a:spcPts val="1120"/>
                        </a:lnSpc>
                      </a:pPr>
                      <a:r>
                        <a:rPr sz="1000" spc="-20" dirty="0">
                          <a:latin typeface="Arial MT"/>
                          <a:cs typeface="Arial MT"/>
                        </a:rPr>
                        <a:t>Iron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5080">
                        <a:lnSpc>
                          <a:spcPts val="1120"/>
                        </a:lnSpc>
                      </a:pPr>
                      <a:r>
                        <a:rPr sz="1000" dirty="0">
                          <a:latin typeface="Arial MT"/>
                          <a:cs typeface="Arial MT"/>
                        </a:rPr>
                        <a:t>ppm</a:t>
                      </a:r>
                      <a:r>
                        <a:rPr sz="10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as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25" dirty="0">
                          <a:latin typeface="Arial MT"/>
                          <a:cs typeface="Arial MT"/>
                        </a:rPr>
                        <a:t>Fe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0.078</a:t>
                      </a:r>
                      <a:endParaRPr sz="1000">
                        <a:latin typeface="Arial MT"/>
                        <a:cs typeface="Arial MT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50" dirty="0">
                          <a:latin typeface="Arial MT"/>
                          <a:cs typeface="Arial MT"/>
                        </a:rPr>
                        <a:t>2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0.117</a:t>
                      </a:r>
                      <a:endParaRPr sz="1000">
                        <a:latin typeface="Arial MT"/>
                        <a:cs typeface="Arial MT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50" dirty="0">
                          <a:latin typeface="Arial MT"/>
                          <a:cs typeface="Arial MT"/>
                        </a:rPr>
                        <a:t>3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0.156</a:t>
                      </a:r>
                      <a:endParaRPr sz="1000">
                        <a:latin typeface="Arial MT"/>
                        <a:cs typeface="Arial MT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50" dirty="0">
                          <a:latin typeface="Arial MT"/>
                          <a:cs typeface="Arial MT"/>
                        </a:rPr>
                        <a:t>4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0.195</a:t>
                      </a:r>
                      <a:endParaRPr sz="1000">
                        <a:latin typeface="Arial MT"/>
                        <a:cs typeface="Arial MT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50" dirty="0">
                          <a:latin typeface="Arial MT"/>
                          <a:cs typeface="Arial MT"/>
                        </a:rPr>
                        <a:t>5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0.234</a:t>
                      </a:r>
                      <a:endParaRPr sz="1000">
                        <a:latin typeface="Arial MT"/>
                        <a:cs typeface="Arial MT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50" dirty="0">
                          <a:latin typeface="Arial MT"/>
                          <a:cs typeface="Arial MT"/>
                        </a:rPr>
                        <a:t>6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0.273</a:t>
                      </a:r>
                      <a:endParaRPr sz="1000">
                        <a:latin typeface="Arial MT"/>
                        <a:cs typeface="Arial MT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50" dirty="0">
                          <a:latin typeface="Arial MT"/>
                          <a:cs typeface="Arial MT"/>
                        </a:rPr>
                        <a:t>7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0.312</a:t>
                      </a:r>
                      <a:endParaRPr sz="1000">
                        <a:latin typeface="Arial MT"/>
                        <a:cs typeface="Arial MT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50" dirty="0">
                          <a:latin typeface="Arial MT"/>
                          <a:cs typeface="Arial MT"/>
                        </a:rPr>
                        <a:t>8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0.3519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0.391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0.4301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0.469</a:t>
                      </a:r>
                      <a:endParaRPr sz="1000">
                        <a:latin typeface="Arial MT"/>
                        <a:cs typeface="Arial MT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50" dirty="0">
                          <a:latin typeface="Arial MT"/>
                          <a:cs typeface="Arial MT"/>
                        </a:rPr>
                        <a:t>2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0.5083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0.5474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0.5865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0.6256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20" dirty="0">
                          <a:latin typeface="Arial MT"/>
                          <a:cs typeface="Arial MT"/>
                        </a:rPr>
                        <a:t>0.22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2.81329</a:t>
                      </a:r>
                      <a:endParaRPr sz="1000">
                        <a:latin typeface="Arial MT"/>
                        <a:cs typeface="Arial MT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92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098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09220">
                        <a:lnSpc>
                          <a:spcPts val="1120"/>
                        </a:lnSpc>
                        <a:spcBef>
                          <a:spcPts val="5"/>
                        </a:spcBef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14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5080">
                        <a:lnSpc>
                          <a:spcPts val="1120"/>
                        </a:lnSpc>
                        <a:spcBef>
                          <a:spcPts val="5"/>
                        </a:spcBef>
                      </a:pPr>
                      <a:r>
                        <a:rPr sz="1000" dirty="0">
                          <a:latin typeface="Arial MT"/>
                          <a:cs typeface="Arial MT"/>
                        </a:rPr>
                        <a:t>Ca</a:t>
                      </a:r>
                      <a:r>
                        <a:rPr sz="10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X</a:t>
                      </a:r>
                      <a:r>
                        <a:rPr sz="10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25" dirty="0">
                          <a:latin typeface="Arial MT"/>
                          <a:cs typeface="Arial MT"/>
                        </a:rPr>
                        <a:t>SO</a:t>
                      </a:r>
                      <a:r>
                        <a:rPr sz="975" spc="-37" baseline="-25641" dirty="0">
                          <a:latin typeface="Arial MT"/>
                          <a:cs typeface="Arial MT"/>
                        </a:rPr>
                        <a:t>4</a:t>
                      </a:r>
                      <a:endParaRPr sz="975" baseline="-25641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  <a:spcBef>
                          <a:spcPts val="5"/>
                        </a:spcBef>
                      </a:pPr>
                      <a:r>
                        <a:rPr sz="1000" spc="-20" dirty="0">
                          <a:latin typeface="Arial MT"/>
                          <a:cs typeface="Arial MT"/>
                        </a:rPr>
                        <a:t>1480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  <a:spcBef>
                          <a:spcPts val="5"/>
                        </a:spcBef>
                      </a:pPr>
                      <a:r>
                        <a:rPr sz="1000" spc="-20" dirty="0">
                          <a:latin typeface="Arial MT"/>
                          <a:cs typeface="Arial MT"/>
                        </a:rPr>
                        <a:t>3330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  <a:spcBef>
                          <a:spcPts val="5"/>
                        </a:spcBef>
                      </a:pPr>
                      <a:r>
                        <a:rPr sz="1000" spc="-20" dirty="0">
                          <a:latin typeface="Arial MT"/>
                          <a:cs typeface="Arial MT"/>
                        </a:rPr>
                        <a:t>5920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  <a:spcBef>
                          <a:spcPts val="5"/>
                        </a:spcBef>
                      </a:pPr>
                      <a:r>
                        <a:rPr sz="1000" spc="-20" dirty="0">
                          <a:latin typeface="Arial MT"/>
                          <a:cs typeface="Arial MT"/>
                        </a:rPr>
                        <a:t>9250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000" spc="-20" dirty="0">
                          <a:latin typeface="Arial MT"/>
                          <a:cs typeface="Arial MT"/>
                        </a:rPr>
                        <a:t>1332</a:t>
                      </a:r>
                      <a:endParaRPr sz="1000">
                        <a:latin typeface="Arial MT"/>
                        <a:cs typeface="Arial MT"/>
                      </a:endParaRPr>
                    </a:p>
                    <a:p>
                      <a:pPr algn="r">
                        <a:lnSpc>
                          <a:spcPts val="1120"/>
                        </a:lnSpc>
                      </a:pPr>
                      <a:r>
                        <a:rPr sz="1000" spc="-50" dirty="0">
                          <a:latin typeface="Arial MT"/>
                          <a:cs typeface="Arial MT"/>
                        </a:rPr>
                        <a:t>0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  <a:spcBef>
                          <a:spcPts val="5"/>
                        </a:spcBef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18130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  <a:spcBef>
                          <a:spcPts val="5"/>
                        </a:spcBef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23680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  <a:spcBef>
                          <a:spcPts val="5"/>
                        </a:spcBef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29970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  <a:spcBef>
                          <a:spcPts val="5"/>
                        </a:spcBef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37000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  <a:spcBef>
                          <a:spcPts val="5"/>
                        </a:spcBef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44770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  <a:spcBef>
                          <a:spcPts val="5"/>
                        </a:spcBef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53280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  <a:spcBef>
                          <a:spcPts val="5"/>
                        </a:spcBef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62530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  <a:spcBef>
                          <a:spcPts val="5"/>
                        </a:spcBef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72520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  <a:spcBef>
                          <a:spcPts val="5"/>
                        </a:spcBef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83250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20"/>
                        </a:lnSpc>
                        <a:spcBef>
                          <a:spcPts val="5"/>
                        </a:spcBef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94720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3098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09220">
                        <a:lnSpc>
                          <a:spcPts val="1115"/>
                        </a:lnSpc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15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5080">
                        <a:lnSpc>
                          <a:spcPts val="1115"/>
                        </a:lnSpc>
                      </a:pPr>
                      <a:r>
                        <a:rPr sz="1000" dirty="0">
                          <a:latin typeface="Arial MT"/>
                          <a:cs typeface="Arial MT"/>
                        </a:rPr>
                        <a:t>Mg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X</a:t>
                      </a:r>
                      <a:r>
                        <a:rPr sz="1000" spc="-20" dirty="0">
                          <a:latin typeface="Arial MT"/>
                          <a:cs typeface="Arial MT"/>
                        </a:rPr>
                        <a:t> SiO</a:t>
                      </a:r>
                      <a:r>
                        <a:rPr sz="975" spc="-30" baseline="-25641" dirty="0">
                          <a:latin typeface="Arial MT"/>
                          <a:cs typeface="Arial MT"/>
                        </a:rPr>
                        <a:t>2</a:t>
                      </a:r>
                      <a:endParaRPr sz="975" baseline="-25641">
                        <a:latin typeface="Arial MT"/>
                        <a:cs typeface="Arial MT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15"/>
                        </a:lnSpc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798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1795.</a:t>
                      </a:r>
                      <a:endParaRPr sz="1000">
                        <a:latin typeface="Arial MT"/>
                        <a:cs typeface="Arial MT"/>
                      </a:endParaRPr>
                    </a:p>
                    <a:p>
                      <a:pPr algn="r">
                        <a:lnSpc>
                          <a:spcPts val="1115"/>
                        </a:lnSpc>
                      </a:pPr>
                      <a:r>
                        <a:rPr sz="1000" spc="-50" dirty="0">
                          <a:latin typeface="Arial MT"/>
                          <a:cs typeface="Arial MT"/>
                        </a:rPr>
                        <a:t>5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15"/>
                        </a:lnSpc>
                      </a:pPr>
                      <a:r>
                        <a:rPr sz="1000" spc="-20" dirty="0">
                          <a:latin typeface="Arial MT"/>
                          <a:cs typeface="Arial MT"/>
                        </a:rPr>
                        <a:t>3192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4987.</a:t>
                      </a:r>
                      <a:endParaRPr sz="1000">
                        <a:latin typeface="Arial MT"/>
                        <a:cs typeface="Arial MT"/>
                      </a:endParaRPr>
                    </a:p>
                    <a:p>
                      <a:pPr algn="r">
                        <a:lnSpc>
                          <a:spcPts val="1115"/>
                        </a:lnSpc>
                      </a:pPr>
                      <a:r>
                        <a:rPr sz="1000" spc="-50" dirty="0">
                          <a:latin typeface="Arial MT"/>
                          <a:cs typeface="Arial MT"/>
                        </a:rPr>
                        <a:t>5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15"/>
                        </a:lnSpc>
                      </a:pPr>
                      <a:r>
                        <a:rPr sz="1000" spc="-20" dirty="0">
                          <a:latin typeface="Arial MT"/>
                          <a:cs typeface="Arial MT"/>
                        </a:rPr>
                        <a:t>7182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9775.</a:t>
                      </a:r>
                      <a:endParaRPr sz="1000">
                        <a:latin typeface="Arial MT"/>
                        <a:cs typeface="Arial MT"/>
                      </a:endParaRPr>
                    </a:p>
                    <a:p>
                      <a:pPr algn="r">
                        <a:lnSpc>
                          <a:spcPts val="1115"/>
                        </a:lnSpc>
                      </a:pPr>
                      <a:r>
                        <a:rPr sz="1000" spc="-50" dirty="0">
                          <a:latin typeface="Arial MT"/>
                          <a:cs typeface="Arial MT"/>
                        </a:rPr>
                        <a:t>5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15"/>
                        </a:lnSpc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12768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16159.</a:t>
                      </a:r>
                      <a:endParaRPr sz="1000">
                        <a:latin typeface="Arial MT"/>
                        <a:cs typeface="Arial MT"/>
                      </a:endParaRPr>
                    </a:p>
                    <a:p>
                      <a:pPr algn="r">
                        <a:lnSpc>
                          <a:spcPts val="1115"/>
                        </a:lnSpc>
                      </a:pPr>
                      <a:r>
                        <a:rPr sz="1000" spc="-50" dirty="0">
                          <a:latin typeface="Arial MT"/>
                          <a:cs typeface="Arial MT"/>
                        </a:rPr>
                        <a:t>5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15"/>
                        </a:lnSpc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19950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24139.</a:t>
                      </a:r>
                      <a:endParaRPr sz="1000">
                        <a:latin typeface="Arial MT"/>
                        <a:cs typeface="Arial MT"/>
                      </a:endParaRPr>
                    </a:p>
                    <a:p>
                      <a:pPr algn="r">
                        <a:lnSpc>
                          <a:spcPts val="1115"/>
                        </a:lnSpc>
                      </a:pPr>
                      <a:r>
                        <a:rPr sz="1000" spc="-50" dirty="0">
                          <a:latin typeface="Arial MT"/>
                          <a:cs typeface="Arial MT"/>
                        </a:rPr>
                        <a:t>5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15"/>
                        </a:lnSpc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28728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33715.</a:t>
                      </a:r>
                      <a:endParaRPr sz="1000">
                        <a:latin typeface="Arial MT"/>
                        <a:cs typeface="Arial MT"/>
                      </a:endParaRPr>
                    </a:p>
                    <a:p>
                      <a:pPr algn="r">
                        <a:lnSpc>
                          <a:spcPts val="1115"/>
                        </a:lnSpc>
                      </a:pPr>
                      <a:r>
                        <a:rPr sz="1000" spc="-50" dirty="0">
                          <a:latin typeface="Arial MT"/>
                          <a:cs typeface="Arial MT"/>
                        </a:rPr>
                        <a:t>5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15"/>
                        </a:lnSpc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39102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44887.</a:t>
                      </a:r>
                      <a:endParaRPr sz="1000">
                        <a:latin typeface="Arial MT"/>
                        <a:cs typeface="Arial MT"/>
                      </a:endParaRPr>
                    </a:p>
                    <a:p>
                      <a:pPr algn="r">
                        <a:lnSpc>
                          <a:spcPts val="1115"/>
                        </a:lnSpc>
                      </a:pPr>
                      <a:r>
                        <a:rPr sz="1000" spc="-50" dirty="0">
                          <a:latin typeface="Arial MT"/>
                          <a:cs typeface="Arial MT"/>
                        </a:rPr>
                        <a:t>5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115"/>
                        </a:lnSpc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51072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57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5080">
                        <a:lnSpc>
                          <a:spcPts val="1120"/>
                        </a:lnSpc>
                        <a:spcBef>
                          <a:spcPts val="20"/>
                        </a:spcBef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PSI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1120"/>
                        </a:lnSpc>
                        <a:spcBef>
                          <a:spcPts val="20"/>
                        </a:spcBef>
                      </a:pPr>
                      <a:r>
                        <a:rPr sz="1000" spc="-20" dirty="0">
                          <a:latin typeface="Arial MT"/>
                          <a:cs typeface="Arial MT"/>
                        </a:rPr>
                        <a:t>8.34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R="39370" algn="r">
                        <a:lnSpc>
                          <a:spcPts val="1120"/>
                        </a:lnSpc>
                        <a:spcBef>
                          <a:spcPts val="20"/>
                        </a:spcBef>
                      </a:pPr>
                      <a:r>
                        <a:rPr sz="1000" spc="-20" dirty="0">
                          <a:latin typeface="Arial MT"/>
                          <a:cs typeface="Arial MT"/>
                        </a:rPr>
                        <a:t>7.42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ts val="1120"/>
                        </a:lnSpc>
                        <a:spcBef>
                          <a:spcPts val="20"/>
                        </a:spcBef>
                      </a:pPr>
                      <a:r>
                        <a:rPr sz="1000" spc="-20" dirty="0">
                          <a:latin typeface="Arial MT"/>
                          <a:cs typeface="Arial MT"/>
                        </a:rPr>
                        <a:t>6.76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57785">
                        <a:lnSpc>
                          <a:spcPts val="1120"/>
                        </a:lnSpc>
                        <a:spcBef>
                          <a:spcPts val="20"/>
                        </a:spcBef>
                      </a:pPr>
                      <a:r>
                        <a:rPr sz="1000" spc="-20" dirty="0">
                          <a:latin typeface="Arial MT"/>
                          <a:cs typeface="Arial MT"/>
                        </a:rPr>
                        <a:t>6.25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ts val="1120"/>
                        </a:lnSpc>
                        <a:spcBef>
                          <a:spcPts val="20"/>
                        </a:spcBef>
                      </a:pPr>
                      <a:r>
                        <a:rPr sz="1000" spc="-20" dirty="0">
                          <a:latin typeface="Arial MT"/>
                          <a:cs typeface="Arial MT"/>
                        </a:rPr>
                        <a:t>5.84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ts val="1120"/>
                        </a:lnSpc>
                        <a:spcBef>
                          <a:spcPts val="20"/>
                        </a:spcBef>
                      </a:pPr>
                      <a:r>
                        <a:rPr sz="1000" spc="-20" dirty="0">
                          <a:latin typeface="Arial MT"/>
                          <a:cs typeface="Arial MT"/>
                        </a:rPr>
                        <a:t>5.49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73660">
                        <a:lnSpc>
                          <a:spcPts val="1120"/>
                        </a:lnSpc>
                        <a:spcBef>
                          <a:spcPts val="20"/>
                        </a:spcBef>
                      </a:pPr>
                      <a:r>
                        <a:rPr sz="1000" spc="-20" dirty="0">
                          <a:latin typeface="Arial MT"/>
                          <a:cs typeface="Arial MT"/>
                        </a:rPr>
                        <a:t>5.18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ts val="1120"/>
                        </a:lnSpc>
                        <a:spcBef>
                          <a:spcPts val="20"/>
                        </a:spcBef>
                      </a:pPr>
                      <a:r>
                        <a:rPr sz="1000" spc="-20" dirty="0">
                          <a:latin typeface="Arial MT"/>
                          <a:cs typeface="Arial MT"/>
                        </a:rPr>
                        <a:t>4.91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5885">
                        <a:lnSpc>
                          <a:spcPts val="1120"/>
                        </a:lnSpc>
                        <a:spcBef>
                          <a:spcPts val="20"/>
                        </a:spcBef>
                      </a:pPr>
                      <a:r>
                        <a:rPr sz="1000" spc="-20" dirty="0">
                          <a:latin typeface="Arial MT"/>
                          <a:cs typeface="Arial MT"/>
                        </a:rPr>
                        <a:t>4.67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ts val="1120"/>
                        </a:lnSpc>
                        <a:spcBef>
                          <a:spcPts val="20"/>
                        </a:spcBef>
                      </a:pPr>
                      <a:r>
                        <a:rPr sz="1000" spc="-20" dirty="0">
                          <a:latin typeface="Arial MT"/>
                          <a:cs typeface="Arial MT"/>
                        </a:rPr>
                        <a:t>4.46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73660">
                        <a:lnSpc>
                          <a:spcPts val="1120"/>
                        </a:lnSpc>
                        <a:spcBef>
                          <a:spcPts val="20"/>
                        </a:spcBef>
                      </a:pPr>
                      <a:r>
                        <a:rPr sz="1000" spc="-20" dirty="0">
                          <a:latin typeface="Arial MT"/>
                          <a:cs typeface="Arial MT"/>
                        </a:rPr>
                        <a:t>4.26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ts val="1120"/>
                        </a:lnSpc>
                        <a:spcBef>
                          <a:spcPts val="20"/>
                        </a:spcBef>
                      </a:pPr>
                      <a:r>
                        <a:rPr sz="1000" spc="-20" dirty="0">
                          <a:latin typeface="Arial MT"/>
                          <a:cs typeface="Arial MT"/>
                        </a:rPr>
                        <a:t>4.08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ts val="1120"/>
                        </a:lnSpc>
                        <a:spcBef>
                          <a:spcPts val="20"/>
                        </a:spcBef>
                      </a:pPr>
                      <a:r>
                        <a:rPr sz="1000" spc="-20" dirty="0">
                          <a:latin typeface="Arial MT"/>
                          <a:cs typeface="Arial MT"/>
                        </a:rPr>
                        <a:t>3.91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5885">
                        <a:lnSpc>
                          <a:spcPts val="1120"/>
                        </a:lnSpc>
                        <a:spcBef>
                          <a:spcPts val="20"/>
                        </a:spcBef>
                      </a:pPr>
                      <a:r>
                        <a:rPr sz="1000" spc="-20" dirty="0">
                          <a:latin typeface="Arial MT"/>
                          <a:cs typeface="Arial MT"/>
                        </a:rPr>
                        <a:t>3.75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76835">
                        <a:lnSpc>
                          <a:spcPts val="1120"/>
                        </a:lnSpc>
                        <a:spcBef>
                          <a:spcPts val="20"/>
                        </a:spcBef>
                      </a:pPr>
                      <a:r>
                        <a:rPr sz="1000" spc="-20" dirty="0">
                          <a:latin typeface="Arial MT"/>
                          <a:cs typeface="Arial MT"/>
                        </a:rPr>
                        <a:t>3.60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57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5080">
                        <a:lnSpc>
                          <a:spcPts val="1120"/>
                        </a:lnSpc>
                        <a:spcBef>
                          <a:spcPts val="25"/>
                        </a:spcBef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RSI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1120"/>
                        </a:lnSpc>
                        <a:spcBef>
                          <a:spcPts val="25"/>
                        </a:spcBef>
                      </a:pPr>
                      <a:r>
                        <a:rPr sz="1000" spc="-20" dirty="0">
                          <a:latin typeface="Arial MT"/>
                          <a:cs typeface="Arial MT"/>
                        </a:rPr>
                        <a:t>7.98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R="39370" algn="r">
                        <a:lnSpc>
                          <a:spcPts val="1120"/>
                        </a:lnSpc>
                        <a:spcBef>
                          <a:spcPts val="25"/>
                        </a:spcBef>
                      </a:pPr>
                      <a:r>
                        <a:rPr sz="1000" spc="-20" dirty="0">
                          <a:latin typeface="Arial MT"/>
                          <a:cs typeface="Arial MT"/>
                        </a:rPr>
                        <a:t>7.24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ts val="1120"/>
                        </a:lnSpc>
                        <a:spcBef>
                          <a:spcPts val="25"/>
                        </a:spcBef>
                      </a:pPr>
                      <a:r>
                        <a:rPr sz="1000" spc="-20" dirty="0">
                          <a:latin typeface="Arial MT"/>
                          <a:cs typeface="Arial MT"/>
                        </a:rPr>
                        <a:t>6.54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57785">
                        <a:lnSpc>
                          <a:spcPts val="1120"/>
                        </a:lnSpc>
                        <a:spcBef>
                          <a:spcPts val="25"/>
                        </a:spcBef>
                      </a:pPr>
                      <a:r>
                        <a:rPr sz="1000" spc="-20" dirty="0">
                          <a:latin typeface="Arial MT"/>
                          <a:cs typeface="Arial MT"/>
                        </a:rPr>
                        <a:t>6.00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ts val="1120"/>
                        </a:lnSpc>
                        <a:spcBef>
                          <a:spcPts val="25"/>
                        </a:spcBef>
                      </a:pPr>
                      <a:r>
                        <a:rPr sz="1000" b="1" spc="-2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5.56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ts val="1120"/>
                        </a:lnSpc>
                        <a:spcBef>
                          <a:spcPts val="25"/>
                        </a:spcBef>
                      </a:pPr>
                      <a:r>
                        <a:rPr sz="1000" b="1" spc="-2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5.18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73660">
                        <a:lnSpc>
                          <a:spcPts val="1120"/>
                        </a:lnSpc>
                        <a:spcBef>
                          <a:spcPts val="25"/>
                        </a:spcBef>
                      </a:pPr>
                      <a:r>
                        <a:rPr sz="1000" b="1" spc="-2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4.86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ts val="1120"/>
                        </a:lnSpc>
                        <a:spcBef>
                          <a:spcPts val="25"/>
                        </a:spcBef>
                      </a:pPr>
                      <a:r>
                        <a:rPr sz="1000" b="1" spc="-2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4.57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5885">
                        <a:lnSpc>
                          <a:spcPts val="1120"/>
                        </a:lnSpc>
                        <a:spcBef>
                          <a:spcPts val="25"/>
                        </a:spcBef>
                      </a:pPr>
                      <a:r>
                        <a:rPr sz="1000" b="1" spc="-2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4.32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ts val="1120"/>
                        </a:lnSpc>
                        <a:spcBef>
                          <a:spcPts val="25"/>
                        </a:spcBef>
                      </a:pPr>
                      <a:r>
                        <a:rPr sz="1000" b="1" spc="-2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4.08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73660">
                        <a:lnSpc>
                          <a:spcPts val="1120"/>
                        </a:lnSpc>
                        <a:spcBef>
                          <a:spcPts val="25"/>
                        </a:spcBef>
                      </a:pPr>
                      <a:r>
                        <a:rPr sz="1000" b="1" spc="-2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3.87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ts val="1120"/>
                        </a:lnSpc>
                        <a:spcBef>
                          <a:spcPts val="25"/>
                        </a:spcBef>
                      </a:pPr>
                      <a:r>
                        <a:rPr sz="1000" b="1" spc="-2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3.68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ts val="1120"/>
                        </a:lnSpc>
                        <a:spcBef>
                          <a:spcPts val="25"/>
                        </a:spcBef>
                      </a:pPr>
                      <a:r>
                        <a:rPr sz="1000" b="1" spc="-2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3.50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5885">
                        <a:lnSpc>
                          <a:spcPts val="1120"/>
                        </a:lnSpc>
                        <a:spcBef>
                          <a:spcPts val="25"/>
                        </a:spcBef>
                      </a:pPr>
                      <a:r>
                        <a:rPr sz="1000" b="1" spc="-2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3.33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76835">
                        <a:lnSpc>
                          <a:spcPts val="1120"/>
                        </a:lnSpc>
                        <a:spcBef>
                          <a:spcPts val="25"/>
                        </a:spcBef>
                      </a:pPr>
                      <a:r>
                        <a:rPr sz="1000" b="1" spc="-2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3.17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57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5080">
                        <a:lnSpc>
                          <a:spcPts val="1120"/>
                        </a:lnSpc>
                        <a:spcBef>
                          <a:spcPts val="25"/>
                        </a:spcBef>
                      </a:pPr>
                      <a:r>
                        <a:rPr sz="1000" spc="-25" dirty="0">
                          <a:latin typeface="Arial MT"/>
                          <a:cs typeface="Arial MT"/>
                        </a:rPr>
                        <a:t>LSI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51435">
                        <a:lnSpc>
                          <a:spcPts val="1120"/>
                        </a:lnSpc>
                        <a:spcBef>
                          <a:spcPts val="25"/>
                        </a:spcBef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-</a:t>
                      </a:r>
                      <a:r>
                        <a:rPr sz="1000" spc="-20" dirty="0">
                          <a:latin typeface="Arial MT"/>
                          <a:cs typeface="Arial MT"/>
                        </a:rPr>
                        <a:t>0.19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R="39370" algn="r">
                        <a:lnSpc>
                          <a:spcPts val="1120"/>
                        </a:lnSpc>
                        <a:spcBef>
                          <a:spcPts val="25"/>
                        </a:spcBef>
                      </a:pPr>
                      <a:r>
                        <a:rPr sz="1000" spc="-20" dirty="0">
                          <a:latin typeface="Arial MT"/>
                          <a:cs typeface="Arial MT"/>
                        </a:rPr>
                        <a:t>0.22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ts val="1120"/>
                        </a:lnSpc>
                        <a:spcBef>
                          <a:spcPts val="25"/>
                        </a:spcBef>
                      </a:pPr>
                      <a:r>
                        <a:rPr sz="1000" spc="-20" dirty="0">
                          <a:latin typeface="Arial MT"/>
                          <a:cs typeface="Arial MT"/>
                        </a:rPr>
                        <a:t>0.68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57785">
                        <a:lnSpc>
                          <a:spcPts val="1120"/>
                        </a:lnSpc>
                        <a:spcBef>
                          <a:spcPts val="25"/>
                        </a:spcBef>
                      </a:pPr>
                      <a:r>
                        <a:rPr sz="1000" spc="-20" dirty="0">
                          <a:latin typeface="Arial MT"/>
                          <a:cs typeface="Arial MT"/>
                        </a:rPr>
                        <a:t>1.04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ts val="1120"/>
                        </a:lnSpc>
                        <a:spcBef>
                          <a:spcPts val="25"/>
                        </a:spcBef>
                      </a:pPr>
                      <a:r>
                        <a:rPr sz="1000" spc="-20" dirty="0">
                          <a:latin typeface="Arial MT"/>
                          <a:cs typeface="Arial MT"/>
                        </a:rPr>
                        <a:t>1.33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ts val="1120"/>
                        </a:lnSpc>
                        <a:spcBef>
                          <a:spcPts val="25"/>
                        </a:spcBef>
                      </a:pPr>
                      <a:r>
                        <a:rPr sz="1000" spc="-20" dirty="0">
                          <a:latin typeface="Arial MT"/>
                          <a:cs typeface="Arial MT"/>
                        </a:rPr>
                        <a:t>1.58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73660">
                        <a:lnSpc>
                          <a:spcPts val="1120"/>
                        </a:lnSpc>
                        <a:spcBef>
                          <a:spcPts val="25"/>
                        </a:spcBef>
                      </a:pPr>
                      <a:r>
                        <a:rPr sz="1000" spc="-20" dirty="0">
                          <a:latin typeface="Arial MT"/>
                          <a:cs typeface="Arial MT"/>
                        </a:rPr>
                        <a:t>1.80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ts val="1120"/>
                        </a:lnSpc>
                        <a:spcBef>
                          <a:spcPts val="25"/>
                        </a:spcBef>
                      </a:pPr>
                      <a:r>
                        <a:rPr sz="1000" spc="-20" dirty="0">
                          <a:latin typeface="Arial MT"/>
                          <a:cs typeface="Arial MT"/>
                        </a:rPr>
                        <a:t>1.98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5885">
                        <a:lnSpc>
                          <a:spcPts val="1120"/>
                        </a:lnSpc>
                        <a:spcBef>
                          <a:spcPts val="25"/>
                        </a:spcBef>
                      </a:pPr>
                      <a:r>
                        <a:rPr sz="1000" spc="-20" dirty="0">
                          <a:latin typeface="Arial MT"/>
                          <a:cs typeface="Arial MT"/>
                        </a:rPr>
                        <a:t>2.15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ts val="1120"/>
                        </a:lnSpc>
                        <a:spcBef>
                          <a:spcPts val="25"/>
                        </a:spcBef>
                      </a:pPr>
                      <a:r>
                        <a:rPr sz="1000" spc="-20" dirty="0">
                          <a:latin typeface="Arial MT"/>
                          <a:cs typeface="Arial MT"/>
                        </a:rPr>
                        <a:t>2.31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73660">
                        <a:lnSpc>
                          <a:spcPts val="1120"/>
                        </a:lnSpc>
                        <a:spcBef>
                          <a:spcPts val="25"/>
                        </a:spcBef>
                      </a:pPr>
                      <a:r>
                        <a:rPr sz="1000" spc="-20" dirty="0">
                          <a:latin typeface="Arial MT"/>
                          <a:cs typeface="Arial MT"/>
                        </a:rPr>
                        <a:t>2.45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ts val="1120"/>
                        </a:lnSpc>
                        <a:spcBef>
                          <a:spcPts val="25"/>
                        </a:spcBef>
                      </a:pPr>
                      <a:r>
                        <a:rPr sz="1000" spc="-20" dirty="0">
                          <a:latin typeface="Arial MT"/>
                          <a:cs typeface="Arial MT"/>
                        </a:rPr>
                        <a:t>2.58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ts val="1120"/>
                        </a:lnSpc>
                        <a:spcBef>
                          <a:spcPts val="25"/>
                        </a:spcBef>
                      </a:pPr>
                      <a:r>
                        <a:rPr sz="1000" spc="-20" dirty="0">
                          <a:latin typeface="Arial MT"/>
                          <a:cs typeface="Arial MT"/>
                        </a:rPr>
                        <a:t>2.69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5885">
                        <a:lnSpc>
                          <a:spcPts val="1120"/>
                        </a:lnSpc>
                        <a:spcBef>
                          <a:spcPts val="25"/>
                        </a:spcBef>
                      </a:pPr>
                      <a:r>
                        <a:rPr sz="1000" spc="-20" dirty="0">
                          <a:latin typeface="Arial MT"/>
                          <a:cs typeface="Arial MT"/>
                        </a:rPr>
                        <a:t>2.81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76835">
                        <a:lnSpc>
                          <a:spcPts val="1120"/>
                        </a:lnSpc>
                        <a:spcBef>
                          <a:spcPts val="25"/>
                        </a:spcBef>
                      </a:pPr>
                      <a:r>
                        <a:rPr sz="1000" spc="-20" dirty="0">
                          <a:latin typeface="Arial MT"/>
                          <a:cs typeface="Arial MT"/>
                        </a:rPr>
                        <a:t>2.91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439657" y="6477380"/>
            <a:ext cx="155575" cy="153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40"/>
              </a:lnSpc>
            </a:pPr>
            <a:r>
              <a:rPr sz="1200" spc="-25" dirty="0">
                <a:solidFill>
                  <a:srgbClr val="888888"/>
                </a:solidFill>
                <a:latin typeface="Calibri"/>
                <a:cs typeface="Calibri"/>
              </a:rPr>
              <a:t>32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200" y="800098"/>
            <a:ext cx="4953000" cy="598169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10200" y="800100"/>
            <a:ext cx="3606800" cy="270510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10200" y="3886200"/>
            <a:ext cx="3606800" cy="2705100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895600" y="76174"/>
            <a:ext cx="3432810" cy="462280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3810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00"/>
              </a:spcBef>
            </a:pPr>
            <a:r>
              <a:rPr sz="2400" dirty="0">
                <a:latin typeface="Arial"/>
                <a:cs typeface="Arial"/>
              </a:rPr>
              <a:t>Air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Cooled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Condenser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62200" y="76174"/>
            <a:ext cx="5200015" cy="462280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3810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00"/>
              </a:spcBef>
            </a:pPr>
            <a:r>
              <a:rPr sz="2400" dirty="0">
                <a:latin typeface="Arial"/>
                <a:cs typeface="Arial"/>
              </a:rPr>
              <a:t>Overview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of</a:t>
            </a:r>
            <a:r>
              <a:rPr sz="2400" spc="-4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Cooling</a:t>
            </a:r>
            <a:r>
              <a:rPr sz="2400" spc="-7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Technologies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" y="1219200"/>
            <a:ext cx="8839200" cy="4953000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570">
              <a:lnSpc>
                <a:spcPts val="1240"/>
              </a:lnSpc>
            </a:pPr>
            <a:fld id="{81D60167-4931-47E6-BA6A-407CBD079E47}" type="slidenum">
              <a:rPr spc="-25" dirty="0"/>
              <a:t>34</a:t>
            </a:fld>
            <a:endParaRPr spc="-25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570">
              <a:lnSpc>
                <a:spcPts val="1240"/>
              </a:lnSpc>
            </a:pPr>
            <a:fld id="{81D60167-4931-47E6-BA6A-407CBD079E47}" type="slidenum">
              <a:rPr spc="-25" dirty="0"/>
              <a:t>35</a:t>
            </a:fld>
            <a:endParaRPr spc="-25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09600" y="2438412"/>
            <a:ext cx="8089265" cy="708025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3175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50"/>
              </a:spcBef>
            </a:pPr>
            <a:r>
              <a:rPr sz="4000" dirty="0">
                <a:latin typeface="Arial"/>
                <a:cs typeface="Arial"/>
              </a:rPr>
              <a:t>Cooling</a:t>
            </a:r>
            <a:r>
              <a:rPr sz="4000" spc="-150" dirty="0">
                <a:latin typeface="Arial"/>
                <a:cs typeface="Arial"/>
              </a:rPr>
              <a:t> </a:t>
            </a:r>
            <a:r>
              <a:rPr sz="4000" dirty="0">
                <a:latin typeface="Arial"/>
                <a:cs typeface="Arial"/>
              </a:rPr>
              <a:t>Water</a:t>
            </a:r>
            <a:r>
              <a:rPr sz="4000" spc="-125" dirty="0">
                <a:latin typeface="Arial"/>
                <a:cs typeface="Arial"/>
              </a:rPr>
              <a:t> </a:t>
            </a:r>
            <a:r>
              <a:rPr sz="4000" dirty="0">
                <a:latin typeface="Arial"/>
                <a:cs typeface="Arial"/>
              </a:rPr>
              <a:t>System</a:t>
            </a:r>
            <a:r>
              <a:rPr sz="4000" spc="-130" dirty="0">
                <a:latin typeface="Arial"/>
                <a:cs typeface="Arial"/>
              </a:rPr>
              <a:t> </a:t>
            </a:r>
            <a:r>
              <a:rPr sz="4000" spc="-10" dirty="0">
                <a:latin typeface="Arial"/>
                <a:cs typeface="Arial"/>
              </a:rPr>
              <a:t>Problems</a:t>
            </a:r>
            <a:endParaRPr sz="4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47800" y="304800"/>
            <a:ext cx="7239000" cy="762000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20320" rIns="0" bIns="0" rtlCol="0">
            <a:spAutoFit/>
          </a:bodyPr>
          <a:lstStyle/>
          <a:p>
            <a:pPr marL="309880">
              <a:lnSpc>
                <a:spcPct val="100000"/>
              </a:lnSpc>
              <a:spcBef>
                <a:spcPts val="160"/>
              </a:spcBef>
            </a:pPr>
            <a:r>
              <a:rPr sz="3200" b="1" dirty="0">
                <a:solidFill>
                  <a:srgbClr val="FFFFCC"/>
                </a:solidFill>
                <a:latin typeface="Calibri"/>
                <a:cs typeface="Calibri"/>
              </a:rPr>
              <a:t>Types</a:t>
            </a:r>
            <a:r>
              <a:rPr sz="3200" b="1" spc="-80" dirty="0">
                <a:solidFill>
                  <a:srgbClr val="FFFFCC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FFFFCC"/>
                </a:solidFill>
                <a:latin typeface="Calibri"/>
                <a:cs typeface="Calibri"/>
              </a:rPr>
              <a:t>of</a:t>
            </a:r>
            <a:r>
              <a:rPr sz="3200" b="1" spc="-85" dirty="0">
                <a:solidFill>
                  <a:srgbClr val="FFFFCC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FFFFCC"/>
                </a:solidFill>
                <a:latin typeface="Calibri"/>
                <a:cs typeface="Calibri"/>
              </a:rPr>
              <a:t>Make</a:t>
            </a:r>
            <a:r>
              <a:rPr sz="3200" b="1" spc="-80" dirty="0">
                <a:solidFill>
                  <a:srgbClr val="FFFFCC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FFFFCC"/>
                </a:solidFill>
                <a:latin typeface="Calibri"/>
                <a:cs typeface="Calibri"/>
              </a:rPr>
              <a:t>up</a:t>
            </a:r>
            <a:r>
              <a:rPr sz="3200" b="1" spc="-105" dirty="0">
                <a:solidFill>
                  <a:srgbClr val="FFFFCC"/>
                </a:solidFill>
                <a:latin typeface="Calibri"/>
                <a:cs typeface="Calibri"/>
              </a:rPr>
              <a:t> </a:t>
            </a:r>
            <a:r>
              <a:rPr sz="3200" b="1" spc="-10" dirty="0">
                <a:solidFill>
                  <a:srgbClr val="FFFFCC"/>
                </a:solidFill>
                <a:latin typeface="Calibri"/>
                <a:cs typeface="Calibri"/>
              </a:rPr>
              <a:t>Water</a:t>
            </a:r>
            <a:r>
              <a:rPr sz="3200" b="1" spc="-95" dirty="0">
                <a:solidFill>
                  <a:srgbClr val="FFFFCC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FFFFCC"/>
                </a:solidFill>
                <a:latin typeface="Calibri"/>
                <a:cs typeface="Calibri"/>
              </a:rPr>
              <a:t>for</a:t>
            </a:r>
            <a:r>
              <a:rPr sz="3200" b="1" spc="-70" dirty="0">
                <a:solidFill>
                  <a:srgbClr val="FFFFCC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FFFFCC"/>
                </a:solidFill>
                <a:latin typeface="Calibri"/>
                <a:cs typeface="Calibri"/>
              </a:rPr>
              <a:t>CW</a:t>
            </a:r>
            <a:r>
              <a:rPr sz="3200" b="1" spc="-80" dirty="0">
                <a:solidFill>
                  <a:srgbClr val="FFFFCC"/>
                </a:solidFill>
                <a:latin typeface="Calibri"/>
                <a:cs typeface="Calibri"/>
              </a:rPr>
              <a:t> </a:t>
            </a:r>
            <a:r>
              <a:rPr sz="3200" b="1" spc="-10" dirty="0">
                <a:solidFill>
                  <a:srgbClr val="FFFFCC"/>
                </a:solidFill>
                <a:latin typeface="Calibri"/>
                <a:cs typeface="Calibri"/>
              </a:rPr>
              <a:t>system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62940" y="1299717"/>
            <a:ext cx="7970520" cy="53301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0" indent="-342900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81000" algn="l"/>
              </a:tabLst>
            </a:pPr>
            <a:r>
              <a:rPr sz="3600" dirty="0">
                <a:latin typeface="Calibri"/>
                <a:cs typeface="Calibri"/>
              </a:rPr>
              <a:t>Raw</a:t>
            </a:r>
            <a:r>
              <a:rPr sz="3600" spc="-65" dirty="0">
                <a:latin typeface="Calibri"/>
                <a:cs typeface="Calibri"/>
              </a:rPr>
              <a:t> </a:t>
            </a:r>
            <a:r>
              <a:rPr sz="3600" spc="-10" dirty="0">
                <a:latin typeface="Calibri"/>
                <a:cs typeface="Calibri"/>
              </a:rPr>
              <a:t>Water</a:t>
            </a:r>
            <a:endParaRPr sz="3600">
              <a:latin typeface="Calibri"/>
              <a:cs typeface="Calibri"/>
            </a:endParaRPr>
          </a:p>
          <a:p>
            <a:pPr marL="381000" indent="-342900">
              <a:lnSpc>
                <a:spcPct val="100000"/>
              </a:lnSpc>
              <a:spcBef>
                <a:spcPts val="3170"/>
              </a:spcBef>
              <a:buFont typeface="Arial MT"/>
              <a:buChar char="•"/>
              <a:tabLst>
                <a:tab pos="381000" algn="l"/>
              </a:tabLst>
            </a:pPr>
            <a:r>
              <a:rPr sz="3600" dirty="0">
                <a:latin typeface="Calibri"/>
                <a:cs typeface="Calibri"/>
              </a:rPr>
              <a:t>Clarified</a:t>
            </a:r>
            <a:r>
              <a:rPr sz="3600" spc="-60" dirty="0">
                <a:latin typeface="Calibri"/>
                <a:cs typeface="Calibri"/>
              </a:rPr>
              <a:t> </a:t>
            </a:r>
            <a:r>
              <a:rPr sz="3600" spc="-10" dirty="0">
                <a:latin typeface="Calibri"/>
                <a:cs typeface="Calibri"/>
              </a:rPr>
              <a:t>Water</a:t>
            </a:r>
            <a:endParaRPr sz="3600">
              <a:latin typeface="Calibri"/>
              <a:cs typeface="Calibri"/>
            </a:endParaRPr>
          </a:p>
          <a:p>
            <a:pPr marL="381000" indent="-342900">
              <a:lnSpc>
                <a:spcPct val="100000"/>
              </a:lnSpc>
              <a:spcBef>
                <a:spcPts val="3170"/>
              </a:spcBef>
              <a:buFont typeface="Arial MT"/>
              <a:buChar char="•"/>
              <a:tabLst>
                <a:tab pos="381000" algn="l"/>
              </a:tabLst>
            </a:pPr>
            <a:r>
              <a:rPr sz="3600" dirty="0">
                <a:latin typeface="Calibri"/>
                <a:cs typeface="Calibri"/>
              </a:rPr>
              <a:t>Filtered</a:t>
            </a:r>
            <a:r>
              <a:rPr sz="3600" spc="-145" dirty="0">
                <a:latin typeface="Calibri"/>
                <a:cs typeface="Calibri"/>
              </a:rPr>
              <a:t> </a:t>
            </a:r>
            <a:r>
              <a:rPr sz="3600" spc="-10" dirty="0">
                <a:latin typeface="Calibri"/>
                <a:cs typeface="Calibri"/>
              </a:rPr>
              <a:t>Water</a:t>
            </a:r>
            <a:endParaRPr sz="3600">
              <a:latin typeface="Calibri"/>
              <a:cs typeface="Calibri"/>
            </a:endParaRPr>
          </a:p>
          <a:p>
            <a:pPr marL="381000" indent="-342900">
              <a:lnSpc>
                <a:spcPct val="100000"/>
              </a:lnSpc>
              <a:spcBef>
                <a:spcPts val="3170"/>
              </a:spcBef>
              <a:buFont typeface="Arial MT"/>
              <a:buChar char="•"/>
              <a:tabLst>
                <a:tab pos="381000" algn="l"/>
              </a:tabLst>
            </a:pPr>
            <a:r>
              <a:rPr sz="3600" dirty="0">
                <a:latin typeface="Calibri"/>
                <a:cs typeface="Calibri"/>
              </a:rPr>
              <a:t>Soft</a:t>
            </a:r>
            <a:r>
              <a:rPr sz="3600" spc="-5" dirty="0">
                <a:latin typeface="Calibri"/>
                <a:cs typeface="Calibri"/>
              </a:rPr>
              <a:t> </a:t>
            </a:r>
            <a:r>
              <a:rPr sz="3600" spc="-10" dirty="0">
                <a:latin typeface="Calibri"/>
                <a:cs typeface="Calibri"/>
              </a:rPr>
              <a:t>Water</a:t>
            </a:r>
            <a:endParaRPr sz="3600">
              <a:latin typeface="Calibri"/>
              <a:cs typeface="Calibri"/>
            </a:endParaRPr>
          </a:p>
          <a:p>
            <a:pPr marL="381000" indent="-342900">
              <a:lnSpc>
                <a:spcPct val="100000"/>
              </a:lnSpc>
              <a:spcBef>
                <a:spcPts val="3170"/>
              </a:spcBef>
              <a:buFont typeface="Arial MT"/>
              <a:buChar char="•"/>
              <a:tabLst>
                <a:tab pos="381000" algn="l"/>
              </a:tabLst>
            </a:pPr>
            <a:r>
              <a:rPr sz="3600" spc="-10" dirty="0">
                <a:latin typeface="Calibri"/>
                <a:cs typeface="Calibri"/>
              </a:rPr>
              <a:t>Seawater</a:t>
            </a:r>
            <a:endParaRPr sz="3600">
              <a:latin typeface="Calibri"/>
              <a:cs typeface="Calibri"/>
            </a:endParaRPr>
          </a:p>
          <a:p>
            <a:pPr marL="381000" indent="-342900">
              <a:lnSpc>
                <a:spcPct val="100000"/>
              </a:lnSpc>
              <a:spcBef>
                <a:spcPts val="3165"/>
              </a:spcBef>
              <a:buFont typeface="Arial MT"/>
              <a:buChar char="•"/>
              <a:tabLst>
                <a:tab pos="381000" algn="l"/>
              </a:tabLst>
            </a:pPr>
            <a:r>
              <a:rPr sz="3600" spc="-35" dirty="0">
                <a:latin typeface="Calibri"/>
                <a:cs typeface="Calibri"/>
              </a:rPr>
              <a:t>Treated</a:t>
            </a:r>
            <a:r>
              <a:rPr sz="3600" spc="-135" dirty="0">
                <a:latin typeface="Calibri"/>
                <a:cs typeface="Calibri"/>
              </a:rPr>
              <a:t> </a:t>
            </a:r>
            <a:r>
              <a:rPr sz="3600" spc="-20" dirty="0">
                <a:latin typeface="Calibri"/>
                <a:cs typeface="Calibri"/>
              </a:rPr>
              <a:t>Waste</a:t>
            </a:r>
            <a:r>
              <a:rPr sz="3600" spc="-130" dirty="0">
                <a:latin typeface="Calibri"/>
                <a:cs typeface="Calibri"/>
              </a:rPr>
              <a:t> </a:t>
            </a:r>
            <a:r>
              <a:rPr sz="3600" spc="-10" dirty="0">
                <a:latin typeface="Calibri"/>
                <a:cs typeface="Calibri"/>
              </a:rPr>
              <a:t>Water</a:t>
            </a:r>
            <a:r>
              <a:rPr sz="3600" spc="-135" dirty="0">
                <a:latin typeface="Calibri"/>
                <a:cs typeface="Calibri"/>
              </a:rPr>
              <a:t> </a:t>
            </a:r>
            <a:r>
              <a:rPr sz="3600" dirty="0">
                <a:latin typeface="Calibri"/>
                <a:cs typeface="Calibri"/>
              </a:rPr>
              <a:t>or</a:t>
            </a:r>
            <a:r>
              <a:rPr sz="3600" spc="-110" dirty="0">
                <a:latin typeface="Calibri"/>
                <a:cs typeface="Calibri"/>
              </a:rPr>
              <a:t> </a:t>
            </a:r>
            <a:r>
              <a:rPr sz="3600" dirty="0">
                <a:latin typeface="Calibri"/>
                <a:cs typeface="Calibri"/>
              </a:rPr>
              <a:t>Recycled</a:t>
            </a:r>
            <a:r>
              <a:rPr sz="3600" spc="-140" dirty="0">
                <a:latin typeface="Calibri"/>
                <a:cs typeface="Calibri"/>
              </a:rPr>
              <a:t> </a:t>
            </a:r>
            <a:r>
              <a:rPr sz="3600" spc="-10" dirty="0">
                <a:latin typeface="Calibri"/>
                <a:cs typeface="Calibri"/>
              </a:rPr>
              <a:t>Water</a:t>
            </a:r>
            <a:r>
              <a:rPr sz="1800" spc="-15" baseline="-23148" dirty="0">
                <a:solidFill>
                  <a:srgbClr val="888888"/>
                </a:solidFill>
                <a:latin typeface="Calibri"/>
                <a:cs typeface="Calibri"/>
              </a:rPr>
              <a:t>35</a:t>
            </a:r>
            <a:endParaRPr sz="1800" baseline="-23148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426957" y="6426504"/>
            <a:ext cx="18097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888888"/>
                </a:solidFill>
                <a:latin typeface="Calibri"/>
                <a:cs typeface="Calibri"/>
              </a:rPr>
              <a:t>36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752600" y="76200"/>
            <a:ext cx="6934200" cy="685800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16510" rIns="0" bIns="0" rtlCol="0">
            <a:spAutoFit/>
          </a:bodyPr>
          <a:lstStyle/>
          <a:p>
            <a:pPr marL="177165">
              <a:lnSpc>
                <a:spcPct val="100000"/>
              </a:lnSpc>
              <a:spcBef>
                <a:spcPts val="130"/>
              </a:spcBef>
            </a:pPr>
            <a:r>
              <a:rPr sz="3600" b="0" dirty="0">
                <a:latin typeface="Calibri"/>
                <a:cs typeface="Calibri"/>
              </a:rPr>
              <a:t>Cooling</a:t>
            </a:r>
            <a:r>
              <a:rPr sz="3600" b="0" spc="-135" dirty="0">
                <a:latin typeface="Calibri"/>
                <a:cs typeface="Calibri"/>
              </a:rPr>
              <a:t> </a:t>
            </a:r>
            <a:r>
              <a:rPr sz="3600" b="0" spc="-10" dirty="0">
                <a:latin typeface="Calibri"/>
                <a:cs typeface="Calibri"/>
              </a:rPr>
              <a:t>Water</a:t>
            </a:r>
            <a:r>
              <a:rPr sz="3600" b="0" spc="-145" dirty="0">
                <a:latin typeface="Calibri"/>
                <a:cs typeface="Calibri"/>
              </a:rPr>
              <a:t> </a:t>
            </a:r>
            <a:r>
              <a:rPr sz="3600" b="0" spc="-10" dirty="0">
                <a:latin typeface="Calibri"/>
                <a:cs typeface="Calibri"/>
              </a:rPr>
              <a:t>Associated</a:t>
            </a:r>
            <a:r>
              <a:rPr sz="3600" b="0" spc="-130" dirty="0">
                <a:latin typeface="Calibri"/>
                <a:cs typeface="Calibri"/>
              </a:rPr>
              <a:t> </a:t>
            </a:r>
            <a:r>
              <a:rPr sz="3600" b="0" spc="-10" dirty="0">
                <a:latin typeface="Calibri"/>
                <a:cs typeface="Calibri"/>
              </a:rPr>
              <a:t>Problems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3540" y="1378965"/>
            <a:ext cx="8202930" cy="48063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22300" marR="5080" indent="-610235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solidFill>
                  <a:srgbClr val="0000FF"/>
                </a:solidFill>
                <a:latin typeface="Calibri"/>
                <a:cs typeface="Calibri"/>
              </a:rPr>
              <a:t>Due</a:t>
            </a:r>
            <a:r>
              <a:rPr sz="3200" spc="-7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0000FF"/>
                </a:solidFill>
                <a:latin typeface="Calibri"/>
                <a:cs typeface="Calibri"/>
              </a:rPr>
              <a:t>to</a:t>
            </a:r>
            <a:r>
              <a:rPr sz="3200" spc="-7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0000FF"/>
                </a:solidFill>
                <a:latin typeface="Calibri"/>
                <a:cs typeface="Calibri"/>
              </a:rPr>
              <a:t>water’s</a:t>
            </a:r>
            <a:r>
              <a:rPr sz="3200" spc="-9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0000FF"/>
                </a:solidFill>
                <a:latin typeface="Calibri"/>
                <a:cs typeface="Calibri"/>
              </a:rPr>
              <a:t>ability</a:t>
            </a:r>
            <a:r>
              <a:rPr sz="3200" spc="-5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0000FF"/>
                </a:solidFill>
                <a:latin typeface="Calibri"/>
                <a:cs typeface="Calibri"/>
              </a:rPr>
              <a:t>to</a:t>
            </a:r>
            <a:r>
              <a:rPr sz="3200" spc="-7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0000FF"/>
                </a:solidFill>
                <a:latin typeface="Calibri"/>
                <a:cs typeface="Calibri"/>
              </a:rPr>
              <a:t>dissolve</a:t>
            </a:r>
            <a:r>
              <a:rPr sz="3200" spc="-7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0000FF"/>
                </a:solidFill>
                <a:latin typeface="Calibri"/>
                <a:cs typeface="Calibri"/>
              </a:rPr>
              <a:t>most</a:t>
            </a:r>
            <a:r>
              <a:rPr sz="3200" spc="-7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0000FF"/>
                </a:solidFill>
                <a:latin typeface="Calibri"/>
                <a:cs typeface="Calibri"/>
              </a:rPr>
              <a:t>substances </a:t>
            </a:r>
            <a:r>
              <a:rPr sz="3200" dirty="0">
                <a:solidFill>
                  <a:srgbClr val="0000FF"/>
                </a:solidFill>
                <a:latin typeface="Calibri"/>
                <a:cs typeface="Calibri"/>
              </a:rPr>
              <a:t>to</a:t>
            </a:r>
            <a:r>
              <a:rPr sz="3200" spc="-6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0000FF"/>
                </a:solidFill>
                <a:latin typeface="Calibri"/>
                <a:cs typeface="Calibri"/>
              </a:rPr>
              <a:t>some</a:t>
            </a:r>
            <a:r>
              <a:rPr sz="3200" spc="-6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0000FF"/>
                </a:solidFill>
                <a:latin typeface="Calibri"/>
                <a:cs typeface="Calibri"/>
              </a:rPr>
              <a:t>extent,</a:t>
            </a:r>
            <a:r>
              <a:rPr sz="3200" spc="-6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0000FF"/>
                </a:solidFill>
                <a:latin typeface="Calibri"/>
                <a:cs typeface="Calibri"/>
              </a:rPr>
              <a:t>and</a:t>
            </a:r>
            <a:r>
              <a:rPr sz="3200" spc="-6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0000FF"/>
                </a:solidFill>
                <a:latin typeface="Calibri"/>
                <a:cs typeface="Calibri"/>
              </a:rPr>
              <a:t>its</a:t>
            </a:r>
            <a:r>
              <a:rPr sz="3200" spc="-5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0000FF"/>
                </a:solidFill>
                <a:latin typeface="Calibri"/>
                <a:cs typeface="Calibri"/>
              </a:rPr>
              <a:t>ability</a:t>
            </a:r>
            <a:r>
              <a:rPr sz="3200" spc="-3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0000FF"/>
                </a:solidFill>
                <a:latin typeface="Calibri"/>
                <a:cs typeface="Calibri"/>
              </a:rPr>
              <a:t>to</a:t>
            </a:r>
            <a:r>
              <a:rPr sz="3200" spc="-6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0000FF"/>
                </a:solidFill>
                <a:latin typeface="Calibri"/>
                <a:cs typeface="Calibri"/>
              </a:rPr>
              <a:t>support </a:t>
            </a:r>
            <a:r>
              <a:rPr sz="3200" dirty="0">
                <a:solidFill>
                  <a:srgbClr val="0000FF"/>
                </a:solidFill>
                <a:latin typeface="Calibri"/>
                <a:cs typeface="Calibri"/>
              </a:rPr>
              <a:t>biological</a:t>
            </a:r>
            <a:r>
              <a:rPr sz="3200" spc="-10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0000FF"/>
                </a:solidFill>
                <a:latin typeface="Calibri"/>
                <a:cs typeface="Calibri"/>
              </a:rPr>
              <a:t>life</a:t>
            </a:r>
            <a:r>
              <a:rPr sz="3200" spc="-114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0000FF"/>
                </a:solidFill>
                <a:latin typeface="Calibri"/>
                <a:cs typeface="Calibri"/>
              </a:rPr>
              <a:t>every</a:t>
            </a:r>
            <a:r>
              <a:rPr sz="3200" spc="-13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0000FF"/>
                </a:solidFill>
                <a:latin typeface="Calibri"/>
                <a:cs typeface="Calibri"/>
              </a:rPr>
              <a:t>cooling</a:t>
            </a:r>
            <a:r>
              <a:rPr sz="3200" spc="-114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0000FF"/>
                </a:solidFill>
                <a:latin typeface="Calibri"/>
                <a:cs typeface="Calibri"/>
              </a:rPr>
              <a:t>water</a:t>
            </a:r>
            <a:r>
              <a:rPr sz="3200" spc="-114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0000FF"/>
                </a:solidFill>
                <a:latin typeface="Calibri"/>
                <a:cs typeface="Calibri"/>
              </a:rPr>
              <a:t>system</a:t>
            </a:r>
            <a:r>
              <a:rPr sz="3200" spc="-114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3200" spc="-25" dirty="0">
                <a:solidFill>
                  <a:srgbClr val="0000FF"/>
                </a:solidFill>
                <a:latin typeface="Calibri"/>
                <a:cs typeface="Calibri"/>
              </a:rPr>
              <a:t>is </a:t>
            </a:r>
            <a:r>
              <a:rPr sz="3200" dirty="0">
                <a:solidFill>
                  <a:srgbClr val="0000FF"/>
                </a:solidFill>
                <a:latin typeface="Calibri"/>
                <a:cs typeface="Calibri"/>
              </a:rPr>
              <a:t>subjected</a:t>
            </a:r>
            <a:r>
              <a:rPr sz="3200" spc="-9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0000FF"/>
                </a:solidFill>
                <a:latin typeface="Calibri"/>
                <a:cs typeface="Calibri"/>
              </a:rPr>
              <a:t>to</a:t>
            </a:r>
            <a:r>
              <a:rPr sz="3200" spc="-8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0000FF"/>
                </a:solidFill>
                <a:latin typeface="Calibri"/>
                <a:cs typeface="Calibri"/>
              </a:rPr>
              <a:t>potential</a:t>
            </a:r>
            <a:r>
              <a:rPr sz="3200" spc="-7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0000FF"/>
                </a:solidFill>
                <a:latin typeface="Calibri"/>
                <a:cs typeface="Calibri"/>
              </a:rPr>
              <a:t>operational</a:t>
            </a:r>
            <a:r>
              <a:rPr sz="3200" spc="-9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0000FF"/>
                </a:solidFill>
                <a:latin typeface="Calibri"/>
                <a:cs typeface="Calibri"/>
              </a:rPr>
              <a:t>problems.</a:t>
            </a:r>
            <a:endParaRPr sz="3200">
              <a:latin typeface="Calibri"/>
              <a:cs typeface="Calibri"/>
            </a:endParaRPr>
          </a:p>
          <a:p>
            <a:pPr marL="622300">
              <a:lnSpc>
                <a:spcPct val="100000"/>
              </a:lnSpc>
            </a:pPr>
            <a:r>
              <a:rPr sz="3200" dirty="0">
                <a:solidFill>
                  <a:srgbClr val="0000FF"/>
                </a:solidFill>
                <a:latin typeface="Calibri"/>
                <a:cs typeface="Calibri"/>
              </a:rPr>
              <a:t>These</a:t>
            </a:r>
            <a:r>
              <a:rPr sz="3200" spc="-4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3200" spc="-20" dirty="0">
                <a:solidFill>
                  <a:srgbClr val="0000FF"/>
                </a:solidFill>
                <a:latin typeface="Calibri"/>
                <a:cs typeface="Calibri"/>
              </a:rPr>
              <a:t>are:</a:t>
            </a:r>
            <a:endParaRPr sz="3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470"/>
              </a:spcBef>
            </a:pPr>
            <a:endParaRPr sz="3200">
              <a:latin typeface="Calibri"/>
              <a:cs typeface="Calibri"/>
            </a:endParaRPr>
          </a:p>
          <a:p>
            <a:pPr marL="622300" indent="-609600">
              <a:lnSpc>
                <a:spcPct val="100000"/>
              </a:lnSpc>
              <a:buAutoNum type="arabicPeriod"/>
              <a:tabLst>
                <a:tab pos="622300" algn="l"/>
              </a:tabLst>
            </a:pPr>
            <a:r>
              <a:rPr sz="3200" b="1" dirty="0">
                <a:solidFill>
                  <a:srgbClr val="006600"/>
                </a:solidFill>
                <a:latin typeface="Calibri"/>
                <a:cs typeface="Calibri"/>
              </a:rPr>
              <a:t>Deposit</a:t>
            </a:r>
            <a:r>
              <a:rPr sz="3200" b="1" spc="-25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3200" b="1" spc="-10" dirty="0">
                <a:solidFill>
                  <a:srgbClr val="006600"/>
                </a:solidFill>
                <a:latin typeface="Calibri"/>
                <a:cs typeface="Calibri"/>
              </a:rPr>
              <a:t>formation</a:t>
            </a:r>
            <a:endParaRPr sz="3200">
              <a:latin typeface="Calibri"/>
              <a:cs typeface="Calibri"/>
            </a:endParaRPr>
          </a:p>
          <a:p>
            <a:pPr marL="622300" indent="-609600">
              <a:lnSpc>
                <a:spcPct val="100000"/>
              </a:lnSpc>
              <a:spcBef>
                <a:spcPts val="775"/>
              </a:spcBef>
              <a:buAutoNum type="arabicPeriod"/>
              <a:tabLst>
                <a:tab pos="622300" algn="l"/>
              </a:tabLst>
            </a:pPr>
            <a:r>
              <a:rPr sz="3200" b="1" spc="-10" dirty="0">
                <a:solidFill>
                  <a:srgbClr val="006600"/>
                </a:solidFill>
                <a:latin typeface="Calibri"/>
                <a:cs typeface="Calibri"/>
              </a:rPr>
              <a:t>Corrosion</a:t>
            </a:r>
            <a:endParaRPr sz="3200">
              <a:latin typeface="Calibri"/>
              <a:cs typeface="Calibri"/>
            </a:endParaRPr>
          </a:p>
          <a:p>
            <a:pPr marL="622300" indent="-609600">
              <a:lnSpc>
                <a:spcPct val="100000"/>
              </a:lnSpc>
              <a:spcBef>
                <a:spcPts val="765"/>
              </a:spcBef>
              <a:buAutoNum type="arabicPeriod"/>
              <a:tabLst>
                <a:tab pos="622300" algn="l"/>
              </a:tabLst>
            </a:pPr>
            <a:r>
              <a:rPr sz="3200" b="1" dirty="0">
                <a:solidFill>
                  <a:srgbClr val="006600"/>
                </a:solidFill>
                <a:latin typeface="Calibri"/>
                <a:cs typeface="Calibri"/>
              </a:rPr>
              <a:t>Biological</a:t>
            </a:r>
            <a:r>
              <a:rPr sz="3200" b="1" spc="-40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006600"/>
                </a:solidFill>
                <a:latin typeface="Calibri"/>
                <a:cs typeface="Calibri"/>
              </a:rPr>
              <a:t>deposition</a:t>
            </a:r>
            <a:r>
              <a:rPr sz="3200" b="1" spc="-70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006600"/>
                </a:solidFill>
                <a:latin typeface="Calibri"/>
                <a:cs typeface="Calibri"/>
              </a:rPr>
              <a:t>and</a:t>
            </a:r>
            <a:r>
              <a:rPr sz="3200" b="1" spc="-50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3200" b="1" spc="-10" dirty="0">
                <a:solidFill>
                  <a:srgbClr val="006600"/>
                </a:solidFill>
                <a:latin typeface="Calibri"/>
                <a:cs typeface="Calibri"/>
              </a:rPr>
              <a:t>corrosion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4400" y="76200"/>
            <a:ext cx="7315200" cy="762000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190500" rIns="0" bIns="0" rtlCol="0">
            <a:spAutoFit/>
          </a:bodyPr>
          <a:lstStyle/>
          <a:p>
            <a:pPr marL="128905">
              <a:lnSpc>
                <a:spcPct val="100000"/>
              </a:lnSpc>
              <a:spcBef>
                <a:spcPts val="1500"/>
              </a:spcBef>
            </a:pPr>
            <a:r>
              <a:rPr sz="2400" dirty="0">
                <a:latin typeface="Arial"/>
                <a:cs typeface="Arial"/>
              </a:rPr>
              <a:t>CASES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OF</a:t>
            </a:r>
            <a:r>
              <a:rPr sz="2400" spc="-7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CORROSION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IN</a:t>
            </a:r>
            <a:r>
              <a:rPr sz="2400" spc="-7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CONDENSER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TUBES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29869" y="6119876"/>
            <a:ext cx="820547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5285" marR="5080" indent="-36322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CORROSION</a:t>
            </a:r>
            <a:r>
              <a:rPr sz="2000" b="1" spc="-5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OF</a:t>
            </a:r>
            <a:r>
              <a:rPr sz="2000" b="1" spc="-1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0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CONDENSER</a:t>
            </a:r>
            <a:r>
              <a:rPr sz="2000" b="1" spc="-80" dirty="0">
                <a:solidFill>
                  <a:srgbClr val="FF0000"/>
                </a:solidFill>
                <a:latin typeface="Times New Roman"/>
                <a:cs typeface="Times New Roman"/>
              </a:rPr>
              <a:t> WATER</a:t>
            </a:r>
            <a:r>
              <a:rPr sz="2000" b="1" spc="-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BOX</a:t>
            </a:r>
            <a:r>
              <a:rPr sz="2000" b="1" spc="-3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&amp;</a:t>
            </a:r>
            <a:r>
              <a:rPr sz="2000" b="1" spc="-5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TUBE</a:t>
            </a:r>
            <a:r>
              <a:rPr sz="2000" b="1" spc="-3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SHEET</a:t>
            </a:r>
            <a:r>
              <a:rPr sz="2000" b="1" spc="-7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DUE</a:t>
            </a:r>
            <a:r>
              <a:rPr sz="2000" b="1" spc="-5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000" b="1" spc="-25" dirty="0">
                <a:solidFill>
                  <a:srgbClr val="FF0000"/>
                </a:solidFill>
                <a:latin typeface="Times New Roman"/>
                <a:cs typeface="Times New Roman"/>
              </a:rPr>
              <a:t>TO SEA</a:t>
            </a:r>
            <a:r>
              <a:rPr sz="2000" b="1" spc="-15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000" b="1" spc="-75" dirty="0">
                <a:solidFill>
                  <a:srgbClr val="FF0000"/>
                </a:solidFill>
                <a:latin typeface="Times New Roman"/>
                <a:cs typeface="Times New Roman"/>
              </a:rPr>
              <a:t>WATER</a:t>
            </a:r>
            <a:r>
              <a:rPr sz="2000" b="1" spc="-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0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(LEAKAGE</a:t>
            </a:r>
            <a:r>
              <a:rPr sz="2000" b="1" spc="-13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AROUND</a:t>
            </a:r>
            <a:r>
              <a:rPr sz="2000" b="1" spc="-6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000" b="1" spc="-20" dirty="0">
                <a:solidFill>
                  <a:srgbClr val="FF0000"/>
                </a:solidFill>
                <a:latin typeface="Times New Roman"/>
                <a:cs typeface="Times New Roman"/>
              </a:rPr>
              <a:t>TUBE/TUBEPLATE</a:t>
            </a:r>
            <a:r>
              <a:rPr sz="20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0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JOINTS)</a:t>
            </a:r>
            <a:endParaRPr sz="2000">
              <a:latin typeface="Times New Roman"/>
              <a:cs typeface="Times New Roman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858837"/>
            <a:ext cx="8686800" cy="5318125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1143000"/>
            <a:ext cx="4572000" cy="253047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52145" y="3150488"/>
            <a:ext cx="432371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FFFF66"/>
                </a:solidFill>
                <a:latin typeface="Arial"/>
                <a:cs typeface="Arial"/>
              </a:rPr>
              <a:t>BIOFOULING</a:t>
            </a:r>
            <a:r>
              <a:rPr sz="1400" b="1" spc="-90" dirty="0">
                <a:solidFill>
                  <a:srgbClr val="FFFF66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66"/>
                </a:solidFill>
                <a:latin typeface="Arial"/>
                <a:cs typeface="Arial"/>
              </a:rPr>
              <a:t>OF</a:t>
            </a:r>
            <a:r>
              <a:rPr sz="1400" b="1" spc="-100" dirty="0">
                <a:solidFill>
                  <a:srgbClr val="FFFF66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66"/>
                </a:solidFill>
                <a:latin typeface="Arial"/>
                <a:cs typeface="Arial"/>
              </a:rPr>
              <a:t>ADM.</a:t>
            </a:r>
            <a:r>
              <a:rPr sz="1400" b="1" spc="-45" dirty="0">
                <a:solidFill>
                  <a:srgbClr val="FFFF66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66"/>
                </a:solidFill>
                <a:latin typeface="Arial"/>
                <a:cs typeface="Arial"/>
              </a:rPr>
              <a:t>BRASS</a:t>
            </a:r>
            <a:r>
              <a:rPr sz="1400" b="1" spc="-10" dirty="0">
                <a:solidFill>
                  <a:srgbClr val="FFFF66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66"/>
                </a:solidFill>
                <a:latin typeface="Arial"/>
                <a:cs typeface="Arial"/>
              </a:rPr>
              <a:t>CONDENSER</a:t>
            </a:r>
            <a:r>
              <a:rPr sz="1400" b="1" spc="-45" dirty="0">
                <a:solidFill>
                  <a:srgbClr val="FFFF66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FFFF66"/>
                </a:solidFill>
                <a:latin typeface="Arial"/>
                <a:cs typeface="Arial"/>
              </a:rPr>
              <a:t>TUBE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76800" y="1143000"/>
            <a:ext cx="4114800" cy="246214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039105" y="3032226"/>
            <a:ext cx="3797300" cy="537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78305" marR="5080" indent="-1666239">
              <a:lnSpc>
                <a:spcPct val="120000"/>
              </a:lnSpc>
              <a:spcBef>
                <a:spcPts val="100"/>
              </a:spcBef>
            </a:pPr>
            <a:r>
              <a:rPr sz="1400" b="1" dirty="0">
                <a:solidFill>
                  <a:srgbClr val="FFFF00"/>
                </a:solidFill>
                <a:latin typeface="Arial"/>
                <a:cs typeface="Arial"/>
              </a:rPr>
              <a:t>BIOFOULING</a:t>
            </a:r>
            <a:r>
              <a:rPr sz="1400" b="1" spc="-5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00"/>
                </a:solidFill>
                <a:latin typeface="Arial"/>
                <a:cs typeface="Arial"/>
              </a:rPr>
              <a:t>OF</a:t>
            </a:r>
            <a:r>
              <a:rPr sz="1400" b="1" spc="-9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00"/>
                </a:solidFill>
                <a:latin typeface="Arial"/>
                <a:cs typeface="Arial"/>
              </a:rPr>
              <a:t>ADM.</a:t>
            </a:r>
            <a:r>
              <a:rPr sz="1400" b="1" spc="-2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00"/>
                </a:solidFill>
                <a:latin typeface="Arial"/>
                <a:cs typeface="Arial"/>
              </a:rPr>
              <a:t>BRASS</a:t>
            </a:r>
            <a:r>
              <a:rPr sz="1400" b="1" spc="2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00"/>
                </a:solidFill>
                <a:latin typeface="Arial"/>
                <a:cs typeface="Arial"/>
              </a:rPr>
              <a:t>CONDENSER </a:t>
            </a:r>
            <a:r>
              <a:rPr sz="1400" b="1" spc="-20" dirty="0">
                <a:solidFill>
                  <a:srgbClr val="FFFF00"/>
                </a:solidFill>
                <a:latin typeface="Arial"/>
                <a:cs typeface="Arial"/>
              </a:rPr>
              <a:t>TUBE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2400" y="3962400"/>
            <a:ext cx="3886200" cy="2171700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4419600" y="3721100"/>
            <a:ext cx="4495800" cy="3136900"/>
            <a:chOff x="4419600" y="3721100"/>
            <a:chExt cx="4495800" cy="3136900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95800" y="4791074"/>
              <a:ext cx="4419600" cy="20669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19600" y="3721100"/>
              <a:ext cx="4495800" cy="1917700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321665" y="6503923"/>
            <a:ext cx="46901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0000"/>
                </a:solidFill>
                <a:latin typeface="Arial"/>
                <a:cs typeface="Arial"/>
              </a:rPr>
              <a:t>MIC</a:t>
            </a:r>
            <a:r>
              <a:rPr sz="1800" b="1" spc="-5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0000"/>
                </a:solidFill>
                <a:latin typeface="Arial"/>
                <a:cs typeface="Arial"/>
              </a:rPr>
              <a:t>OF</a:t>
            </a:r>
            <a:r>
              <a:rPr sz="1800" b="1" spc="-1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0000"/>
                </a:solidFill>
                <a:latin typeface="Arial"/>
                <a:cs typeface="Arial"/>
              </a:rPr>
              <a:t>ADM.</a:t>
            </a:r>
            <a:r>
              <a:rPr sz="1800" b="1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0000"/>
                </a:solidFill>
                <a:latin typeface="Arial"/>
                <a:cs typeface="Arial"/>
              </a:rPr>
              <a:t>BRASS</a:t>
            </a:r>
            <a:r>
              <a:rPr sz="1800" b="1" spc="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0000"/>
                </a:solidFill>
                <a:latin typeface="Arial"/>
                <a:cs typeface="Arial"/>
              </a:rPr>
              <a:t>CONDENSER</a:t>
            </a:r>
            <a:r>
              <a:rPr sz="1800" b="1" spc="-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0000"/>
                </a:solidFill>
                <a:latin typeface="Arial"/>
                <a:cs typeface="Arial"/>
              </a:rPr>
              <a:t>TUBES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990600" y="76200"/>
            <a:ext cx="7315200" cy="762000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190500" rIns="0" bIns="0" rtlCol="0">
            <a:spAutoFit/>
          </a:bodyPr>
          <a:lstStyle/>
          <a:p>
            <a:pPr marL="128905">
              <a:lnSpc>
                <a:spcPct val="100000"/>
              </a:lnSpc>
              <a:spcBef>
                <a:spcPts val="1500"/>
              </a:spcBef>
            </a:pPr>
            <a:r>
              <a:rPr sz="2400" dirty="0">
                <a:latin typeface="Arial"/>
                <a:cs typeface="Arial"/>
              </a:rPr>
              <a:t>CASES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OF</a:t>
            </a:r>
            <a:r>
              <a:rPr sz="2400" spc="-7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CORROSION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IN</a:t>
            </a:r>
            <a:r>
              <a:rPr sz="2400" spc="-7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CONDENSER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TUBES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928687" y="0"/>
            <a:ext cx="8215630" cy="1524000"/>
            <a:chOff x="928687" y="0"/>
            <a:chExt cx="8215630" cy="1524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58000" y="0"/>
              <a:ext cx="2286000" cy="1524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8687" y="0"/>
              <a:ext cx="3679761" cy="150012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2000" y="0"/>
              <a:ext cx="2286000" cy="1522349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86816" y="1620977"/>
            <a:ext cx="7919084" cy="1123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8310" marR="5080" indent="-170561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FF0000"/>
                </a:solidFill>
                <a:latin typeface="Arial"/>
                <a:cs typeface="Arial"/>
              </a:rPr>
              <a:t>“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Optimizing</a:t>
            </a:r>
            <a:r>
              <a:rPr sz="3200" spc="-10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Cooling</a:t>
            </a:r>
            <a:r>
              <a:rPr sz="3200" spc="-9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Water</a:t>
            </a:r>
            <a:r>
              <a:rPr sz="3200" spc="-8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spc="-10" dirty="0">
                <a:solidFill>
                  <a:srgbClr val="FF0000"/>
                </a:solidFill>
                <a:latin typeface="Arial"/>
                <a:cs typeface="Arial"/>
              </a:rPr>
              <a:t>Treatment</a:t>
            </a:r>
            <a:r>
              <a:rPr sz="3200" spc="-8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spc="-25" dirty="0">
                <a:solidFill>
                  <a:srgbClr val="FF0000"/>
                </a:solidFill>
                <a:latin typeface="Arial"/>
                <a:cs typeface="Arial"/>
              </a:rPr>
              <a:t>for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Thermal</a:t>
            </a:r>
            <a:r>
              <a:rPr sz="3200" spc="-6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Power</a:t>
            </a:r>
            <a:r>
              <a:rPr sz="3200" spc="-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spc="-10" dirty="0">
                <a:solidFill>
                  <a:srgbClr val="FF0000"/>
                </a:solidFill>
                <a:latin typeface="Arial"/>
                <a:cs typeface="Arial"/>
              </a:rPr>
              <a:t>Plants</a:t>
            </a:r>
            <a:r>
              <a:rPr sz="3600" spc="-10" dirty="0">
                <a:solidFill>
                  <a:srgbClr val="FF0000"/>
                </a:solidFill>
                <a:latin typeface="Arial"/>
                <a:cs typeface="Arial"/>
              </a:rPr>
              <a:t>”</a:t>
            </a:r>
            <a:endParaRPr sz="3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5940" y="3089275"/>
            <a:ext cx="8179434" cy="37153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020" algn="ctr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33CC"/>
                </a:solidFill>
                <a:latin typeface="Arial"/>
                <a:cs typeface="Arial"/>
              </a:rPr>
              <a:t>Ashwini</a:t>
            </a:r>
            <a:r>
              <a:rPr sz="2400" b="1" spc="-65" dirty="0">
                <a:solidFill>
                  <a:srgbClr val="0033CC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33CC"/>
                </a:solidFill>
                <a:latin typeface="Arial"/>
                <a:cs typeface="Arial"/>
              </a:rPr>
              <a:t>K</a:t>
            </a:r>
            <a:r>
              <a:rPr sz="2400" b="1" spc="-20" dirty="0">
                <a:solidFill>
                  <a:srgbClr val="0033CC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33CC"/>
                </a:solidFill>
                <a:latin typeface="Arial"/>
                <a:cs typeface="Arial"/>
              </a:rPr>
              <a:t>Sinha</a:t>
            </a:r>
            <a:endParaRPr sz="2400">
              <a:latin typeface="Arial"/>
              <a:cs typeface="Arial"/>
            </a:endParaRPr>
          </a:p>
          <a:p>
            <a:pPr marL="32384" algn="ctr">
              <a:lnSpc>
                <a:spcPct val="100000"/>
              </a:lnSpc>
              <a:spcBef>
                <a:spcPts val="10"/>
              </a:spcBef>
            </a:pPr>
            <a:r>
              <a:rPr sz="1800" b="1" dirty="0">
                <a:latin typeface="Arial"/>
                <a:cs typeface="Arial"/>
              </a:rPr>
              <a:t>Principal</a:t>
            </a:r>
            <a:r>
              <a:rPr sz="1800" b="1" spc="-5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Consultant,</a:t>
            </a:r>
            <a:r>
              <a:rPr sz="1800" b="1" spc="-40" dirty="0">
                <a:latin typeface="Arial"/>
                <a:cs typeface="Arial"/>
              </a:rPr>
              <a:t> </a:t>
            </a:r>
            <a:r>
              <a:rPr sz="1800" b="1" spc="-20" dirty="0">
                <a:latin typeface="Arial"/>
                <a:cs typeface="Arial"/>
              </a:rPr>
              <a:t>CWMC</a:t>
            </a:r>
            <a:endParaRPr sz="1800">
              <a:latin typeface="Arial"/>
              <a:cs typeface="Arial"/>
            </a:endParaRPr>
          </a:p>
          <a:p>
            <a:pPr marL="29845" algn="ctr">
              <a:lnSpc>
                <a:spcPct val="100000"/>
              </a:lnSpc>
            </a:pPr>
            <a:r>
              <a:rPr sz="1800" spc="-10" dirty="0">
                <a:solidFill>
                  <a:srgbClr val="0033CC"/>
                </a:solidFill>
                <a:latin typeface="Arial MT"/>
                <a:cs typeface="Arial MT"/>
              </a:rPr>
              <a:t>(Ex-</a:t>
            </a:r>
            <a:r>
              <a:rPr sz="1800" dirty="0">
                <a:solidFill>
                  <a:srgbClr val="0033CC"/>
                </a:solidFill>
                <a:latin typeface="Arial MT"/>
                <a:cs typeface="Arial MT"/>
              </a:rPr>
              <a:t>Additional</a:t>
            </a:r>
            <a:r>
              <a:rPr sz="1800" spc="-15" dirty="0">
                <a:solidFill>
                  <a:srgbClr val="0033CC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0033CC"/>
                </a:solidFill>
                <a:latin typeface="Arial MT"/>
                <a:cs typeface="Arial MT"/>
              </a:rPr>
              <a:t>General</a:t>
            </a:r>
            <a:r>
              <a:rPr sz="1800" spc="-30" dirty="0">
                <a:solidFill>
                  <a:srgbClr val="0033CC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0033CC"/>
                </a:solidFill>
                <a:latin typeface="Arial MT"/>
                <a:cs typeface="Arial MT"/>
              </a:rPr>
              <a:t>Manager</a:t>
            </a:r>
            <a:r>
              <a:rPr sz="1800" spc="-35" dirty="0">
                <a:solidFill>
                  <a:srgbClr val="0033CC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0033CC"/>
                </a:solidFill>
                <a:latin typeface="Arial MT"/>
                <a:cs typeface="Arial MT"/>
              </a:rPr>
              <a:t>(NETRA),</a:t>
            </a:r>
            <a:r>
              <a:rPr sz="1800" spc="-45" dirty="0">
                <a:solidFill>
                  <a:srgbClr val="0033CC"/>
                </a:solidFill>
                <a:latin typeface="Arial MT"/>
                <a:cs typeface="Arial MT"/>
              </a:rPr>
              <a:t> </a:t>
            </a:r>
            <a:r>
              <a:rPr sz="1800" spc="-10" dirty="0">
                <a:solidFill>
                  <a:srgbClr val="0033CC"/>
                </a:solidFill>
                <a:latin typeface="Arial MT"/>
                <a:cs typeface="Arial MT"/>
              </a:rPr>
              <a:t>NTPC)</a:t>
            </a:r>
            <a:endParaRPr sz="1800">
              <a:latin typeface="Arial MT"/>
              <a:cs typeface="Arial MT"/>
            </a:endParaRPr>
          </a:p>
          <a:p>
            <a:pPr marL="694055">
              <a:lnSpc>
                <a:spcPct val="100000"/>
              </a:lnSpc>
              <a:tabLst>
                <a:tab pos="3656329" algn="l"/>
              </a:tabLst>
            </a:pPr>
            <a:r>
              <a:rPr sz="1800" b="1" dirty="0">
                <a:latin typeface="Arial"/>
                <a:cs typeface="Arial"/>
              </a:rPr>
              <a:t>Core</a:t>
            </a:r>
            <a:r>
              <a:rPr sz="1800" b="1" spc="-5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Member,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CII-</a:t>
            </a:r>
            <a:r>
              <a:rPr sz="1800" b="1" spc="-10" dirty="0">
                <a:latin typeface="Arial"/>
                <a:cs typeface="Arial"/>
              </a:rPr>
              <a:t>Avantha</a:t>
            </a:r>
            <a:r>
              <a:rPr sz="1800" b="1" dirty="0">
                <a:latin typeface="Arial"/>
                <a:cs typeface="Arial"/>
              </a:rPr>
              <a:t>	Corrosion</a:t>
            </a:r>
            <a:r>
              <a:rPr sz="1800" b="1" spc="-4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Management</a:t>
            </a:r>
            <a:r>
              <a:rPr sz="1800" b="1" spc="-4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Committee,</a:t>
            </a:r>
            <a:endParaRPr sz="1800">
              <a:latin typeface="Arial"/>
              <a:cs typeface="Arial"/>
            </a:endParaRPr>
          </a:p>
          <a:p>
            <a:pPr marL="393700" marR="342265" algn="ctr">
              <a:lnSpc>
                <a:spcPct val="100000"/>
              </a:lnSpc>
              <a:spcBef>
                <a:spcPts val="5"/>
              </a:spcBef>
            </a:pPr>
            <a:r>
              <a:rPr sz="1800" b="1" dirty="0">
                <a:latin typeface="Arial"/>
                <a:cs typeface="Arial"/>
              </a:rPr>
              <a:t>Life</a:t>
            </a:r>
            <a:r>
              <a:rPr sz="1800" b="1" spc="-4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Member</a:t>
            </a:r>
            <a:r>
              <a:rPr sz="1800" b="1" spc="-8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AMPP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(NACE</a:t>
            </a:r>
            <a:r>
              <a:rPr sz="1800" b="1" spc="2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International),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Life</a:t>
            </a:r>
            <a:r>
              <a:rPr sz="1800" b="1" spc="-4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Fellow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Member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SAEST </a:t>
            </a:r>
            <a:r>
              <a:rPr sz="18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 MT"/>
                <a:cs typeface="Arial MT"/>
                <a:hlinkClick r:id="rId5"/>
              </a:rPr>
              <a:t>ashwiniksinha@gmail.com</a:t>
            </a:r>
            <a:r>
              <a:rPr sz="1800" u="sng" spc="-114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 MT"/>
                <a:cs typeface="Arial MT"/>
                <a:hlinkClick r:id="rId5"/>
              </a:rPr>
              <a:t> </a:t>
            </a:r>
            <a:r>
              <a:rPr sz="180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 MT"/>
                <a:cs typeface="Arial MT"/>
                <a:hlinkClick r:id="rId5"/>
              </a:rPr>
              <a:t>ashwiniksinha@cwmcindia.com</a:t>
            </a:r>
            <a:r>
              <a:rPr sz="1800" spc="-10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180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 MT"/>
                <a:cs typeface="Arial MT"/>
                <a:hlinkClick r:id="rId6"/>
              </a:rPr>
              <a:t>https://www.cwmcindia.com</a:t>
            </a:r>
            <a:endParaRPr sz="18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50"/>
              </a:spcBef>
            </a:pPr>
            <a:endParaRPr sz="1800">
              <a:latin typeface="Arial MT"/>
              <a:cs typeface="Arial MT"/>
            </a:endParaRPr>
          </a:p>
          <a:p>
            <a:pPr marL="12700" marR="21590">
              <a:lnSpc>
                <a:spcPct val="100000"/>
              </a:lnSpc>
            </a:pPr>
            <a:r>
              <a:rPr sz="1800" b="1" dirty="0">
                <a:solidFill>
                  <a:srgbClr val="00AF50"/>
                </a:solidFill>
                <a:latin typeface="Calibri"/>
                <a:cs typeface="Calibri"/>
              </a:rPr>
              <a:t>CEE</a:t>
            </a:r>
            <a:r>
              <a:rPr sz="1800" b="1" spc="-20" dirty="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AF50"/>
                </a:solidFill>
                <a:latin typeface="Calibri"/>
                <a:cs typeface="Calibri"/>
              </a:rPr>
              <a:t>4th</a:t>
            </a:r>
            <a:r>
              <a:rPr sz="1800" b="1" spc="-20" dirty="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AF50"/>
                </a:solidFill>
                <a:latin typeface="Calibri"/>
                <a:cs typeface="Calibri"/>
              </a:rPr>
              <a:t>National</a:t>
            </a:r>
            <a:r>
              <a:rPr sz="1800" b="1" spc="-55" dirty="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00AF50"/>
                </a:solidFill>
                <a:latin typeface="Calibri"/>
                <a:cs typeface="Calibri"/>
              </a:rPr>
              <a:t>Power-</a:t>
            </a:r>
            <a:r>
              <a:rPr sz="1800" b="1" dirty="0">
                <a:solidFill>
                  <a:srgbClr val="00AF50"/>
                </a:solidFill>
                <a:latin typeface="Calibri"/>
                <a:cs typeface="Calibri"/>
              </a:rPr>
              <a:t>Gen</a:t>
            </a:r>
            <a:r>
              <a:rPr sz="1800" b="1" spc="-30" dirty="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sz="1800" b="1" spc="-20" dirty="0">
                <a:solidFill>
                  <a:srgbClr val="00AF50"/>
                </a:solidFill>
                <a:latin typeface="Calibri"/>
                <a:cs typeface="Calibri"/>
              </a:rPr>
              <a:t>Water</a:t>
            </a:r>
            <a:r>
              <a:rPr sz="1800" b="1" spc="-55" dirty="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AF50"/>
                </a:solidFill>
                <a:latin typeface="Calibri"/>
                <a:cs typeface="Calibri"/>
              </a:rPr>
              <a:t>Management</a:t>
            </a:r>
            <a:r>
              <a:rPr sz="1800" b="1" spc="-45" dirty="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AF50"/>
                </a:solidFill>
                <a:latin typeface="Calibri"/>
                <a:cs typeface="Calibri"/>
              </a:rPr>
              <a:t>Summit</a:t>
            </a:r>
            <a:r>
              <a:rPr sz="1800" b="1" spc="-25" dirty="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AF50"/>
                </a:solidFill>
                <a:latin typeface="Calibri"/>
                <a:cs typeface="Calibri"/>
              </a:rPr>
              <a:t>and</a:t>
            </a:r>
            <a:r>
              <a:rPr sz="1800" b="1" spc="-40" dirty="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AF50"/>
                </a:solidFill>
                <a:latin typeface="Calibri"/>
                <a:cs typeface="Calibri"/>
              </a:rPr>
              <a:t>Awards</a:t>
            </a:r>
            <a:r>
              <a:rPr sz="1800" b="1" spc="-30" dirty="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AF50"/>
                </a:solidFill>
                <a:latin typeface="Calibri"/>
                <a:cs typeface="Calibri"/>
              </a:rPr>
              <a:t>2026</a:t>
            </a:r>
            <a:r>
              <a:rPr sz="1800" b="1" spc="5" dirty="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AF50"/>
                </a:solidFill>
                <a:latin typeface="Calibri"/>
                <a:cs typeface="Calibri"/>
              </a:rPr>
              <a:t>-</a:t>
            </a:r>
            <a:r>
              <a:rPr sz="1800" b="1" spc="-20" dirty="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00AF50"/>
                </a:solidFill>
                <a:latin typeface="Calibri"/>
                <a:cs typeface="Calibri"/>
              </a:rPr>
              <a:t>February </a:t>
            </a:r>
            <a:r>
              <a:rPr sz="1800" b="1" dirty="0">
                <a:solidFill>
                  <a:srgbClr val="00AF50"/>
                </a:solidFill>
                <a:latin typeface="Calibri"/>
                <a:cs typeface="Calibri"/>
              </a:rPr>
              <a:t>2,</a:t>
            </a:r>
            <a:r>
              <a:rPr sz="1800" b="1" spc="-35" dirty="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AF50"/>
                </a:solidFill>
                <a:latin typeface="Calibri"/>
                <a:cs typeface="Calibri"/>
              </a:rPr>
              <a:t>2026.</a:t>
            </a:r>
            <a:r>
              <a:rPr sz="1800" b="1" spc="-25" dirty="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AF50"/>
                </a:solidFill>
                <a:latin typeface="Calibri"/>
                <a:cs typeface="Calibri"/>
              </a:rPr>
              <a:t>The</a:t>
            </a:r>
            <a:r>
              <a:rPr sz="1800" b="1" spc="-20" dirty="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AF50"/>
                </a:solidFill>
                <a:latin typeface="Calibri"/>
                <a:cs typeface="Calibri"/>
              </a:rPr>
              <a:t>Suryaa,</a:t>
            </a:r>
            <a:r>
              <a:rPr sz="1800" b="1" spc="-45" dirty="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AF50"/>
                </a:solidFill>
                <a:latin typeface="Calibri"/>
                <a:cs typeface="Calibri"/>
              </a:rPr>
              <a:t>New</a:t>
            </a:r>
            <a:r>
              <a:rPr sz="1800" b="1" spc="-35" dirty="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AF50"/>
                </a:solidFill>
                <a:latin typeface="Calibri"/>
                <a:cs typeface="Calibri"/>
              </a:rPr>
              <a:t>Friends</a:t>
            </a:r>
            <a:r>
              <a:rPr sz="1800" b="1" spc="-65" dirty="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00AF50"/>
                </a:solidFill>
                <a:latin typeface="Calibri"/>
                <a:cs typeface="Calibri"/>
              </a:rPr>
              <a:t>Colony,</a:t>
            </a:r>
            <a:r>
              <a:rPr sz="1800" b="1" spc="-40" dirty="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AF50"/>
                </a:solidFill>
                <a:latin typeface="Calibri"/>
                <a:cs typeface="Calibri"/>
              </a:rPr>
              <a:t>New</a:t>
            </a:r>
            <a:r>
              <a:rPr sz="1800" b="1" spc="-30" dirty="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00AF50"/>
                </a:solidFill>
                <a:latin typeface="Calibri"/>
                <a:cs typeface="Calibri"/>
              </a:rPr>
              <a:t>Delhi</a:t>
            </a:r>
            <a:endParaRPr sz="1800">
              <a:latin typeface="Calibri"/>
              <a:cs typeface="Calibri"/>
            </a:endParaRPr>
          </a:p>
          <a:p>
            <a:pPr marL="109855" algn="ctr">
              <a:lnSpc>
                <a:spcPct val="100000"/>
              </a:lnSpc>
              <a:spcBef>
                <a:spcPts val="2030"/>
              </a:spcBef>
            </a:pPr>
            <a:r>
              <a:rPr sz="2000" dirty="0">
                <a:solidFill>
                  <a:srgbClr val="FF0000"/>
                </a:solidFill>
                <a:latin typeface="Arial MT"/>
                <a:cs typeface="Arial MT"/>
              </a:rPr>
              <a:t>C</a:t>
            </a:r>
            <a:r>
              <a:rPr sz="2000" dirty="0">
                <a:solidFill>
                  <a:srgbClr val="001F5F"/>
                </a:solidFill>
                <a:latin typeface="Arial MT"/>
                <a:cs typeface="Arial MT"/>
              </a:rPr>
              <a:t>orrosion</a:t>
            </a:r>
            <a:r>
              <a:rPr sz="2000" spc="325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001F5F"/>
                </a:solidFill>
                <a:latin typeface="Arial MT"/>
                <a:cs typeface="Arial MT"/>
              </a:rPr>
              <a:t>and</a:t>
            </a:r>
            <a:r>
              <a:rPr sz="2000" spc="-10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2000" spc="-20" dirty="0">
                <a:solidFill>
                  <a:srgbClr val="FF0000"/>
                </a:solidFill>
                <a:latin typeface="Arial MT"/>
                <a:cs typeface="Arial MT"/>
              </a:rPr>
              <a:t>W</a:t>
            </a:r>
            <a:r>
              <a:rPr sz="2000" spc="-20" dirty="0">
                <a:solidFill>
                  <a:srgbClr val="001F5F"/>
                </a:solidFill>
                <a:latin typeface="Arial MT"/>
                <a:cs typeface="Arial MT"/>
              </a:rPr>
              <a:t>ater</a:t>
            </a:r>
            <a:r>
              <a:rPr sz="2000" spc="-100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0000"/>
                </a:solidFill>
                <a:latin typeface="Arial MT"/>
                <a:cs typeface="Arial MT"/>
              </a:rPr>
              <a:t>M</a:t>
            </a:r>
            <a:r>
              <a:rPr sz="2000" dirty="0">
                <a:solidFill>
                  <a:srgbClr val="001F5F"/>
                </a:solidFill>
                <a:latin typeface="Arial MT"/>
                <a:cs typeface="Arial MT"/>
              </a:rPr>
              <a:t>anagement</a:t>
            </a:r>
            <a:r>
              <a:rPr sz="2000" spc="-114" dirty="0">
                <a:solidFill>
                  <a:srgbClr val="001F5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0000"/>
                </a:solidFill>
                <a:latin typeface="Arial MT"/>
                <a:cs typeface="Arial MT"/>
              </a:rPr>
              <a:t>C</a:t>
            </a:r>
            <a:r>
              <a:rPr sz="2000" spc="-10" dirty="0">
                <a:solidFill>
                  <a:srgbClr val="001F5F"/>
                </a:solidFill>
                <a:latin typeface="Arial MT"/>
                <a:cs typeface="Arial MT"/>
              </a:rPr>
              <a:t>onsultants</a:t>
            </a:r>
            <a:endParaRPr sz="2000">
              <a:latin typeface="Arial MT"/>
              <a:cs typeface="Arial MT"/>
            </a:endParaRPr>
          </a:p>
          <a:p>
            <a:pPr marL="117475" algn="ctr">
              <a:lnSpc>
                <a:spcPct val="100000"/>
              </a:lnSpc>
              <a:spcBef>
                <a:spcPts val="5"/>
              </a:spcBef>
            </a:pPr>
            <a:r>
              <a:rPr sz="1600" b="1" i="1" dirty="0">
                <a:solidFill>
                  <a:srgbClr val="FF0000"/>
                </a:solidFill>
                <a:latin typeface="Arial"/>
                <a:cs typeface="Arial"/>
              </a:rPr>
              <a:t>“Improving</a:t>
            </a:r>
            <a:r>
              <a:rPr sz="1600" b="1" i="1" spc="-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b="1" i="1" dirty="0">
                <a:solidFill>
                  <a:srgbClr val="FF0000"/>
                </a:solidFill>
                <a:latin typeface="Arial"/>
                <a:cs typeface="Arial"/>
              </a:rPr>
              <a:t>Plant</a:t>
            </a:r>
            <a:r>
              <a:rPr sz="1600" b="1" i="1" spc="-3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b="1" i="1" spc="-10" dirty="0">
                <a:solidFill>
                  <a:srgbClr val="FF0000"/>
                </a:solidFill>
                <a:latin typeface="Arial"/>
                <a:cs typeface="Arial"/>
              </a:rPr>
              <a:t>Performance,</a:t>
            </a:r>
            <a:r>
              <a:rPr sz="1600" b="1" i="1" spc="-8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b="1" i="1" dirty="0">
                <a:solidFill>
                  <a:srgbClr val="FF0000"/>
                </a:solidFill>
                <a:latin typeface="Arial"/>
                <a:cs typeface="Arial"/>
              </a:rPr>
              <a:t>Availability</a:t>
            </a:r>
            <a:r>
              <a:rPr sz="1600" b="1" i="1" spc="-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b="1" i="1" dirty="0">
                <a:solidFill>
                  <a:srgbClr val="FF0000"/>
                </a:solidFill>
                <a:latin typeface="Arial"/>
                <a:cs typeface="Arial"/>
              </a:rPr>
              <a:t>&amp;</a:t>
            </a:r>
            <a:r>
              <a:rPr sz="1600" b="1" i="1" spc="-5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b="1" i="1" dirty="0">
                <a:solidFill>
                  <a:srgbClr val="FF0000"/>
                </a:solidFill>
                <a:latin typeface="Arial"/>
                <a:cs typeface="Arial"/>
              </a:rPr>
              <a:t>Reliability</a:t>
            </a:r>
            <a:r>
              <a:rPr sz="1600" b="1" i="1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b="1" i="1" dirty="0">
                <a:solidFill>
                  <a:srgbClr val="FF0000"/>
                </a:solidFill>
                <a:latin typeface="Arial"/>
                <a:cs typeface="Arial"/>
              </a:rPr>
              <a:t>by</a:t>
            </a:r>
            <a:r>
              <a:rPr sz="1600" b="1" i="1" spc="-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b="1" i="1" dirty="0">
                <a:solidFill>
                  <a:srgbClr val="FF0000"/>
                </a:solidFill>
                <a:latin typeface="Arial"/>
                <a:cs typeface="Arial"/>
              </a:rPr>
              <a:t>Chemical</a:t>
            </a:r>
            <a:r>
              <a:rPr sz="1600" b="1" i="1" spc="-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b="1" i="1" spc="-10" dirty="0">
                <a:solidFill>
                  <a:srgbClr val="FF0000"/>
                </a:solidFill>
                <a:latin typeface="Arial"/>
                <a:cs typeface="Arial"/>
              </a:rPr>
              <a:t>Interventions”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85826" y="2586608"/>
            <a:ext cx="1676400" cy="12573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400" y="762000"/>
            <a:ext cx="3327400" cy="24955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53000" y="685800"/>
            <a:ext cx="3556000" cy="26670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81000" y="3810000"/>
            <a:ext cx="3530600" cy="264795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105400" y="3805237"/>
            <a:ext cx="3352800" cy="2727325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447800" y="76200"/>
            <a:ext cx="7315200" cy="762000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190500" rIns="0" bIns="0" rtlCol="0">
            <a:spAutoFit/>
          </a:bodyPr>
          <a:lstStyle/>
          <a:p>
            <a:pPr marL="11430">
              <a:lnSpc>
                <a:spcPct val="100000"/>
              </a:lnSpc>
              <a:spcBef>
                <a:spcPts val="1500"/>
              </a:spcBef>
            </a:pPr>
            <a:r>
              <a:rPr sz="2400" dirty="0">
                <a:latin typeface="Arial"/>
                <a:cs typeface="Arial"/>
              </a:rPr>
              <a:t>CASES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OF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CORROSION/FOULING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IN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CW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SYSTEM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62225" y="5586476"/>
            <a:ext cx="394398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SCALING</a:t>
            </a:r>
            <a:r>
              <a:rPr sz="2000" b="1" spc="-3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IN</a:t>
            </a:r>
            <a:r>
              <a:rPr sz="2000" b="1" spc="-1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0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CONDENSER</a:t>
            </a:r>
            <a:r>
              <a:rPr sz="2000" b="1" spc="-6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000" b="1" spc="-20" dirty="0">
                <a:solidFill>
                  <a:srgbClr val="FF0000"/>
                </a:solidFill>
                <a:latin typeface="Times New Roman"/>
                <a:cs typeface="Times New Roman"/>
              </a:rPr>
              <a:t>TUBE</a:t>
            </a:r>
            <a:endParaRPr sz="200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" y="1865376"/>
            <a:ext cx="4419600" cy="270662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48200" y="1876425"/>
            <a:ext cx="4267200" cy="2695575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524000" y="152400"/>
            <a:ext cx="7315200" cy="762000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7620" rIns="0" bIns="0" rtlCol="0">
            <a:spAutoFit/>
          </a:bodyPr>
          <a:lstStyle/>
          <a:p>
            <a:pPr marR="82550" algn="ctr">
              <a:lnSpc>
                <a:spcPct val="100000"/>
              </a:lnSpc>
              <a:spcBef>
                <a:spcPts val="60"/>
              </a:spcBef>
            </a:pPr>
            <a:r>
              <a:rPr sz="2400" b="1" dirty="0">
                <a:solidFill>
                  <a:srgbClr val="FFFFCC"/>
                </a:solidFill>
                <a:latin typeface="Arial"/>
                <a:cs typeface="Arial"/>
              </a:rPr>
              <a:t>CASES</a:t>
            </a:r>
            <a:r>
              <a:rPr sz="2400" b="1" spc="-25" dirty="0">
                <a:solidFill>
                  <a:srgbClr val="FFFFCC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CC"/>
                </a:solidFill>
                <a:latin typeface="Arial"/>
                <a:cs typeface="Arial"/>
              </a:rPr>
              <a:t>OF</a:t>
            </a:r>
            <a:r>
              <a:rPr sz="2400" b="1" spc="-65" dirty="0">
                <a:solidFill>
                  <a:srgbClr val="FFFFCC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CC"/>
                </a:solidFill>
                <a:latin typeface="Arial"/>
                <a:cs typeface="Arial"/>
              </a:rPr>
              <a:t>SCALE/CORROSION</a:t>
            </a:r>
            <a:r>
              <a:rPr sz="2400" b="1" spc="-30" dirty="0">
                <a:solidFill>
                  <a:srgbClr val="FFFFCC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CC"/>
                </a:solidFill>
                <a:latin typeface="Arial"/>
                <a:cs typeface="Arial"/>
              </a:rPr>
              <a:t>IN</a:t>
            </a:r>
            <a:r>
              <a:rPr sz="2400" b="1" spc="-50" dirty="0">
                <a:solidFill>
                  <a:srgbClr val="FFFFCC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FFFFCC"/>
                </a:solidFill>
                <a:latin typeface="Arial"/>
                <a:cs typeface="Arial"/>
              </a:rPr>
              <a:t>CONDENSER</a:t>
            </a:r>
            <a:endParaRPr sz="2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400" b="1" spc="-10" dirty="0">
                <a:solidFill>
                  <a:srgbClr val="FFFFCC"/>
                </a:solidFill>
                <a:latin typeface="Arial"/>
                <a:cs typeface="Arial"/>
              </a:rPr>
              <a:t>TUBES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439657" y="6477380"/>
            <a:ext cx="155575" cy="153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40"/>
              </a:lnSpc>
            </a:pPr>
            <a:r>
              <a:rPr sz="1200" spc="-25" dirty="0">
                <a:solidFill>
                  <a:srgbClr val="888888"/>
                </a:solidFill>
                <a:latin typeface="Calibri"/>
                <a:cs typeface="Calibri"/>
              </a:rPr>
              <a:t>41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600200" y="0"/>
            <a:ext cx="7086600" cy="762000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22225" rIns="0" bIns="0" rtlCol="0">
            <a:spAutoFit/>
          </a:bodyPr>
          <a:lstStyle/>
          <a:p>
            <a:pPr marL="5080" algn="ctr">
              <a:lnSpc>
                <a:spcPct val="100000"/>
              </a:lnSpc>
              <a:spcBef>
                <a:spcPts val="175"/>
              </a:spcBef>
            </a:pPr>
            <a:r>
              <a:rPr sz="2800" spc="-30" dirty="0"/>
              <a:t>WHAT</a:t>
            </a:r>
            <a:r>
              <a:rPr sz="2800" spc="-90" dirty="0"/>
              <a:t> </a:t>
            </a:r>
            <a:r>
              <a:rPr sz="2800" dirty="0"/>
              <a:t>CAUSES</a:t>
            </a:r>
            <a:r>
              <a:rPr sz="2800" spc="-80" dirty="0"/>
              <a:t> </a:t>
            </a:r>
            <a:r>
              <a:rPr sz="2800" dirty="0"/>
              <a:t>CW</a:t>
            </a:r>
            <a:r>
              <a:rPr sz="2800" spc="-80" dirty="0"/>
              <a:t> </a:t>
            </a:r>
            <a:r>
              <a:rPr sz="2800" spc="-10" dirty="0"/>
              <a:t>PROBLEMS?</a:t>
            </a:r>
            <a:endParaRPr sz="2800"/>
          </a:p>
        </p:txBody>
      </p:sp>
      <p:sp>
        <p:nvSpPr>
          <p:cNvPr id="5" name="object 5"/>
          <p:cNvSpPr txBox="1"/>
          <p:nvPr/>
        </p:nvSpPr>
        <p:spPr>
          <a:xfrm>
            <a:off x="1298194" y="754206"/>
            <a:ext cx="2776220" cy="3480435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2800" b="1" spc="-25" dirty="0">
                <a:solidFill>
                  <a:srgbClr val="800000"/>
                </a:solidFill>
                <a:latin typeface="Calibri"/>
                <a:cs typeface="Calibri"/>
              </a:rPr>
              <a:t>DISSOLVED</a:t>
            </a:r>
            <a:r>
              <a:rPr sz="2800" b="1" spc="-80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800000"/>
                </a:solidFill>
                <a:latin typeface="Calibri"/>
                <a:cs typeface="Calibri"/>
              </a:rPr>
              <a:t>SOLIDS</a:t>
            </a:r>
            <a:endParaRPr sz="28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535"/>
              </a:spcBef>
              <a:buFont typeface="Arial MT"/>
              <a:buChar char="–"/>
              <a:tabLst>
                <a:tab pos="299085" algn="l"/>
              </a:tabLst>
            </a:pPr>
            <a:r>
              <a:rPr sz="2000" b="1" dirty="0">
                <a:solidFill>
                  <a:srgbClr val="800000"/>
                </a:solidFill>
                <a:latin typeface="Calibri"/>
                <a:cs typeface="Calibri"/>
              </a:rPr>
              <a:t>e.g.</a:t>
            </a:r>
            <a:r>
              <a:rPr sz="2000" b="1" spc="-20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800000"/>
                </a:solidFill>
                <a:latin typeface="Calibri"/>
                <a:cs typeface="Calibri"/>
              </a:rPr>
              <a:t>CALCIUM</a:t>
            </a:r>
            <a:endParaRPr sz="20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480"/>
              </a:spcBef>
              <a:buFont typeface="Arial MT"/>
              <a:buChar char="–"/>
              <a:tabLst>
                <a:tab pos="299085" algn="l"/>
              </a:tabLst>
            </a:pPr>
            <a:r>
              <a:rPr sz="2000" b="1" spc="-10" dirty="0">
                <a:solidFill>
                  <a:srgbClr val="800000"/>
                </a:solidFill>
                <a:latin typeface="Calibri"/>
                <a:cs typeface="Calibri"/>
              </a:rPr>
              <a:t>MAGNESIUM</a:t>
            </a:r>
            <a:endParaRPr sz="20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480"/>
              </a:spcBef>
              <a:buFont typeface="Arial MT"/>
              <a:buChar char="–"/>
              <a:tabLst>
                <a:tab pos="299085" algn="l"/>
              </a:tabLst>
            </a:pPr>
            <a:r>
              <a:rPr sz="2000" b="1" spc="-10" dirty="0">
                <a:solidFill>
                  <a:srgbClr val="800000"/>
                </a:solidFill>
                <a:latin typeface="Calibri"/>
                <a:cs typeface="Calibri"/>
              </a:rPr>
              <a:t>SODIUM</a:t>
            </a:r>
            <a:endParaRPr sz="20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480"/>
              </a:spcBef>
              <a:buFont typeface="Arial MT"/>
              <a:buChar char="–"/>
              <a:tabLst>
                <a:tab pos="299085" algn="l"/>
              </a:tabLst>
            </a:pPr>
            <a:r>
              <a:rPr sz="2000" b="1" spc="-10" dirty="0">
                <a:solidFill>
                  <a:srgbClr val="800000"/>
                </a:solidFill>
                <a:latin typeface="Calibri"/>
                <a:cs typeface="Calibri"/>
              </a:rPr>
              <a:t>CHLORIDE</a:t>
            </a:r>
            <a:endParaRPr sz="20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480"/>
              </a:spcBef>
              <a:buFont typeface="Arial MT"/>
              <a:buChar char="–"/>
              <a:tabLst>
                <a:tab pos="299085" algn="l"/>
              </a:tabLst>
            </a:pPr>
            <a:r>
              <a:rPr sz="2000" b="1" spc="-10" dirty="0">
                <a:solidFill>
                  <a:srgbClr val="800000"/>
                </a:solidFill>
                <a:latin typeface="Calibri"/>
                <a:cs typeface="Calibri"/>
              </a:rPr>
              <a:t>BICARBONATE</a:t>
            </a:r>
            <a:endParaRPr sz="20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480"/>
              </a:spcBef>
              <a:buFont typeface="Arial MT"/>
              <a:buChar char="–"/>
              <a:tabLst>
                <a:tab pos="299085" algn="l"/>
              </a:tabLst>
            </a:pPr>
            <a:r>
              <a:rPr sz="2000" b="1" spc="-10" dirty="0">
                <a:solidFill>
                  <a:srgbClr val="800000"/>
                </a:solidFill>
                <a:latin typeface="Calibri"/>
                <a:cs typeface="Calibri"/>
              </a:rPr>
              <a:t>SULPHATE</a:t>
            </a:r>
            <a:endParaRPr sz="20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480"/>
              </a:spcBef>
              <a:buFont typeface="Arial MT"/>
              <a:buChar char="–"/>
              <a:tabLst>
                <a:tab pos="299085" algn="l"/>
              </a:tabLst>
            </a:pPr>
            <a:r>
              <a:rPr sz="2000" b="1" spc="-10" dirty="0">
                <a:solidFill>
                  <a:srgbClr val="800000"/>
                </a:solidFill>
                <a:latin typeface="Calibri"/>
                <a:cs typeface="Calibri"/>
              </a:rPr>
              <a:t>SILICA</a:t>
            </a:r>
            <a:endParaRPr sz="20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484"/>
              </a:spcBef>
              <a:buFont typeface="Arial MT"/>
              <a:buChar char="–"/>
              <a:tabLst>
                <a:tab pos="299085" algn="l"/>
              </a:tabLst>
            </a:pPr>
            <a:r>
              <a:rPr sz="2000" b="1" spc="-20" dirty="0">
                <a:solidFill>
                  <a:srgbClr val="800000"/>
                </a:solidFill>
                <a:latin typeface="Calibri"/>
                <a:cs typeface="Calibri"/>
              </a:rPr>
              <a:t>IRON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956175" y="754206"/>
            <a:ext cx="2680970" cy="2016760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2800" b="1" spc="-25" dirty="0">
                <a:solidFill>
                  <a:srgbClr val="008000"/>
                </a:solidFill>
                <a:latin typeface="Calibri"/>
                <a:cs typeface="Calibri"/>
              </a:rPr>
              <a:t>DISSOLVED</a:t>
            </a:r>
            <a:r>
              <a:rPr sz="2800" b="1" spc="-80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08000"/>
                </a:solidFill>
                <a:latin typeface="Calibri"/>
                <a:cs typeface="Calibri"/>
              </a:rPr>
              <a:t>GASES</a:t>
            </a:r>
            <a:endParaRPr sz="28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535"/>
              </a:spcBef>
              <a:buFont typeface="Arial MT"/>
              <a:buChar char="–"/>
              <a:tabLst>
                <a:tab pos="299085" algn="l"/>
              </a:tabLst>
            </a:pPr>
            <a:r>
              <a:rPr sz="2000" b="1" dirty="0">
                <a:solidFill>
                  <a:srgbClr val="008000"/>
                </a:solidFill>
                <a:latin typeface="Calibri"/>
                <a:cs typeface="Calibri"/>
              </a:rPr>
              <a:t>e.g.</a:t>
            </a:r>
            <a:r>
              <a:rPr sz="2000" b="1" spc="-20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8000"/>
                </a:solidFill>
                <a:latin typeface="Calibri"/>
                <a:cs typeface="Calibri"/>
              </a:rPr>
              <a:t>OXYGEN</a:t>
            </a:r>
            <a:endParaRPr sz="20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480"/>
              </a:spcBef>
              <a:buFont typeface="Arial MT"/>
              <a:buChar char="–"/>
              <a:tabLst>
                <a:tab pos="299085" algn="l"/>
              </a:tabLst>
            </a:pPr>
            <a:r>
              <a:rPr sz="2000" b="1" dirty="0">
                <a:solidFill>
                  <a:srgbClr val="008000"/>
                </a:solidFill>
                <a:latin typeface="Calibri"/>
                <a:cs typeface="Calibri"/>
              </a:rPr>
              <a:t>CARBON</a:t>
            </a:r>
            <a:r>
              <a:rPr sz="2000" b="1" spc="-25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8000"/>
                </a:solidFill>
                <a:latin typeface="Calibri"/>
                <a:cs typeface="Calibri"/>
              </a:rPr>
              <a:t>DIOXIDE</a:t>
            </a:r>
            <a:endParaRPr sz="20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480"/>
              </a:spcBef>
              <a:buFont typeface="Arial MT"/>
              <a:buChar char="–"/>
              <a:tabLst>
                <a:tab pos="299085" algn="l"/>
              </a:tabLst>
            </a:pPr>
            <a:r>
              <a:rPr sz="2000" b="1" spc="-10" dirty="0">
                <a:solidFill>
                  <a:srgbClr val="008000"/>
                </a:solidFill>
                <a:latin typeface="Calibri"/>
                <a:cs typeface="Calibri"/>
              </a:rPr>
              <a:t>NITROGEN</a:t>
            </a:r>
            <a:endParaRPr sz="20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480"/>
              </a:spcBef>
              <a:buFont typeface="Arial MT"/>
              <a:buChar char="–"/>
              <a:tabLst>
                <a:tab pos="299085" algn="l"/>
              </a:tabLst>
            </a:pPr>
            <a:r>
              <a:rPr sz="2000" b="1" dirty="0">
                <a:solidFill>
                  <a:srgbClr val="008000"/>
                </a:solidFill>
                <a:latin typeface="Calibri"/>
                <a:cs typeface="Calibri"/>
              </a:rPr>
              <a:t>SULPHUR</a:t>
            </a:r>
            <a:r>
              <a:rPr sz="2000" b="1" spc="-20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8000"/>
                </a:solidFill>
                <a:latin typeface="Calibri"/>
                <a:cs typeface="Calibri"/>
              </a:rPr>
              <a:t>DIOXIDE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429000" y="3276600"/>
            <a:ext cx="5466080" cy="3409315"/>
            <a:chOff x="3429000" y="3276600"/>
            <a:chExt cx="5466080" cy="3409315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29000" y="3276600"/>
              <a:ext cx="5465928" cy="340899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44339" y="3528059"/>
              <a:ext cx="3077717" cy="67741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73296" y="4404372"/>
              <a:ext cx="468629" cy="57529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62855" y="4410455"/>
              <a:ext cx="2050542" cy="56464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73296" y="4770132"/>
              <a:ext cx="468629" cy="57529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62855" y="4776216"/>
              <a:ext cx="2169413" cy="56464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96227" y="4776216"/>
              <a:ext cx="584453" cy="56464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760464" y="4776216"/>
              <a:ext cx="685037" cy="56464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73296" y="5135879"/>
              <a:ext cx="468629" cy="57529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562855" y="5141976"/>
              <a:ext cx="1739646" cy="56464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966460" y="5141976"/>
              <a:ext cx="584441" cy="56464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329172" y="5141976"/>
              <a:ext cx="1160526" cy="56464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562855" y="5446776"/>
              <a:ext cx="2631186" cy="564642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4422775" y="3595496"/>
            <a:ext cx="2858135" cy="2236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SUSPENDED</a:t>
            </a:r>
            <a:r>
              <a:rPr sz="24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MATTER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30"/>
              </a:spcBef>
            </a:pPr>
            <a:endParaRPr sz="24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5"/>
              </a:spcBef>
              <a:buFont typeface="Calibri"/>
              <a:buChar char="–"/>
              <a:tabLst>
                <a:tab pos="299085" algn="l"/>
              </a:tabLst>
            </a:pP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DUST/DIRT/SILT</a:t>
            </a:r>
            <a:endParaRPr sz="20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480"/>
              </a:spcBef>
              <a:buFont typeface="Calibri"/>
              <a:buChar char="–"/>
              <a:tabLst>
                <a:tab pos="299085" algn="l"/>
              </a:tabLst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CONTAMINANTS</a:t>
            </a:r>
            <a:r>
              <a:rPr sz="20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eg</a:t>
            </a:r>
            <a:r>
              <a:rPr sz="2000" b="1" spc="3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25" dirty="0">
                <a:solidFill>
                  <a:srgbClr val="FFFFFF"/>
                </a:solidFill>
                <a:latin typeface="Calibri"/>
                <a:cs typeface="Calibri"/>
              </a:rPr>
              <a:t>OIL</a:t>
            </a:r>
            <a:endParaRPr sz="2000">
              <a:latin typeface="Calibri"/>
              <a:cs typeface="Calibri"/>
            </a:endParaRPr>
          </a:p>
          <a:p>
            <a:pPr marL="299085" marR="17780" indent="-287020">
              <a:lnSpc>
                <a:spcPct val="100000"/>
              </a:lnSpc>
              <a:spcBef>
                <a:spcPts val="480"/>
              </a:spcBef>
              <a:buFont typeface="Calibri"/>
              <a:buChar char="–"/>
              <a:tabLst>
                <a:tab pos="299085" algn="l"/>
              </a:tabLst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BIOLOGICAL</a:t>
            </a:r>
            <a:r>
              <a:rPr sz="2000" b="1" spc="3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eg</a:t>
            </a:r>
            <a:r>
              <a:rPr sz="2000" b="1" spc="3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ALGAE,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FUNGI,</a:t>
            </a:r>
            <a:r>
              <a:rPr sz="20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BACTERIA</a:t>
            </a:r>
            <a:r>
              <a:rPr sz="20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etc.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71600" y="0"/>
            <a:ext cx="7391400" cy="685800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381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00"/>
              </a:spcBef>
            </a:pPr>
            <a:r>
              <a:rPr sz="2400" dirty="0">
                <a:latin typeface="Arial"/>
                <a:cs typeface="Arial"/>
              </a:rPr>
              <a:t>CW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Problems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6512" y="838200"/>
            <a:ext cx="9107805" cy="5524500"/>
            <a:chOff x="36512" y="838200"/>
            <a:chExt cx="9107805" cy="55245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70651" y="861949"/>
              <a:ext cx="3124200" cy="22098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19800" y="4191000"/>
              <a:ext cx="3124200" cy="21717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512" y="838200"/>
              <a:ext cx="3238500" cy="22017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962" y="4038600"/>
              <a:ext cx="3195574" cy="210502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30626" y="2514600"/>
              <a:ext cx="2789174" cy="2057400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67665" y="3151759"/>
            <a:ext cx="312229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Arial"/>
                <a:cs typeface="Arial"/>
              </a:rPr>
              <a:t>Corrosion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-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Electrochemical</a:t>
            </a:r>
            <a:endParaRPr sz="180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</a:pPr>
            <a:r>
              <a:rPr sz="1800" b="1" dirty="0">
                <a:latin typeface="Arial"/>
                <a:cs typeface="Arial"/>
              </a:rPr>
              <a:t>reactions</a:t>
            </a:r>
            <a:r>
              <a:rPr sz="1800" b="1" spc="-4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involving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O</a:t>
            </a:r>
            <a:r>
              <a:rPr sz="1800" b="1" baseline="-20833" dirty="0">
                <a:latin typeface="Arial"/>
                <a:cs typeface="Arial"/>
              </a:rPr>
              <a:t>2,</a:t>
            </a:r>
            <a:r>
              <a:rPr sz="1800" b="1" spc="-44" baseline="-20833" dirty="0">
                <a:latin typeface="Arial"/>
                <a:cs typeface="Arial"/>
              </a:rPr>
              <a:t> </a:t>
            </a:r>
            <a:r>
              <a:rPr sz="1800" b="1" spc="-25" dirty="0">
                <a:latin typeface="Arial"/>
                <a:cs typeface="Arial"/>
              </a:rPr>
              <a:t>H</a:t>
            </a:r>
            <a:r>
              <a:rPr sz="1800" b="1" spc="-37" baseline="-20833" dirty="0">
                <a:latin typeface="Arial"/>
                <a:cs typeface="Arial"/>
              </a:rPr>
              <a:t>2</a:t>
            </a:r>
            <a:r>
              <a:rPr sz="1800" b="1" spc="-25" dirty="0">
                <a:latin typeface="Arial"/>
                <a:cs typeface="Arial"/>
              </a:rPr>
              <a:t>O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59816" y="6200343"/>
            <a:ext cx="35191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Arial"/>
                <a:cs typeface="Arial"/>
              </a:rPr>
              <a:t>Fouling</a:t>
            </a:r>
            <a:r>
              <a:rPr sz="1800" b="1" spc="-5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-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Porous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deposits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b="1" spc="-20" dirty="0">
                <a:latin typeface="Arial"/>
                <a:cs typeface="Arial"/>
              </a:rPr>
              <a:t>Dirt </a:t>
            </a:r>
            <a:r>
              <a:rPr sz="1800" b="1" dirty="0">
                <a:latin typeface="Arial"/>
                <a:cs typeface="Arial"/>
              </a:rPr>
              <a:t>Silts,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Sand,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Corrosion</a:t>
            </a:r>
            <a:r>
              <a:rPr sz="1800" b="1" spc="47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products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718428" y="6352743"/>
            <a:ext cx="332105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Arial"/>
                <a:cs typeface="Arial"/>
              </a:rPr>
              <a:t>Biofouling/MIC</a:t>
            </a:r>
            <a:r>
              <a:rPr sz="1800" b="1" spc="-5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–</a:t>
            </a:r>
            <a:r>
              <a:rPr sz="1800" b="1" spc="-8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Algae,</a:t>
            </a:r>
            <a:r>
              <a:rPr sz="1800" b="1" spc="40" dirty="0">
                <a:latin typeface="Arial"/>
                <a:cs typeface="Arial"/>
              </a:rPr>
              <a:t> </a:t>
            </a:r>
            <a:r>
              <a:rPr sz="1800" b="1" spc="-315" dirty="0">
                <a:latin typeface="Arial"/>
                <a:cs typeface="Arial"/>
              </a:rPr>
              <a:t>F</a:t>
            </a:r>
            <a:r>
              <a:rPr sz="1200" spc="-320" dirty="0">
                <a:solidFill>
                  <a:srgbClr val="888888"/>
                </a:solidFill>
                <a:latin typeface="Calibri"/>
                <a:cs typeface="Calibri"/>
              </a:rPr>
              <a:t>4</a:t>
            </a:r>
            <a:r>
              <a:rPr sz="1800" b="1" spc="-810" dirty="0">
                <a:latin typeface="Arial"/>
                <a:cs typeface="Arial"/>
              </a:rPr>
              <a:t>u</a:t>
            </a:r>
            <a:r>
              <a:rPr sz="1200" spc="-5" dirty="0">
                <a:solidFill>
                  <a:srgbClr val="888888"/>
                </a:solidFill>
                <a:latin typeface="Calibri"/>
                <a:cs typeface="Calibri"/>
              </a:rPr>
              <a:t>2</a:t>
            </a:r>
            <a:r>
              <a:rPr sz="1200" spc="-85" dirty="0">
                <a:solidFill>
                  <a:srgbClr val="888888"/>
                </a:solidFill>
                <a:latin typeface="Calibri"/>
                <a:cs typeface="Calibri"/>
              </a:rPr>
              <a:t> </a:t>
            </a:r>
            <a:r>
              <a:rPr sz="1800" b="1" spc="-20" dirty="0">
                <a:latin typeface="Arial"/>
                <a:cs typeface="Arial"/>
              </a:rPr>
              <a:t>ngi,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b="1" spc="-10" dirty="0">
                <a:latin typeface="Arial"/>
                <a:cs typeface="Arial"/>
              </a:rPr>
              <a:t>Bacteria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074028" y="3151759"/>
            <a:ext cx="274066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Arial"/>
                <a:cs typeface="Arial"/>
              </a:rPr>
              <a:t>Scaling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-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Hard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crystaline </a:t>
            </a:r>
            <a:r>
              <a:rPr sz="1800" b="1" dirty="0">
                <a:latin typeface="Arial"/>
                <a:cs typeface="Arial"/>
              </a:rPr>
              <a:t>deposit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of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salts of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Ca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spc="-50" dirty="0">
                <a:latin typeface="Arial"/>
                <a:cs typeface="Arial"/>
              </a:rPr>
              <a:t>&amp; </a:t>
            </a:r>
            <a:r>
              <a:rPr sz="1800" b="1" dirty="0">
                <a:latin typeface="Arial"/>
                <a:cs typeface="Arial"/>
              </a:rPr>
              <a:t>Mg,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with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SiO</a:t>
            </a:r>
            <a:r>
              <a:rPr sz="1800" b="1" baseline="-20833" dirty="0">
                <a:latin typeface="Arial"/>
                <a:cs typeface="Arial"/>
              </a:rPr>
              <a:t>2</a:t>
            </a:r>
            <a:r>
              <a:rPr sz="1800" b="1" dirty="0">
                <a:latin typeface="Arial"/>
                <a:cs typeface="Arial"/>
              </a:rPr>
              <a:t>,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PO</a:t>
            </a:r>
            <a:r>
              <a:rPr sz="1800" b="1" baseline="-20833" dirty="0">
                <a:latin typeface="Arial"/>
                <a:cs typeface="Arial"/>
              </a:rPr>
              <a:t>4,</a:t>
            </a:r>
            <a:r>
              <a:rPr sz="1800" b="1" spc="-15" baseline="-20833" dirty="0">
                <a:latin typeface="Arial"/>
                <a:cs typeface="Arial"/>
              </a:rPr>
              <a:t> </a:t>
            </a:r>
            <a:r>
              <a:rPr sz="1800" b="1" spc="-25" dirty="0">
                <a:latin typeface="Arial"/>
                <a:cs typeface="Arial"/>
              </a:rPr>
              <a:t>CO</a:t>
            </a:r>
            <a:r>
              <a:rPr sz="1800" b="1" spc="-37" baseline="-20833" dirty="0">
                <a:latin typeface="Arial"/>
                <a:cs typeface="Arial"/>
              </a:rPr>
              <a:t>3</a:t>
            </a:r>
            <a:endParaRPr sz="1800" baseline="-20833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324090" y="4525771"/>
            <a:ext cx="1000125" cy="422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b="1" spc="-20" dirty="0">
                <a:solidFill>
                  <a:srgbClr val="FFFFFF"/>
                </a:solidFill>
                <a:latin typeface="Arial"/>
                <a:cs typeface="Arial"/>
              </a:rPr>
              <a:t>FLOW</a:t>
            </a:r>
            <a:endParaRPr sz="2600">
              <a:latin typeface="Arial"/>
              <a:cs typeface="Arial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4038560" y="1295393"/>
          <a:ext cx="3428365" cy="26447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57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0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16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205740">
                        <a:lnSpc>
                          <a:spcPct val="100000"/>
                        </a:lnSpc>
                      </a:pPr>
                      <a:r>
                        <a:rPr sz="2000" spc="190" dirty="0">
                          <a:solidFill>
                            <a:srgbClr val="FFFF00"/>
                          </a:solidFill>
                          <a:latin typeface="Arial MT"/>
                          <a:cs typeface="Arial MT"/>
                        </a:rPr>
                        <a:t>Foulant</a:t>
                      </a:r>
                      <a:endParaRPr sz="2000">
                        <a:latin typeface="Arial MT"/>
                        <a:cs typeface="Arial MT"/>
                      </a:endParaRPr>
                    </a:p>
                  </a:txBody>
                  <a:tcPr marL="0" marR="0" marT="4762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2000" spc="185" dirty="0">
                          <a:solidFill>
                            <a:srgbClr val="FFFF00"/>
                          </a:solidFill>
                          <a:latin typeface="Arial MT"/>
                          <a:cs typeface="Arial MT"/>
                        </a:rPr>
                        <a:t>Thermal</a:t>
                      </a:r>
                      <a:endParaRPr sz="2000">
                        <a:latin typeface="Arial MT"/>
                        <a:cs typeface="Arial MT"/>
                      </a:endParaRPr>
                    </a:p>
                    <a:p>
                      <a:pPr marR="6350"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2000" spc="180" dirty="0">
                          <a:solidFill>
                            <a:srgbClr val="FFFF00"/>
                          </a:solidFill>
                          <a:latin typeface="Arial MT"/>
                          <a:cs typeface="Arial MT"/>
                        </a:rPr>
                        <a:t>Conductivity</a:t>
                      </a:r>
                      <a:endParaRPr sz="2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835">
                <a:tc>
                  <a:txBody>
                    <a:bodyPr/>
                    <a:lstStyle/>
                    <a:p>
                      <a:pPr marL="60960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2000" spc="260" dirty="0">
                          <a:solidFill>
                            <a:srgbClr val="FFFF00"/>
                          </a:solidFill>
                          <a:latin typeface="Arial MT"/>
                          <a:cs typeface="Arial MT"/>
                        </a:rPr>
                        <a:t>CaCO3</a:t>
                      </a:r>
                      <a:endParaRPr sz="2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2000" spc="185" dirty="0">
                          <a:solidFill>
                            <a:srgbClr val="FFFF00"/>
                          </a:solidFill>
                          <a:latin typeface="Arial MT"/>
                          <a:cs typeface="Arial MT"/>
                        </a:rPr>
                        <a:t>1.3-</a:t>
                      </a:r>
                      <a:r>
                        <a:rPr sz="2000" spc="204" dirty="0">
                          <a:solidFill>
                            <a:srgbClr val="FFFF00"/>
                          </a:solidFill>
                          <a:latin typeface="Arial MT"/>
                          <a:cs typeface="Arial MT"/>
                        </a:rPr>
                        <a:t>1.7</a:t>
                      </a:r>
                      <a:endParaRPr sz="2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60960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2000" spc="280" dirty="0">
                          <a:solidFill>
                            <a:srgbClr val="FFFF00"/>
                          </a:solidFill>
                          <a:latin typeface="Arial MT"/>
                          <a:cs typeface="Arial MT"/>
                        </a:rPr>
                        <a:t>CaSO4</a:t>
                      </a:r>
                      <a:endParaRPr sz="2000">
                        <a:latin typeface="Arial MT"/>
                        <a:cs typeface="Arial MT"/>
                      </a:endParaRPr>
                    </a:p>
                  </a:txBody>
                  <a:tcPr marL="0" marR="0" marT="825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2000" spc="204" dirty="0">
                          <a:solidFill>
                            <a:srgbClr val="FFFF00"/>
                          </a:solidFill>
                          <a:latin typeface="Arial MT"/>
                          <a:cs typeface="Arial MT"/>
                        </a:rPr>
                        <a:t>1.3</a:t>
                      </a:r>
                      <a:endParaRPr sz="2000">
                        <a:latin typeface="Arial MT"/>
                        <a:cs typeface="Arial MT"/>
                      </a:endParaRPr>
                    </a:p>
                  </a:txBody>
                  <a:tcPr marL="0" marR="0" marT="825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835">
                <a:tc>
                  <a:txBody>
                    <a:bodyPr/>
                    <a:lstStyle/>
                    <a:p>
                      <a:pPr marL="60960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2000" spc="280" dirty="0">
                          <a:solidFill>
                            <a:srgbClr val="FFFF00"/>
                          </a:solidFill>
                          <a:latin typeface="Arial MT"/>
                          <a:cs typeface="Arial MT"/>
                        </a:rPr>
                        <a:t>CaPO4</a:t>
                      </a:r>
                      <a:endParaRPr sz="2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2000" spc="204" dirty="0">
                          <a:solidFill>
                            <a:srgbClr val="FFFF00"/>
                          </a:solidFill>
                          <a:latin typeface="Arial MT"/>
                          <a:cs typeface="Arial MT"/>
                        </a:rPr>
                        <a:t>1.5</a:t>
                      </a:r>
                      <a:endParaRPr sz="2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60960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2000" spc="315" dirty="0">
                          <a:solidFill>
                            <a:srgbClr val="FFFF00"/>
                          </a:solidFill>
                          <a:latin typeface="Arial MT"/>
                          <a:cs typeface="Arial MT"/>
                        </a:rPr>
                        <a:t>MgPO4</a:t>
                      </a:r>
                      <a:endParaRPr sz="2000">
                        <a:latin typeface="Arial MT"/>
                        <a:cs typeface="Arial MT"/>
                      </a:endParaRPr>
                    </a:p>
                  </a:txBody>
                  <a:tcPr marL="0" marR="0" marT="825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2000" spc="204" dirty="0">
                          <a:solidFill>
                            <a:srgbClr val="FFFF00"/>
                          </a:solidFill>
                          <a:latin typeface="Arial MT"/>
                          <a:cs typeface="Arial MT"/>
                        </a:rPr>
                        <a:t>1.3</a:t>
                      </a:r>
                      <a:endParaRPr sz="2000">
                        <a:latin typeface="Arial MT"/>
                        <a:cs typeface="Arial MT"/>
                      </a:endParaRPr>
                    </a:p>
                  </a:txBody>
                  <a:tcPr marL="0" marR="0" marT="825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835">
                <a:tc>
                  <a:txBody>
                    <a:bodyPr/>
                    <a:lstStyle/>
                    <a:p>
                      <a:pPr marL="60960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2000" spc="275" dirty="0">
                          <a:solidFill>
                            <a:srgbClr val="FFFF00"/>
                          </a:solidFill>
                          <a:latin typeface="Arial MT"/>
                          <a:cs typeface="Arial MT"/>
                        </a:rPr>
                        <a:t>Fe</a:t>
                      </a:r>
                      <a:r>
                        <a:rPr sz="2000" spc="165" dirty="0">
                          <a:solidFill>
                            <a:srgbClr val="FFFF00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235" dirty="0">
                          <a:solidFill>
                            <a:srgbClr val="FFFF00"/>
                          </a:solidFill>
                          <a:latin typeface="Arial MT"/>
                          <a:cs typeface="Arial MT"/>
                        </a:rPr>
                        <a:t>Oxide</a:t>
                      </a:r>
                      <a:endParaRPr sz="2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2000" spc="204" dirty="0">
                          <a:solidFill>
                            <a:srgbClr val="FFFF00"/>
                          </a:solidFill>
                          <a:latin typeface="Arial MT"/>
                          <a:cs typeface="Arial MT"/>
                        </a:rPr>
                        <a:t>1.7</a:t>
                      </a:r>
                      <a:endParaRPr sz="2000">
                        <a:latin typeface="Arial MT"/>
                        <a:cs typeface="Arial MT"/>
                      </a:endParaRPr>
                    </a:p>
                  </a:txBody>
                  <a:tcPr marL="0" marR="0" marT="889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60960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2000" spc="180" dirty="0">
                          <a:solidFill>
                            <a:srgbClr val="000080"/>
                          </a:solidFill>
                          <a:latin typeface="Arial MT"/>
                          <a:cs typeface="Arial MT"/>
                        </a:rPr>
                        <a:t>Biofilm</a:t>
                      </a:r>
                      <a:endParaRPr sz="2000">
                        <a:latin typeface="Arial MT"/>
                        <a:cs typeface="Arial MT"/>
                      </a:endParaRPr>
                    </a:p>
                  </a:txBody>
                  <a:tcPr marL="0" marR="0" marT="825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2000" spc="204" dirty="0">
                          <a:solidFill>
                            <a:srgbClr val="000080"/>
                          </a:solidFill>
                          <a:latin typeface="Arial MT"/>
                          <a:cs typeface="Arial MT"/>
                        </a:rPr>
                        <a:t>0.4</a:t>
                      </a:r>
                      <a:endParaRPr sz="2000">
                        <a:latin typeface="Arial MT"/>
                        <a:cs typeface="Arial MT"/>
                      </a:endParaRPr>
                    </a:p>
                  </a:txBody>
                  <a:tcPr marL="0" marR="0" marT="825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5" name="object 5"/>
          <p:cNvGrpSpPr/>
          <p:nvPr/>
        </p:nvGrpSpPr>
        <p:grpSpPr>
          <a:xfrm>
            <a:off x="4260850" y="4191000"/>
            <a:ext cx="1457960" cy="168275"/>
            <a:chOff x="4260850" y="4191000"/>
            <a:chExt cx="1457960" cy="16827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67199" y="4197349"/>
              <a:ext cx="1445260" cy="15557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267199" y="4197349"/>
              <a:ext cx="1445260" cy="155575"/>
            </a:xfrm>
            <a:custGeom>
              <a:avLst/>
              <a:gdLst/>
              <a:ahLst/>
              <a:cxnLst/>
              <a:rect l="l" t="t" r="r" b="b"/>
              <a:pathLst>
                <a:path w="1445260" h="155575">
                  <a:moveTo>
                    <a:pt x="0" y="155575"/>
                  </a:moveTo>
                  <a:lnTo>
                    <a:pt x="1445260" y="155575"/>
                  </a:lnTo>
                  <a:lnTo>
                    <a:pt x="1445260" y="0"/>
                  </a:lnTo>
                  <a:lnTo>
                    <a:pt x="0" y="0"/>
                  </a:lnTo>
                  <a:lnTo>
                    <a:pt x="0" y="155575"/>
                  </a:lnTo>
                  <a:close/>
                </a:path>
              </a:pathLst>
            </a:custGeom>
            <a:ln w="12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4322572" y="4848288"/>
            <a:ext cx="1456055" cy="549275"/>
            <a:chOff x="4322572" y="4848288"/>
            <a:chExt cx="1456055" cy="549275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28922" y="4897373"/>
              <a:ext cx="1443101" cy="15240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328922" y="4897373"/>
              <a:ext cx="1443355" cy="152400"/>
            </a:xfrm>
            <a:custGeom>
              <a:avLst/>
              <a:gdLst/>
              <a:ahLst/>
              <a:cxnLst/>
              <a:rect l="l" t="t" r="r" b="b"/>
              <a:pathLst>
                <a:path w="1443354" h="152400">
                  <a:moveTo>
                    <a:pt x="0" y="152400"/>
                  </a:moveTo>
                  <a:lnTo>
                    <a:pt x="1443101" y="152400"/>
                  </a:lnTo>
                  <a:lnTo>
                    <a:pt x="1443101" y="0"/>
                  </a:lnTo>
                  <a:lnTo>
                    <a:pt x="0" y="0"/>
                  </a:lnTo>
                  <a:lnTo>
                    <a:pt x="0" y="152400"/>
                  </a:lnTo>
                  <a:close/>
                </a:path>
              </a:pathLst>
            </a:custGeom>
            <a:ln w="12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47921" y="4854638"/>
              <a:ext cx="218109" cy="23653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447921" y="4854638"/>
              <a:ext cx="218440" cy="236854"/>
            </a:xfrm>
            <a:custGeom>
              <a:avLst/>
              <a:gdLst/>
              <a:ahLst/>
              <a:cxnLst/>
              <a:rect l="l" t="t" r="r" b="b"/>
              <a:pathLst>
                <a:path w="218439" h="236854">
                  <a:moveTo>
                    <a:pt x="0" y="236537"/>
                  </a:moveTo>
                  <a:lnTo>
                    <a:pt x="218109" y="236537"/>
                  </a:lnTo>
                  <a:lnTo>
                    <a:pt x="218109" y="0"/>
                  </a:lnTo>
                  <a:lnTo>
                    <a:pt x="0" y="0"/>
                  </a:lnTo>
                  <a:lnTo>
                    <a:pt x="0" y="236537"/>
                  </a:lnTo>
                  <a:close/>
                </a:path>
              </a:pathLst>
            </a:custGeom>
            <a:ln w="12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32679" y="4854638"/>
              <a:ext cx="220319" cy="23653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5432679" y="4854638"/>
              <a:ext cx="220345" cy="236854"/>
            </a:xfrm>
            <a:custGeom>
              <a:avLst/>
              <a:gdLst/>
              <a:ahLst/>
              <a:cxnLst/>
              <a:rect l="l" t="t" r="r" b="b"/>
              <a:pathLst>
                <a:path w="220345" h="236854">
                  <a:moveTo>
                    <a:pt x="0" y="236537"/>
                  </a:moveTo>
                  <a:lnTo>
                    <a:pt x="220319" y="236537"/>
                  </a:lnTo>
                  <a:lnTo>
                    <a:pt x="220319" y="0"/>
                  </a:lnTo>
                  <a:lnTo>
                    <a:pt x="0" y="0"/>
                  </a:lnTo>
                  <a:lnTo>
                    <a:pt x="0" y="236537"/>
                  </a:lnTo>
                  <a:close/>
                </a:path>
              </a:pathLst>
            </a:custGeom>
            <a:ln w="12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555871" y="4973573"/>
              <a:ext cx="1029335" cy="411480"/>
            </a:xfrm>
            <a:custGeom>
              <a:avLst/>
              <a:gdLst/>
              <a:ahLst/>
              <a:cxnLst/>
              <a:rect l="l" t="t" r="r" b="b"/>
              <a:pathLst>
                <a:path w="1029335" h="411479">
                  <a:moveTo>
                    <a:pt x="0" y="0"/>
                  </a:moveTo>
                  <a:lnTo>
                    <a:pt x="26415" y="12700"/>
                  </a:lnTo>
                  <a:lnTo>
                    <a:pt x="54990" y="23875"/>
                  </a:lnTo>
                  <a:lnTo>
                    <a:pt x="79248" y="53975"/>
                  </a:lnTo>
                  <a:lnTo>
                    <a:pt x="88137" y="85725"/>
                  </a:lnTo>
                  <a:lnTo>
                    <a:pt x="94741" y="127000"/>
                  </a:lnTo>
                  <a:lnTo>
                    <a:pt x="94741" y="168275"/>
                  </a:lnTo>
                  <a:lnTo>
                    <a:pt x="63880" y="168275"/>
                  </a:lnTo>
                  <a:lnTo>
                    <a:pt x="39624" y="168275"/>
                  </a:lnTo>
                  <a:lnTo>
                    <a:pt x="17525" y="168275"/>
                  </a:lnTo>
                  <a:lnTo>
                    <a:pt x="39624" y="147700"/>
                  </a:lnTo>
                  <a:lnTo>
                    <a:pt x="63880" y="147700"/>
                  </a:lnTo>
                  <a:lnTo>
                    <a:pt x="88137" y="168275"/>
                  </a:lnTo>
                  <a:lnTo>
                    <a:pt x="110108" y="211200"/>
                  </a:lnTo>
                  <a:lnTo>
                    <a:pt x="118871" y="242950"/>
                  </a:lnTo>
                  <a:lnTo>
                    <a:pt x="118871" y="274700"/>
                  </a:lnTo>
                  <a:lnTo>
                    <a:pt x="101345" y="315975"/>
                  </a:lnTo>
                  <a:lnTo>
                    <a:pt x="63880" y="327151"/>
                  </a:lnTo>
                  <a:lnTo>
                    <a:pt x="39624" y="327151"/>
                  </a:lnTo>
                  <a:lnTo>
                    <a:pt x="39624" y="295401"/>
                  </a:lnTo>
                  <a:lnTo>
                    <a:pt x="63880" y="304926"/>
                  </a:lnTo>
                  <a:lnTo>
                    <a:pt x="79248" y="347725"/>
                  </a:lnTo>
                  <a:lnTo>
                    <a:pt x="79248" y="389000"/>
                  </a:lnTo>
                  <a:lnTo>
                    <a:pt x="54990" y="398525"/>
                  </a:lnTo>
                  <a:lnTo>
                    <a:pt x="101345" y="411225"/>
                  </a:lnTo>
                </a:path>
                <a:path w="1029335" h="411479">
                  <a:moveTo>
                    <a:pt x="1028826" y="0"/>
                  </a:moveTo>
                  <a:lnTo>
                    <a:pt x="993648" y="12700"/>
                  </a:lnTo>
                  <a:lnTo>
                    <a:pt x="951738" y="23875"/>
                  </a:lnTo>
                  <a:lnTo>
                    <a:pt x="918717" y="53975"/>
                  </a:lnTo>
                  <a:lnTo>
                    <a:pt x="909827" y="85725"/>
                  </a:lnTo>
                  <a:lnTo>
                    <a:pt x="898905" y="127000"/>
                  </a:lnTo>
                  <a:lnTo>
                    <a:pt x="898905" y="168275"/>
                  </a:lnTo>
                  <a:lnTo>
                    <a:pt x="940688" y="168275"/>
                  </a:lnTo>
                  <a:lnTo>
                    <a:pt x="971550" y="168275"/>
                  </a:lnTo>
                  <a:lnTo>
                    <a:pt x="1002411" y="168275"/>
                  </a:lnTo>
                  <a:lnTo>
                    <a:pt x="971550" y="147700"/>
                  </a:lnTo>
                  <a:lnTo>
                    <a:pt x="940688" y="147700"/>
                  </a:lnTo>
                  <a:lnTo>
                    <a:pt x="909827" y="168275"/>
                  </a:lnTo>
                  <a:lnTo>
                    <a:pt x="876807" y="211200"/>
                  </a:lnTo>
                  <a:lnTo>
                    <a:pt x="868044" y="242950"/>
                  </a:lnTo>
                  <a:lnTo>
                    <a:pt x="868044" y="274700"/>
                  </a:lnTo>
                  <a:lnTo>
                    <a:pt x="887856" y="315975"/>
                  </a:lnTo>
                  <a:lnTo>
                    <a:pt x="940688" y="327151"/>
                  </a:lnTo>
                  <a:lnTo>
                    <a:pt x="971550" y="327151"/>
                  </a:lnTo>
                  <a:lnTo>
                    <a:pt x="971550" y="295401"/>
                  </a:lnTo>
                  <a:lnTo>
                    <a:pt x="940688" y="304926"/>
                  </a:lnTo>
                  <a:lnTo>
                    <a:pt x="918717" y="347725"/>
                  </a:lnTo>
                  <a:lnTo>
                    <a:pt x="918717" y="389000"/>
                  </a:lnTo>
                  <a:lnTo>
                    <a:pt x="951738" y="398525"/>
                  </a:lnTo>
                  <a:lnTo>
                    <a:pt x="890015" y="411225"/>
                  </a:lnTo>
                </a:path>
              </a:pathLst>
            </a:custGeom>
            <a:ln w="253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4683887" y="4521200"/>
            <a:ext cx="546100" cy="165100"/>
            <a:chOff x="4683887" y="4521200"/>
            <a:chExt cx="546100" cy="165100"/>
          </a:xfrm>
        </p:grpSpPr>
        <p:sp>
          <p:nvSpPr>
            <p:cNvPr id="17" name="object 17"/>
            <p:cNvSpPr/>
            <p:nvPr/>
          </p:nvSpPr>
          <p:spPr>
            <a:xfrm>
              <a:off x="4690236" y="4527549"/>
              <a:ext cx="533400" cy="152400"/>
            </a:xfrm>
            <a:custGeom>
              <a:avLst/>
              <a:gdLst/>
              <a:ahLst/>
              <a:cxnLst/>
              <a:rect l="l" t="t" r="r" b="b"/>
              <a:pathLst>
                <a:path w="533400" h="152400">
                  <a:moveTo>
                    <a:pt x="192024" y="0"/>
                  </a:moveTo>
                  <a:lnTo>
                    <a:pt x="0" y="76200"/>
                  </a:lnTo>
                  <a:lnTo>
                    <a:pt x="192024" y="152400"/>
                  </a:lnTo>
                  <a:lnTo>
                    <a:pt x="192024" y="114300"/>
                  </a:lnTo>
                  <a:lnTo>
                    <a:pt x="533146" y="114300"/>
                  </a:lnTo>
                  <a:lnTo>
                    <a:pt x="533146" y="38100"/>
                  </a:lnTo>
                  <a:lnTo>
                    <a:pt x="192024" y="38100"/>
                  </a:lnTo>
                  <a:lnTo>
                    <a:pt x="1920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690236" y="4527549"/>
              <a:ext cx="533400" cy="152400"/>
            </a:xfrm>
            <a:custGeom>
              <a:avLst/>
              <a:gdLst/>
              <a:ahLst/>
              <a:cxnLst/>
              <a:rect l="l" t="t" r="r" b="b"/>
              <a:pathLst>
                <a:path w="533400" h="152400">
                  <a:moveTo>
                    <a:pt x="0" y="76200"/>
                  </a:moveTo>
                  <a:lnTo>
                    <a:pt x="192024" y="0"/>
                  </a:lnTo>
                  <a:lnTo>
                    <a:pt x="192024" y="38100"/>
                  </a:lnTo>
                  <a:lnTo>
                    <a:pt x="533146" y="38100"/>
                  </a:lnTo>
                  <a:lnTo>
                    <a:pt x="533146" y="114300"/>
                  </a:lnTo>
                  <a:lnTo>
                    <a:pt x="192024" y="114300"/>
                  </a:lnTo>
                  <a:lnTo>
                    <a:pt x="192024" y="152400"/>
                  </a:lnTo>
                  <a:lnTo>
                    <a:pt x="0" y="76200"/>
                  </a:lnTo>
                  <a:close/>
                </a:path>
              </a:pathLst>
            </a:custGeom>
            <a:ln w="12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/>
          <p:nvPr/>
        </p:nvSpPr>
        <p:spPr>
          <a:xfrm>
            <a:off x="4945760" y="5892800"/>
            <a:ext cx="220345" cy="149225"/>
          </a:xfrm>
          <a:custGeom>
            <a:avLst/>
            <a:gdLst/>
            <a:ahLst/>
            <a:cxnLst/>
            <a:rect l="l" t="t" r="r" b="b"/>
            <a:pathLst>
              <a:path w="220345" h="149225">
                <a:moveTo>
                  <a:pt x="0" y="149225"/>
                </a:moveTo>
                <a:lnTo>
                  <a:pt x="110109" y="0"/>
                </a:lnTo>
                <a:lnTo>
                  <a:pt x="220344" y="149225"/>
                </a:lnTo>
                <a:lnTo>
                  <a:pt x="0" y="149225"/>
                </a:lnTo>
                <a:close/>
              </a:path>
            </a:pathLst>
          </a:custGeom>
          <a:ln w="12698">
            <a:solidFill>
              <a:srgbClr val="000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4483100" y="5434012"/>
            <a:ext cx="1170305" cy="727075"/>
          </a:xfrm>
          <a:prstGeom prst="rect">
            <a:avLst/>
          </a:prstGeom>
          <a:ln w="12698">
            <a:solidFill>
              <a:srgbClr val="000000"/>
            </a:solidFill>
          </a:ln>
        </p:spPr>
        <p:txBody>
          <a:bodyPr vert="horz" wrap="square" lIns="0" tIns="920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725"/>
              </a:spcBef>
            </a:pPr>
            <a:endParaRPr sz="2000">
              <a:latin typeface="Times New Roman"/>
              <a:cs typeface="Times New Roman"/>
            </a:endParaRPr>
          </a:p>
          <a:p>
            <a:pPr marL="721995">
              <a:lnSpc>
                <a:spcPct val="100000"/>
              </a:lnSpc>
            </a:pPr>
            <a:r>
              <a:rPr sz="2000" b="1" spc="-50" dirty="0">
                <a:solidFill>
                  <a:srgbClr val="000080"/>
                </a:solidFill>
                <a:latin typeface="Arial"/>
                <a:cs typeface="Arial"/>
              </a:rPr>
              <a:t>P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4571746" y="5473700"/>
            <a:ext cx="1083310" cy="340360"/>
            <a:chOff x="4571746" y="5473700"/>
            <a:chExt cx="1083310" cy="340360"/>
          </a:xfrm>
        </p:grpSpPr>
        <p:sp>
          <p:nvSpPr>
            <p:cNvPr id="22" name="object 22"/>
            <p:cNvSpPr/>
            <p:nvPr/>
          </p:nvSpPr>
          <p:spPr>
            <a:xfrm>
              <a:off x="4857622" y="5559425"/>
              <a:ext cx="288290" cy="254635"/>
            </a:xfrm>
            <a:custGeom>
              <a:avLst/>
              <a:gdLst/>
              <a:ahLst/>
              <a:cxnLst/>
              <a:rect l="l" t="t" r="r" b="b"/>
              <a:pathLst>
                <a:path w="288289" h="254635">
                  <a:moveTo>
                    <a:pt x="52971" y="29435"/>
                  </a:moveTo>
                  <a:lnTo>
                    <a:pt x="38226" y="33426"/>
                  </a:lnTo>
                  <a:lnTo>
                    <a:pt x="36286" y="48506"/>
                  </a:lnTo>
                  <a:lnTo>
                    <a:pt x="271525" y="254038"/>
                  </a:lnTo>
                  <a:lnTo>
                    <a:pt x="288163" y="234911"/>
                  </a:lnTo>
                  <a:lnTo>
                    <a:pt x="52971" y="29435"/>
                  </a:lnTo>
                  <a:close/>
                </a:path>
                <a:path w="288289" h="254635">
                  <a:moveTo>
                    <a:pt x="0" y="0"/>
                  </a:moveTo>
                  <a:lnTo>
                    <a:pt x="32385" y="78828"/>
                  </a:lnTo>
                  <a:lnTo>
                    <a:pt x="36286" y="48506"/>
                  </a:lnTo>
                  <a:lnTo>
                    <a:pt x="29972" y="42989"/>
                  </a:lnTo>
                  <a:lnTo>
                    <a:pt x="46609" y="23875"/>
                  </a:lnTo>
                  <a:lnTo>
                    <a:pt x="73508" y="23875"/>
                  </a:lnTo>
                  <a:lnTo>
                    <a:pt x="82423" y="21462"/>
                  </a:lnTo>
                  <a:lnTo>
                    <a:pt x="0" y="0"/>
                  </a:lnTo>
                  <a:close/>
                </a:path>
                <a:path w="288289" h="254635">
                  <a:moveTo>
                    <a:pt x="38226" y="33426"/>
                  </a:moveTo>
                  <a:lnTo>
                    <a:pt x="29972" y="42989"/>
                  </a:lnTo>
                  <a:lnTo>
                    <a:pt x="36286" y="48506"/>
                  </a:lnTo>
                  <a:lnTo>
                    <a:pt x="38226" y="33426"/>
                  </a:lnTo>
                  <a:close/>
                </a:path>
                <a:path w="288289" h="254635">
                  <a:moveTo>
                    <a:pt x="46609" y="23875"/>
                  </a:moveTo>
                  <a:lnTo>
                    <a:pt x="38296" y="33426"/>
                  </a:lnTo>
                  <a:lnTo>
                    <a:pt x="52971" y="29435"/>
                  </a:lnTo>
                  <a:lnTo>
                    <a:pt x="46609" y="23875"/>
                  </a:lnTo>
                  <a:close/>
                </a:path>
                <a:path w="288289" h="254635">
                  <a:moveTo>
                    <a:pt x="73508" y="23875"/>
                  </a:moveTo>
                  <a:lnTo>
                    <a:pt x="46609" y="23875"/>
                  </a:lnTo>
                  <a:lnTo>
                    <a:pt x="52971" y="29435"/>
                  </a:lnTo>
                  <a:lnTo>
                    <a:pt x="73508" y="23875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584445" y="5486400"/>
              <a:ext cx="1057910" cy="304800"/>
            </a:xfrm>
            <a:custGeom>
              <a:avLst/>
              <a:gdLst/>
              <a:ahLst/>
              <a:cxnLst/>
              <a:rect l="l" t="t" r="r" b="b"/>
              <a:pathLst>
                <a:path w="1057910" h="304800">
                  <a:moveTo>
                    <a:pt x="0" y="304800"/>
                  </a:moveTo>
                  <a:lnTo>
                    <a:pt x="13964" y="234915"/>
                  </a:lnTo>
                  <a:lnTo>
                    <a:pt x="53744" y="170761"/>
                  </a:lnTo>
                  <a:lnTo>
                    <a:pt x="82323" y="141405"/>
                  </a:lnTo>
                  <a:lnTo>
                    <a:pt x="116166" y="114167"/>
                  </a:lnTo>
                  <a:lnTo>
                    <a:pt x="154876" y="89277"/>
                  </a:lnTo>
                  <a:lnTo>
                    <a:pt x="198057" y="66964"/>
                  </a:lnTo>
                  <a:lnTo>
                    <a:pt x="245313" y="47456"/>
                  </a:lnTo>
                  <a:lnTo>
                    <a:pt x="296246" y="30982"/>
                  </a:lnTo>
                  <a:lnTo>
                    <a:pt x="350461" y="17770"/>
                  </a:lnTo>
                  <a:lnTo>
                    <a:pt x="407561" y="8050"/>
                  </a:lnTo>
                  <a:lnTo>
                    <a:pt x="467148" y="2050"/>
                  </a:lnTo>
                  <a:lnTo>
                    <a:pt x="528827" y="0"/>
                  </a:lnTo>
                  <a:lnTo>
                    <a:pt x="590481" y="2050"/>
                  </a:lnTo>
                  <a:lnTo>
                    <a:pt x="650047" y="8050"/>
                  </a:lnTo>
                  <a:lnTo>
                    <a:pt x="707128" y="17770"/>
                  </a:lnTo>
                  <a:lnTo>
                    <a:pt x="761328" y="30982"/>
                  </a:lnTo>
                  <a:lnTo>
                    <a:pt x="812249" y="47456"/>
                  </a:lnTo>
                  <a:lnTo>
                    <a:pt x="859494" y="66964"/>
                  </a:lnTo>
                  <a:lnTo>
                    <a:pt x="902668" y="89277"/>
                  </a:lnTo>
                  <a:lnTo>
                    <a:pt x="941372" y="114167"/>
                  </a:lnTo>
                  <a:lnTo>
                    <a:pt x="975211" y="141405"/>
                  </a:lnTo>
                  <a:lnTo>
                    <a:pt x="1003787" y="170761"/>
                  </a:lnTo>
                  <a:lnTo>
                    <a:pt x="1026704" y="202007"/>
                  </a:lnTo>
                  <a:lnTo>
                    <a:pt x="1053971" y="269255"/>
                  </a:lnTo>
                  <a:lnTo>
                    <a:pt x="1057528" y="304800"/>
                  </a:lnTo>
                </a:path>
              </a:pathLst>
            </a:custGeom>
            <a:ln w="25398">
              <a:solidFill>
                <a:srgbClr val="FF00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6019038" y="4191000"/>
            <a:ext cx="1513205" cy="1206500"/>
            <a:chOff x="6019038" y="4191000"/>
            <a:chExt cx="1513205" cy="1206500"/>
          </a:xfrm>
        </p:grpSpPr>
        <p:pic>
          <p:nvPicPr>
            <p:cNvPr id="25" name="object 2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71615" y="4897373"/>
              <a:ext cx="1445260" cy="152400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6071615" y="4897373"/>
              <a:ext cx="1445260" cy="152400"/>
            </a:xfrm>
            <a:custGeom>
              <a:avLst/>
              <a:gdLst/>
              <a:ahLst/>
              <a:cxnLst/>
              <a:rect l="l" t="t" r="r" b="b"/>
              <a:pathLst>
                <a:path w="1445259" h="152400">
                  <a:moveTo>
                    <a:pt x="0" y="152400"/>
                  </a:moveTo>
                  <a:lnTo>
                    <a:pt x="1445260" y="152400"/>
                  </a:lnTo>
                  <a:lnTo>
                    <a:pt x="1445260" y="0"/>
                  </a:lnTo>
                  <a:lnTo>
                    <a:pt x="0" y="0"/>
                  </a:lnTo>
                  <a:lnTo>
                    <a:pt x="0" y="152400"/>
                  </a:lnTo>
                  <a:close/>
                </a:path>
              </a:pathLst>
            </a:custGeom>
            <a:ln w="12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90614" y="4854638"/>
              <a:ext cx="220319" cy="236537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6190614" y="4854638"/>
              <a:ext cx="220345" cy="236854"/>
            </a:xfrm>
            <a:custGeom>
              <a:avLst/>
              <a:gdLst/>
              <a:ahLst/>
              <a:cxnLst/>
              <a:rect l="l" t="t" r="r" b="b"/>
              <a:pathLst>
                <a:path w="220345" h="236854">
                  <a:moveTo>
                    <a:pt x="0" y="236537"/>
                  </a:moveTo>
                  <a:lnTo>
                    <a:pt x="220319" y="236537"/>
                  </a:lnTo>
                  <a:lnTo>
                    <a:pt x="220319" y="0"/>
                  </a:lnTo>
                  <a:lnTo>
                    <a:pt x="0" y="0"/>
                  </a:lnTo>
                  <a:lnTo>
                    <a:pt x="0" y="236537"/>
                  </a:lnTo>
                  <a:close/>
                </a:path>
              </a:pathLst>
            </a:custGeom>
            <a:ln w="12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071615" y="4197349"/>
              <a:ext cx="1445260" cy="155575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6071615" y="4197349"/>
              <a:ext cx="1445260" cy="155575"/>
            </a:xfrm>
            <a:custGeom>
              <a:avLst/>
              <a:gdLst/>
              <a:ahLst/>
              <a:cxnLst/>
              <a:rect l="l" t="t" r="r" b="b"/>
              <a:pathLst>
                <a:path w="1445259" h="155575">
                  <a:moveTo>
                    <a:pt x="0" y="155575"/>
                  </a:moveTo>
                  <a:lnTo>
                    <a:pt x="1445260" y="155575"/>
                  </a:lnTo>
                  <a:lnTo>
                    <a:pt x="1445260" y="0"/>
                  </a:lnTo>
                  <a:lnTo>
                    <a:pt x="0" y="0"/>
                  </a:lnTo>
                  <a:lnTo>
                    <a:pt x="0" y="155575"/>
                  </a:lnTo>
                  <a:close/>
                </a:path>
              </a:pathLst>
            </a:custGeom>
            <a:ln w="12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177658" y="4854638"/>
              <a:ext cx="218109" cy="236537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7177658" y="4854638"/>
              <a:ext cx="218440" cy="236854"/>
            </a:xfrm>
            <a:custGeom>
              <a:avLst/>
              <a:gdLst/>
              <a:ahLst/>
              <a:cxnLst/>
              <a:rect l="l" t="t" r="r" b="b"/>
              <a:pathLst>
                <a:path w="218440" h="236854">
                  <a:moveTo>
                    <a:pt x="0" y="236537"/>
                  </a:moveTo>
                  <a:lnTo>
                    <a:pt x="218109" y="236537"/>
                  </a:lnTo>
                  <a:lnTo>
                    <a:pt x="218109" y="0"/>
                  </a:lnTo>
                  <a:lnTo>
                    <a:pt x="0" y="0"/>
                  </a:lnTo>
                  <a:lnTo>
                    <a:pt x="0" y="236537"/>
                  </a:lnTo>
                  <a:close/>
                </a:path>
              </a:pathLst>
            </a:custGeom>
            <a:ln w="12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6298564" y="4973573"/>
              <a:ext cx="1029335" cy="411480"/>
            </a:xfrm>
            <a:custGeom>
              <a:avLst/>
              <a:gdLst/>
              <a:ahLst/>
              <a:cxnLst/>
              <a:rect l="l" t="t" r="r" b="b"/>
              <a:pathLst>
                <a:path w="1029334" h="411479">
                  <a:moveTo>
                    <a:pt x="0" y="39750"/>
                  </a:moveTo>
                  <a:lnTo>
                    <a:pt x="33020" y="50800"/>
                  </a:lnTo>
                  <a:lnTo>
                    <a:pt x="74930" y="60325"/>
                  </a:lnTo>
                  <a:lnTo>
                    <a:pt x="105790" y="88900"/>
                  </a:lnTo>
                  <a:lnTo>
                    <a:pt x="116712" y="117475"/>
                  </a:lnTo>
                  <a:lnTo>
                    <a:pt x="125602" y="155575"/>
                  </a:lnTo>
                  <a:lnTo>
                    <a:pt x="125602" y="192150"/>
                  </a:lnTo>
                  <a:lnTo>
                    <a:pt x="85851" y="192150"/>
                  </a:lnTo>
                  <a:lnTo>
                    <a:pt x="55118" y="192150"/>
                  </a:lnTo>
                  <a:lnTo>
                    <a:pt x="21971" y="192150"/>
                  </a:lnTo>
                  <a:lnTo>
                    <a:pt x="55118" y="174625"/>
                  </a:lnTo>
                  <a:lnTo>
                    <a:pt x="85851" y="174625"/>
                  </a:lnTo>
                  <a:lnTo>
                    <a:pt x="116712" y="192150"/>
                  </a:lnTo>
                  <a:lnTo>
                    <a:pt x="147574" y="230250"/>
                  </a:lnTo>
                  <a:lnTo>
                    <a:pt x="158623" y="258825"/>
                  </a:lnTo>
                  <a:lnTo>
                    <a:pt x="158623" y="287400"/>
                  </a:lnTo>
                  <a:lnTo>
                    <a:pt x="136525" y="323976"/>
                  </a:lnTo>
                  <a:lnTo>
                    <a:pt x="85851" y="335025"/>
                  </a:lnTo>
                  <a:lnTo>
                    <a:pt x="55118" y="335025"/>
                  </a:lnTo>
                  <a:lnTo>
                    <a:pt x="55118" y="306450"/>
                  </a:lnTo>
                  <a:lnTo>
                    <a:pt x="85851" y="314451"/>
                  </a:lnTo>
                  <a:lnTo>
                    <a:pt x="105790" y="352551"/>
                  </a:lnTo>
                  <a:lnTo>
                    <a:pt x="105790" y="392175"/>
                  </a:lnTo>
                  <a:lnTo>
                    <a:pt x="74930" y="400176"/>
                  </a:lnTo>
                  <a:lnTo>
                    <a:pt x="134365" y="411225"/>
                  </a:lnTo>
                </a:path>
                <a:path w="1029334" h="411479">
                  <a:moveTo>
                    <a:pt x="1028827" y="0"/>
                  </a:moveTo>
                  <a:lnTo>
                    <a:pt x="993648" y="12700"/>
                  </a:lnTo>
                  <a:lnTo>
                    <a:pt x="951738" y="23875"/>
                  </a:lnTo>
                  <a:lnTo>
                    <a:pt x="920877" y="53975"/>
                  </a:lnTo>
                  <a:lnTo>
                    <a:pt x="909955" y="85725"/>
                  </a:lnTo>
                  <a:lnTo>
                    <a:pt x="901064" y="127000"/>
                  </a:lnTo>
                  <a:lnTo>
                    <a:pt x="901064" y="168275"/>
                  </a:lnTo>
                  <a:lnTo>
                    <a:pt x="940688" y="168275"/>
                  </a:lnTo>
                  <a:lnTo>
                    <a:pt x="971550" y="168275"/>
                  </a:lnTo>
                  <a:lnTo>
                    <a:pt x="1004696" y="168275"/>
                  </a:lnTo>
                  <a:lnTo>
                    <a:pt x="971550" y="147700"/>
                  </a:lnTo>
                  <a:lnTo>
                    <a:pt x="940688" y="147700"/>
                  </a:lnTo>
                  <a:lnTo>
                    <a:pt x="909955" y="168275"/>
                  </a:lnTo>
                  <a:lnTo>
                    <a:pt x="879093" y="211200"/>
                  </a:lnTo>
                  <a:lnTo>
                    <a:pt x="870204" y="242950"/>
                  </a:lnTo>
                  <a:lnTo>
                    <a:pt x="870204" y="274700"/>
                  </a:lnTo>
                  <a:lnTo>
                    <a:pt x="890015" y="315975"/>
                  </a:lnTo>
                  <a:lnTo>
                    <a:pt x="940688" y="327151"/>
                  </a:lnTo>
                  <a:lnTo>
                    <a:pt x="971550" y="327151"/>
                  </a:lnTo>
                  <a:lnTo>
                    <a:pt x="971550" y="295401"/>
                  </a:lnTo>
                  <a:lnTo>
                    <a:pt x="940688" y="304926"/>
                  </a:lnTo>
                  <a:lnTo>
                    <a:pt x="920877" y="347725"/>
                  </a:lnTo>
                  <a:lnTo>
                    <a:pt x="920877" y="389000"/>
                  </a:lnTo>
                  <a:lnTo>
                    <a:pt x="951738" y="398525"/>
                  </a:lnTo>
                  <a:lnTo>
                    <a:pt x="892302" y="411225"/>
                  </a:lnTo>
                </a:path>
              </a:pathLst>
            </a:custGeom>
            <a:ln w="253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6025387" y="4359274"/>
              <a:ext cx="1500505" cy="161925"/>
            </a:xfrm>
            <a:custGeom>
              <a:avLst/>
              <a:gdLst/>
              <a:ahLst/>
              <a:cxnLst/>
              <a:rect l="l" t="t" r="r" b="b"/>
              <a:pathLst>
                <a:path w="1500504" h="161925">
                  <a:moveTo>
                    <a:pt x="1500378" y="0"/>
                  </a:moveTo>
                  <a:lnTo>
                    <a:pt x="33020" y="0"/>
                  </a:lnTo>
                  <a:lnTo>
                    <a:pt x="41783" y="71500"/>
                  </a:lnTo>
                  <a:lnTo>
                    <a:pt x="0" y="101600"/>
                  </a:lnTo>
                  <a:lnTo>
                    <a:pt x="54990" y="87375"/>
                  </a:lnTo>
                  <a:lnTo>
                    <a:pt x="110109" y="115950"/>
                  </a:lnTo>
                  <a:lnTo>
                    <a:pt x="165226" y="101600"/>
                  </a:lnTo>
                  <a:lnTo>
                    <a:pt x="235712" y="71500"/>
                  </a:lnTo>
                  <a:lnTo>
                    <a:pt x="290829" y="101600"/>
                  </a:lnTo>
                  <a:lnTo>
                    <a:pt x="348107" y="101600"/>
                  </a:lnTo>
                  <a:lnTo>
                    <a:pt x="403098" y="87375"/>
                  </a:lnTo>
                  <a:lnTo>
                    <a:pt x="460375" y="71500"/>
                  </a:lnTo>
                  <a:lnTo>
                    <a:pt x="528701" y="57150"/>
                  </a:lnTo>
                  <a:lnTo>
                    <a:pt x="570611" y="71500"/>
                  </a:lnTo>
                  <a:lnTo>
                    <a:pt x="612393" y="87375"/>
                  </a:lnTo>
                  <a:lnTo>
                    <a:pt x="641095" y="131825"/>
                  </a:lnTo>
                  <a:lnTo>
                    <a:pt x="711581" y="131825"/>
                  </a:lnTo>
                  <a:lnTo>
                    <a:pt x="669670" y="115950"/>
                  </a:lnTo>
                  <a:lnTo>
                    <a:pt x="641095" y="71500"/>
                  </a:lnTo>
                  <a:lnTo>
                    <a:pt x="696213" y="57150"/>
                  </a:lnTo>
                  <a:lnTo>
                    <a:pt x="753490" y="57150"/>
                  </a:lnTo>
                  <a:lnTo>
                    <a:pt x="753490" y="101600"/>
                  </a:lnTo>
                  <a:lnTo>
                    <a:pt x="808482" y="71500"/>
                  </a:lnTo>
                  <a:lnTo>
                    <a:pt x="863600" y="71500"/>
                  </a:lnTo>
                  <a:lnTo>
                    <a:pt x="879093" y="115950"/>
                  </a:lnTo>
                  <a:lnTo>
                    <a:pt x="934085" y="101600"/>
                  </a:lnTo>
                  <a:lnTo>
                    <a:pt x="991362" y="71500"/>
                  </a:lnTo>
                  <a:lnTo>
                    <a:pt x="1075055" y="71500"/>
                  </a:lnTo>
                  <a:lnTo>
                    <a:pt x="1101597" y="115950"/>
                  </a:lnTo>
                  <a:lnTo>
                    <a:pt x="1158875" y="115950"/>
                  </a:lnTo>
                  <a:lnTo>
                    <a:pt x="1172083" y="161925"/>
                  </a:lnTo>
                  <a:lnTo>
                    <a:pt x="1200658" y="115950"/>
                  </a:lnTo>
                  <a:lnTo>
                    <a:pt x="1213865" y="71500"/>
                  </a:lnTo>
                  <a:lnTo>
                    <a:pt x="1255776" y="57150"/>
                  </a:lnTo>
                  <a:lnTo>
                    <a:pt x="1297686" y="57150"/>
                  </a:lnTo>
                  <a:lnTo>
                    <a:pt x="1268984" y="101600"/>
                  </a:lnTo>
                  <a:lnTo>
                    <a:pt x="1339468" y="71500"/>
                  </a:lnTo>
                  <a:lnTo>
                    <a:pt x="1394587" y="71500"/>
                  </a:lnTo>
                  <a:lnTo>
                    <a:pt x="1451864" y="101600"/>
                  </a:lnTo>
                  <a:lnTo>
                    <a:pt x="1493773" y="57150"/>
                  </a:lnTo>
                  <a:lnTo>
                    <a:pt x="1500378" y="0"/>
                  </a:lnTo>
                  <a:close/>
                </a:path>
              </a:pathLst>
            </a:custGeom>
            <a:solidFill>
              <a:srgbClr val="66FF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6025387" y="4359274"/>
              <a:ext cx="1500505" cy="161925"/>
            </a:xfrm>
            <a:custGeom>
              <a:avLst/>
              <a:gdLst/>
              <a:ahLst/>
              <a:cxnLst/>
              <a:rect l="l" t="t" r="r" b="b"/>
              <a:pathLst>
                <a:path w="1500504" h="161925">
                  <a:moveTo>
                    <a:pt x="33020" y="0"/>
                  </a:moveTo>
                  <a:lnTo>
                    <a:pt x="1500378" y="0"/>
                  </a:lnTo>
                  <a:lnTo>
                    <a:pt x="1493773" y="57150"/>
                  </a:lnTo>
                  <a:lnTo>
                    <a:pt x="1451864" y="101600"/>
                  </a:lnTo>
                  <a:lnTo>
                    <a:pt x="1394587" y="71500"/>
                  </a:lnTo>
                  <a:lnTo>
                    <a:pt x="1339468" y="71500"/>
                  </a:lnTo>
                  <a:lnTo>
                    <a:pt x="1268984" y="101600"/>
                  </a:lnTo>
                  <a:lnTo>
                    <a:pt x="1297686" y="57150"/>
                  </a:lnTo>
                  <a:lnTo>
                    <a:pt x="1255776" y="57150"/>
                  </a:lnTo>
                  <a:lnTo>
                    <a:pt x="1213865" y="71500"/>
                  </a:lnTo>
                  <a:lnTo>
                    <a:pt x="1200658" y="115950"/>
                  </a:lnTo>
                  <a:lnTo>
                    <a:pt x="1172083" y="161925"/>
                  </a:lnTo>
                  <a:lnTo>
                    <a:pt x="1158875" y="115950"/>
                  </a:lnTo>
                  <a:lnTo>
                    <a:pt x="1101597" y="115950"/>
                  </a:lnTo>
                  <a:lnTo>
                    <a:pt x="1075055" y="71500"/>
                  </a:lnTo>
                  <a:lnTo>
                    <a:pt x="1033271" y="71500"/>
                  </a:lnTo>
                  <a:lnTo>
                    <a:pt x="991362" y="71500"/>
                  </a:lnTo>
                  <a:lnTo>
                    <a:pt x="934085" y="101600"/>
                  </a:lnTo>
                  <a:lnTo>
                    <a:pt x="879093" y="115950"/>
                  </a:lnTo>
                  <a:lnTo>
                    <a:pt x="863600" y="71500"/>
                  </a:lnTo>
                  <a:lnTo>
                    <a:pt x="808482" y="71500"/>
                  </a:lnTo>
                  <a:lnTo>
                    <a:pt x="753490" y="101600"/>
                  </a:lnTo>
                  <a:lnTo>
                    <a:pt x="753490" y="57150"/>
                  </a:lnTo>
                  <a:lnTo>
                    <a:pt x="696213" y="57150"/>
                  </a:lnTo>
                  <a:lnTo>
                    <a:pt x="641095" y="71500"/>
                  </a:lnTo>
                  <a:lnTo>
                    <a:pt x="669670" y="115950"/>
                  </a:lnTo>
                  <a:lnTo>
                    <a:pt x="711581" y="131825"/>
                  </a:lnTo>
                  <a:lnTo>
                    <a:pt x="641095" y="131825"/>
                  </a:lnTo>
                  <a:lnTo>
                    <a:pt x="612393" y="87375"/>
                  </a:lnTo>
                  <a:lnTo>
                    <a:pt x="570611" y="71500"/>
                  </a:lnTo>
                  <a:lnTo>
                    <a:pt x="528701" y="57150"/>
                  </a:lnTo>
                  <a:lnTo>
                    <a:pt x="460375" y="71500"/>
                  </a:lnTo>
                  <a:lnTo>
                    <a:pt x="403098" y="87375"/>
                  </a:lnTo>
                  <a:lnTo>
                    <a:pt x="348107" y="101600"/>
                  </a:lnTo>
                  <a:lnTo>
                    <a:pt x="290829" y="101600"/>
                  </a:lnTo>
                  <a:lnTo>
                    <a:pt x="235712" y="71500"/>
                  </a:lnTo>
                  <a:lnTo>
                    <a:pt x="165226" y="101600"/>
                  </a:lnTo>
                  <a:lnTo>
                    <a:pt x="110109" y="115950"/>
                  </a:lnTo>
                  <a:lnTo>
                    <a:pt x="54990" y="87375"/>
                  </a:lnTo>
                  <a:lnTo>
                    <a:pt x="0" y="101600"/>
                  </a:lnTo>
                  <a:lnTo>
                    <a:pt x="41783" y="71500"/>
                  </a:lnTo>
                  <a:lnTo>
                    <a:pt x="33020" y="0"/>
                  </a:lnTo>
                </a:path>
              </a:pathLst>
            </a:custGeom>
            <a:ln w="12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6025387" y="4686299"/>
              <a:ext cx="1500505" cy="205104"/>
            </a:xfrm>
            <a:custGeom>
              <a:avLst/>
              <a:gdLst/>
              <a:ahLst/>
              <a:cxnLst/>
              <a:rect l="l" t="t" r="r" b="b"/>
              <a:pathLst>
                <a:path w="1500504" h="205104">
                  <a:moveTo>
                    <a:pt x="1172083" y="0"/>
                  </a:moveTo>
                  <a:lnTo>
                    <a:pt x="1158875" y="55499"/>
                  </a:lnTo>
                  <a:lnTo>
                    <a:pt x="1101597" y="55499"/>
                  </a:lnTo>
                  <a:lnTo>
                    <a:pt x="1075055" y="111125"/>
                  </a:lnTo>
                  <a:lnTo>
                    <a:pt x="991362" y="111125"/>
                  </a:lnTo>
                  <a:lnTo>
                    <a:pt x="934085" y="74549"/>
                  </a:lnTo>
                  <a:lnTo>
                    <a:pt x="879093" y="55499"/>
                  </a:lnTo>
                  <a:lnTo>
                    <a:pt x="863600" y="111125"/>
                  </a:lnTo>
                  <a:lnTo>
                    <a:pt x="808482" y="111125"/>
                  </a:lnTo>
                  <a:lnTo>
                    <a:pt x="753490" y="74549"/>
                  </a:lnTo>
                  <a:lnTo>
                    <a:pt x="753490" y="131699"/>
                  </a:lnTo>
                  <a:lnTo>
                    <a:pt x="696213" y="131699"/>
                  </a:lnTo>
                  <a:lnTo>
                    <a:pt x="641095" y="111125"/>
                  </a:lnTo>
                  <a:lnTo>
                    <a:pt x="669670" y="55499"/>
                  </a:lnTo>
                  <a:lnTo>
                    <a:pt x="711581" y="36449"/>
                  </a:lnTo>
                  <a:lnTo>
                    <a:pt x="641095" y="36449"/>
                  </a:lnTo>
                  <a:lnTo>
                    <a:pt x="612393" y="93599"/>
                  </a:lnTo>
                  <a:lnTo>
                    <a:pt x="570611" y="111125"/>
                  </a:lnTo>
                  <a:lnTo>
                    <a:pt x="528701" y="131699"/>
                  </a:lnTo>
                  <a:lnTo>
                    <a:pt x="460375" y="111125"/>
                  </a:lnTo>
                  <a:lnTo>
                    <a:pt x="403098" y="93599"/>
                  </a:lnTo>
                  <a:lnTo>
                    <a:pt x="348107" y="74549"/>
                  </a:lnTo>
                  <a:lnTo>
                    <a:pt x="290829" y="74549"/>
                  </a:lnTo>
                  <a:lnTo>
                    <a:pt x="235712" y="111125"/>
                  </a:lnTo>
                  <a:lnTo>
                    <a:pt x="165226" y="74549"/>
                  </a:lnTo>
                  <a:lnTo>
                    <a:pt x="110109" y="55499"/>
                  </a:lnTo>
                  <a:lnTo>
                    <a:pt x="54990" y="93599"/>
                  </a:lnTo>
                  <a:lnTo>
                    <a:pt x="0" y="74549"/>
                  </a:lnTo>
                  <a:lnTo>
                    <a:pt x="41783" y="111125"/>
                  </a:lnTo>
                  <a:lnTo>
                    <a:pt x="33020" y="204724"/>
                  </a:lnTo>
                  <a:lnTo>
                    <a:pt x="1500378" y="204724"/>
                  </a:lnTo>
                  <a:lnTo>
                    <a:pt x="1493773" y="131699"/>
                  </a:lnTo>
                  <a:lnTo>
                    <a:pt x="1451864" y="74549"/>
                  </a:lnTo>
                  <a:lnTo>
                    <a:pt x="1394587" y="111125"/>
                  </a:lnTo>
                  <a:lnTo>
                    <a:pt x="1339468" y="111125"/>
                  </a:lnTo>
                  <a:lnTo>
                    <a:pt x="1268984" y="74549"/>
                  </a:lnTo>
                  <a:lnTo>
                    <a:pt x="1297686" y="131699"/>
                  </a:lnTo>
                  <a:lnTo>
                    <a:pt x="1255776" y="131699"/>
                  </a:lnTo>
                  <a:lnTo>
                    <a:pt x="1213865" y="111125"/>
                  </a:lnTo>
                  <a:lnTo>
                    <a:pt x="1200658" y="55499"/>
                  </a:lnTo>
                  <a:lnTo>
                    <a:pt x="1172083" y="0"/>
                  </a:lnTo>
                  <a:close/>
                </a:path>
              </a:pathLst>
            </a:custGeom>
            <a:solidFill>
              <a:srgbClr val="66FF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6025387" y="4686299"/>
              <a:ext cx="1500505" cy="205104"/>
            </a:xfrm>
            <a:custGeom>
              <a:avLst/>
              <a:gdLst/>
              <a:ahLst/>
              <a:cxnLst/>
              <a:rect l="l" t="t" r="r" b="b"/>
              <a:pathLst>
                <a:path w="1500504" h="205104">
                  <a:moveTo>
                    <a:pt x="33020" y="204724"/>
                  </a:moveTo>
                  <a:lnTo>
                    <a:pt x="1500378" y="204724"/>
                  </a:lnTo>
                  <a:lnTo>
                    <a:pt x="1493773" y="131699"/>
                  </a:lnTo>
                  <a:lnTo>
                    <a:pt x="1451864" y="74549"/>
                  </a:lnTo>
                  <a:lnTo>
                    <a:pt x="1394587" y="111125"/>
                  </a:lnTo>
                  <a:lnTo>
                    <a:pt x="1339468" y="111125"/>
                  </a:lnTo>
                  <a:lnTo>
                    <a:pt x="1268984" y="74549"/>
                  </a:lnTo>
                  <a:lnTo>
                    <a:pt x="1297686" y="131699"/>
                  </a:lnTo>
                  <a:lnTo>
                    <a:pt x="1255776" y="131699"/>
                  </a:lnTo>
                  <a:lnTo>
                    <a:pt x="1213865" y="111125"/>
                  </a:lnTo>
                  <a:lnTo>
                    <a:pt x="1200658" y="55499"/>
                  </a:lnTo>
                  <a:lnTo>
                    <a:pt x="1172083" y="0"/>
                  </a:lnTo>
                  <a:lnTo>
                    <a:pt x="1158875" y="55499"/>
                  </a:lnTo>
                  <a:lnTo>
                    <a:pt x="1101597" y="55499"/>
                  </a:lnTo>
                  <a:lnTo>
                    <a:pt x="1075055" y="111125"/>
                  </a:lnTo>
                  <a:lnTo>
                    <a:pt x="1033271" y="111125"/>
                  </a:lnTo>
                  <a:lnTo>
                    <a:pt x="991362" y="111125"/>
                  </a:lnTo>
                  <a:lnTo>
                    <a:pt x="934085" y="74549"/>
                  </a:lnTo>
                  <a:lnTo>
                    <a:pt x="879093" y="55499"/>
                  </a:lnTo>
                  <a:lnTo>
                    <a:pt x="863600" y="111125"/>
                  </a:lnTo>
                  <a:lnTo>
                    <a:pt x="808482" y="111125"/>
                  </a:lnTo>
                  <a:lnTo>
                    <a:pt x="753490" y="74549"/>
                  </a:lnTo>
                  <a:lnTo>
                    <a:pt x="753490" y="131699"/>
                  </a:lnTo>
                  <a:lnTo>
                    <a:pt x="696213" y="131699"/>
                  </a:lnTo>
                  <a:lnTo>
                    <a:pt x="641095" y="111125"/>
                  </a:lnTo>
                  <a:lnTo>
                    <a:pt x="669670" y="55499"/>
                  </a:lnTo>
                  <a:lnTo>
                    <a:pt x="711581" y="36449"/>
                  </a:lnTo>
                  <a:lnTo>
                    <a:pt x="641095" y="36449"/>
                  </a:lnTo>
                  <a:lnTo>
                    <a:pt x="612393" y="93599"/>
                  </a:lnTo>
                  <a:lnTo>
                    <a:pt x="570611" y="111125"/>
                  </a:lnTo>
                  <a:lnTo>
                    <a:pt x="528701" y="131699"/>
                  </a:lnTo>
                  <a:lnTo>
                    <a:pt x="460375" y="111125"/>
                  </a:lnTo>
                  <a:lnTo>
                    <a:pt x="403098" y="93599"/>
                  </a:lnTo>
                  <a:lnTo>
                    <a:pt x="348107" y="74549"/>
                  </a:lnTo>
                  <a:lnTo>
                    <a:pt x="290829" y="74549"/>
                  </a:lnTo>
                  <a:lnTo>
                    <a:pt x="235712" y="111125"/>
                  </a:lnTo>
                  <a:lnTo>
                    <a:pt x="165226" y="74549"/>
                  </a:lnTo>
                  <a:lnTo>
                    <a:pt x="110109" y="55499"/>
                  </a:lnTo>
                  <a:lnTo>
                    <a:pt x="54990" y="93599"/>
                  </a:lnTo>
                  <a:lnTo>
                    <a:pt x="0" y="74549"/>
                  </a:lnTo>
                  <a:lnTo>
                    <a:pt x="41783" y="111125"/>
                  </a:lnTo>
                  <a:lnTo>
                    <a:pt x="33020" y="204724"/>
                  </a:lnTo>
                </a:path>
              </a:pathLst>
            </a:custGeom>
            <a:ln w="12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6538721" y="4527549"/>
              <a:ext cx="535305" cy="152400"/>
            </a:xfrm>
            <a:custGeom>
              <a:avLst/>
              <a:gdLst/>
              <a:ahLst/>
              <a:cxnLst/>
              <a:rect l="l" t="t" r="r" b="b"/>
              <a:pathLst>
                <a:path w="535304" h="152400">
                  <a:moveTo>
                    <a:pt x="192785" y="0"/>
                  </a:moveTo>
                  <a:lnTo>
                    <a:pt x="0" y="76200"/>
                  </a:lnTo>
                  <a:lnTo>
                    <a:pt x="192785" y="152400"/>
                  </a:lnTo>
                  <a:lnTo>
                    <a:pt x="192785" y="114300"/>
                  </a:lnTo>
                  <a:lnTo>
                    <a:pt x="535304" y="114300"/>
                  </a:lnTo>
                  <a:lnTo>
                    <a:pt x="535304" y="38100"/>
                  </a:lnTo>
                  <a:lnTo>
                    <a:pt x="192785" y="38100"/>
                  </a:lnTo>
                  <a:lnTo>
                    <a:pt x="19278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6538721" y="4527549"/>
              <a:ext cx="535305" cy="152400"/>
            </a:xfrm>
            <a:custGeom>
              <a:avLst/>
              <a:gdLst/>
              <a:ahLst/>
              <a:cxnLst/>
              <a:rect l="l" t="t" r="r" b="b"/>
              <a:pathLst>
                <a:path w="535304" h="152400">
                  <a:moveTo>
                    <a:pt x="0" y="76200"/>
                  </a:moveTo>
                  <a:lnTo>
                    <a:pt x="192785" y="0"/>
                  </a:lnTo>
                  <a:lnTo>
                    <a:pt x="192785" y="38100"/>
                  </a:lnTo>
                  <a:lnTo>
                    <a:pt x="535304" y="38100"/>
                  </a:lnTo>
                  <a:lnTo>
                    <a:pt x="535304" y="114300"/>
                  </a:lnTo>
                  <a:lnTo>
                    <a:pt x="192785" y="114300"/>
                  </a:lnTo>
                  <a:lnTo>
                    <a:pt x="192785" y="152400"/>
                  </a:lnTo>
                  <a:lnTo>
                    <a:pt x="0" y="76200"/>
                  </a:lnTo>
                  <a:close/>
                </a:path>
              </a:pathLst>
            </a:custGeom>
            <a:ln w="12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/>
          <p:nvPr/>
        </p:nvSpPr>
        <p:spPr>
          <a:xfrm>
            <a:off x="6766686" y="5559425"/>
            <a:ext cx="323215" cy="254635"/>
          </a:xfrm>
          <a:custGeom>
            <a:avLst/>
            <a:gdLst/>
            <a:ahLst/>
            <a:cxnLst/>
            <a:rect l="l" t="t" r="r" b="b"/>
            <a:pathLst>
              <a:path w="323215" h="254635">
                <a:moveTo>
                  <a:pt x="268136" y="26276"/>
                </a:moveTo>
                <a:lnTo>
                  <a:pt x="0" y="234441"/>
                </a:lnTo>
                <a:lnTo>
                  <a:pt x="15494" y="254508"/>
                </a:lnTo>
                <a:lnTo>
                  <a:pt x="283800" y="46332"/>
                </a:lnTo>
                <a:lnTo>
                  <a:pt x="282702" y="31140"/>
                </a:lnTo>
                <a:lnTo>
                  <a:pt x="268136" y="26276"/>
                </a:lnTo>
                <a:close/>
              </a:path>
              <a:path w="323215" h="254635">
                <a:moveTo>
                  <a:pt x="312726" y="21081"/>
                </a:moveTo>
                <a:lnTo>
                  <a:pt x="274828" y="21081"/>
                </a:lnTo>
                <a:lnTo>
                  <a:pt x="290449" y="41173"/>
                </a:lnTo>
                <a:lnTo>
                  <a:pt x="283800" y="46332"/>
                </a:lnTo>
                <a:lnTo>
                  <a:pt x="286004" y="76822"/>
                </a:lnTo>
                <a:lnTo>
                  <a:pt x="312726" y="21081"/>
                </a:lnTo>
                <a:close/>
              </a:path>
              <a:path w="323215" h="254635">
                <a:moveTo>
                  <a:pt x="282648" y="31140"/>
                </a:moveTo>
                <a:lnTo>
                  <a:pt x="283427" y="41173"/>
                </a:lnTo>
                <a:lnTo>
                  <a:pt x="283800" y="46332"/>
                </a:lnTo>
                <a:lnTo>
                  <a:pt x="290449" y="41173"/>
                </a:lnTo>
                <a:lnTo>
                  <a:pt x="282648" y="31140"/>
                </a:lnTo>
                <a:close/>
              </a:path>
              <a:path w="323215" h="254635">
                <a:moveTo>
                  <a:pt x="274828" y="21081"/>
                </a:moveTo>
                <a:lnTo>
                  <a:pt x="268136" y="26276"/>
                </a:lnTo>
                <a:lnTo>
                  <a:pt x="282702" y="31140"/>
                </a:lnTo>
                <a:lnTo>
                  <a:pt x="278866" y="26276"/>
                </a:lnTo>
                <a:lnTo>
                  <a:pt x="274828" y="21081"/>
                </a:lnTo>
                <a:close/>
              </a:path>
              <a:path w="323215" h="254635">
                <a:moveTo>
                  <a:pt x="322834" y="0"/>
                </a:moveTo>
                <a:lnTo>
                  <a:pt x="239268" y="16637"/>
                </a:lnTo>
                <a:lnTo>
                  <a:pt x="268136" y="26276"/>
                </a:lnTo>
                <a:lnTo>
                  <a:pt x="274828" y="21081"/>
                </a:lnTo>
                <a:lnTo>
                  <a:pt x="312726" y="21081"/>
                </a:lnTo>
                <a:lnTo>
                  <a:pt x="322834" y="0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659880" y="5892800"/>
            <a:ext cx="220345" cy="149225"/>
          </a:xfrm>
          <a:custGeom>
            <a:avLst/>
            <a:gdLst/>
            <a:ahLst/>
            <a:cxnLst/>
            <a:rect l="l" t="t" r="r" b="b"/>
            <a:pathLst>
              <a:path w="220345" h="149225">
                <a:moveTo>
                  <a:pt x="0" y="149225"/>
                </a:moveTo>
                <a:lnTo>
                  <a:pt x="110109" y="0"/>
                </a:lnTo>
                <a:lnTo>
                  <a:pt x="220345" y="149225"/>
                </a:lnTo>
                <a:lnTo>
                  <a:pt x="0" y="149225"/>
                </a:lnTo>
                <a:close/>
              </a:path>
            </a:pathLst>
          </a:custGeom>
          <a:ln w="12698">
            <a:solidFill>
              <a:srgbClr val="000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6230239" y="5434012"/>
            <a:ext cx="1165860" cy="727075"/>
          </a:xfrm>
          <a:prstGeom prst="rect">
            <a:avLst/>
          </a:prstGeom>
          <a:ln w="12698">
            <a:solidFill>
              <a:srgbClr val="000000"/>
            </a:solidFill>
          </a:ln>
        </p:spPr>
        <p:txBody>
          <a:bodyPr vert="horz" wrap="square" lIns="0" tIns="920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725"/>
              </a:spcBef>
            </a:pPr>
            <a:endParaRPr sz="2000">
              <a:latin typeface="Times New Roman"/>
              <a:cs typeface="Times New Roman"/>
            </a:endParaRPr>
          </a:p>
          <a:p>
            <a:pPr marL="688975">
              <a:lnSpc>
                <a:spcPct val="100000"/>
              </a:lnSpc>
            </a:pPr>
            <a:r>
              <a:rPr sz="2000" b="1" spc="-50" dirty="0">
                <a:solidFill>
                  <a:srgbClr val="000080"/>
                </a:solidFill>
                <a:latin typeface="Arial"/>
                <a:cs typeface="Arial"/>
              </a:rPr>
              <a:t>P</a:t>
            </a:r>
            <a:endParaRPr sz="2000">
              <a:latin typeface="Arial"/>
              <a:cs typeface="Arial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6298565" y="5486400"/>
            <a:ext cx="1057910" cy="304800"/>
          </a:xfrm>
          <a:custGeom>
            <a:avLst/>
            <a:gdLst/>
            <a:ahLst/>
            <a:cxnLst/>
            <a:rect l="l" t="t" r="r" b="b"/>
            <a:pathLst>
              <a:path w="1057909" h="304800">
                <a:moveTo>
                  <a:pt x="0" y="304800"/>
                </a:moveTo>
                <a:lnTo>
                  <a:pt x="13964" y="234915"/>
                </a:lnTo>
                <a:lnTo>
                  <a:pt x="53741" y="170761"/>
                </a:lnTo>
                <a:lnTo>
                  <a:pt x="82317" y="141405"/>
                </a:lnTo>
                <a:lnTo>
                  <a:pt x="116156" y="114167"/>
                </a:lnTo>
                <a:lnTo>
                  <a:pt x="154860" y="89277"/>
                </a:lnTo>
                <a:lnTo>
                  <a:pt x="198034" y="66964"/>
                </a:lnTo>
                <a:lnTo>
                  <a:pt x="245279" y="47456"/>
                </a:lnTo>
                <a:lnTo>
                  <a:pt x="296200" y="30982"/>
                </a:lnTo>
                <a:lnTo>
                  <a:pt x="350400" y="17770"/>
                </a:lnTo>
                <a:lnTo>
                  <a:pt x="407481" y="8050"/>
                </a:lnTo>
                <a:lnTo>
                  <a:pt x="467047" y="2050"/>
                </a:lnTo>
                <a:lnTo>
                  <a:pt x="528701" y="0"/>
                </a:lnTo>
                <a:lnTo>
                  <a:pt x="590380" y="2050"/>
                </a:lnTo>
                <a:lnTo>
                  <a:pt x="649967" y="8050"/>
                </a:lnTo>
                <a:lnTo>
                  <a:pt x="707067" y="17770"/>
                </a:lnTo>
                <a:lnTo>
                  <a:pt x="761282" y="30982"/>
                </a:lnTo>
                <a:lnTo>
                  <a:pt x="812215" y="47456"/>
                </a:lnTo>
                <a:lnTo>
                  <a:pt x="859471" y="66964"/>
                </a:lnTo>
                <a:lnTo>
                  <a:pt x="902652" y="89277"/>
                </a:lnTo>
                <a:lnTo>
                  <a:pt x="941362" y="114167"/>
                </a:lnTo>
                <a:lnTo>
                  <a:pt x="975205" y="141405"/>
                </a:lnTo>
                <a:lnTo>
                  <a:pt x="1003784" y="170761"/>
                </a:lnTo>
                <a:lnTo>
                  <a:pt x="1026702" y="202007"/>
                </a:lnTo>
                <a:lnTo>
                  <a:pt x="1053971" y="269255"/>
                </a:lnTo>
                <a:lnTo>
                  <a:pt x="1057529" y="304800"/>
                </a:lnTo>
              </a:path>
            </a:pathLst>
          </a:custGeom>
          <a:ln w="25398">
            <a:solidFill>
              <a:srgbClr val="FF00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7608569" y="1476883"/>
            <a:ext cx="1233170" cy="14884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FF0033"/>
                </a:solidFill>
                <a:latin typeface="Arial MT"/>
                <a:cs typeface="Arial MT"/>
              </a:rPr>
              <a:t>Common </a:t>
            </a:r>
            <a:r>
              <a:rPr sz="1600" dirty="0">
                <a:solidFill>
                  <a:srgbClr val="FF0033"/>
                </a:solidFill>
                <a:latin typeface="Arial MT"/>
                <a:cs typeface="Arial MT"/>
              </a:rPr>
              <a:t>biofilms</a:t>
            </a:r>
            <a:r>
              <a:rPr sz="1600" spc="-55" dirty="0">
                <a:solidFill>
                  <a:srgbClr val="FF0033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0033"/>
                </a:solidFill>
                <a:latin typeface="Arial MT"/>
                <a:cs typeface="Arial MT"/>
              </a:rPr>
              <a:t>are</a:t>
            </a:r>
            <a:r>
              <a:rPr sz="1600" spc="-35" dirty="0">
                <a:solidFill>
                  <a:srgbClr val="FF0033"/>
                </a:solidFill>
                <a:latin typeface="Arial MT"/>
                <a:cs typeface="Arial MT"/>
              </a:rPr>
              <a:t> </a:t>
            </a:r>
            <a:r>
              <a:rPr sz="1600" spc="-50" dirty="0">
                <a:solidFill>
                  <a:srgbClr val="FF0033"/>
                </a:solidFill>
                <a:latin typeface="Arial MT"/>
                <a:cs typeface="Arial MT"/>
              </a:rPr>
              <a:t>4 </a:t>
            </a:r>
            <a:r>
              <a:rPr sz="1600" dirty="0">
                <a:solidFill>
                  <a:srgbClr val="FF0033"/>
                </a:solidFill>
                <a:latin typeface="Arial MT"/>
                <a:cs typeface="Arial MT"/>
              </a:rPr>
              <a:t>times</a:t>
            </a:r>
            <a:r>
              <a:rPr sz="1600" spc="-50" dirty="0">
                <a:solidFill>
                  <a:srgbClr val="FF0033"/>
                </a:solidFill>
                <a:latin typeface="Arial MT"/>
                <a:cs typeface="Arial MT"/>
              </a:rPr>
              <a:t> </a:t>
            </a:r>
            <a:r>
              <a:rPr sz="1600" spc="-20" dirty="0">
                <a:solidFill>
                  <a:srgbClr val="FF0033"/>
                </a:solidFill>
                <a:latin typeface="Arial MT"/>
                <a:cs typeface="Arial MT"/>
              </a:rPr>
              <a:t>more </a:t>
            </a:r>
            <a:r>
              <a:rPr sz="1600" spc="-10" dirty="0">
                <a:solidFill>
                  <a:srgbClr val="FF0033"/>
                </a:solidFill>
                <a:latin typeface="Arial MT"/>
                <a:cs typeface="Arial MT"/>
              </a:rPr>
              <a:t>insulating </a:t>
            </a:r>
            <a:r>
              <a:rPr sz="1600" dirty="0">
                <a:solidFill>
                  <a:srgbClr val="FF0033"/>
                </a:solidFill>
                <a:latin typeface="Arial MT"/>
                <a:cs typeface="Arial MT"/>
              </a:rPr>
              <a:t>than</a:t>
            </a:r>
            <a:r>
              <a:rPr sz="1600" spc="-40" dirty="0">
                <a:solidFill>
                  <a:srgbClr val="FF0033"/>
                </a:solidFill>
                <a:latin typeface="Arial MT"/>
                <a:cs typeface="Arial MT"/>
              </a:rPr>
              <a:t> </a:t>
            </a:r>
            <a:r>
              <a:rPr sz="1600" spc="-20" dirty="0">
                <a:solidFill>
                  <a:srgbClr val="FF0033"/>
                </a:solidFill>
                <a:latin typeface="Arial MT"/>
                <a:cs typeface="Arial MT"/>
              </a:rPr>
              <a:t>CaCO3 </a:t>
            </a:r>
            <a:r>
              <a:rPr sz="1600" spc="-10" dirty="0">
                <a:solidFill>
                  <a:srgbClr val="FF0033"/>
                </a:solidFill>
                <a:latin typeface="Arial MT"/>
                <a:cs typeface="Arial MT"/>
              </a:rPr>
              <a:t>scale!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47" name="object 4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570">
              <a:lnSpc>
                <a:spcPts val="1240"/>
              </a:lnSpc>
            </a:pPr>
            <a:fld id="{81D60167-4931-47E6-BA6A-407CBD079E47}" type="slidenum">
              <a:rPr spc="-25" dirty="0"/>
              <a:t>44</a:t>
            </a:fld>
            <a:endParaRPr spc="-25" dirty="0"/>
          </a:p>
        </p:txBody>
      </p:sp>
      <p:sp>
        <p:nvSpPr>
          <p:cNvPr id="45" name="object 45"/>
          <p:cNvSpPr txBox="1"/>
          <p:nvPr/>
        </p:nvSpPr>
        <p:spPr>
          <a:xfrm>
            <a:off x="383540" y="1714881"/>
            <a:ext cx="2813050" cy="24345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4965" indent="-342265">
              <a:lnSpc>
                <a:spcPts val="2285"/>
              </a:lnSpc>
              <a:spcBef>
                <a:spcPts val="105"/>
              </a:spcBef>
              <a:buFont typeface="Arial MT"/>
              <a:buChar char="•"/>
              <a:tabLst>
                <a:tab pos="354965" algn="l"/>
              </a:tabLst>
            </a:pPr>
            <a:r>
              <a:rPr sz="2000" dirty="0">
                <a:latin typeface="Calibri"/>
                <a:cs typeface="Calibri"/>
              </a:rPr>
              <a:t>More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insulating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than</a:t>
            </a:r>
            <a:endParaRPr sz="2000">
              <a:latin typeface="Calibri"/>
              <a:cs typeface="Calibri"/>
            </a:endParaRPr>
          </a:p>
          <a:p>
            <a:pPr marL="355600">
              <a:lnSpc>
                <a:spcPts val="2285"/>
              </a:lnSpc>
            </a:pPr>
            <a:r>
              <a:rPr sz="2000" dirty="0">
                <a:latin typeface="Calibri"/>
                <a:cs typeface="Calibri"/>
              </a:rPr>
              <a:t>most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common</a:t>
            </a:r>
            <a:r>
              <a:rPr sz="2000" spc="-8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scales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50" dirty="0">
                <a:latin typeface="Wingdings"/>
                <a:cs typeface="Wingdings"/>
              </a:rPr>
              <a:t></a:t>
            </a:r>
            <a:endParaRPr sz="2000">
              <a:latin typeface="Wingdings"/>
              <a:cs typeface="Wingdings"/>
            </a:endParaRPr>
          </a:p>
          <a:p>
            <a:pPr marL="355600" marR="298450" indent="-342900">
              <a:lnSpc>
                <a:spcPts val="2160"/>
              </a:lnSpc>
              <a:spcBef>
                <a:spcPts val="500"/>
              </a:spcBef>
              <a:buFont typeface="Arial MT"/>
              <a:buChar char="•"/>
              <a:tabLst>
                <a:tab pos="355600" algn="l"/>
              </a:tabLst>
            </a:pPr>
            <a:r>
              <a:rPr sz="2000" dirty="0">
                <a:latin typeface="Calibri"/>
                <a:cs typeface="Calibri"/>
              </a:rPr>
              <a:t>Reduce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heat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transfer </a:t>
            </a:r>
            <a:r>
              <a:rPr sz="2000" spc="-10" dirty="0">
                <a:latin typeface="Calibri"/>
                <a:cs typeface="Calibri"/>
              </a:rPr>
              <a:t>efficiency</a:t>
            </a:r>
            <a:endParaRPr sz="2000">
              <a:latin typeface="Calibri"/>
              <a:cs typeface="Calibri"/>
            </a:endParaRPr>
          </a:p>
          <a:p>
            <a:pPr marL="355600" marR="33020" indent="-342900">
              <a:lnSpc>
                <a:spcPts val="2160"/>
              </a:lnSpc>
              <a:spcBef>
                <a:spcPts val="480"/>
              </a:spcBef>
              <a:buFont typeface="Arial MT"/>
              <a:buChar char="•"/>
              <a:tabLst>
                <a:tab pos="355600" algn="l"/>
              </a:tabLst>
            </a:pPr>
            <a:r>
              <a:rPr sz="2000" dirty="0">
                <a:latin typeface="Calibri"/>
                <a:cs typeface="Calibri"/>
              </a:rPr>
              <a:t>Increase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dP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across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heat </a:t>
            </a:r>
            <a:r>
              <a:rPr sz="2000" spc="-10" dirty="0">
                <a:latin typeface="Calibri"/>
                <a:cs typeface="Calibri"/>
              </a:rPr>
              <a:t>exchangers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&amp;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reduce </a:t>
            </a:r>
            <a:r>
              <a:rPr sz="2000" spc="-20" dirty="0">
                <a:latin typeface="Calibri"/>
                <a:cs typeface="Calibri"/>
              </a:rPr>
              <a:t>flow</a:t>
            </a:r>
            <a:endParaRPr sz="20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210"/>
              </a:spcBef>
              <a:buFont typeface="Arial MT"/>
              <a:buChar char="•"/>
              <a:tabLst>
                <a:tab pos="354965" algn="l"/>
              </a:tabLst>
            </a:pPr>
            <a:r>
              <a:rPr sz="2000" dirty="0">
                <a:latin typeface="Calibri"/>
                <a:cs typeface="Calibri"/>
              </a:rPr>
              <a:t>Health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risks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(legionella)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6" name="object 46"/>
          <p:cNvSpPr txBox="1">
            <a:spLocks noGrp="1"/>
          </p:cNvSpPr>
          <p:nvPr>
            <p:ph type="title"/>
          </p:nvPr>
        </p:nvSpPr>
        <p:spPr>
          <a:xfrm>
            <a:off x="2438400" y="177800"/>
            <a:ext cx="6019800" cy="736600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381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00"/>
              </a:spcBef>
            </a:pPr>
            <a:r>
              <a:rPr sz="2400" spc="-10" dirty="0">
                <a:latin typeface="Arial"/>
                <a:cs typeface="Arial"/>
              </a:rPr>
              <a:t>Biofilms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57400" y="0"/>
            <a:ext cx="5105400" cy="914400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952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75"/>
              </a:spcBef>
            </a:pPr>
            <a:r>
              <a:rPr dirty="0"/>
              <a:t>Virtuous</a:t>
            </a:r>
            <a:r>
              <a:rPr spc="-35" dirty="0"/>
              <a:t> </a:t>
            </a:r>
            <a:r>
              <a:rPr spc="-10" dirty="0"/>
              <a:t>Triangle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-4762" y="1217612"/>
            <a:ext cx="5572125" cy="3816350"/>
            <a:chOff x="-4762" y="1217612"/>
            <a:chExt cx="5572125" cy="3816350"/>
          </a:xfrm>
        </p:grpSpPr>
        <p:sp>
          <p:nvSpPr>
            <p:cNvPr id="5" name="object 5"/>
            <p:cNvSpPr/>
            <p:nvPr/>
          </p:nvSpPr>
          <p:spPr>
            <a:xfrm>
              <a:off x="0" y="1222375"/>
              <a:ext cx="5562600" cy="3806825"/>
            </a:xfrm>
            <a:custGeom>
              <a:avLst/>
              <a:gdLst/>
              <a:ahLst/>
              <a:cxnLst/>
              <a:rect l="l" t="t" r="r" b="b"/>
              <a:pathLst>
                <a:path w="5562600" h="3806825">
                  <a:moveTo>
                    <a:pt x="2781300" y="0"/>
                  </a:moveTo>
                  <a:lnTo>
                    <a:pt x="0" y="3806825"/>
                  </a:lnTo>
                  <a:lnTo>
                    <a:pt x="5562600" y="3806825"/>
                  </a:lnTo>
                  <a:lnTo>
                    <a:pt x="2781300" y="0"/>
                  </a:lnTo>
                  <a:close/>
                </a:path>
              </a:pathLst>
            </a:custGeom>
            <a:solidFill>
              <a:srgbClr val="FF9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1222375"/>
              <a:ext cx="5562600" cy="3806825"/>
            </a:xfrm>
            <a:custGeom>
              <a:avLst/>
              <a:gdLst/>
              <a:ahLst/>
              <a:cxnLst/>
              <a:rect l="l" t="t" r="r" b="b"/>
              <a:pathLst>
                <a:path w="5562600" h="3806825">
                  <a:moveTo>
                    <a:pt x="0" y="3806825"/>
                  </a:moveTo>
                  <a:lnTo>
                    <a:pt x="2781300" y="0"/>
                  </a:lnTo>
                  <a:lnTo>
                    <a:pt x="5562600" y="3806825"/>
                  </a:lnTo>
                  <a:lnTo>
                    <a:pt x="0" y="3806825"/>
                  </a:lnTo>
                  <a:close/>
                </a:path>
              </a:pathLst>
            </a:custGeom>
            <a:ln w="9525">
              <a:solidFill>
                <a:srgbClr val="6600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142847" y="2156460"/>
              <a:ext cx="3277235" cy="2370455"/>
            </a:xfrm>
            <a:custGeom>
              <a:avLst/>
              <a:gdLst/>
              <a:ahLst/>
              <a:cxnLst/>
              <a:rect l="l" t="t" r="r" b="b"/>
              <a:pathLst>
                <a:path w="3277235" h="2370454">
                  <a:moveTo>
                    <a:pt x="1638452" y="0"/>
                  </a:moveTo>
                  <a:lnTo>
                    <a:pt x="0" y="2370454"/>
                  </a:lnTo>
                  <a:lnTo>
                    <a:pt x="3276879" y="2370454"/>
                  </a:lnTo>
                  <a:lnTo>
                    <a:pt x="1638452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142847" y="2156460"/>
              <a:ext cx="3277235" cy="2370455"/>
            </a:xfrm>
            <a:custGeom>
              <a:avLst/>
              <a:gdLst/>
              <a:ahLst/>
              <a:cxnLst/>
              <a:rect l="l" t="t" r="r" b="b"/>
              <a:pathLst>
                <a:path w="3277235" h="2370454">
                  <a:moveTo>
                    <a:pt x="0" y="2370454"/>
                  </a:moveTo>
                  <a:lnTo>
                    <a:pt x="1638452" y="0"/>
                  </a:lnTo>
                  <a:lnTo>
                    <a:pt x="3276879" y="2370454"/>
                  </a:lnTo>
                  <a:lnTo>
                    <a:pt x="0" y="2370454"/>
                  </a:lnTo>
                  <a:close/>
                </a:path>
              </a:pathLst>
            </a:custGeom>
            <a:ln w="9525">
              <a:solidFill>
                <a:srgbClr val="6600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75935" y="2409999"/>
              <a:ext cx="3298985" cy="1905777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307340" y="3312033"/>
            <a:ext cx="8304530" cy="30657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53260" marR="5300980" indent="-3175" algn="ctr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0000CC"/>
                </a:solidFill>
                <a:latin typeface="Arial"/>
                <a:cs typeface="Arial"/>
              </a:rPr>
              <a:t>Cooling Water Problems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780"/>
              </a:spcBef>
            </a:pPr>
            <a:endParaRPr sz="1800">
              <a:latin typeface="Arial"/>
              <a:cs typeface="Arial"/>
            </a:endParaRPr>
          </a:p>
          <a:p>
            <a:pPr marL="1575435">
              <a:lnSpc>
                <a:spcPct val="100000"/>
              </a:lnSpc>
              <a:spcBef>
                <a:spcPts val="5"/>
              </a:spcBef>
            </a:pPr>
            <a:r>
              <a:rPr sz="2000" b="1" spc="-10" dirty="0">
                <a:latin typeface="Arial"/>
                <a:cs typeface="Arial"/>
              </a:rPr>
              <a:t>Bio-fouling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700"/>
              </a:spcBef>
            </a:pPr>
            <a:endParaRPr sz="20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2000" b="1" dirty="0">
                <a:solidFill>
                  <a:srgbClr val="C0504D"/>
                </a:solidFill>
                <a:latin typeface="Arial"/>
                <a:cs typeface="Arial"/>
              </a:rPr>
              <a:t>These</a:t>
            </a:r>
            <a:r>
              <a:rPr sz="2000" b="1" spc="40" dirty="0">
                <a:solidFill>
                  <a:srgbClr val="C0504D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C0504D"/>
                </a:solidFill>
                <a:latin typeface="Arial"/>
                <a:cs typeface="Arial"/>
              </a:rPr>
              <a:t>scaling/corrosion/fouling/microbiological</a:t>
            </a:r>
            <a:r>
              <a:rPr sz="2000" b="1" spc="10" dirty="0">
                <a:solidFill>
                  <a:srgbClr val="C0504D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C0504D"/>
                </a:solidFill>
                <a:latin typeface="Arial"/>
                <a:cs typeface="Arial"/>
              </a:rPr>
              <a:t>problems</a:t>
            </a:r>
            <a:r>
              <a:rPr sz="2000" b="1" spc="30" dirty="0">
                <a:solidFill>
                  <a:srgbClr val="C0504D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C0504D"/>
                </a:solidFill>
                <a:latin typeface="Arial"/>
                <a:cs typeface="Arial"/>
              </a:rPr>
              <a:t>of</a:t>
            </a:r>
            <a:r>
              <a:rPr sz="2000" b="1" spc="60" dirty="0">
                <a:solidFill>
                  <a:srgbClr val="C0504D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C0504D"/>
                </a:solidFill>
                <a:latin typeface="Arial"/>
                <a:cs typeface="Arial"/>
              </a:rPr>
              <a:t>cooling </a:t>
            </a:r>
            <a:r>
              <a:rPr sz="2000" b="1" dirty="0">
                <a:solidFill>
                  <a:srgbClr val="C0504D"/>
                </a:solidFill>
                <a:latin typeface="Arial"/>
                <a:cs typeface="Arial"/>
              </a:rPr>
              <a:t>water</a:t>
            </a:r>
            <a:r>
              <a:rPr sz="2000" b="1" spc="-70" dirty="0">
                <a:solidFill>
                  <a:srgbClr val="C0504D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C0504D"/>
                </a:solidFill>
                <a:latin typeface="Arial"/>
                <a:cs typeface="Arial"/>
              </a:rPr>
              <a:t>can</a:t>
            </a:r>
            <a:r>
              <a:rPr sz="2000" b="1" spc="-5" dirty="0">
                <a:solidFill>
                  <a:srgbClr val="C0504D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C0504D"/>
                </a:solidFill>
                <a:latin typeface="Arial"/>
                <a:cs typeface="Arial"/>
              </a:rPr>
              <a:t>be</a:t>
            </a:r>
            <a:r>
              <a:rPr sz="2000" b="1" spc="-30" dirty="0">
                <a:solidFill>
                  <a:srgbClr val="C0504D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C0504D"/>
                </a:solidFill>
                <a:latin typeface="Arial"/>
                <a:cs typeface="Arial"/>
              </a:rPr>
              <a:t>controlled</a:t>
            </a:r>
            <a:r>
              <a:rPr sz="2000" b="1" spc="-40" dirty="0">
                <a:solidFill>
                  <a:srgbClr val="C0504D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C0504D"/>
                </a:solidFill>
                <a:latin typeface="Arial"/>
                <a:cs typeface="Arial"/>
              </a:rPr>
              <a:t>by</a:t>
            </a:r>
            <a:r>
              <a:rPr sz="2000" b="1" spc="-10" dirty="0">
                <a:solidFill>
                  <a:srgbClr val="C0504D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C0504D"/>
                </a:solidFill>
                <a:latin typeface="Arial"/>
                <a:cs typeface="Arial"/>
              </a:rPr>
              <a:t>treating</a:t>
            </a:r>
            <a:r>
              <a:rPr sz="2000" b="1" spc="-60" dirty="0">
                <a:solidFill>
                  <a:srgbClr val="C0504D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C0504D"/>
                </a:solidFill>
                <a:latin typeface="Arial"/>
                <a:cs typeface="Arial"/>
              </a:rPr>
              <a:t>cooling</a:t>
            </a:r>
            <a:r>
              <a:rPr sz="2000" b="1" spc="-25" dirty="0">
                <a:solidFill>
                  <a:srgbClr val="C0504D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C0504D"/>
                </a:solidFill>
                <a:latin typeface="Arial"/>
                <a:cs typeface="Arial"/>
              </a:rPr>
              <a:t>waters</a:t>
            </a:r>
            <a:r>
              <a:rPr sz="2000" b="1" spc="-50" dirty="0">
                <a:solidFill>
                  <a:srgbClr val="C0504D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C0504D"/>
                </a:solidFill>
                <a:latin typeface="Arial"/>
                <a:cs typeface="Arial"/>
              </a:rPr>
              <a:t>with</a:t>
            </a:r>
            <a:r>
              <a:rPr sz="2000" b="1" spc="-50" dirty="0">
                <a:solidFill>
                  <a:srgbClr val="C0504D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C0504D"/>
                </a:solidFill>
                <a:latin typeface="Arial"/>
                <a:cs typeface="Arial"/>
              </a:rPr>
              <a:t>integrated </a:t>
            </a:r>
            <a:r>
              <a:rPr sz="2000" b="1" dirty="0">
                <a:solidFill>
                  <a:srgbClr val="C0504D"/>
                </a:solidFill>
                <a:latin typeface="Arial"/>
                <a:cs typeface="Arial"/>
              </a:rPr>
              <a:t>chemical</a:t>
            </a:r>
            <a:r>
              <a:rPr sz="2000" b="1" spc="-55" dirty="0">
                <a:solidFill>
                  <a:srgbClr val="C0504D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C0504D"/>
                </a:solidFill>
                <a:latin typeface="Arial"/>
                <a:cs typeface="Arial"/>
              </a:rPr>
              <a:t>treatment</a:t>
            </a:r>
            <a:r>
              <a:rPr sz="2000" b="1" spc="-45" dirty="0">
                <a:solidFill>
                  <a:srgbClr val="C0504D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C0504D"/>
                </a:solidFill>
                <a:latin typeface="Arial"/>
                <a:cs typeface="Arial"/>
              </a:rPr>
              <a:t>program.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5676900" y="1630426"/>
            <a:ext cx="3352800" cy="3284854"/>
            <a:chOff x="5676900" y="1630426"/>
            <a:chExt cx="3352800" cy="3284854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15000" y="1668526"/>
              <a:ext cx="3276600" cy="320827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5695950" y="1649476"/>
              <a:ext cx="3314700" cy="3246755"/>
            </a:xfrm>
            <a:custGeom>
              <a:avLst/>
              <a:gdLst/>
              <a:ahLst/>
              <a:cxnLst/>
              <a:rect l="l" t="t" r="r" b="b"/>
              <a:pathLst>
                <a:path w="3314700" h="3246754">
                  <a:moveTo>
                    <a:pt x="0" y="3246374"/>
                  </a:moveTo>
                  <a:lnTo>
                    <a:pt x="3314700" y="3246374"/>
                  </a:lnTo>
                  <a:lnTo>
                    <a:pt x="3314700" y="0"/>
                  </a:lnTo>
                  <a:lnTo>
                    <a:pt x="0" y="0"/>
                  </a:lnTo>
                  <a:lnTo>
                    <a:pt x="0" y="3246374"/>
                  </a:lnTo>
                  <a:close/>
                </a:path>
              </a:pathLst>
            </a:custGeom>
            <a:ln w="38100">
              <a:solidFill>
                <a:srgbClr val="6600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570">
              <a:lnSpc>
                <a:spcPts val="1240"/>
              </a:lnSpc>
            </a:pPr>
            <a:fld id="{81D60167-4931-47E6-BA6A-407CBD079E47}" type="slidenum">
              <a:rPr spc="-25" dirty="0"/>
              <a:t>45</a:t>
            </a:fld>
            <a:endParaRPr spc="-25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570">
              <a:lnSpc>
                <a:spcPts val="1240"/>
              </a:lnSpc>
            </a:pPr>
            <a:fld id="{81D60167-4931-47E6-BA6A-407CBD079E47}" type="slidenum">
              <a:rPr spc="-25" dirty="0"/>
              <a:t>46</a:t>
            </a:fld>
            <a:endParaRPr spc="-25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47800" y="76200"/>
            <a:ext cx="7239000" cy="685800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20320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160"/>
              </a:spcBef>
            </a:pPr>
            <a:r>
              <a:rPr sz="3200" b="0" dirty="0">
                <a:latin typeface="Calibri"/>
                <a:cs typeface="Calibri"/>
              </a:rPr>
              <a:t>Deposit</a:t>
            </a:r>
            <a:r>
              <a:rPr sz="3200" b="0" spc="-55" dirty="0">
                <a:latin typeface="Calibri"/>
                <a:cs typeface="Calibri"/>
              </a:rPr>
              <a:t> </a:t>
            </a:r>
            <a:r>
              <a:rPr sz="3200" b="0" spc="-10" dirty="0">
                <a:latin typeface="Calibri"/>
                <a:cs typeface="Calibri"/>
              </a:rPr>
              <a:t>Problems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6627" y="805942"/>
            <a:ext cx="750252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solidFill>
                  <a:srgbClr val="0000CC"/>
                </a:solidFill>
                <a:latin typeface="Calibri"/>
                <a:cs typeface="Calibri"/>
              </a:rPr>
              <a:t>Deposit</a:t>
            </a:r>
            <a:r>
              <a:rPr sz="2800" spc="-80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0000CC"/>
                </a:solidFill>
                <a:latin typeface="Calibri"/>
                <a:cs typeface="Calibri"/>
              </a:rPr>
              <a:t>problems</a:t>
            </a:r>
            <a:r>
              <a:rPr sz="2800" spc="-60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0000CC"/>
                </a:solidFill>
                <a:latin typeface="Calibri"/>
                <a:cs typeface="Calibri"/>
              </a:rPr>
              <a:t>are</a:t>
            </a:r>
            <a:r>
              <a:rPr sz="2800" spc="-100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0000CC"/>
                </a:solidFill>
                <a:latin typeface="Calibri"/>
                <a:cs typeface="Calibri"/>
              </a:rPr>
              <a:t>usually</a:t>
            </a:r>
            <a:r>
              <a:rPr sz="2800" spc="-80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0000CC"/>
                </a:solidFill>
                <a:latin typeface="Calibri"/>
                <a:cs typeface="Calibri"/>
              </a:rPr>
              <a:t>divided</a:t>
            </a:r>
            <a:r>
              <a:rPr sz="2800" spc="-80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0000CC"/>
                </a:solidFill>
                <a:latin typeface="Calibri"/>
                <a:cs typeface="Calibri"/>
              </a:rPr>
              <a:t>into</a:t>
            </a:r>
            <a:r>
              <a:rPr sz="2800" spc="-85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0000CC"/>
                </a:solidFill>
                <a:latin typeface="Calibri"/>
                <a:cs typeface="Calibri"/>
              </a:rPr>
              <a:t>two</a:t>
            </a:r>
            <a:r>
              <a:rPr sz="2800" spc="-105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0000CC"/>
                </a:solidFill>
                <a:latin typeface="Calibri"/>
                <a:cs typeface="Calibri"/>
              </a:rPr>
              <a:t>types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8739" y="1637664"/>
            <a:ext cx="260350" cy="831215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sz="2400" b="1" spc="-25" dirty="0">
                <a:solidFill>
                  <a:srgbClr val="006600"/>
                </a:solidFill>
                <a:latin typeface="Calibri"/>
                <a:cs typeface="Calibri"/>
              </a:rPr>
              <a:t>1.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sz="2400" b="1" spc="-25" dirty="0">
                <a:solidFill>
                  <a:srgbClr val="0000CC"/>
                </a:solidFill>
                <a:latin typeface="Calibri"/>
                <a:cs typeface="Calibri"/>
              </a:rPr>
              <a:t>2.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5940" y="1637664"/>
            <a:ext cx="8300720" cy="156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6932295" indent="-32384">
              <a:lnSpc>
                <a:spcPct val="1101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006600"/>
                </a:solidFill>
                <a:latin typeface="Calibri"/>
                <a:cs typeface="Calibri"/>
              </a:rPr>
              <a:t>Fouling </a:t>
            </a:r>
            <a:r>
              <a:rPr sz="2400" b="1" spc="-10" dirty="0">
                <a:solidFill>
                  <a:srgbClr val="0000CC"/>
                </a:solidFill>
                <a:latin typeface="Calibri"/>
                <a:cs typeface="Calibri"/>
              </a:rPr>
              <a:t>Scale</a:t>
            </a:r>
            <a:endParaRPr sz="2400">
              <a:latin typeface="Calibri"/>
              <a:cs typeface="Calibri"/>
            </a:endParaRPr>
          </a:p>
          <a:p>
            <a:pPr marL="546100" marR="5080" indent="-534035">
              <a:lnSpc>
                <a:spcPts val="2590"/>
              </a:lnSpc>
              <a:spcBef>
                <a:spcPts val="615"/>
              </a:spcBef>
            </a:pPr>
            <a:r>
              <a:rPr sz="2400" b="1" dirty="0">
                <a:solidFill>
                  <a:srgbClr val="006600"/>
                </a:solidFill>
                <a:latin typeface="Calibri"/>
                <a:cs typeface="Calibri"/>
              </a:rPr>
              <a:t>Fouling</a:t>
            </a:r>
            <a:r>
              <a:rPr sz="2400" b="1" spc="40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6600"/>
                </a:solidFill>
                <a:latin typeface="Calibri"/>
                <a:cs typeface="Calibri"/>
              </a:rPr>
              <a:t>is</a:t>
            </a:r>
            <a:r>
              <a:rPr sz="2400" spc="45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6600"/>
                </a:solidFill>
                <a:latin typeface="Calibri"/>
                <a:cs typeface="Calibri"/>
              </a:rPr>
              <a:t>the</a:t>
            </a:r>
            <a:r>
              <a:rPr sz="2400" spc="45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6600"/>
                </a:solidFill>
                <a:latin typeface="Calibri"/>
                <a:cs typeface="Calibri"/>
              </a:rPr>
              <a:t>accumulation</a:t>
            </a:r>
            <a:r>
              <a:rPr sz="2400" spc="45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6600"/>
                </a:solidFill>
                <a:latin typeface="Calibri"/>
                <a:cs typeface="Calibri"/>
              </a:rPr>
              <a:t>of</a:t>
            </a:r>
            <a:r>
              <a:rPr sz="2400" spc="40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6600"/>
                </a:solidFill>
                <a:latin typeface="Calibri"/>
                <a:cs typeface="Calibri"/>
              </a:rPr>
              <a:t>water</a:t>
            </a:r>
            <a:r>
              <a:rPr sz="2400" spc="40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6600"/>
                </a:solidFill>
                <a:latin typeface="Calibri"/>
                <a:cs typeface="Calibri"/>
              </a:rPr>
              <a:t>suspended</a:t>
            </a:r>
            <a:r>
              <a:rPr sz="2400" spc="65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6600"/>
                </a:solidFill>
                <a:latin typeface="Calibri"/>
                <a:cs typeface="Calibri"/>
              </a:rPr>
              <a:t>materials</a:t>
            </a:r>
            <a:r>
              <a:rPr sz="2400" spc="45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6600"/>
                </a:solidFill>
                <a:latin typeface="Calibri"/>
                <a:cs typeface="Calibri"/>
              </a:rPr>
              <a:t>on</a:t>
            </a:r>
            <a:r>
              <a:rPr sz="2400" spc="40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006600"/>
                </a:solidFill>
                <a:latin typeface="Calibri"/>
                <a:cs typeface="Calibri"/>
              </a:rPr>
              <a:t>heat </a:t>
            </a:r>
            <a:r>
              <a:rPr sz="2400" spc="-10" dirty="0">
                <a:solidFill>
                  <a:srgbClr val="006600"/>
                </a:solidFill>
                <a:latin typeface="Calibri"/>
                <a:cs typeface="Calibri"/>
              </a:rPr>
              <a:t>exchanger</a:t>
            </a:r>
            <a:r>
              <a:rPr sz="2400" spc="-80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06600"/>
                </a:solidFill>
                <a:latin typeface="Calibri"/>
                <a:cs typeface="Calibri"/>
              </a:rPr>
              <a:t>surfaces.</a:t>
            </a:r>
            <a:r>
              <a:rPr sz="2400" spc="-65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6600"/>
                </a:solidFill>
                <a:latin typeface="Calibri"/>
                <a:cs typeface="Calibri"/>
              </a:rPr>
              <a:t>It</a:t>
            </a:r>
            <a:r>
              <a:rPr sz="2400" spc="-70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6600"/>
                </a:solidFill>
                <a:latin typeface="Calibri"/>
                <a:cs typeface="Calibri"/>
              </a:rPr>
              <a:t>contributes</a:t>
            </a:r>
            <a:r>
              <a:rPr sz="2400" spc="-60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6600"/>
                </a:solidFill>
                <a:latin typeface="Calibri"/>
                <a:cs typeface="Calibri"/>
              </a:rPr>
              <a:t>to</a:t>
            </a:r>
            <a:r>
              <a:rPr sz="2400" spc="-65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6600"/>
                </a:solidFill>
                <a:latin typeface="Calibri"/>
                <a:cs typeface="Calibri"/>
              </a:rPr>
              <a:t>equipment</a:t>
            </a:r>
            <a:r>
              <a:rPr sz="2400" spc="-75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06600"/>
                </a:solidFill>
                <a:latin typeface="Calibri"/>
                <a:cs typeface="Calibri"/>
              </a:rPr>
              <a:t>deterioration.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5940" y="3613784"/>
            <a:ext cx="8300720" cy="185483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546100" marR="5080" indent="-534035">
              <a:lnSpc>
                <a:spcPts val="2590"/>
              </a:lnSpc>
              <a:spcBef>
                <a:spcPts val="425"/>
              </a:spcBef>
            </a:pPr>
            <a:r>
              <a:rPr sz="2400" b="1" dirty="0">
                <a:solidFill>
                  <a:srgbClr val="0000CC"/>
                </a:solidFill>
                <a:latin typeface="Calibri"/>
                <a:cs typeface="Calibri"/>
              </a:rPr>
              <a:t>Scale</a:t>
            </a:r>
            <a:r>
              <a:rPr sz="2400" b="1" spc="95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00CC"/>
                </a:solidFill>
                <a:latin typeface="Calibri"/>
                <a:cs typeface="Calibri"/>
              </a:rPr>
              <a:t>is</a:t>
            </a:r>
            <a:r>
              <a:rPr sz="2400" spc="105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00CC"/>
                </a:solidFill>
                <a:latin typeface="Calibri"/>
                <a:cs typeface="Calibri"/>
              </a:rPr>
              <a:t>a</a:t>
            </a:r>
            <a:r>
              <a:rPr sz="2400" spc="90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00CC"/>
                </a:solidFill>
                <a:latin typeface="Calibri"/>
                <a:cs typeface="Calibri"/>
              </a:rPr>
              <a:t>dense</a:t>
            </a:r>
            <a:r>
              <a:rPr sz="2400" spc="110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00CC"/>
                </a:solidFill>
                <a:latin typeface="Calibri"/>
                <a:cs typeface="Calibri"/>
              </a:rPr>
              <a:t>coating</a:t>
            </a:r>
            <a:r>
              <a:rPr sz="2400" spc="105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00CC"/>
                </a:solidFill>
                <a:latin typeface="Calibri"/>
                <a:cs typeface="Calibri"/>
              </a:rPr>
              <a:t>of</a:t>
            </a:r>
            <a:r>
              <a:rPr sz="2400" spc="100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00CC"/>
                </a:solidFill>
                <a:latin typeface="Calibri"/>
                <a:cs typeface="Calibri"/>
              </a:rPr>
              <a:t>predominantly</a:t>
            </a:r>
            <a:r>
              <a:rPr sz="2400" spc="114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00CC"/>
                </a:solidFill>
                <a:latin typeface="Calibri"/>
                <a:cs typeface="Calibri"/>
              </a:rPr>
              <a:t>inorganic</a:t>
            </a:r>
            <a:r>
              <a:rPr sz="2400" spc="90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00CC"/>
                </a:solidFill>
                <a:latin typeface="Calibri"/>
                <a:cs typeface="Calibri"/>
              </a:rPr>
              <a:t>materials</a:t>
            </a:r>
            <a:r>
              <a:rPr sz="2400" spc="85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400" spc="-25" dirty="0">
                <a:solidFill>
                  <a:srgbClr val="0000CC"/>
                </a:solidFill>
                <a:latin typeface="Calibri"/>
                <a:cs typeface="Calibri"/>
              </a:rPr>
              <a:t>and </a:t>
            </a:r>
            <a:r>
              <a:rPr sz="2400" spc="-10" dirty="0">
                <a:solidFill>
                  <a:srgbClr val="0000CC"/>
                </a:solidFill>
                <a:latin typeface="Calibri"/>
                <a:cs typeface="Calibri"/>
              </a:rPr>
              <a:t>results</a:t>
            </a:r>
            <a:r>
              <a:rPr sz="2400" spc="-80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00CC"/>
                </a:solidFill>
                <a:latin typeface="Calibri"/>
                <a:cs typeface="Calibri"/>
              </a:rPr>
              <a:t>from</a:t>
            </a:r>
            <a:r>
              <a:rPr sz="2400" spc="-80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0000CC"/>
                </a:solidFill>
                <a:latin typeface="Calibri"/>
                <a:cs typeface="Calibri"/>
              </a:rPr>
              <a:t>super-</a:t>
            </a:r>
            <a:r>
              <a:rPr sz="2400" dirty="0">
                <a:solidFill>
                  <a:srgbClr val="0000CC"/>
                </a:solidFill>
                <a:latin typeface="Calibri"/>
                <a:cs typeface="Calibri"/>
              </a:rPr>
              <a:t>saturation</a:t>
            </a:r>
            <a:r>
              <a:rPr sz="2400" spc="-70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00CC"/>
                </a:solidFill>
                <a:latin typeface="Calibri"/>
                <a:cs typeface="Calibri"/>
              </a:rPr>
              <a:t>of</a:t>
            </a:r>
            <a:r>
              <a:rPr sz="2400" spc="-55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00CC"/>
                </a:solidFill>
                <a:latin typeface="Calibri"/>
                <a:cs typeface="Calibri"/>
              </a:rPr>
              <a:t>water</a:t>
            </a:r>
            <a:r>
              <a:rPr sz="2400" spc="-80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00CC"/>
                </a:solidFill>
                <a:latin typeface="Calibri"/>
                <a:cs typeface="Calibri"/>
              </a:rPr>
              <a:t>soluble</a:t>
            </a:r>
            <a:r>
              <a:rPr sz="2400" spc="-55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000CC"/>
                </a:solidFill>
                <a:latin typeface="Calibri"/>
                <a:cs typeface="Calibri"/>
              </a:rPr>
              <a:t>minerals.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819"/>
              </a:spcBef>
            </a:pPr>
            <a:endParaRPr sz="2400">
              <a:latin typeface="Calibri"/>
              <a:cs typeface="Calibri"/>
            </a:endParaRPr>
          </a:p>
          <a:p>
            <a:pPr marL="546100" marR="5080" indent="-534035">
              <a:lnSpc>
                <a:spcPts val="2590"/>
              </a:lnSpc>
              <a:tabLst>
                <a:tab pos="1263650" algn="l"/>
                <a:tab pos="1699895" algn="l"/>
                <a:tab pos="2463165" algn="l"/>
                <a:tab pos="3317240" algn="l"/>
                <a:tab pos="4696460" algn="l"/>
                <a:tab pos="5427980" algn="l"/>
                <a:tab pos="6167120" algn="l"/>
                <a:tab pos="7318375" algn="l"/>
                <a:tab pos="7729855" algn="l"/>
              </a:tabLst>
            </a:pPr>
            <a:r>
              <a:rPr sz="2400" spc="-10" dirty="0">
                <a:solidFill>
                  <a:srgbClr val="800000"/>
                </a:solidFill>
                <a:latin typeface="Calibri"/>
                <a:cs typeface="Calibri"/>
              </a:rPr>
              <a:t>Deposits</a:t>
            </a:r>
            <a:r>
              <a:rPr sz="2400" dirty="0">
                <a:solidFill>
                  <a:srgbClr val="800000"/>
                </a:solidFill>
                <a:latin typeface="Calibri"/>
                <a:cs typeface="Calibri"/>
              </a:rPr>
              <a:t>	</a:t>
            </a:r>
            <a:r>
              <a:rPr sz="2400" spc="-25" dirty="0">
                <a:solidFill>
                  <a:srgbClr val="800000"/>
                </a:solidFill>
                <a:latin typeface="Calibri"/>
                <a:cs typeface="Calibri"/>
              </a:rPr>
              <a:t>of</a:t>
            </a:r>
            <a:r>
              <a:rPr sz="2400" dirty="0">
                <a:solidFill>
                  <a:srgbClr val="800000"/>
                </a:solidFill>
                <a:latin typeface="Calibri"/>
                <a:cs typeface="Calibri"/>
              </a:rPr>
              <a:t>	</a:t>
            </a:r>
            <a:r>
              <a:rPr sz="2400" spc="-20" dirty="0">
                <a:solidFill>
                  <a:srgbClr val="800000"/>
                </a:solidFill>
                <a:latin typeface="Calibri"/>
                <a:cs typeface="Calibri"/>
              </a:rPr>
              <a:t>both</a:t>
            </a:r>
            <a:r>
              <a:rPr sz="2400" dirty="0">
                <a:solidFill>
                  <a:srgbClr val="800000"/>
                </a:solidFill>
                <a:latin typeface="Calibri"/>
                <a:cs typeface="Calibri"/>
              </a:rPr>
              <a:t>	</a:t>
            </a:r>
            <a:r>
              <a:rPr sz="2400" spc="-20" dirty="0">
                <a:solidFill>
                  <a:srgbClr val="800000"/>
                </a:solidFill>
                <a:latin typeface="Calibri"/>
                <a:cs typeface="Calibri"/>
              </a:rPr>
              <a:t>types</a:t>
            </a:r>
            <a:r>
              <a:rPr sz="2400" dirty="0">
                <a:solidFill>
                  <a:srgbClr val="800000"/>
                </a:solidFill>
                <a:latin typeface="Calibri"/>
                <a:cs typeface="Calibri"/>
              </a:rPr>
              <a:t>	</a:t>
            </a:r>
            <a:r>
              <a:rPr sz="2400" spc="-10" dirty="0">
                <a:solidFill>
                  <a:srgbClr val="800000"/>
                </a:solidFill>
                <a:latin typeface="Calibri"/>
                <a:cs typeface="Calibri"/>
              </a:rPr>
              <a:t>interferes</a:t>
            </a:r>
            <a:r>
              <a:rPr sz="2400" dirty="0">
                <a:solidFill>
                  <a:srgbClr val="800000"/>
                </a:solidFill>
                <a:latin typeface="Calibri"/>
                <a:cs typeface="Calibri"/>
              </a:rPr>
              <a:t>	</a:t>
            </a:r>
            <a:r>
              <a:rPr sz="2400" spc="-20" dirty="0">
                <a:solidFill>
                  <a:srgbClr val="800000"/>
                </a:solidFill>
                <a:latin typeface="Calibri"/>
                <a:cs typeface="Calibri"/>
              </a:rPr>
              <a:t>with</a:t>
            </a:r>
            <a:r>
              <a:rPr sz="2400" dirty="0">
                <a:solidFill>
                  <a:srgbClr val="800000"/>
                </a:solidFill>
                <a:latin typeface="Calibri"/>
                <a:cs typeface="Calibri"/>
              </a:rPr>
              <a:t>	</a:t>
            </a:r>
            <a:r>
              <a:rPr sz="2400" spc="-20" dirty="0">
                <a:solidFill>
                  <a:srgbClr val="800000"/>
                </a:solidFill>
                <a:latin typeface="Calibri"/>
                <a:cs typeface="Calibri"/>
              </a:rPr>
              <a:t>heat</a:t>
            </a:r>
            <a:r>
              <a:rPr sz="2400" dirty="0">
                <a:solidFill>
                  <a:srgbClr val="800000"/>
                </a:solidFill>
                <a:latin typeface="Calibri"/>
                <a:cs typeface="Calibri"/>
              </a:rPr>
              <a:t>	</a:t>
            </a:r>
            <a:r>
              <a:rPr sz="2400" spc="-10" dirty="0">
                <a:solidFill>
                  <a:srgbClr val="800000"/>
                </a:solidFill>
                <a:latin typeface="Calibri"/>
                <a:cs typeface="Calibri"/>
              </a:rPr>
              <a:t>transfer</a:t>
            </a:r>
            <a:r>
              <a:rPr sz="2400" dirty="0">
                <a:solidFill>
                  <a:srgbClr val="800000"/>
                </a:solidFill>
                <a:latin typeface="Calibri"/>
                <a:cs typeface="Calibri"/>
              </a:rPr>
              <a:t>	</a:t>
            </a:r>
            <a:r>
              <a:rPr sz="2400" spc="-25" dirty="0">
                <a:solidFill>
                  <a:srgbClr val="800000"/>
                </a:solidFill>
                <a:latin typeface="Calibri"/>
                <a:cs typeface="Calibri"/>
              </a:rPr>
              <a:t>in</a:t>
            </a:r>
            <a:r>
              <a:rPr sz="2400" dirty="0">
                <a:solidFill>
                  <a:srgbClr val="800000"/>
                </a:solidFill>
                <a:latin typeface="Calibri"/>
                <a:cs typeface="Calibri"/>
              </a:rPr>
              <a:t>	</a:t>
            </a:r>
            <a:r>
              <a:rPr sz="2400" spc="-20" dirty="0">
                <a:solidFill>
                  <a:srgbClr val="800000"/>
                </a:solidFill>
                <a:latin typeface="Calibri"/>
                <a:cs typeface="Calibri"/>
              </a:rPr>
              <a:t>heat </a:t>
            </a:r>
            <a:r>
              <a:rPr sz="2400" spc="-10" dirty="0">
                <a:solidFill>
                  <a:srgbClr val="800000"/>
                </a:solidFill>
                <a:latin typeface="Calibri"/>
                <a:cs typeface="Calibri"/>
              </a:rPr>
              <a:t>exchangers,</a:t>
            </a:r>
            <a:r>
              <a:rPr sz="2400" spc="-85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800000"/>
                </a:solidFill>
                <a:latin typeface="Calibri"/>
                <a:cs typeface="Calibri"/>
              </a:rPr>
              <a:t>thereby</a:t>
            </a:r>
            <a:r>
              <a:rPr sz="2400" spc="-55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800000"/>
                </a:solidFill>
                <a:latin typeface="Calibri"/>
                <a:cs typeface="Calibri"/>
              </a:rPr>
              <a:t>reducing</a:t>
            </a:r>
            <a:r>
              <a:rPr sz="2400" spc="-65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800000"/>
                </a:solidFill>
                <a:latin typeface="Calibri"/>
                <a:cs typeface="Calibri"/>
              </a:rPr>
              <a:t>their</a:t>
            </a:r>
            <a:r>
              <a:rPr sz="2400" spc="-60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800000"/>
                </a:solidFill>
                <a:latin typeface="Calibri"/>
                <a:cs typeface="Calibri"/>
              </a:rPr>
              <a:t>efficiency.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76400" y="0"/>
            <a:ext cx="5943600" cy="762000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203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60"/>
              </a:spcBef>
            </a:pPr>
            <a:r>
              <a:rPr sz="3200" spc="-10" dirty="0"/>
              <a:t>Corrosion</a:t>
            </a:r>
            <a:endParaRPr sz="3200"/>
          </a:p>
        </p:txBody>
      </p:sp>
      <p:sp>
        <p:nvSpPr>
          <p:cNvPr id="4" name="object 4"/>
          <p:cNvSpPr txBox="1"/>
          <p:nvPr/>
        </p:nvSpPr>
        <p:spPr>
          <a:xfrm>
            <a:off x="78739" y="851661"/>
            <a:ext cx="8822055" cy="25749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CC3300"/>
                </a:solidFill>
                <a:latin typeface="Calibri"/>
                <a:cs typeface="Calibri"/>
              </a:rPr>
              <a:t>Corrosion</a:t>
            </a:r>
            <a:r>
              <a:rPr sz="2400" b="1" spc="-60" dirty="0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CC3300"/>
                </a:solidFill>
                <a:latin typeface="Calibri"/>
                <a:cs typeface="Calibri"/>
              </a:rPr>
              <a:t>is</a:t>
            </a:r>
            <a:r>
              <a:rPr sz="2400" b="1" spc="-25" dirty="0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CC3300"/>
                </a:solidFill>
                <a:latin typeface="Calibri"/>
                <a:cs typeface="Calibri"/>
              </a:rPr>
              <a:t>an</a:t>
            </a:r>
            <a:r>
              <a:rPr sz="2400" b="1" spc="-40" dirty="0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CC3300"/>
                </a:solidFill>
                <a:latin typeface="Calibri"/>
                <a:cs typeface="Calibri"/>
              </a:rPr>
              <a:t>electrochemical</a:t>
            </a:r>
            <a:r>
              <a:rPr sz="2400" b="1" spc="-80" dirty="0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CC3300"/>
                </a:solidFill>
                <a:latin typeface="Calibri"/>
                <a:cs typeface="Calibri"/>
              </a:rPr>
              <a:t>process</a:t>
            </a:r>
            <a:r>
              <a:rPr sz="2400" b="1" spc="-35" dirty="0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CC3300"/>
                </a:solidFill>
                <a:latin typeface="Calibri"/>
                <a:cs typeface="Calibri"/>
              </a:rPr>
              <a:t>by</a:t>
            </a:r>
            <a:r>
              <a:rPr sz="2400" b="1" spc="-30" dirty="0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CC3300"/>
                </a:solidFill>
                <a:latin typeface="Calibri"/>
                <a:cs typeface="Calibri"/>
              </a:rPr>
              <a:t>which</a:t>
            </a:r>
            <a:r>
              <a:rPr sz="2400" b="1" spc="-40" dirty="0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CC3300"/>
                </a:solidFill>
                <a:latin typeface="Calibri"/>
                <a:cs typeface="Calibri"/>
              </a:rPr>
              <a:t>a</a:t>
            </a:r>
            <a:r>
              <a:rPr sz="2400" b="1" spc="-30" dirty="0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CC3300"/>
                </a:solidFill>
                <a:latin typeface="Calibri"/>
                <a:cs typeface="Calibri"/>
              </a:rPr>
              <a:t>metal</a:t>
            </a:r>
            <a:r>
              <a:rPr sz="2400" b="1" spc="-25" dirty="0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CC3300"/>
                </a:solidFill>
                <a:latin typeface="Calibri"/>
                <a:cs typeface="Calibri"/>
              </a:rPr>
              <a:t>such</a:t>
            </a:r>
            <a:r>
              <a:rPr sz="2400" b="1" spc="-40" dirty="0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CC3300"/>
                </a:solidFill>
                <a:latin typeface="Calibri"/>
                <a:cs typeface="Calibri"/>
              </a:rPr>
              <a:t>as</a:t>
            </a:r>
            <a:r>
              <a:rPr sz="2400" b="1" spc="-25" dirty="0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rgbClr val="CC3300"/>
                </a:solidFill>
                <a:latin typeface="Calibri"/>
                <a:cs typeface="Calibri"/>
              </a:rPr>
              <a:t>mild </a:t>
            </a:r>
            <a:r>
              <a:rPr sz="2400" b="1" dirty="0">
                <a:solidFill>
                  <a:srgbClr val="CC3300"/>
                </a:solidFill>
                <a:latin typeface="Calibri"/>
                <a:cs typeface="Calibri"/>
              </a:rPr>
              <a:t>steel</a:t>
            </a:r>
            <a:r>
              <a:rPr sz="2400" b="1" spc="-70" dirty="0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CC3300"/>
                </a:solidFill>
                <a:latin typeface="Calibri"/>
                <a:cs typeface="Calibri"/>
              </a:rPr>
              <a:t>returns</a:t>
            </a:r>
            <a:r>
              <a:rPr sz="2400" b="1" spc="-70" dirty="0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CC3300"/>
                </a:solidFill>
                <a:latin typeface="Calibri"/>
                <a:cs typeface="Calibri"/>
              </a:rPr>
              <a:t>to</a:t>
            </a:r>
            <a:r>
              <a:rPr sz="2400" b="1" spc="-70" dirty="0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CC3300"/>
                </a:solidFill>
                <a:latin typeface="Calibri"/>
                <a:cs typeface="Calibri"/>
              </a:rPr>
              <a:t>its</a:t>
            </a:r>
            <a:r>
              <a:rPr sz="2400" b="1" spc="-70" dirty="0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CC3300"/>
                </a:solidFill>
                <a:latin typeface="Calibri"/>
                <a:cs typeface="Calibri"/>
              </a:rPr>
              <a:t>natural</a:t>
            </a:r>
            <a:r>
              <a:rPr sz="2400" b="1" spc="-65" dirty="0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CC3300"/>
                </a:solidFill>
                <a:latin typeface="Calibri"/>
                <a:cs typeface="Calibri"/>
              </a:rPr>
              <a:t>state.</a:t>
            </a:r>
            <a:endParaRPr sz="2400">
              <a:latin typeface="Calibri"/>
              <a:cs typeface="Calibri"/>
            </a:endParaRPr>
          </a:p>
          <a:p>
            <a:pPr marL="355600" marR="41910" indent="-274320">
              <a:lnSpc>
                <a:spcPct val="99600"/>
              </a:lnSpc>
              <a:spcBef>
                <a:spcPts val="1880"/>
              </a:spcBef>
            </a:pPr>
            <a:r>
              <a:rPr sz="2400" b="1" spc="-10" dirty="0">
                <a:solidFill>
                  <a:srgbClr val="0000FF"/>
                </a:solidFill>
                <a:latin typeface="Calibri"/>
                <a:cs typeface="Calibri"/>
              </a:rPr>
              <a:t>Deterioration</a:t>
            </a:r>
            <a:r>
              <a:rPr sz="2400" b="1" spc="-7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00FF"/>
                </a:solidFill>
                <a:latin typeface="Calibri"/>
                <a:cs typeface="Calibri"/>
              </a:rPr>
              <a:t>and</a:t>
            </a:r>
            <a:r>
              <a:rPr sz="2400" b="1" spc="-7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00FF"/>
                </a:solidFill>
                <a:latin typeface="Calibri"/>
                <a:cs typeface="Calibri"/>
              </a:rPr>
              <a:t>perforation</a:t>
            </a:r>
            <a:r>
              <a:rPr sz="2400" b="1" spc="-5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00FF"/>
                </a:solidFill>
                <a:latin typeface="Calibri"/>
                <a:cs typeface="Calibri"/>
              </a:rPr>
              <a:t>of</a:t>
            </a:r>
            <a:r>
              <a:rPr sz="2400" b="1" spc="-7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00FF"/>
                </a:solidFill>
                <a:latin typeface="Calibri"/>
                <a:cs typeface="Calibri"/>
              </a:rPr>
              <a:t>heat</a:t>
            </a:r>
            <a:r>
              <a:rPr sz="2400" b="1" spc="-6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00FF"/>
                </a:solidFill>
                <a:latin typeface="Calibri"/>
                <a:cs typeface="Calibri"/>
              </a:rPr>
              <a:t>exchanger</a:t>
            </a:r>
            <a:r>
              <a:rPr sz="2400" b="1" spc="-5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00FF"/>
                </a:solidFill>
                <a:latin typeface="Calibri"/>
                <a:cs typeface="Calibri"/>
              </a:rPr>
              <a:t>tubes</a:t>
            </a:r>
            <a:r>
              <a:rPr sz="2400" b="1" spc="-5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00FF"/>
                </a:solidFill>
                <a:latin typeface="Calibri"/>
                <a:cs typeface="Calibri"/>
              </a:rPr>
              <a:t>can</a:t>
            </a:r>
            <a:r>
              <a:rPr sz="2400" b="1" spc="-7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00FF"/>
                </a:solidFill>
                <a:latin typeface="Calibri"/>
                <a:cs typeface="Calibri"/>
              </a:rPr>
              <a:t>result</a:t>
            </a:r>
            <a:r>
              <a:rPr sz="2400" b="1" spc="-6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400" b="1" spc="-25" dirty="0">
                <a:solidFill>
                  <a:srgbClr val="0000FF"/>
                </a:solidFill>
                <a:latin typeface="Calibri"/>
                <a:cs typeface="Calibri"/>
              </a:rPr>
              <a:t>in </a:t>
            </a:r>
            <a:r>
              <a:rPr sz="2400" b="1" dirty="0">
                <a:solidFill>
                  <a:srgbClr val="0000FF"/>
                </a:solidFill>
                <a:latin typeface="Calibri"/>
                <a:cs typeface="Calibri"/>
              </a:rPr>
              <a:t>lost</a:t>
            </a:r>
            <a:r>
              <a:rPr sz="2400" b="1" spc="-8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00FF"/>
                </a:solidFill>
                <a:latin typeface="Calibri"/>
                <a:cs typeface="Calibri"/>
              </a:rPr>
              <a:t>product,</a:t>
            </a:r>
            <a:r>
              <a:rPr sz="2400" b="1" spc="-9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00FF"/>
                </a:solidFill>
                <a:latin typeface="Calibri"/>
                <a:cs typeface="Calibri"/>
              </a:rPr>
              <a:t>system</a:t>
            </a:r>
            <a:r>
              <a:rPr sz="2400" b="1" spc="-7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00FF"/>
                </a:solidFill>
                <a:latin typeface="Calibri"/>
                <a:cs typeface="Calibri"/>
              </a:rPr>
              <a:t>contamination</a:t>
            </a:r>
            <a:r>
              <a:rPr sz="2400" b="1" spc="-7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00FF"/>
                </a:solidFill>
                <a:latin typeface="Calibri"/>
                <a:cs typeface="Calibri"/>
              </a:rPr>
              <a:t>and</a:t>
            </a:r>
            <a:r>
              <a:rPr sz="2400" b="1" spc="-8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00FF"/>
                </a:solidFill>
                <a:latin typeface="Calibri"/>
                <a:cs typeface="Calibri"/>
              </a:rPr>
              <a:t>inefficient</a:t>
            </a:r>
            <a:r>
              <a:rPr sz="2400" b="1" spc="-7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00FF"/>
                </a:solidFill>
                <a:latin typeface="Calibri"/>
                <a:cs typeface="Calibri"/>
              </a:rPr>
              <a:t>operation.</a:t>
            </a:r>
            <a:r>
              <a:rPr sz="2400" b="1" spc="-9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rgbClr val="0000FF"/>
                </a:solidFill>
                <a:latin typeface="Calibri"/>
                <a:cs typeface="Calibri"/>
              </a:rPr>
              <a:t>Such </a:t>
            </a:r>
            <a:r>
              <a:rPr sz="2400" b="1" spc="-10" dirty="0">
                <a:solidFill>
                  <a:srgbClr val="0000FF"/>
                </a:solidFill>
                <a:latin typeface="Calibri"/>
                <a:cs typeface="Calibri"/>
              </a:rPr>
              <a:t>damage</a:t>
            </a:r>
            <a:r>
              <a:rPr sz="2400" b="1" spc="-8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00FF"/>
                </a:solidFill>
                <a:latin typeface="Calibri"/>
                <a:cs typeface="Calibri"/>
              </a:rPr>
              <a:t>requires</a:t>
            </a:r>
            <a:r>
              <a:rPr sz="2400" b="1" spc="-7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00FF"/>
                </a:solidFill>
                <a:latin typeface="Calibri"/>
                <a:cs typeface="Calibri"/>
              </a:rPr>
              <a:t>downtime</a:t>
            </a:r>
            <a:r>
              <a:rPr sz="2400" b="1" spc="-6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00FF"/>
                </a:solidFill>
                <a:latin typeface="Calibri"/>
                <a:cs typeface="Calibri"/>
              </a:rPr>
              <a:t>for</a:t>
            </a:r>
            <a:r>
              <a:rPr sz="2400" b="1" spc="-8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00FF"/>
                </a:solidFill>
                <a:latin typeface="Calibri"/>
                <a:cs typeface="Calibri"/>
              </a:rPr>
              <a:t>maintenance,</a:t>
            </a:r>
            <a:r>
              <a:rPr sz="2400" b="1" spc="-7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00FF"/>
                </a:solidFill>
                <a:latin typeface="Calibri"/>
                <a:cs typeface="Calibri"/>
              </a:rPr>
              <a:t>equipment replacement</a:t>
            </a:r>
            <a:r>
              <a:rPr sz="2400" b="1" spc="-7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00FF"/>
                </a:solidFill>
                <a:latin typeface="Calibri"/>
                <a:cs typeface="Calibri"/>
              </a:rPr>
              <a:t>etc</a:t>
            </a:r>
            <a:r>
              <a:rPr sz="2400" b="1" spc="-6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00FF"/>
                </a:solidFill>
                <a:latin typeface="Calibri"/>
                <a:cs typeface="Calibri"/>
              </a:rPr>
              <a:t>all</a:t>
            </a:r>
            <a:r>
              <a:rPr sz="2400" b="1" spc="-7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00FF"/>
                </a:solidFill>
                <a:latin typeface="Calibri"/>
                <a:cs typeface="Calibri"/>
              </a:rPr>
              <a:t>leading</a:t>
            </a:r>
            <a:r>
              <a:rPr sz="2400" b="1" spc="-6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00FF"/>
                </a:solidFill>
                <a:latin typeface="Calibri"/>
                <a:cs typeface="Calibri"/>
              </a:rPr>
              <a:t>to</a:t>
            </a:r>
            <a:r>
              <a:rPr sz="2400" b="1" spc="-5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00FF"/>
                </a:solidFill>
                <a:latin typeface="Calibri"/>
                <a:cs typeface="Calibri"/>
              </a:rPr>
              <a:t>increased</a:t>
            </a:r>
            <a:r>
              <a:rPr sz="2400" b="1" spc="-6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00FF"/>
                </a:solidFill>
                <a:latin typeface="Calibri"/>
                <a:cs typeface="Calibri"/>
              </a:rPr>
              <a:t>production</a:t>
            </a:r>
            <a:r>
              <a:rPr sz="2400" b="1" spc="-7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00FF"/>
                </a:solidFill>
                <a:latin typeface="Calibri"/>
                <a:cs typeface="Calibri"/>
              </a:rPr>
              <a:t>costs</a:t>
            </a:r>
            <a:r>
              <a:rPr sz="3200" spc="-10" dirty="0">
                <a:solidFill>
                  <a:srgbClr val="0000FF"/>
                </a:solidFill>
                <a:latin typeface="Calibri"/>
                <a:cs typeface="Calibri"/>
              </a:rPr>
              <a:t>.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3886263"/>
            <a:ext cx="4114800" cy="251929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29200" y="3835400"/>
            <a:ext cx="3886200" cy="2590800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570">
              <a:lnSpc>
                <a:spcPts val="1240"/>
              </a:lnSpc>
            </a:pPr>
            <a:fld id="{81D60167-4931-47E6-BA6A-407CBD079E47}" type="slidenum">
              <a:rPr spc="-25" dirty="0"/>
              <a:t>47</a:t>
            </a:fld>
            <a:endParaRPr spc="-25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71600" y="76263"/>
            <a:ext cx="6858000" cy="487680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2222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75"/>
              </a:spcBef>
            </a:pPr>
            <a:r>
              <a:rPr sz="2800" dirty="0"/>
              <a:t>Biological</a:t>
            </a:r>
            <a:r>
              <a:rPr sz="2800" spc="-70" dirty="0"/>
              <a:t> </a:t>
            </a:r>
            <a:r>
              <a:rPr sz="2800" dirty="0"/>
              <a:t>Deposition</a:t>
            </a:r>
            <a:r>
              <a:rPr sz="2800" spc="-80" dirty="0"/>
              <a:t> </a:t>
            </a:r>
            <a:r>
              <a:rPr sz="2800" dirty="0"/>
              <a:t>and</a:t>
            </a:r>
            <a:r>
              <a:rPr sz="2800" spc="-70" dirty="0"/>
              <a:t> </a:t>
            </a:r>
            <a:r>
              <a:rPr sz="2800" spc="-10" dirty="0"/>
              <a:t>Corrosion</a:t>
            </a:r>
            <a:endParaRPr sz="2800"/>
          </a:p>
        </p:txBody>
      </p:sp>
      <p:grpSp>
        <p:nvGrpSpPr>
          <p:cNvPr id="4" name="object 4"/>
          <p:cNvGrpSpPr/>
          <p:nvPr/>
        </p:nvGrpSpPr>
        <p:grpSpPr>
          <a:xfrm>
            <a:off x="4792979" y="876300"/>
            <a:ext cx="4216400" cy="567690"/>
            <a:chOff x="4792979" y="876300"/>
            <a:chExt cx="4216400" cy="56769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92979" y="876300"/>
              <a:ext cx="904494" cy="56768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83351" y="876300"/>
              <a:ext cx="762762" cy="56768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31991" y="876300"/>
              <a:ext cx="1681734" cy="56768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99603" y="876300"/>
              <a:ext cx="1509522" cy="567689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2827020"/>
            <a:ext cx="1953006" cy="567689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78739" y="940053"/>
            <a:ext cx="8836660" cy="44088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Arial MT"/>
                <a:cs typeface="Arial MT"/>
              </a:rPr>
              <a:t>Biological</a:t>
            </a:r>
            <a:r>
              <a:rPr sz="2000" spc="40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problems</a:t>
            </a:r>
            <a:r>
              <a:rPr sz="2000" spc="40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are</a:t>
            </a:r>
            <a:r>
              <a:rPr sz="2000" spc="38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created</a:t>
            </a:r>
            <a:r>
              <a:rPr sz="2000" spc="39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by</a:t>
            </a:r>
            <a:r>
              <a:rPr sz="2000" spc="38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both</a:t>
            </a:r>
            <a:r>
              <a:rPr sz="2000" spc="39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large</a:t>
            </a:r>
            <a:r>
              <a:rPr sz="2000" spc="39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and</a:t>
            </a:r>
            <a:r>
              <a:rPr sz="2000" spc="39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microscopic</a:t>
            </a:r>
            <a:r>
              <a:rPr sz="2000" spc="39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organisms. </a:t>
            </a:r>
            <a:r>
              <a:rPr sz="2000" dirty="0">
                <a:latin typeface="Arial MT"/>
                <a:cs typeface="Arial MT"/>
              </a:rPr>
              <a:t>The</a:t>
            </a:r>
            <a:r>
              <a:rPr sz="2000" spc="17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former</a:t>
            </a:r>
            <a:r>
              <a:rPr sz="2000" spc="1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is</a:t>
            </a:r>
            <a:r>
              <a:rPr sz="2000" spc="1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the</a:t>
            </a:r>
            <a:r>
              <a:rPr sz="2000" spc="1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fouling</a:t>
            </a:r>
            <a:r>
              <a:rPr sz="2000" spc="1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that</a:t>
            </a:r>
            <a:r>
              <a:rPr sz="2000" spc="1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results</a:t>
            </a:r>
            <a:r>
              <a:rPr sz="2000" spc="17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from</a:t>
            </a:r>
            <a:r>
              <a:rPr sz="2000" spc="1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large</a:t>
            </a:r>
            <a:r>
              <a:rPr sz="2000" spc="1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plant</a:t>
            </a:r>
            <a:r>
              <a:rPr sz="2000" spc="17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and</a:t>
            </a:r>
            <a:r>
              <a:rPr sz="2000" spc="17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animal</a:t>
            </a:r>
            <a:r>
              <a:rPr sz="2000" spc="17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organisms, </a:t>
            </a:r>
            <a:r>
              <a:rPr sz="2000" dirty="0">
                <a:latin typeface="Arial MT"/>
                <a:cs typeface="Arial MT"/>
              </a:rPr>
              <a:t>and</a:t>
            </a:r>
            <a:r>
              <a:rPr sz="2000" spc="39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usually</a:t>
            </a:r>
            <a:r>
              <a:rPr sz="2000" spc="39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affects</a:t>
            </a:r>
            <a:r>
              <a:rPr sz="2000" spc="40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steam</a:t>
            </a:r>
            <a:r>
              <a:rPr sz="2000" spc="39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condensing</a:t>
            </a:r>
            <a:r>
              <a:rPr sz="2000" spc="38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units.</a:t>
            </a:r>
            <a:r>
              <a:rPr sz="2000" spc="39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These</a:t>
            </a:r>
            <a:r>
              <a:rPr sz="2000" spc="39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are</a:t>
            </a:r>
            <a:r>
              <a:rPr sz="2000" spc="39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sargassum</a:t>
            </a:r>
            <a:r>
              <a:rPr sz="2000" spc="40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weeds, </a:t>
            </a:r>
            <a:r>
              <a:rPr sz="2000" dirty="0">
                <a:latin typeface="Arial MT"/>
                <a:cs typeface="Arial MT"/>
              </a:rPr>
              <a:t>floating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debris,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mussels,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oysters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and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large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eels.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While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mechanical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barriers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spc="-25" dirty="0">
                <a:latin typeface="Arial MT"/>
                <a:cs typeface="Arial MT"/>
              </a:rPr>
              <a:t>are </a:t>
            </a:r>
            <a:r>
              <a:rPr sz="2000" dirty="0">
                <a:latin typeface="Arial MT"/>
                <a:cs typeface="Arial MT"/>
              </a:rPr>
              <a:t>effective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against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the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large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organisms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smaller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water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life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remains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problem.</a:t>
            </a:r>
            <a:endParaRPr sz="2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065"/>
              </a:spcBef>
            </a:pPr>
            <a:endParaRPr sz="2000">
              <a:latin typeface="Arial MT"/>
              <a:cs typeface="Arial MT"/>
            </a:endParaRPr>
          </a:p>
          <a:p>
            <a:pPr marL="12700" marR="5080" algn="just">
              <a:lnSpc>
                <a:spcPct val="99700"/>
              </a:lnSpc>
              <a:spcBef>
                <a:spcPts val="5"/>
              </a:spcBef>
            </a:pPr>
            <a:r>
              <a:rPr sz="2000" dirty="0">
                <a:solidFill>
                  <a:srgbClr val="6F2F9F"/>
                </a:solidFill>
                <a:latin typeface="Arial MT"/>
                <a:cs typeface="Arial MT"/>
              </a:rPr>
              <a:t>Microbiological</a:t>
            </a:r>
            <a:r>
              <a:rPr sz="2000" spc="275" dirty="0">
                <a:solidFill>
                  <a:srgbClr val="6F2F9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6F2F9F"/>
                </a:solidFill>
                <a:latin typeface="Arial MT"/>
                <a:cs typeface="Arial MT"/>
              </a:rPr>
              <a:t>problems</a:t>
            </a:r>
            <a:r>
              <a:rPr sz="2000" spc="275" dirty="0">
                <a:solidFill>
                  <a:srgbClr val="6F2F9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6F2F9F"/>
                </a:solidFill>
                <a:latin typeface="Arial MT"/>
                <a:cs typeface="Arial MT"/>
              </a:rPr>
              <a:t>are</a:t>
            </a:r>
            <a:r>
              <a:rPr sz="2000" spc="265" dirty="0">
                <a:solidFill>
                  <a:srgbClr val="6F2F9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6F2F9F"/>
                </a:solidFill>
                <a:latin typeface="Arial MT"/>
                <a:cs typeface="Arial MT"/>
              </a:rPr>
              <a:t>generally</a:t>
            </a:r>
            <a:r>
              <a:rPr sz="2000" spc="275" dirty="0">
                <a:solidFill>
                  <a:srgbClr val="6F2F9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6F2F9F"/>
                </a:solidFill>
                <a:latin typeface="Arial MT"/>
                <a:cs typeface="Arial MT"/>
              </a:rPr>
              <a:t>referred</a:t>
            </a:r>
            <a:r>
              <a:rPr sz="2000" spc="285" dirty="0">
                <a:solidFill>
                  <a:srgbClr val="6F2F9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6F2F9F"/>
                </a:solidFill>
                <a:latin typeface="Arial MT"/>
                <a:cs typeface="Arial MT"/>
              </a:rPr>
              <a:t>to</a:t>
            </a:r>
            <a:r>
              <a:rPr sz="2000" spc="265" dirty="0">
                <a:solidFill>
                  <a:srgbClr val="6F2F9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6F2F9F"/>
                </a:solidFill>
                <a:latin typeface="Arial MT"/>
                <a:cs typeface="Arial MT"/>
              </a:rPr>
              <a:t>as</a:t>
            </a:r>
            <a:r>
              <a:rPr sz="2000" spc="280" dirty="0">
                <a:solidFill>
                  <a:srgbClr val="6F2F9F"/>
                </a:solidFill>
                <a:latin typeface="Arial MT"/>
                <a:cs typeface="Arial MT"/>
              </a:rPr>
              <a:t> </a:t>
            </a:r>
            <a:r>
              <a:rPr sz="2000" b="1" dirty="0">
                <a:solidFill>
                  <a:srgbClr val="6F2F9F"/>
                </a:solidFill>
                <a:latin typeface="Arial"/>
                <a:cs typeface="Arial"/>
              </a:rPr>
              <a:t>slime</a:t>
            </a:r>
            <a:r>
              <a:rPr sz="2000" b="1" spc="275" dirty="0">
                <a:solidFill>
                  <a:srgbClr val="6F2F9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6F2F9F"/>
                </a:solidFill>
                <a:latin typeface="Arial"/>
                <a:cs typeface="Arial"/>
              </a:rPr>
              <a:t>deposits</a:t>
            </a:r>
            <a:r>
              <a:rPr sz="2000" dirty="0">
                <a:solidFill>
                  <a:srgbClr val="6F2F9F"/>
                </a:solidFill>
                <a:latin typeface="Arial MT"/>
                <a:cs typeface="Arial MT"/>
              </a:rPr>
              <a:t>.</a:t>
            </a:r>
            <a:r>
              <a:rPr sz="2000" spc="270" dirty="0">
                <a:solidFill>
                  <a:srgbClr val="6F2F9F"/>
                </a:solidFill>
                <a:latin typeface="Arial MT"/>
                <a:cs typeface="Arial MT"/>
              </a:rPr>
              <a:t> </a:t>
            </a:r>
            <a:r>
              <a:rPr sz="2000" spc="-20" dirty="0">
                <a:solidFill>
                  <a:srgbClr val="6F2F9F"/>
                </a:solidFill>
                <a:latin typeface="Arial MT"/>
                <a:cs typeface="Arial MT"/>
              </a:rPr>
              <a:t>They </a:t>
            </a:r>
            <a:r>
              <a:rPr sz="2000" dirty="0">
                <a:solidFill>
                  <a:srgbClr val="6F2F9F"/>
                </a:solidFill>
                <a:latin typeface="Arial MT"/>
                <a:cs typeface="Arial MT"/>
              </a:rPr>
              <a:t>result</a:t>
            </a:r>
            <a:r>
              <a:rPr sz="2000" spc="95" dirty="0">
                <a:solidFill>
                  <a:srgbClr val="6F2F9F"/>
                </a:solidFill>
                <a:latin typeface="Arial MT"/>
                <a:cs typeface="Arial MT"/>
              </a:rPr>
              <a:t>  </a:t>
            </a:r>
            <a:r>
              <a:rPr sz="2000" dirty="0">
                <a:solidFill>
                  <a:srgbClr val="6F2F9F"/>
                </a:solidFill>
                <a:latin typeface="Arial MT"/>
                <a:cs typeface="Arial MT"/>
              </a:rPr>
              <a:t>from</a:t>
            </a:r>
            <a:r>
              <a:rPr sz="2000" spc="90" dirty="0">
                <a:solidFill>
                  <a:srgbClr val="6F2F9F"/>
                </a:solidFill>
                <a:latin typeface="Arial MT"/>
                <a:cs typeface="Arial MT"/>
              </a:rPr>
              <a:t>  </a:t>
            </a:r>
            <a:r>
              <a:rPr sz="2000" dirty="0">
                <a:solidFill>
                  <a:srgbClr val="6F2F9F"/>
                </a:solidFill>
                <a:latin typeface="Arial MT"/>
                <a:cs typeface="Arial MT"/>
              </a:rPr>
              <a:t>the</a:t>
            </a:r>
            <a:r>
              <a:rPr sz="2000" spc="105" dirty="0">
                <a:solidFill>
                  <a:srgbClr val="6F2F9F"/>
                </a:solidFill>
                <a:latin typeface="Arial MT"/>
                <a:cs typeface="Arial MT"/>
              </a:rPr>
              <a:t>  </a:t>
            </a:r>
            <a:r>
              <a:rPr sz="2000" dirty="0">
                <a:solidFill>
                  <a:srgbClr val="6F2F9F"/>
                </a:solidFill>
                <a:latin typeface="Arial MT"/>
                <a:cs typeface="Arial MT"/>
              </a:rPr>
              <a:t>presence</a:t>
            </a:r>
            <a:r>
              <a:rPr sz="2000" spc="95" dirty="0">
                <a:solidFill>
                  <a:srgbClr val="6F2F9F"/>
                </a:solidFill>
                <a:latin typeface="Arial MT"/>
                <a:cs typeface="Arial MT"/>
              </a:rPr>
              <a:t>  </a:t>
            </a:r>
            <a:r>
              <a:rPr sz="2000" dirty="0">
                <a:solidFill>
                  <a:srgbClr val="6F2F9F"/>
                </a:solidFill>
                <a:latin typeface="Arial MT"/>
                <a:cs typeface="Arial MT"/>
              </a:rPr>
              <a:t>of</a:t>
            </a:r>
            <a:r>
              <a:rPr sz="2000" spc="95" dirty="0">
                <a:solidFill>
                  <a:srgbClr val="6F2F9F"/>
                </a:solidFill>
                <a:latin typeface="Arial MT"/>
                <a:cs typeface="Arial MT"/>
              </a:rPr>
              <a:t>  </a:t>
            </a:r>
            <a:r>
              <a:rPr sz="2000" dirty="0">
                <a:solidFill>
                  <a:srgbClr val="6F2F9F"/>
                </a:solidFill>
                <a:latin typeface="Arial MT"/>
                <a:cs typeface="Arial MT"/>
              </a:rPr>
              <a:t>microorganisms</a:t>
            </a:r>
            <a:r>
              <a:rPr sz="2000" spc="95" dirty="0">
                <a:solidFill>
                  <a:srgbClr val="6F2F9F"/>
                </a:solidFill>
                <a:latin typeface="Arial MT"/>
                <a:cs typeface="Arial MT"/>
              </a:rPr>
              <a:t>  </a:t>
            </a:r>
            <a:r>
              <a:rPr sz="2000" dirty="0">
                <a:solidFill>
                  <a:srgbClr val="6F2F9F"/>
                </a:solidFill>
                <a:latin typeface="Arial MT"/>
                <a:cs typeface="Arial MT"/>
              </a:rPr>
              <a:t>such</a:t>
            </a:r>
            <a:r>
              <a:rPr sz="2000" spc="100" dirty="0">
                <a:solidFill>
                  <a:srgbClr val="6F2F9F"/>
                </a:solidFill>
                <a:latin typeface="Arial MT"/>
                <a:cs typeface="Arial MT"/>
              </a:rPr>
              <a:t>  </a:t>
            </a:r>
            <a:r>
              <a:rPr sz="2000" dirty="0">
                <a:solidFill>
                  <a:srgbClr val="6F2F9F"/>
                </a:solidFill>
                <a:latin typeface="Arial MT"/>
                <a:cs typeface="Arial MT"/>
              </a:rPr>
              <a:t>as</a:t>
            </a:r>
            <a:r>
              <a:rPr sz="2000" spc="105" dirty="0">
                <a:solidFill>
                  <a:srgbClr val="6F2F9F"/>
                </a:solidFill>
                <a:latin typeface="Arial MT"/>
                <a:cs typeface="Arial MT"/>
              </a:rPr>
              <a:t>  </a:t>
            </a:r>
            <a:r>
              <a:rPr sz="2000" b="1" dirty="0">
                <a:solidFill>
                  <a:srgbClr val="6F2F9F"/>
                </a:solidFill>
                <a:latin typeface="Arial"/>
                <a:cs typeface="Arial"/>
              </a:rPr>
              <a:t>algae,</a:t>
            </a:r>
            <a:r>
              <a:rPr sz="2000" b="1" spc="85" dirty="0">
                <a:solidFill>
                  <a:srgbClr val="6F2F9F"/>
                </a:solidFill>
                <a:latin typeface="Arial"/>
                <a:cs typeface="Arial"/>
              </a:rPr>
              <a:t>  </a:t>
            </a:r>
            <a:r>
              <a:rPr sz="2000" b="1" dirty="0">
                <a:solidFill>
                  <a:srgbClr val="6F2F9F"/>
                </a:solidFill>
                <a:latin typeface="Arial"/>
                <a:cs typeface="Arial"/>
              </a:rPr>
              <a:t>fungi</a:t>
            </a:r>
            <a:r>
              <a:rPr sz="2000" b="1" spc="95" dirty="0">
                <a:solidFill>
                  <a:srgbClr val="6F2F9F"/>
                </a:solidFill>
                <a:latin typeface="Arial"/>
                <a:cs typeface="Arial"/>
              </a:rPr>
              <a:t>  </a:t>
            </a:r>
            <a:r>
              <a:rPr sz="2000" b="1" spc="-25" dirty="0">
                <a:solidFill>
                  <a:srgbClr val="6F2F9F"/>
                </a:solidFill>
                <a:latin typeface="Arial"/>
                <a:cs typeface="Arial"/>
              </a:rPr>
              <a:t>and </a:t>
            </a:r>
            <a:r>
              <a:rPr sz="2000" b="1" dirty="0">
                <a:solidFill>
                  <a:srgbClr val="6F2F9F"/>
                </a:solidFill>
                <a:latin typeface="Arial"/>
                <a:cs typeface="Arial"/>
              </a:rPr>
              <a:t>bacteria.</a:t>
            </a:r>
            <a:r>
              <a:rPr sz="2000" b="1" spc="300" dirty="0">
                <a:solidFill>
                  <a:srgbClr val="6F2F9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6F2F9F"/>
                </a:solidFill>
                <a:latin typeface="Arial MT"/>
                <a:cs typeface="Arial MT"/>
              </a:rPr>
              <a:t>They</a:t>
            </a:r>
            <a:r>
              <a:rPr sz="2000" spc="300" dirty="0">
                <a:solidFill>
                  <a:srgbClr val="6F2F9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6F2F9F"/>
                </a:solidFill>
                <a:latin typeface="Arial MT"/>
                <a:cs typeface="Arial MT"/>
              </a:rPr>
              <a:t>can</a:t>
            </a:r>
            <a:r>
              <a:rPr sz="2000" spc="310" dirty="0">
                <a:solidFill>
                  <a:srgbClr val="6F2F9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6F2F9F"/>
                </a:solidFill>
                <a:latin typeface="Arial MT"/>
                <a:cs typeface="Arial MT"/>
              </a:rPr>
              <a:t>grow</a:t>
            </a:r>
            <a:r>
              <a:rPr sz="2000" spc="300" dirty="0">
                <a:solidFill>
                  <a:srgbClr val="6F2F9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6F2F9F"/>
                </a:solidFill>
                <a:latin typeface="Arial MT"/>
                <a:cs typeface="Arial MT"/>
              </a:rPr>
              <a:t>within</a:t>
            </a:r>
            <a:r>
              <a:rPr sz="2000" spc="305" dirty="0">
                <a:solidFill>
                  <a:srgbClr val="6F2F9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6F2F9F"/>
                </a:solidFill>
                <a:latin typeface="Arial MT"/>
                <a:cs typeface="Arial MT"/>
              </a:rPr>
              <a:t>a</a:t>
            </a:r>
            <a:r>
              <a:rPr sz="2000" spc="295" dirty="0">
                <a:solidFill>
                  <a:srgbClr val="6F2F9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6F2F9F"/>
                </a:solidFill>
                <a:latin typeface="Arial MT"/>
                <a:cs typeface="Arial MT"/>
              </a:rPr>
              <a:t>cooling</a:t>
            </a:r>
            <a:r>
              <a:rPr sz="2000" spc="310" dirty="0">
                <a:solidFill>
                  <a:srgbClr val="6F2F9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6F2F9F"/>
                </a:solidFill>
                <a:latin typeface="Arial MT"/>
                <a:cs typeface="Arial MT"/>
              </a:rPr>
              <a:t>system</a:t>
            </a:r>
            <a:r>
              <a:rPr sz="2000" spc="285" dirty="0">
                <a:solidFill>
                  <a:srgbClr val="6F2F9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6F2F9F"/>
                </a:solidFill>
                <a:latin typeface="Arial MT"/>
                <a:cs typeface="Arial MT"/>
              </a:rPr>
              <a:t>coating</a:t>
            </a:r>
            <a:r>
              <a:rPr sz="2000" spc="300" dirty="0">
                <a:solidFill>
                  <a:srgbClr val="6F2F9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6F2F9F"/>
                </a:solidFill>
                <a:latin typeface="Arial MT"/>
                <a:cs typeface="Arial MT"/>
              </a:rPr>
              <a:t>all</a:t>
            </a:r>
            <a:r>
              <a:rPr sz="2000" spc="305" dirty="0">
                <a:solidFill>
                  <a:srgbClr val="6F2F9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6F2F9F"/>
                </a:solidFill>
                <a:latin typeface="Arial MT"/>
                <a:cs typeface="Arial MT"/>
              </a:rPr>
              <a:t>pipe</a:t>
            </a:r>
            <a:r>
              <a:rPr sz="2000" spc="310" dirty="0">
                <a:solidFill>
                  <a:srgbClr val="6F2F9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6F2F9F"/>
                </a:solidFill>
                <a:latin typeface="Arial MT"/>
                <a:cs typeface="Arial MT"/>
              </a:rPr>
              <a:t>and</a:t>
            </a:r>
            <a:r>
              <a:rPr sz="2000" spc="305" dirty="0">
                <a:solidFill>
                  <a:srgbClr val="6F2F9F"/>
                </a:solidFill>
                <a:latin typeface="Arial MT"/>
                <a:cs typeface="Arial MT"/>
              </a:rPr>
              <a:t> </a:t>
            </a:r>
            <a:r>
              <a:rPr sz="2000" spc="-20" dirty="0">
                <a:solidFill>
                  <a:srgbClr val="6F2F9F"/>
                </a:solidFill>
                <a:latin typeface="Arial MT"/>
                <a:cs typeface="Arial MT"/>
              </a:rPr>
              <a:t>heat </a:t>
            </a:r>
            <a:r>
              <a:rPr sz="2000" dirty="0">
                <a:solidFill>
                  <a:srgbClr val="6F2F9F"/>
                </a:solidFill>
                <a:latin typeface="Arial MT"/>
                <a:cs typeface="Arial MT"/>
              </a:rPr>
              <a:t>exchanger</a:t>
            </a:r>
            <a:r>
              <a:rPr sz="2000" spc="260" dirty="0">
                <a:solidFill>
                  <a:srgbClr val="6F2F9F"/>
                </a:solidFill>
                <a:latin typeface="Arial MT"/>
                <a:cs typeface="Arial MT"/>
              </a:rPr>
              <a:t>  </a:t>
            </a:r>
            <a:r>
              <a:rPr sz="2000" dirty="0">
                <a:solidFill>
                  <a:srgbClr val="6F2F9F"/>
                </a:solidFill>
                <a:latin typeface="Arial MT"/>
                <a:cs typeface="Arial MT"/>
              </a:rPr>
              <a:t>surfaces.</a:t>
            </a:r>
            <a:r>
              <a:rPr sz="2000" spc="265" dirty="0">
                <a:solidFill>
                  <a:srgbClr val="6F2F9F"/>
                </a:solidFill>
                <a:latin typeface="Arial MT"/>
                <a:cs typeface="Arial MT"/>
              </a:rPr>
              <a:t>  </a:t>
            </a:r>
            <a:r>
              <a:rPr sz="2000" dirty="0">
                <a:solidFill>
                  <a:srgbClr val="6F2F9F"/>
                </a:solidFill>
                <a:latin typeface="Arial MT"/>
                <a:cs typeface="Arial MT"/>
              </a:rPr>
              <a:t>The</a:t>
            </a:r>
            <a:r>
              <a:rPr sz="2000" spc="265" dirty="0">
                <a:solidFill>
                  <a:srgbClr val="6F2F9F"/>
                </a:solidFill>
                <a:latin typeface="Arial MT"/>
                <a:cs typeface="Arial MT"/>
              </a:rPr>
              <a:t>  </a:t>
            </a:r>
            <a:r>
              <a:rPr sz="2000" dirty="0">
                <a:solidFill>
                  <a:srgbClr val="6F2F9F"/>
                </a:solidFill>
                <a:latin typeface="Arial MT"/>
                <a:cs typeface="Arial MT"/>
              </a:rPr>
              <a:t>gelatinous</a:t>
            </a:r>
            <a:r>
              <a:rPr sz="2000" spc="265" dirty="0">
                <a:solidFill>
                  <a:srgbClr val="6F2F9F"/>
                </a:solidFill>
                <a:latin typeface="Arial MT"/>
                <a:cs typeface="Arial MT"/>
              </a:rPr>
              <a:t>  </a:t>
            </a:r>
            <a:r>
              <a:rPr sz="2000" dirty="0">
                <a:solidFill>
                  <a:srgbClr val="6F2F9F"/>
                </a:solidFill>
                <a:latin typeface="Arial MT"/>
                <a:cs typeface="Arial MT"/>
              </a:rPr>
              <a:t>slimes</a:t>
            </a:r>
            <a:r>
              <a:rPr sz="2000" spc="275" dirty="0">
                <a:solidFill>
                  <a:srgbClr val="6F2F9F"/>
                </a:solidFill>
                <a:latin typeface="Arial MT"/>
                <a:cs typeface="Arial MT"/>
              </a:rPr>
              <a:t>  </a:t>
            </a:r>
            <a:r>
              <a:rPr sz="2000" dirty="0">
                <a:solidFill>
                  <a:srgbClr val="6F2F9F"/>
                </a:solidFill>
                <a:latin typeface="Arial MT"/>
                <a:cs typeface="Arial MT"/>
              </a:rPr>
              <a:t>produced</a:t>
            </a:r>
            <a:r>
              <a:rPr sz="2000" spc="265" dirty="0">
                <a:solidFill>
                  <a:srgbClr val="6F2F9F"/>
                </a:solidFill>
                <a:latin typeface="Arial MT"/>
                <a:cs typeface="Arial MT"/>
              </a:rPr>
              <a:t>  </a:t>
            </a:r>
            <a:r>
              <a:rPr sz="2000" dirty="0">
                <a:solidFill>
                  <a:srgbClr val="6F2F9F"/>
                </a:solidFill>
                <a:latin typeface="Arial MT"/>
                <a:cs typeface="Arial MT"/>
              </a:rPr>
              <a:t>by</a:t>
            </a:r>
            <a:r>
              <a:rPr sz="2000" spc="260" dirty="0">
                <a:solidFill>
                  <a:srgbClr val="6F2F9F"/>
                </a:solidFill>
                <a:latin typeface="Arial MT"/>
                <a:cs typeface="Arial MT"/>
              </a:rPr>
              <a:t>  </a:t>
            </a:r>
            <a:r>
              <a:rPr sz="2000" dirty="0">
                <a:solidFill>
                  <a:srgbClr val="6F2F9F"/>
                </a:solidFill>
                <a:latin typeface="Arial MT"/>
                <a:cs typeface="Arial MT"/>
              </a:rPr>
              <a:t>many</a:t>
            </a:r>
            <a:r>
              <a:rPr sz="2000" spc="265" dirty="0">
                <a:solidFill>
                  <a:srgbClr val="6F2F9F"/>
                </a:solidFill>
                <a:latin typeface="Arial MT"/>
                <a:cs typeface="Arial MT"/>
              </a:rPr>
              <a:t>  </a:t>
            </a:r>
            <a:r>
              <a:rPr sz="2000" spc="-10" dirty="0">
                <a:solidFill>
                  <a:srgbClr val="6F2F9F"/>
                </a:solidFill>
                <a:latin typeface="Arial MT"/>
                <a:cs typeface="Arial MT"/>
              </a:rPr>
              <a:t>micro </a:t>
            </a:r>
            <a:r>
              <a:rPr sz="2000" dirty="0">
                <a:solidFill>
                  <a:srgbClr val="6F2F9F"/>
                </a:solidFill>
                <a:latin typeface="Arial MT"/>
                <a:cs typeface="Arial MT"/>
              </a:rPr>
              <a:t>organisms</a:t>
            </a:r>
            <a:r>
              <a:rPr sz="2000" spc="10" dirty="0">
                <a:solidFill>
                  <a:srgbClr val="6F2F9F"/>
                </a:solidFill>
                <a:latin typeface="Arial MT"/>
                <a:cs typeface="Arial MT"/>
              </a:rPr>
              <a:t>  </a:t>
            </a:r>
            <a:r>
              <a:rPr sz="2000" dirty="0">
                <a:solidFill>
                  <a:srgbClr val="6F2F9F"/>
                </a:solidFill>
                <a:latin typeface="Arial MT"/>
                <a:cs typeface="Arial MT"/>
              </a:rPr>
              <a:t>can</a:t>
            </a:r>
            <a:r>
              <a:rPr sz="2000" spc="20" dirty="0">
                <a:solidFill>
                  <a:srgbClr val="6F2F9F"/>
                </a:solidFill>
                <a:latin typeface="Arial MT"/>
                <a:cs typeface="Arial MT"/>
              </a:rPr>
              <a:t>  </a:t>
            </a:r>
            <a:r>
              <a:rPr sz="2000" dirty="0">
                <a:solidFill>
                  <a:srgbClr val="6F2F9F"/>
                </a:solidFill>
                <a:latin typeface="Arial MT"/>
                <a:cs typeface="Arial MT"/>
              </a:rPr>
              <a:t>trap</a:t>
            </a:r>
            <a:r>
              <a:rPr sz="2000" spc="5" dirty="0">
                <a:solidFill>
                  <a:srgbClr val="6F2F9F"/>
                </a:solidFill>
                <a:latin typeface="Arial MT"/>
                <a:cs typeface="Arial MT"/>
              </a:rPr>
              <a:t>  </a:t>
            </a:r>
            <a:r>
              <a:rPr sz="2000" dirty="0">
                <a:solidFill>
                  <a:srgbClr val="6F2F9F"/>
                </a:solidFill>
                <a:latin typeface="Arial MT"/>
                <a:cs typeface="Arial MT"/>
              </a:rPr>
              <a:t>sediments</a:t>
            </a:r>
            <a:r>
              <a:rPr sz="2000" spc="25" dirty="0">
                <a:solidFill>
                  <a:srgbClr val="6F2F9F"/>
                </a:solidFill>
                <a:latin typeface="Arial MT"/>
                <a:cs typeface="Arial MT"/>
              </a:rPr>
              <a:t>  </a:t>
            </a:r>
            <a:r>
              <a:rPr sz="2000" dirty="0">
                <a:solidFill>
                  <a:srgbClr val="6F2F9F"/>
                </a:solidFill>
                <a:latin typeface="Arial MT"/>
                <a:cs typeface="Arial MT"/>
              </a:rPr>
              <a:t>thus</a:t>
            </a:r>
            <a:r>
              <a:rPr sz="2000" spc="10" dirty="0">
                <a:solidFill>
                  <a:srgbClr val="6F2F9F"/>
                </a:solidFill>
                <a:latin typeface="Arial MT"/>
                <a:cs typeface="Arial MT"/>
              </a:rPr>
              <a:t>  </a:t>
            </a:r>
            <a:r>
              <a:rPr sz="2000" dirty="0">
                <a:solidFill>
                  <a:srgbClr val="6F2F9F"/>
                </a:solidFill>
                <a:latin typeface="Arial MT"/>
                <a:cs typeface="Arial MT"/>
              </a:rPr>
              <a:t>encouraging</a:t>
            </a:r>
            <a:r>
              <a:rPr sz="2000" spc="10" dirty="0">
                <a:solidFill>
                  <a:srgbClr val="6F2F9F"/>
                </a:solidFill>
                <a:latin typeface="Arial MT"/>
                <a:cs typeface="Arial MT"/>
              </a:rPr>
              <a:t>  </a:t>
            </a:r>
            <a:r>
              <a:rPr sz="2000" dirty="0">
                <a:solidFill>
                  <a:srgbClr val="6F2F9F"/>
                </a:solidFill>
                <a:latin typeface="Arial MT"/>
                <a:cs typeface="Arial MT"/>
              </a:rPr>
              <a:t>fouling</a:t>
            </a:r>
            <a:r>
              <a:rPr sz="2000" spc="20" dirty="0">
                <a:solidFill>
                  <a:srgbClr val="6F2F9F"/>
                </a:solidFill>
                <a:latin typeface="Arial MT"/>
                <a:cs typeface="Arial MT"/>
              </a:rPr>
              <a:t>  </a:t>
            </a:r>
            <a:r>
              <a:rPr sz="2000" dirty="0">
                <a:solidFill>
                  <a:srgbClr val="6F2F9F"/>
                </a:solidFill>
                <a:latin typeface="Arial MT"/>
                <a:cs typeface="Arial MT"/>
              </a:rPr>
              <a:t>and</a:t>
            </a:r>
            <a:r>
              <a:rPr sz="2000" spc="15" dirty="0">
                <a:solidFill>
                  <a:srgbClr val="6F2F9F"/>
                </a:solidFill>
                <a:latin typeface="Arial MT"/>
                <a:cs typeface="Arial MT"/>
              </a:rPr>
              <a:t>  </a:t>
            </a:r>
            <a:r>
              <a:rPr sz="2000" dirty="0">
                <a:solidFill>
                  <a:srgbClr val="6F2F9F"/>
                </a:solidFill>
                <a:latin typeface="Arial MT"/>
                <a:cs typeface="Arial MT"/>
              </a:rPr>
              <a:t>scale.</a:t>
            </a:r>
            <a:r>
              <a:rPr sz="2000" spc="15" dirty="0">
                <a:solidFill>
                  <a:srgbClr val="6F2F9F"/>
                </a:solidFill>
                <a:latin typeface="Arial MT"/>
                <a:cs typeface="Arial MT"/>
              </a:rPr>
              <a:t>  </a:t>
            </a:r>
            <a:r>
              <a:rPr sz="2000" spc="-20" dirty="0">
                <a:solidFill>
                  <a:srgbClr val="6F2F9F"/>
                </a:solidFill>
                <a:latin typeface="Arial MT"/>
                <a:cs typeface="Arial MT"/>
              </a:rPr>
              <a:t>Even </a:t>
            </a:r>
            <a:r>
              <a:rPr sz="2000" dirty="0">
                <a:solidFill>
                  <a:srgbClr val="6F2F9F"/>
                </a:solidFill>
                <a:latin typeface="Arial MT"/>
                <a:cs typeface="Arial MT"/>
              </a:rPr>
              <a:t>corrosion</a:t>
            </a:r>
            <a:r>
              <a:rPr sz="2000" spc="160" dirty="0">
                <a:solidFill>
                  <a:srgbClr val="6F2F9F"/>
                </a:solidFill>
                <a:latin typeface="Arial MT"/>
                <a:cs typeface="Arial MT"/>
              </a:rPr>
              <a:t>  </a:t>
            </a:r>
            <a:r>
              <a:rPr sz="2000" dirty="0">
                <a:solidFill>
                  <a:srgbClr val="6F2F9F"/>
                </a:solidFill>
                <a:latin typeface="Arial MT"/>
                <a:cs typeface="Arial MT"/>
              </a:rPr>
              <a:t>can</a:t>
            </a:r>
            <a:r>
              <a:rPr sz="2000" spc="165" dirty="0">
                <a:solidFill>
                  <a:srgbClr val="6F2F9F"/>
                </a:solidFill>
                <a:latin typeface="Arial MT"/>
                <a:cs typeface="Arial MT"/>
              </a:rPr>
              <a:t>  </a:t>
            </a:r>
            <a:r>
              <a:rPr sz="2000" dirty="0">
                <a:solidFill>
                  <a:srgbClr val="6F2F9F"/>
                </a:solidFill>
                <a:latin typeface="Arial MT"/>
                <a:cs typeface="Arial MT"/>
              </a:rPr>
              <a:t>be</a:t>
            </a:r>
            <a:r>
              <a:rPr sz="2000" spc="150" dirty="0">
                <a:solidFill>
                  <a:srgbClr val="6F2F9F"/>
                </a:solidFill>
                <a:latin typeface="Arial MT"/>
                <a:cs typeface="Arial MT"/>
              </a:rPr>
              <a:t>  </a:t>
            </a:r>
            <a:r>
              <a:rPr sz="2000" dirty="0">
                <a:solidFill>
                  <a:srgbClr val="6F2F9F"/>
                </a:solidFill>
                <a:latin typeface="Arial MT"/>
                <a:cs typeface="Arial MT"/>
              </a:rPr>
              <a:t>caused</a:t>
            </a:r>
            <a:r>
              <a:rPr sz="2000" spc="170" dirty="0">
                <a:solidFill>
                  <a:srgbClr val="6F2F9F"/>
                </a:solidFill>
                <a:latin typeface="Arial MT"/>
                <a:cs typeface="Arial MT"/>
              </a:rPr>
              <a:t>  </a:t>
            </a:r>
            <a:r>
              <a:rPr sz="2000" dirty="0">
                <a:solidFill>
                  <a:srgbClr val="6F2F9F"/>
                </a:solidFill>
                <a:latin typeface="Arial MT"/>
                <a:cs typeface="Arial MT"/>
              </a:rPr>
              <a:t>by</a:t>
            </a:r>
            <a:r>
              <a:rPr sz="2000" spc="155" dirty="0">
                <a:solidFill>
                  <a:srgbClr val="6F2F9F"/>
                </a:solidFill>
                <a:latin typeface="Arial MT"/>
                <a:cs typeface="Arial MT"/>
              </a:rPr>
              <a:t>  </a:t>
            </a:r>
            <a:r>
              <a:rPr sz="2000" dirty="0">
                <a:solidFill>
                  <a:srgbClr val="6F2F9F"/>
                </a:solidFill>
                <a:latin typeface="Arial MT"/>
                <a:cs typeface="Arial MT"/>
              </a:rPr>
              <a:t>certain</a:t>
            </a:r>
            <a:r>
              <a:rPr sz="2000" spc="165" dirty="0">
                <a:solidFill>
                  <a:srgbClr val="6F2F9F"/>
                </a:solidFill>
                <a:latin typeface="Arial MT"/>
                <a:cs typeface="Arial MT"/>
              </a:rPr>
              <a:t>  </a:t>
            </a:r>
            <a:r>
              <a:rPr sz="2000" dirty="0">
                <a:solidFill>
                  <a:srgbClr val="6F2F9F"/>
                </a:solidFill>
                <a:latin typeface="Arial MT"/>
                <a:cs typeface="Arial MT"/>
              </a:rPr>
              <a:t>organisms</a:t>
            </a:r>
            <a:r>
              <a:rPr sz="2000" spc="165" dirty="0">
                <a:solidFill>
                  <a:srgbClr val="6F2F9F"/>
                </a:solidFill>
                <a:latin typeface="Arial MT"/>
                <a:cs typeface="Arial MT"/>
              </a:rPr>
              <a:t>  </a:t>
            </a:r>
            <a:r>
              <a:rPr sz="2000" dirty="0">
                <a:solidFill>
                  <a:srgbClr val="6F2F9F"/>
                </a:solidFill>
                <a:latin typeface="Arial MT"/>
                <a:cs typeface="Arial MT"/>
              </a:rPr>
              <a:t>that</a:t>
            </a:r>
            <a:r>
              <a:rPr sz="2000" spc="155" dirty="0">
                <a:solidFill>
                  <a:srgbClr val="6F2F9F"/>
                </a:solidFill>
                <a:latin typeface="Arial MT"/>
                <a:cs typeface="Arial MT"/>
              </a:rPr>
              <a:t>  </a:t>
            </a:r>
            <a:r>
              <a:rPr sz="2000" dirty="0">
                <a:solidFill>
                  <a:srgbClr val="6F2F9F"/>
                </a:solidFill>
                <a:latin typeface="Arial MT"/>
                <a:cs typeface="Arial MT"/>
              </a:rPr>
              <a:t>produce</a:t>
            </a:r>
            <a:r>
              <a:rPr sz="2000" spc="160" dirty="0">
                <a:solidFill>
                  <a:srgbClr val="6F2F9F"/>
                </a:solidFill>
                <a:latin typeface="Arial MT"/>
                <a:cs typeface="Arial MT"/>
              </a:rPr>
              <a:t>  </a:t>
            </a:r>
            <a:r>
              <a:rPr sz="2000" spc="-10" dirty="0">
                <a:solidFill>
                  <a:srgbClr val="6F2F9F"/>
                </a:solidFill>
                <a:latin typeface="Arial MT"/>
                <a:cs typeface="Arial MT"/>
              </a:rPr>
              <a:t>corrosive </a:t>
            </a:r>
            <a:r>
              <a:rPr sz="2000" dirty="0">
                <a:solidFill>
                  <a:srgbClr val="6F2F9F"/>
                </a:solidFill>
                <a:latin typeface="Arial MT"/>
                <a:cs typeface="Arial MT"/>
              </a:rPr>
              <a:t>byproducts</a:t>
            </a:r>
            <a:r>
              <a:rPr sz="2000" spc="330" dirty="0">
                <a:solidFill>
                  <a:srgbClr val="6F2F9F"/>
                </a:solidFill>
                <a:latin typeface="Arial MT"/>
                <a:cs typeface="Arial MT"/>
              </a:rPr>
              <a:t>  </a:t>
            </a:r>
            <a:r>
              <a:rPr sz="2000" dirty="0">
                <a:solidFill>
                  <a:srgbClr val="6F2F9F"/>
                </a:solidFill>
                <a:latin typeface="Arial MT"/>
                <a:cs typeface="Arial MT"/>
              </a:rPr>
              <a:t>or</a:t>
            </a:r>
            <a:r>
              <a:rPr sz="2000" spc="340" dirty="0">
                <a:solidFill>
                  <a:srgbClr val="6F2F9F"/>
                </a:solidFill>
                <a:latin typeface="Arial MT"/>
                <a:cs typeface="Arial MT"/>
              </a:rPr>
              <a:t>  </a:t>
            </a:r>
            <a:r>
              <a:rPr sz="2000" dirty="0">
                <a:solidFill>
                  <a:srgbClr val="6F2F9F"/>
                </a:solidFill>
                <a:latin typeface="Arial MT"/>
                <a:cs typeface="Arial MT"/>
              </a:rPr>
              <a:t>environments.</a:t>
            </a:r>
            <a:r>
              <a:rPr sz="2000" spc="340" dirty="0">
                <a:solidFill>
                  <a:srgbClr val="6F2F9F"/>
                </a:solidFill>
                <a:latin typeface="Arial MT"/>
                <a:cs typeface="Arial MT"/>
              </a:rPr>
              <a:t>  </a:t>
            </a:r>
            <a:r>
              <a:rPr sz="2000" dirty="0">
                <a:solidFill>
                  <a:srgbClr val="6F2F9F"/>
                </a:solidFill>
                <a:latin typeface="Arial MT"/>
                <a:cs typeface="Arial MT"/>
              </a:rPr>
              <a:t>Corrosion</a:t>
            </a:r>
            <a:r>
              <a:rPr sz="2000" spc="340" dirty="0">
                <a:solidFill>
                  <a:srgbClr val="6F2F9F"/>
                </a:solidFill>
                <a:latin typeface="Arial MT"/>
                <a:cs typeface="Arial MT"/>
              </a:rPr>
              <a:t>  </a:t>
            </a:r>
            <a:r>
              <a:rPr sz="2000" dirty="0">
                <a:solidFill>
                  <a:srgbClr val="6F2F9F"/>
                </a:solidFill>
                <a:latin typeface="Arial MT"/>
                <a:cs typeface="Arial MT"/>
              </a:rPr>
              <a:t>by</a:t>
            </a:r>
            <a:r>
              <a:rPr sz="2000" spc="340" dirty="0">
                <a:solidFill>
                  <a:srgbClr val="6F2F9F"/>
                </a:solidFill>
                <a:latin typeface="Arial MT"/>
                <a:cs typeface="Arial MT"/>
              </a:rPr>
              <a:t>  </a:t>
            </a:r>
            <a:r>
              <a:rPr sz="2000" dirty="0">
                <a:solidFill>
                  <a:srgbClr val="6F2F9F"/>
                </a:solidFill>
                <a:latin typeface="Arial MT"/>
                <a:cs typeface="Arial MT"/>
              </a:rPr>
              <a:t>micro</a:t>
            </a:r>
            <a:r>
              <a:rPr sz="2000" spc="345" dirty="0">
                <a:solidFill>
                  <a:srgbClr val="6F2F9F"/>
                </a:solidFill>
                <a:latin typeface="Arial MT"/>
                <a:cs typeface="Arial MT"/>
              </a:rPr>
              <a:t>  </a:t>
            </a:r>
            <a:r>
              <a:rPr sz="2000" dirty="0">
                <a:solidFill>
                  <a:srgbClr val="6F2F9F"/>
                </a:solidFill>
                <a:latin typeface="Arial MT"/>
                <a:cs typeface="Arial MT"/>
              </a:rPr>
              <a:t>organism</a:t>
            </a:r>
            <a:r>
              <a:rPr sz="2000" spc="335" dirty="0">
                <a:solidFill>
                  <a:srgbClr val="6F2F9F"/>
                </a:solidFill>
                <a:latin typeface="Arial MT"/>
                <a:cs typeface="Arial MT"/>
              </a:rPr>
              <a:t>  </a:t>
            </a:r>
            <a:r>
              <a:rPr sz="2000" dirty="0">
                <a:solidFill>
                  <a:srgbClr val="6F2F9F"/>
                </a:solidFill>
                <a:latin typeface="Arial MT"/>
                <a:cs typeface="Arial MT"/>
              </a:rPr>
              <a:t>is</a:t>
            </a:r>
            <a:r>
              <a:rPr sz="2000" spc="345" dirty="0">
                <a:solidFill>
                  <a:srgbClr val="6F2F9F"/>
                </a:solidFill>
                <a:latin typeface="Arial MT"/>
                <a:cs typeface="Arial MT"/>
              </a:rPr>
              <a:t>  </a:t>
            </a:r>
            <a:r>
              <a:rPr sz="2000" spc="-10" dirty="0">
                <a:solidFill>
                  <a:srgbClr val="6F2F9F"/>
                </a:solidFill>
                <a:latin typeface="Arial MT"/>
                <a:cs typeface="Arial MT"/>
              </a:rPr>
              <a:t>called </a:t>
            </a:r>
            <a:r>
              <a:rPr sz="2000" dirty="0">
                <a:solidFill>
                  <a:srgbClr val="6F2F9F"/>
                </a:solidFill>
                <a:latin typeface="Arial MT"/>
                <a:cs typeface="Arial MT"/>
              </a:rPr>
              <a:t>Microbiological</a:t>
            </a:r>
            <a:r>
              <a:rPr sz="2000" spc="-55" dirty="0">
                <a:solidFill>
                  <a:srgbClr val="6F2F9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6F2F9F"/>
                </a:solidFill>
                <a:latin typeface="Arial MT"/>
                <a:cs typeface="Arial MT"/>
              </a:rPr>
              <a:t>Induced</a:t>
            </a:r>
            <a:r>
              <a:rPr sz="2000" spc="-55" dirty="0">
                <a:solidFill>
                  <a:srgbClr val="6F2F9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6F2F9F"/>
                </a:solidFill>
                <a:latin typeface="Arial MT"/>
                <a:cs typeface="Arial MT"/>
              </a:rPr>
              <a:t>corrosion</a:t>
            </a:r>
            <a:r>
              <a:rPr sz="2000" spc="-65" dirty="0">
                <a:solidFill>
                  <a:srgbClr val="6F2F9F"/>
                </a:solidFill>
                <a:latin typeface="Arial MT"/>
                <a:cs typeface="Arial MT"/>
              </a:rPr>
              <a:t> </a:t>
            </a:r>
            <a:r>
              <a:rPr sz="2000" b="1" spc="-10" dirty="0">
                <a:solidFill>
                  <a:srgbClr val="6F2F9F"/>
                </a:solidFill>
                <a:latin typeface="Arial"/>
                <a:cs typeface="Arial"/>
              </a:rPr>
              <a:t>(MIC).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257800" y="5333998"/>
            <a:ext cx="3352800" cy="1447798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371600" y="5715000"/>
            <a:ext cx="2362200" cy="990600"/>
          </a:xfrm>
          <a:prstGeom prst="rect">
            <a:avLst/>
          </a:prstGeom>
        </p:spPr>
      </p:pic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570">
              <a:lnSpc>
                <a:spcPts val="1240"/>
              </a:lnSpc>
            </a:pPr>
            <a:fld id="{81D60167-4931-47E6-BA6A-407CBD079E47}" type="slidenum">
              <a:rPr spc="-25" dirty="0"/>
              <a:t>48</a:t>
            </a:fld>
            <a:endParaRPr spc="-25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570">
              <a:lnSpc>
                <a:spcPts val="1240"/>
              </a:lnSpc>
            </a:pPr>
            <a:fld id="{81D60167-4931-47E6-BA6A-407CBD079E47}" type="slidenum">
              <a:rPr spc="-25" dirty="0"/>
              <a:t>49</a:t>
            </a:fld>
            <a:endParaRPr spc="-25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7200" y="2452890"/>
            <a:ext cx="8458200" cy="708025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3175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50"/>
              </a:spcBef>
            </a:pPr>
            <a:r>
              <a:rPr sz="4000" dirty="0">
                <a:latin typeface="Arial"/>
                <a:cs typeface="Arial"/>
              </a:rPr>
              <a:t>Scaling</a:t>
            </a:r>
            <a:r>
              <a:rPr sz="4000" spc="-120" dirty="0">
                <a:latin typeface="Arial"/>
                <a:cs typeface="Arial"/>
              </a:rPr>
              <a:t> </a:t>
            </a:r>
            <a:r>
              <a:rPr sz="4000" dirty="0">
                <a:latin typeface="Arial"/>
                <a:cs typeface="Arial"/>
              </a:rPr>
              <a:t>in</a:t>
            </a:r>
            <a:r>
              <a:rPr sz="4000" spc="-105" dirty="0">
                <a:latin typeface="Arial"/>
                <a:cs typeface="Arial"/>
              </a:rPr>
              <a:t> </a:t>
            </a:r>
            <a:r>
              <a:rPr sz="4000" dirty="0">
                <a:latin typeface="Arial"/>
                <a:cs typeface="Arial"/>
              </a:rPr>
              <a:t>Cooling</a:t>
            </a:r>
            <a:r>
              <a:rPr sz="4000" spc="-105" dirty="0">
                <a:latin typeface="Arial"/>
                <a:cs typeface="Arial"/>
              </a:rPr>
              <a:t> </a:t>
            </a:r>
            <a:r>
              <a:rPr sz="4000" dirty="0">
                <a:latin typeface="Arial"/>
                <a:cs typeface="Arial"/>
              </a:rPr>
              <a:t>Water</a:t>
            </a:r>
            <a:r>
              <a:rPr sz="4000" spc="-95" dirty="0">
                <a:latin typeface="Arial"/>
                <a:cs typeface="Arial"/>
              </a:rPr>
              <a:t> </a:t>
            </a:r>
            <a:r>
              <a:rPr sz="4000" spc="-10" dirty="0">
                <a:latin typeface="Arial"/>
                <a:cs typeface="Arial"/>
              </a:rPr>
              <a:t>Systems</a:t>
            </a:r>
            <a:endParaRPr sz="4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24000" y="63"/>
            <a:ext cx="6705600" cy="462280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381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00"/>
              </a:spcBef>
            </a:pPr>
            <a:r>
              <a:rPr sz="2400" dirty="0">
                <a:latin typeface="Arial"/>
                <a:cs typeface="Arial"/>
              </a:rPr>
              <a:t>About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Myself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99415" y="560578"/>
            <a:ext cx="8614410" cy="432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006FC0"/>
                </a:solidFill>
                <a:latin typeface="Arial"/>
                <a:cs typeface="Arial"/>
              </a:rPr>
              <a:t>Name</a:t>
            </a:r>
            <a:r>
              <a:rPr sz="1800" b="1" dirty="0">
                <a:latin typeface="Arial"/>
                <a:cs typeface="Arial"/>
              </a:rPr>
              <a:t>:</a:t>
            </a:r>
            <a:r>
              <a:rPr sz="1800" b="1" spc="-8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Ashwini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K.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Sinha</a:t>
            </a:r>
            <a:r>
              <a:rPr sz="1800" b="1" spc="-4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(Retired</a:t>
            </a:r>
            <a:r>
              <a:rPr sz="1800" b="1" spc="-4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as</a:t>
            </a:r>
            <a:r>
              <a:rPr sz="1800" b="1" spc="-9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Addl.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GM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(NETRA),</a:t>
            </a:r>
            <a:r>
              <a:rPr sz="1800" b="1" spc="2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NTPC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in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July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2012)</a:t>
            </a:r>
            <a:endParaRPr sz="1800">
              <a:latin typeface="Arial"/>
              <a:cs typeface="Arial"/>
            </a:endParaRPr>
          </a:p>
          <a:p>
            <a:pPr marL="12700" algn="just">
              <a:lnSpc>
                <a:spcPct val="100000"/>
              </a:lnSpc>
              <a:spcBef>
                <a:spcPts val="1440"/>
              </a:spcBef>
            </a:pPr>
            <a:r>
              <a:rPr sz="1800" b="1" dirty="0">
                <a:solidFill>
                  <a:srgbClr val="006FC0"/>
                </a:solidFill>
                <a:latin typeface="Arial"/>
                <a:cs typeface="Arial"/>
              </a:rPr>
              <a:t>Qualifications</a:t>
            </a:r>
            <a:r>
              <a:rPr sz="1800" b="1" dirty="0">
                <a:latin typeface="Arial"/>
                <a:cs typeface="Arial"/>
              </a:rPr>
              <a:t>:</a:t>
            </a:r>
            <a:r>
              <a:rPr sz="1800" b="1" spc="-6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M.Sc</a:t>
            </a:r>
            <a:r>
              <a:rPr sz="1800" b="1" spc="-4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(Electrochemistry)</a:t>
            </a:r>
            <a:endParaRPr sz="1800">
              <a:latin typeface="Arial"/>
              <a:cs typeface="Arial"/>
            </a:endParaRPr>
          </a:p>
          <a:p>
            <a:pPr marL="1624965" marR="368300">
              <a:lnSpc>
                <a:spcPct val="100000"/>
              </a:lnSpc>
            </a:pPr>
            <a:r>
              <a:rPr sz="1800" b="1" spc="-45" dirty="0">
                <a:latin typeface="Arial"/>
                <a:cs typeface="Arial"/>
              </a:rPr>
              <a:t>P.G.</a:t>
            </a:r>
            <a:r>
              <a:rPr sz="1800" b="1" spc="-4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Dip.</a:t>
            </a:r>
            <a:r>
              <a:rPr sz="1800" b="1" spc="-4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In</a:t>
            </a:r>
            <a:r>
              <a:rPr sz="1800" b="1" spc="-4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Corrosion</a:t>
            </a:r>
            <a:r>
              <a:rPr sz="1800" b="1" spc="-4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Science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&amp;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b="1" spc="-30" dirty="0">
                <a:latin typeface="Arial"/>
                <a:cs typeface="Arial"/>
              </a:rPr>
              <a:t>Technology,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b="1" spc="-20" dirty="0">
                <a:latin typeface="Arial"/>
                <a:cs typeface="Arial"/>
              </a:rPr>
              <a:t>Univ.</a:t>
            </a:r>
            <a:r>
              <a:rPr sz="1800" b="1" spc="-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of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Ferrara (Italy)</a:t>
            </a:r>
            <a:endParaRPr sz="1800">
              <a:latin typeface="Arial"/>
              <a:cs typeface="Arial"/>
            </a:endParaRPr>
          </a:p>
          <a:p>
            <a:pPr marL="12700" algn="just">
              <a:lnSpc>
                <a:spcPct val="100000"/>
              </a:lnSpc>
              <a:spcBef>
                <a:spcPts val="1440"/>
              </a:spcBef>
            </a:pPr>
            <a:r>
              <a:rPr sz="1800" b="1" dirty="0">
                <a:solidFill>
                  <a:srgbClr val="006FC0"/>
                </a:solidFill>
                <a:latin typeface="Arial"/>
                <a:cs typeface="Arial"/>
              </a:rPr>
              <a:t>Affiliations</a:t>
            </a:r>
            <a:r>
              <a:rPr sz="1800" b="1" dirty="0">
                <a:latin typeface="Arial"/>
                <a:cs typeface="Arial"/>
              </a:rPr>
              <a:t>:</a:t>
            </a:r>
            <a:r>
              <a:rPr sz="1800" b="1" spc="55" dirty="0">
                <a:latin typeface="Arial"/>
                <a:cs typeface="Arial"/>
              </a:rPr>
              <a:t>  </a:t>
            </a:r>
            <a:r>
              <a:rPr sz="1800" b="1" dirty="0">
                <a:latin typeface="Arial"/>
                <a:cs typeface="Arial"/>
              </a:rPr>
              <a:t>Life</a:t>
            </a:r>
            <a:r>
              <a:rPr sz="1800" b="1" spc="60" dirty="0">
                <a:latin typeface="Arial"/>
                <a:cs typeface="Arial"/>
              </a:rPr>
              <a:t>  </a:t>
            </a:r>
            <a:r>
              <a:rPr sz="1800" b="1" dirty="0">
                <a:latin typeface="Arial"/>
                <a:cs typeface="Arial"/>
              </a:rPr>
              <a:t>Member</a:t>
            </a:r>
            <a:r>
              <a:rPr sz="1800" b="1" spc="55" dirty="0">
                <a:latin typeface="Arial"/>
                <a:cs typeface="Arial"/>
              </a:rPr>
              <a:t>  </a:t>
            </a:r>
            <a:r>
              <a:rPr sz="1800" b="1" dirty="0">
                <a:latin typeface="Arial"/>
                <a:cs typeface="Arial"/>
              </a:rPr>
              <a:t>AMPP</a:t>
            </a:r>
            <a:r>
              <a:rPr sz="1800" b="1" spc="40" dirty="0">
                <a:latin typeface="Arial"/>
                <a:cs typeface="Arial"/>
              </a:rPr>
              <a:t>  </a:t>
            </a:r>
            <a:r>
              <a:rPr sz="1800" b="1" dirty="0">
                <a:latin typeface="Arial"/>
                <a:cs typeface="Arial"/>
              </a:rPr>
              <a:t>(NACE</a:t>
            </a:r>
            <a:r>
              <a:rPr sz="1800" b="1" spc="65" dirty="0">
                <a:latin typeface="Arial"/>
                <a:cs typeface="Arial"/>
              </a:rPr>
              <a:t>  </a:t>
            </a:r>
            <a:r>
              <a:rPr sz="1800" b="1" dirty="0">
                <a:latin typeface="Arial"/>
                <a:cs typeface="Arial"/>
              </a:rPr>
              <a:t>International),</a:t>
            </a:r>
            <a:r>
              <a:rPr sz="1800" b="1" spc="65" dirty="0">
                <a:latin typeface="Arial"/>
                <a:cs typeface="Arial"/>
              </a:rPr>
              <a:t>  </a:t>
            </a:r>
            <a:r>
              <a:rPr sz="1800" b="1" dirty="0">
                <a:latin typeface="Arial"/>
                <a:cs typeface="Arial"/>
              </a:rPr>
              <a:t>Life</a:t>
            </a:r>
            <a:r>
              <a:rPr sz="1800" b="1" spc="50" dirty="0">
                <a:latin typeface="Arial"/>
                <a:cs typeface="Arial"/>
              </a:rPr>
              <a:t>  </a:t>
            </a:r>
            <a:r>
              <a:rPr sz="1800" b="1" dirty="0">
                <a:latin typeface="Arial"/>
                <a:cs typeface="Arial"/>
              </a:rPr>
              <a:t>Fellow</a:t>
            </a:r>
            <a:r>
              <a:rPr sz="1800" b="1" spc="65" dirty="0">
                <a:latin typeface="Arial"/>
                <a:cs typeface="Arial"/>
              </a:rPr>
              <a:t>  </a:t>
            </a:r>
            <a:r>
              <a:rPr sz="1800" b="1" spc="-10" dirty="0">
                <a:latin typeface="Arial"/>
                <a:cs typeface="Arial"/>
              </a:rPr>
              <a:t>Member</a:t>
            </a:r>
            <a:endParaRPr sz="1800">
              <a:latin typeface="Arial"/>
              <a:cs typeface="Arial"/>
            </a:endParaRPr>
          </a:p>
          <a:p>
            <a:pPr marL="12700" algn="just">
              <a:lnSpc>
                <a:spcPct val="100000"/>
              </a:lnSpc>
            </a:pPr>
            <a:r>
              <a:rPr sz="1800" b="1" spc="-25" dirty="0">
                <a:latin typeface="Arial"/>
                <a:cs typeface="Arial"/>
              </a:rPr>
              <a:t>SAEST,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IAAPC,</a:t>
            </a:r>
            <a:r>
              <a:rPr sz="1800" b="1" spc="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Core</a:t>
            </a:r>
            <a:r>
              <a:rPr sz="1800" b="1" spc="-4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Member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of</a:t>
            </a:r>
            <a:r>
              <a:rPr sz="1800" b="1" spc="-5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CII</a:t>
            </a:r>
            <a:r>
              <a:rPr sz="1800" b="1" spc="-4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-</a:t>
            </a:r>
            <a:r>
              <a:rPr sz="1800" b="1" spc="-4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Corrosion</a:t>
            </a:r>
            <a:r>
              <a:rPr sz="1800" b="1" spc="-4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Management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Committee</a:t>
            </a:r>
            <a:endParaRPr sz="1800">
              <a:latin typeface="Arial"/>
              <a:cs typeface="Arial"/>
            </a:endParaRPr>
          </a:p>
          <a:p>
            <a:pPr marL="12700" marR="5080" algn="just">
              <a:lnSpc>
                <a:spcPct val="100000"/>
              </a:lnSpc>
              <a:spcBef>
                <a:spcPts val="1440"/>
              </a:spcBef>
            </a:pPr>
            <a:r>
              <a:rPr sz="1800" b="1" dirty="0">
                <a:solidFill>
                  <a:srgbClr val="006FC0"/>
                </a:solidFill>
                <a:latin typeface="Arial"/>
                <a:cs typeface="Arial"/>
              </a:rPr>
              <a:t>Experience</a:t>
            </a:r>
            <a:r>
              <a:rPr sz="1800" b="1" dirty="0">
                <a:latin typeface="Arial"/>
                <a:cs typeface="Arial"/>
              </a:rPr>
              <a:t>:</a:t>
            </a:r>
            <a:r>
              <a:rPr sz="1800" b="1" spc="85" dirty="0">
                <a:latin typeface="Arial"/>
                <a:cs typeface="Arial"/>
              </a:rPr>
              <a:t>  </a:t>
            </a:r>
            <a:r>
              <a:rPr sz="1800" b="1" dirty="0">
                <a:latin typeface="Arial"/>
                <a:cs typeface="Arial"/>
              </a:rPr>
              <a:t>47+</a:t>
            </a:r>
            <a:r>
              <a:rPr sz="1800" b="1" spc="85" dirty="0">
                <a:latin typeface="Arial"/>
                <a:cs typeface="Arial"/>
              </a:rPr>
              <a:t>  </a:t>
            </a:r>
            <a:r>
              <a:rPr sz="1800" b="1" dirty="0">
                <a:latin typeface="Arial"/>
                <a:cs typeface="Arial"/>
              </a:rPr>
              <a:t>years</a:t>
            </a:r>
            <a:r>
              <a:rPr sz="1800" b="1" spc="80" dirty="0">
                <a:latin typeface="Arial"/>
                <a:cs typeface="Arial"/>
              </a:rPr>
              <a:t>  </a:t>
            </a:r>
            <a:r>
              <a:rPr sz="1800" b="1" dirty="0">
                <a:latin typeface="Arial"/>
                <a:cs typeface="Arial"/>
              </a:rPr>
              <a:t>experience</a:t>
            </a:r>
            <a:r>
              <a:rPr sz="1800" b="1" spc="75" dirty="0">
                <a:latin typeface="Arial"/>
                <a:cs typeface="Arial"/>
              </a:rPr>
              <a:t>  </a:t>
            </a:r>
            <a:r>
              <a:rPr sz="1800" b="1" dirty="0">
                <a:latin typeface="Arial"/>
                <a:cs typeface="Arial"/>
              </a:rPr>
              <a:t>in</a:t>
            </a:r>
            <a:r>
              <a:rPr sz="1800" b="1" spc="75" dirty="0">
                <a:latin typeface="Arial"/>
                <a:cs typeface="Arial"/>
              </a:rPr>
              <a:t>  </a:t>
            </a:r>
            <a:r>
              <a:rPr sz="1800" b="1" dirty="0">
                <a:latin typeface="Arial"/>
                <a:cs typeface="Arial"/>
              </a:rPr>
              <a:t>Corrosion</a:t>
            </a:r>
            <a:r>
              <a:rPr sz="1800" b="1" spc="100" dirty="0">
                <a:latin typeface="Arial"/>
                <a:cs typeface="Arial"/>
              </a:rPr>
              <a:t>  </a:t>
            </a:r>
            <a:r>
              <a:rPr sz="1800" b="1" dirty="0">
                <a:latin typeface="Arial"/>
                <a:cs typeface="Arial"/>
              </a:rPr>
              <a:t>Analysis,</a:t>
            </a:r>
            <a:r>
              <a:rPr sz="1800" b="1" spc="85" dirty="0">
                <a:latin typeface="Arial"/>
                <a:cs typeface="Arial"/>
              </a:rPr>
              <a:t>  </a:t>
            </a:r>
            <a:r>
              <a:rPr sz="1800" b="1" dirty="0">
                <a:latin typeface="Arial"/>
                <a:cs typeface="Arial"/>
              </a:rPr>
              <a:t>Monitoring</a:t>
            </a:r>
            <a:r>
              <a:rPr sz="1800" b="1" spc="80" dirty="0">
                <a:latin typeface="Arial"/>
                <a:cs typeface="Arial"/>
              </a:rPr>
              <a:t>  </a:t>
            </a:r>
            <a:r>
              <a:rPr sz="1800" b="1" spc="-25" dirty="0">
                <a:latin typeface="Arial"/>
                <a:cs typeface="Arial"/>
              </a:rPr>
              <a:t>and </a:t>
            </a:r>
            <a:r>
              <a:rPr sz="1800" b="1" dirty="0">
                <a:latin typeface="Arial"/>
                <a:cs typeface="Arial"/>
              </a:rPr>
              <a:t>Control</a:t>
            </a:r>
            <a:r>
              <a:rPr sz="1800" b="1" spc="5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in</a:t>
            </a:r>
            <a:r>
              <a:rPr sz="1800" b="1" spc="5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Power</a:t>
            </a:r>
            <a:r>
              <a:rPr sz="1800" b="1" spc="5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Plants.</a:t>
            </a:r>
            <a:r>
              <a:rPr sz="1800" b="1" spc="6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5</a:t>
            </a:r>
            <a:r>
              <a:rPr sz="1800" b="1" spc="4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Years</a:t>
            </a:r>
            <a:r>
              <a:rPr sz="1800" b="1" spc="5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BHEL</a:t>
            </a:r>
            <a:r>
              <a:rPr sz="1800" b="1" spc="2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(R&amp;D),</a:t>
            </a:r>
            <a:r>
              <a:rPr sz="1800" b="1" spc="6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Hyderabad.</a:t>
            </a:r>
            <a:r>
              <a:rPr sz="1800" b="1" spc="6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30</a:t>
            </a:r>
            <a:r>
              <a:rPr sz="1800" b="1" spc="5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years</a:t>
            </a:r>
            <a:r>
              <a:rPr sz="1800" b="1" spc="6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with</a:t>
            </a:r>
            <a:r>
              <a:rPr sz="1800" b="1" spc="65" dirty="0">
                <a:latin typeface="Arial"/>
                <a:cs typeface="Arial"/>
              </a:rPr>
              <a:t> </a:t>
            </a:r>
            <a:r>
              <a:rPr sz="1800" b="1" spc="-20" dirty="0">
                <a:latin typeface="Arial"/>
                <a:cs typeface="Arial"/>
              </a:rPr>
              <a:t>NTPC </a:t>
            </a:r>
            <a:r>
              <a:rPr sz="1800" b="1" dirty="0">
                <a:latin typeface="Arial"/>
                <a:cs typeface="Arial"/>
              </a:rPr>
              <a:t>(R&amp;D)</a:t>
            </a:r>
            <a:r>
              <a:rPr sz="1800" b="1" spc="19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(now</a:t>
            </a:r>
            <a:r>
              <a:rPr sz="1800" b="1" spc="22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“</a:t>
            </a:r>
            <a:r>
              <a:rPr sz="1800" dirty="0">
                <a:latin typeface="Arial MT"/>
                <a:cs typeface="Arial MT"/>
              </a:rPr>
              <a:t>NTPC</a:t>
            </a:r>
            <a:r>
              <a:rPr sz="1800" spc="18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Energy</a:t>
            </a:r>
            <a:r>
              <a:rPr sz="1800" spc="18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Technology</a:t>
            </a:r>
            <a:r>
              <a:rPr sz="1800" spc="19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Research</a:t>
            </a:r>
            <a:r>
              <a:rPr sz="1800" spc="19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Alliance</a:t>
            </a:r>
            <a:r>
              <a:rPr sz="1800" spc="190" dirty="0">
                <a:latin typeface="Arial MT"/>
                <a:cs typeface="Arial MT"/>
              </a:rPr>
              <a:t> </a:t>
            </a:r>
            <a:r>
              <a:rPr sz="1800" b="1" dirty="0">
                <a:latin typeface="Arial"/>
                <a:cs typeface="Arial"/>
              </a:rPr>
              <a:t>(NETRA).</a:t>
            </a:r>
            <a:r>
              <a:rPr sz="1800" b="1" spc="19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Free</a:t>
            </a:r>
            <a:r>
              <a:rPr sz="1800" b="1" spc="18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Lance </a:t>
            </a:r>
            <a:r>
              <a:rPr sz="1800" b="1" dirty="0">
                <a:latin typeface="Arial"/>
                <a:cs typeface="Arial"/>
              </a:rPr>
              <a:t>Consultant</a:t>
            </a:r>
            <a:r>
              <a:rPr sz="1800" b="1" spc="-4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in</a:t>
            </a:r>
            <a:r>
              <a:rPr sz="1800" b="1" spc="-4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the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areas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of</a:t>
            </a:r>
            <a:r>
              <a:rPr sz="1800" b="1" spc="-4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Corrosion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&amp;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Water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Management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(since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2012).</a:t>
            </a:r>
            <a:endParaRPr sz="1800">
              <a:latin typeface="Arial"/>
              <a:cs typeface="Arial"/>
            </a:endParaRPr>
          </a:p>
          <a:p>
            <a:pPr marL="12700" marR="5080" algn="just">
              <a:lnSpc>
                <a:spcPct val="100000"/>
              </a:lnSpc>
              <a:spcBef>
                <a:spcPts val="1445"/>
              </a:spcBef>
            </a:pPr>
            <a:r>
              <a:rPr sz="1800" b="1" dirty="0">
                <a:solidFill>
                  <a:srgbClr val="006FC0"/>
                </a:solidFill>
                <a:latin typeface="Arial"/>
                <a:cs typeface="Arial"/>
              </a:rPr>
              <a:t>Specialization</a:t>
            </a:r>
            <a:r>
              <a:rPr sz="1800" b="1" dirty="0">
                <a:latin typeface="Arial"/>
                <a:cs typeface="Arial"/>
              </a:rPr>
              <a:t>:</a:t>
            </a:r>
            <a:r>
              <a:rPr sz="1800" b="1" spc="295" dirty="0">
                <a:latin typeface="Arial"/>
                <a:cs typeface="Arial"/>
              </a:rPr>
              <a:t>  </a:t>
            </a:r>
            <a:r>
              <a:rPr sz="1800" b="1" dirty="0">
                <a:latin typeface="Arial"/>
                <a:cs typeface="Arial"/>
              </a:rPr>
              <a:t>Corrosion</a:t>
            </a:r>
            <a:r>
              <a:rPr sz="1800" b="1" spc="315" dirty="0">
                <a:latin typeface="Arial"/>
                <a:cs typeface="Arial"/>
              </a:rPr>
              <a:t>  </a:t>
            </a:r>
            <a:r>
              <a:rPr sz="1800" b="1" dirty="0">
                <a:latin typeface="Arial"/>
                <a:cs typeface="Arial"/>
              </a:rPr>
              <a:t>Assessment,</a:t>
            </a:r>
            <a:r>
              <a:rPr sz="1800" b="1" spc="305" dirty="0">
                <a:latin typeface="Arial"/>
                <a:cs typeface="Arial"/>
              </a:rPr>
              <a:t>  </a:t>
            </a:r>
            <a:r>
              <a:rPr sz="1800" b="1" dirty="0">
                <a:latin typeface="Arial"/>
                <a:cs typeface="Arial"/>
              </a:rPr>
              <a:t>Failure</a:t>
            </a:r>
            <a:r>
              <a:rPr sz="1800" b="1" spc="290" dirty="0">
                <a:latin typeface="Arial"/>
                <a:cs typeface="Arial"/>
              </a:rPr>
              <a:t>  </a:t>
            </a:r>
            <a:r>
              <a:rPr sz="1800" b="1" dirty="0">
                <a:latin typeface="Arial"/>
                <a:cs typeface="Arial"/>
              </a:rPr>
              <a:t>Investigations,</a:t>
            </a:r>
            <a:r>
              <a:rPr sz="1800" b="1" spc="300" dirty="0">
                <a:latin typeface="Arial"/>
                <a:cs typeface="Arial"/>
              </a:rPr>
              <a:t>  </a:t>
            </a:r>
            <a:r>
              <a:rPr sz="1800" b="1" spc="-10" dirty="0">
                <a:latin typeface="Arial"/>
                <a:cs typeface="Arial"/>
              </a:rPr>
              <a:t>Corrosion </a:t>
            </a:r>
            <a:r>
              <a:rPr sz="1800" b="1" dirty="0">
                <a:latin typeface="Arial"/>
                <a:cs typeface="Arial"/>
              </a:rPr>
              <a:t>Monitoring,</a:t>
            </a:r>
            <a:r>
              <a:rPr sz="1800" b="1" spc="100" dirty="0">
                <a:latin typeface="Arial"/>
                <a:cs typeface="Arial"/>
              </a:rPr>
              <a:t>  </a:t>
            </a:r>
            <a:r>
              <a:rPr sz="1800" b="1" dirty="0">
                <a:latin typeface="Arial"/>
                <a:cs typeface="Arial"/>
              </a:rPr>
              <a:t>Corrosion</a:t>
            </a:r>
            <a:r>
              <a:rPr sz="1800" b="1" spc="114" dirty="0">
                <a:latin typeface="Arial"/>
                <a:cs typeface="Arial"/>
              </a:rPr>
              <a:t>  </a:t>
            </a:r>
            <a:r>
              <a:rPr sz="1800" b="1" dirty="0">
                <a:latin typeface="Arial"/>
                <a:cs typeface="Arial"/>
              </a:rPr>
              <a:t>Audit,</a:t>
            </a:r>
            <a:r>
              <a:rPr sz="1800" b="1" spc="105" dirty="0">
                <a:latin typeface="Arial"/>
                <a:cs typeface="Arial"/>
              </a:rPr>
              <a:t>  </a:t>
            </a:r>
            <a:r>
              <a:rPr sz="1800" b="1" dirty="0">
                <a:latin typeface="Arial"/>
                <a:cs typeface="Arial"/>
              </a:rPr>
              <a:t>Design</a:t>
            </a:r>
            <a:r>
              <a:rPr sz="1800" b="1" spc="105" dirty="0">
                <a:latin typeface="Arial"/>
                <a:cs typeface="Arial"/>
              </a:rPr>
              <a:t>  </a:t>
            </a:r>
            <a:r>
              <a:rPr sz="1800" b="1" dirty="0">
                <a:latin typeface="Arial"/>
                <a:cs typeface="Arial"/>
              </a:rPr>
              <a:t>of</a:t>
            </a:r>
            <a:r>
              <a:rPr sz="1800" b="1" spc="110" dirty="0">
                <a:latin typeface="Arial"/>
                <a:cs typeface="Arial"/>
              </a:rPr>
              <a:t>  </a:t>
            </a:r>
            <a:r>
              <a:rPr sz="1800" b="1" dirty="0">
                <a:latin typeface="Arial"/>
                <a:cs typeface="Arial"/>
              </a:rPr>
              <a:t>Cathodic</a:t>
            </a:r>
            <a:r>
              <a:rPr sz="1800" b="1" spc="95" dirty="0">
                <a:latin typeface="Arial"/>
                <a:cs typeface="Arial"/>
              </a:rPr>
              <a:t>  </a:t>
            </a:r>
            <a:r>
              <a:rPr sz="1800" b="1" dirty="0">
                <a:latin typeface="Arial"/>
                <a:cs typeface="Arial"/>
              </a:rPr>
              <a:t>Protection</a:t>
            </a:r>
            <a:r>
              <a:rPr sz="1800" b="1" spc="110" dirty="0">
                <a:latin typeface="Arial"/>
                <a:cs typeface="Arial"/>
              </a:rPr>
              <a:t>  </a:t>
            </a:r>
            <a:r>
              <a:rPr sz="1800" b="1" dirty="0">
                <a:latin typeface="Arial"/>
                <a:cs typeface="Arial"/>
              </a:rPr>
              <a:t>Systems</a:t>
            </a:r>
            <a:r>
              <a:rPr sz="1800" b="1" spc="105" dirty="0">
                <a:latin typeface="Arial"/>
                <a:cs typeface="Arial"/>
              </a:rPr>
              <a:t>  </a:t>
            </a:r>
            <a:r>
              <a:rPr sz="1800" b="1" spc="-25" dirty="0">
                <a:latin typeface="Arial"/>
                <a:cs typeface="Arial"/>
              </a:rPr>
              <a:t>for </a:t>
            </a:r>
            <a:r>
              <a:rPr sz="1800" dirty="0">
                <a:latin typeface="Arial MT"/>
                <a:cs typeface="Arial MT"/>
              </a:rPr>
              <a:t>Underground</a:t>
            </a:r>
            <a:r>
              <a:rPr sz="1800" spc="16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Pipelines;</a:t>
            </a:r>
            <a:r>
              <a:rPr sz="1800" spc="17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Condenser</a:t>
            </a:r>
            <a:r>
              <a:rPr sz="1800" spc="17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Water</a:t>
            </a:r>
            <a:r>
              <a:rPr sz="1800" spc="18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Boxes;</a:t>
            </a:r>
            <a:r>
              <a:rPr sz="1800" spc="17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RCC</a:t>
            </a:r>
            <a:r>
              <a:rPr sz="1800" spc="16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Structures</a:t>
            </a:r>
            <a:r>
              <a:rPr sz="1800" spc="17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such</a:t>
            </a:r>
            <a:r>
              <a:rPr sz="1800" spc="17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as</a:t>
            </a:r>
            <a:r>
              <a:rPr sz="1800" spc="170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Cooling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99415" y="5132908"/>
            <a:ext cx="827722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76425" algn="l"/>
                <a:tab pos="2266315" algn="l"/>
                <a:tab pos="3289300" algn="l"/>
                <a:tab pos="4088129" algn="l"/>
                <a:tab pos="5545455" algn="l"/>
                <a:tab pos="6383655" algn="l"/>
                <a:tab pos="7182484" algn="l"/>
              </a:tabLst>
            </a:pPr>
            <a:r>
              <a:rPr sz="1800" b="1" spc="-10" dirty="0">
                <a:latin typeface="Arial"/>
                <a:cs typeface="Arial"/>
              </a:rPr>
              <a:t>Implementation</a:t>
            </a:r>
            <a:r>
              <a:rPr sz="1800" b="1" dirty="0">
                <a:latin typeface="Arial"/>
                <a:cs typeface="Arial"/>
              </a:rPr>
              <a:t>	</a:t>
            </a:r>
            <a:r>
              <a:rPr sz="1800" b="1" spc="-25" dirty="0">
                <a:latin typeface="Arial"/>
                <a:cs typeface="Arial"/>
              </a:rPr>
              <a:t>of</a:t>
            </a:r>
            <a:r>
              <a:rPr sz="1800" b="1" dirty="0">
                <a:latin typeface="Arial"/>
                <a:cs typeface="Arial"/>
              </a:rPr>
              <a:t>	</a:t>
            </a:r>
            <a:r>
              <a:rPr sz="1800" b="1" spc="-10" dirty="0">
                <a:latin typeface="Arial"/>
                <a:cs typeface="Arial"/>
              </a:rPr>
              <a:t>Cooling</a:t>
            </a:r>
            <a:r>
              <a:rPr sz="1800" b="1" dirty="0">
                <a:latin typeface="Arial"/>
                <a:cs typeface="Arial"/>
              </a:rPr>
              <a:t>	</a:t>
            </a:r>
            <a:r>
              <a:rPr sz="1800" b="1" spc="-10" dirty="0">
                <a:latin typeface="Arial"/>
                <a:cs typeface="Arial"/>
              </a:rPr>
              <a:t>Water</a:t>
            </a:r>
            <a:r>
              <a:rPr sz="1800" b="1" dirty="0">
                <a:latin typeface="Arial"/>
                <a:cs typeface="Arial"/>
              </a:rPr>
              <a:t>	</a:t>
            </a:r>
            <a:r>
              <a:rPr sz="1800" b="1" spc="-10" dirty="0">
                <a:latin typeface="Arial"/>
                <a:cs typeface="Arial"/>
              </a:rPr>
              <a:t>Treatments,</a:t>
            </a:r>
            <a:r>
              <a:rPr sz="1800" b="1" dirty="0">
                <a:latin typeface="Arial"/>
                <a:cs typeface="Arial"/>
              </a:rPr>
              <a:t>	</a:t>
            </a:r>
            <a:r>
              <a:rPr sz="1800" b="1" spc="-10" dirty="0">
                <a:latin typeface="Arial"/>
                <a:cs typeface="Arial"/>
              </a:rPr>
              <a:t>Waste</a:t>
            </a:r>
            <a:r>
              <a:rPr sz="1800" b="1" dirty="0">
                <a:latin typeface="Arial"/>
                <a:cs typeface="Arial"/>
              </a:rPr>
              <a:t>	</a:t>
            </a:r>
            <a:r>
              <a:rPr sz="1800" b="1" spc="-10" dirty="0">
                <a:latin typeface="Arial"/>
                <a:cs typeface="Arial"/>
              </a:rPr>
              <a:t>Water</a:t>
            </a:r>
            <a:r>
              <a:rPr sz="1800" b="1" dirty="0">
                <a:latin typeface="Arial"/>
                <a:cs typeface="Arial"/>
              </a:rPr>
              <a:t>	</a:t>
            </a:r>
            <a:r>
              <a:rPr sz="1800" b="1" spc="-10" dirty="0">
                <a:latin typeface="Arial"/>
                <a:cs typeface="Arial"/>
              </a:rPr>
              <a:t>Recycling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99415" y="4858892"/>
            <a:ext cx="861504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6350" algn="r">
              <a:lnSpc>
                <a:spcPct val="100000"/>
              </a:lnSpc>
              <a:spcBef>
                <a:spcPts val="100"/>
              </a:spcBef>
              <a:tabLst>
                <a:tab pos="1090930" algn="l"/>
                <a:tab pos="1778635" algn="l"/>
                <a:tab pos="3086100" algn="l"/>
                <a:tab pos="3598545" algn="l"/>
                <a:tab pos="5358765" algn="l"/>
                <a:tab pos="6695440" algn="l"/>
                <a:tab pos="8422640" algn="l"/>
              </a:tabLst>
            </a:pPr>
            <a:r>
              <a:rPr sz="1800" spc="-10" dirty="0">
                <a:latin typeface="Arial MT"/>
                <a:cs typeface="Arial MT"/>
              </a:rPr>
              <a:t>Towers</a:t>
            </a:r>
            <a:r>
              <a:rPr sz="1800" b="1" spc="-10" dirty="0">
                <a:latin typeface="Arial"/>
                <a:cs typeface="Arial"/>
              </a:rPr>
              <a:t>;</a:t>
            </a:r>
            <a:r>
              <a:rPr sz="1800" b="1" dirty="0">
                <a:latin typeface="Arial"/>
                <a:cs typeface="Arial"/>
              </a:rPr>
              <a:t>	</a:t>
            </a:r>
            <a:r>
              <a:rPr sz="1800" b="1" spc="-20" dirty="0">
                <a:latin typeface="Arial"/>
                <a:cs typeface="Arial"/>
              </a:rPr>
              <a:t>etc,</a:t>
            </a:r>
            <a:r>
              <a:rPr sz="1800" b="1" dirty="0">
                <a:latin typeface="Arial"/>
                <a:cs typeface="Arial"/>
              </a:rPr>
              <a:t>	</a:t>
            </a:r>
            <a:r>
              <a:rPr sz="1800" b="1" spc="-10" dirty="0">
                <a:latin typeface="Arial"/>
                <a:cs typeface="Arial"/>
              </a:rPr>
              <a:t>Selection</a:t>
            </a:r>
            <a:r>
              <a:rPr sz="1800" b="1" dirty="0">
                <a:latin typeface="Arial"/>
                <a:cs typeface="Arial"/>
              </a:rPr>
              <a:t>	</a:t>
            </a:r>
            <a:r>
              <a:rPr sz="1800" b="1" spc="-25" dirty="0">
                <a:latin typeface="Arial"/>
                <a:cs typeface="Arial"/>
              </a:rPr>
              <a:t>of</a:t>
            </a:r>
            <a:r>
              <a:rPr sz="1800" b="1" dirty="0">
                <a:latin typeface="Arial"/>
                <a:cs typeface="Arial"/>
              </a:rPr>
              <a:t>	</a:t>
            </a:r>
            <a:r>
              <a:rPr sz="1800" b="1" spc="-10" dirty="0">
                <a:latin typeface="Arial"/>
                <a:cs typeface="Arial"/>
              </a:rPr>
              <a:t>Anticorrosive</a:t>
            </a:r>
            <a:r>
              <a:rPr sz="1800" b="1" dirty="0">
                <a:latin typeface="Arial"/>
                <a:cs typeface="Arial"/>
              </a:rPr>
              <a:t>	</a:t>
            </a:r>
            <a:r>
              <a:rPr sz="1800" b="1" spc="-10" dirty="0">
                <a:latin typeface="Arial"/>
                <a:cs typeface="Arial"/>
              </a:rPr>
              <a:t>Coatings,</a:t>
            </a:r>
            <a:r>
              <a:rPr sz="1800" b="1" dirty="0">
                <a:latin typeface="Arial"/>
                <a:cs typeface="Arial"/>
              </a:rPr>
              <a:t>	</a:t>
            </a:r>
            <a:r>
              <a:rPr sz="1800" b="1" spc="-10" dirty="0">
                <a:latin typeface="Arial"/>
                <a:cs typeface="Arial"/>
              </a:rPr>
              <a:t>Development</a:t>
            </a:r>
            <a:r>
              <a:rPr sz="1800" b="1" dirty="0">
                <a:latin typeface="Arial"/>
                <a:cs typeface="Arial"/>
              </a:rPr>
              <a:t>	</a:t>
            </a:r>
            <a:r>
              <a:rPr sz="1800" b="1" spc="-50" dirty="0">
                <a:latin typeface="Arial"/>
                <a:cs typeface="Arial"/>
              </a:rPr>
              <a:t>&amp;</a:t>
            </a:r>
            <a:endParaRPr sz="18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1800" b="1" spc="-50" dirty="0">
                <a:latin typeface="Arial"/>
                <a:cs typeface="Arial"/>
              </a:rPr>
              <a:t>&amp;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99415" y="5407863"/>
            <a:ext cx="861314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Arial"/>
                <a:cs typeface="Arial"/>
              </a:rPr>
              <a:t>Treatment,</a:t>
            </a:r>
            <a:r>
              <a:rPr sz="1800" b="1" spc="15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Chemical</a:t>
            </a:r>
            <a:r>
              <a:rPr sz="1800" b="1" spc="15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Cleaning</a:t>
            </a:r>
            <a:r>
              <a:rPr sz="1800" b="1" spc="15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of</a:t>
            </a:r>
            <a:r>
              <a:rPr sz="1800" b="1" spc="145" dirty="0">
                <a:latin typeface="Arial"/>
                <a:cs typeface="Arial"/>
              </a:rPr>
              <a:t> </a:t>
            </a:r>
            <a:r>
              <a:rPr sz="1800" dirty="0">
                <a:latin typeface="Arial MT"/>
                <a:cs typeface="Arial MT"/>
              </a:rPr>
              <a:t>Condensers;</a:t>
            </a:r>
            <a:r>
              <a:rPr sz="1800" spc="14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Boilers;</a:t>
            </a:r>
            <a:r>
              <a:rPr sz="1800" spc="15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Pipelines;</a:t>
            </a:r>
            <a:r>
              <a:rPr sz="1800" spc="15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PVC</a:t>
            </a:r>
            <a:r>
              <a:rPr sz="1800" spc="15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Film</a:t>
            </a:r>
            <a:r>
              <a:rPr sz="1800" spc="135" dirty="0">
                <a:latin typeface="Arial MT"/>
                <a:cs typeface="Arial MT"/>
              </a:rPr>
              <a:t> </a:t>
            </a:r>
            <a:r>
              <a:rPr sz="1800" spc="-20" dirty="0">
                <a:latin typeface="Arial MT"/>
                <a:cs typeface="Arial MT"/>
              </a:rPr>
              <a:t>Type </a:t>
            </a:r>
            <a:r>
              <a:rPr sz="1800" dirty="0">
                <a:latin typeface="Arial MT"/>
                <a:cs typeface="Arial MT"/>
              </a:rPr>
              <a:t>Fill</a:t>
            </a:r>
            <a:r>
              <a:rPr sz="1800" spc="29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Packs</a:t>
            </a:r>
            <a:r>
              <a:rPr sz="1800" spc="3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of</a:t>
            </a:r>
            <a:r>
              <a:rPr sz="1800" spc="29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Cooling</a:t>
            </a:r>
            <a:r>
              <a:rPr sz="1800" spc="29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Towers</a:t>
            </a:r>
            <a:r>
              <a:rPr sz="1800" b="1" dirty="0">
                <a:latin typeface="Arial"/>
                <a:cs typeface="Arial"/>
              </a:rPr>
              <a:t>;</a:t>
            </a:r>
            <a:r>
              <a:rPr sz="1800" b="1" spc="30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etc,</a:t>
            </a:r>
            <a:r>
              <a:rPr sz="1800" b="1" spc="3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Material</a:t>
            </a:r>
            <a:r>
              <a:rPr sz="1800" b="1" spc="30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Selection,</a:t>
            </a:r>
            <a:r>
              <a:rPr sz="1800" b="1" spc="29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Water</a:t>
            </a:r>
            <a:r>
              <a:rPr sz="1800" b="1" spc="29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Management,</a:t>
            </a:r>
            <a:r>
              <a:rPr sz="1800" b="1" spc="310" dirty="0">
                <a:latin typeface="Arial"/>
                <a:cs typeface="Arial"/>
              </a:rPr>
              <a:t> </a:t>
            </a:r>
            <a:r>
              <a:rPr sz="1800" b="1" spc="-20" dirty="0">
                <a:latin typeface="Arial"/>
                <a:cs typeface="Arial"/>
              </a:rPr>
              <a:t>etc.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99415" y="5956503"/>
            <a:ext cx="79419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28725" algn="l"/>
                <a:tab pos="2228215" algn="l"/>
                <a:tab pos="2720975" algn="l"/>
                <a:tab pos="4078604" algn="l"/>
                <a:tab pos="4533265" algn="l"/>
                <a:tab pos="5725160" algn="l"/>
                <a:tab pos="6471920" algn="l"/>
                <a:tab pos="7180580" algn="l"/>
              </a:tabLst>
            </a:pPr>
            <a:r>
              <a:rPr sz="1800" spc="-10" dirty="0">
                <a:latin typeface="Arial MT"/>
                <a:cs typeface="Arial MT"/>
              </a:rPr>
              <a:t>Research</a:t>
            </a:r>
            <a:r>
              <a:rPr sz="1800" dirty="0">
                <a:latin typeface="Arial MT"/>
                <a:cs typeface="Arial MT"/>
              </a:rPr>
              <a:t>	</a:t>
            </a:r>
            <a:r>
              <a:rPr sz="1800" spc="-10" dirty="0">
                <a:latin typeface="Arial MT"/>
                <a:cs typeface="Arial MT"/>
              </a:rPr>
              <a:t>Studies</a:t>
            </a:r>
            <a:r>
              <a:rPr sz="1800" dirty="0">
                <a:latin typeface="Arial MT"/>
                <a:cs typeface="Arial MT"/>
              </a:rPr>
              <a:t>	</a:t>
            </a:r>
            <a:r>
              <a:rPr sz="1800" spc="-25" dirty="0">
                <a:latin typeface="Arial MT"/>
                <a:cs typeface="Arial MT"/>
              </a:rPr>
              <a:t>on</a:t>
            </a:r>
            <a:r>
              <a:rPr sz="1800" dirty="0">
                <a:latin typeface="Arial MT"/>
                <a:cs typeface="Arial MT"/>
              </a:rPr>
              <a:t>	</a:t>
            </a:r>
            <a:r>
              <a:rPr sz="1800" b="1" spc="-10" dirty="0">
                <a:latin typeface="Arial"/>
                <a:cs typeface="Arial"/>
              </a:rPr>
              <a:t>Extraction</a:t>
            </a:r>
            <a:r>
              <a:rPr sz="1800" b="1" dirty="0">
                <a:latin typeface="Arial"/>
                <a:cs typeface="Arial"/>
              </a:rPr>
              <a:t>	</a:t>
            </a:r>
            <a:r>
              <a:rPr sz="1800" b="1" spc="-25" dirty="0">
                <a:latin typeface="Arial"/>
                <a:cs typeface="Arial"/>
              </a:rPr>
              <a:t>of</a:t>
            </a:r>
            <a:r>
              <a:rPr sz="1800" b="1" dirty="0">
                <a:latin typeface="Arial"/>
                <a:cs typeface="Arial"/>
              </a:rPr>
              <a:t>	</a:t>
            </a:r>
            <a:r>
              <a:rPr sz="1800" b="1" spc="-10" dirty="0">
                <a:latin typeface="Arial"/>
                <a:cs typeface="Arial"/>
              </a:rPr>
              <a:t>Moisture</a:t>
            </a:r>
            <a:r>
              <a:rPr sz="1800" b="1" dirty="0">
                <a:latin typeface="Arial"/>
                <a:cs typeface="Arial"/>
              </a:rPr>
              <a:t>	</a:t>
            </a:r>
            <a:r>
              <a:rPr sz="1800" b="1" spc="-20" dirty="0">
                <a:latin typeface="Arial"/>
                <a:cs typeface="Arial"/>
              </a:rPr>
              <a:t>from</a:t>
            </a:r>
            <a:r>
              <a:rPr sz="1800" b="1" dirty="0">
                <a:latin typeface="Arial"/>
                <a:cs typeface="Arial"/>
              </a:rPr>
              <a:t>	</a:t>
            </a:r>
            <a:r>
              <a:rPr sz="1800" b="1" spc="-20" dirty="0">
                <a:latin typeface="Arial"/>
                <a:cs typeface="Arial"/>
              </a:rPr>
              <a:t>Flue</a:t>
            </a:r>
            <a:r>
              <a:rPr sz="1800" b="1" dirty="0">
                <a:latin typeface="Arial"/>
                <a:cs typeface="Arial"/>
              </a:rPr>
              <a:t>	</a:t>
            </a:r>
            <a:r>
              <a:rPr sz="1800" b="1" spc="-10" dirty="0">
                <a:latin typeface="Arial"/>
                <a:cs typeface="Arial"/>
              </a:rPr>
              <a:t>Gases,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381365" y="5956503"/>
            <a:ext cx="7092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 indent="51435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latin typeface="Arial"/>
                <a:cs typeface="Arial"/>
              </a:rPr>
              <a:t>Ash </a:t>
            </a:r>
            <a:r>
              <a:rPr sz="1800" b="1" spc="-10" dirty="0">
                <a:latin typeface="Arial"/>
                <a:cs typeface="Arial"/>
              </a:rPr>
              <a:t>Visit</a:t>
            </a:r>
            <a:r>
              <a:rPr sz="1800" b="1" spc="-185" dirty="0">
                <a:latin typeface="Arial"/>
                <a:cs typeface="Arial"/>
              </a:rPr>
              <a:t> </a:t>
            </a:r>
            <a:r>
              <a:rPr sz="2700" spc="-75" baseline="9259" dirty="0">
                <a:solidFill>
                  <a:srgbClr val="888888"/>
                </a:solidFill>
                <a:latin typeface="Calibri"/>
                <a:cs typeface="Calibri"/>
              </a:rPr>
              <a:t>4</a:t>
            </a:r>
            <a:endParaRPr sz="2700" baseline="9259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99415" y="6230823"/>
            <a:ext cx="77482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1922145" algn="l"/>
                <a:tab pos="2573020" algn="l"/>
                <a:tab pos="3428365" algn="l"/>
                <a:tab pos="4309110" algn="l"/>
                <a:tab pos="5086350" algn="l"/>
                <a:tab pos="5915660" algn="l"/>
                <a:tab pos="7023734" algn="l"/>
              </a:tabLst>
            </a:pPr>
            <a:r>
              <a:rPr sz="1800" b="1" spc="-10" dirty="0">
                <a:latin typeface="Arial"/>
                <a:cs typeface="Arial"/>
              </a:rPr>
              <a:t>Mineralization</a:t>
            </a:r>
            <a:r>
              <a:rPr sz="1800" b="1" dirty="0">
                <a:latin typeface="Arial"/>
                <a:cs typeface="Arial"/>
              </a:rPr>
              <a:t>	</a:t>
            </a:r>
            <a:r>
              <a:rPr sz="1800" b="1" spc="-25" dirty="0">
                <a:latin typeface="Arial"/>
                <a:cs typeface="Arial"/>
              </a:rPr>
              <a:t>by</a:t>
            </a:r>
            <a:r>
              <a:rPr sz="1800" b="1" dirty="0">
                <a:latin typeface="Arial"/>
                <a:cs typeface="Arial"/>
              </a:rPr>
              <a:t>	</a:t>
            </a:r>
            <a:r>
              <a:rPr sz="1800" b="1" spc="-20" dirty="0">
                <a:latin typeface="Arial"/>
                <a:cs typeface="Arial"/>
              </a:rPr>
              <a:t>Flue</a:t>
            </a:r>
            <a:r>
              <a:rPr sz="1800" b="1" dirty="0">
                <a:latin typeface="Arial"/>
                <a:cs typeface="Arial"/>
              </a:rPr>
              <a:t>	</a:t>
            </a:r>
            <a:r>
              <a:rPr sz="1800" b="1" spc="-20" dirty="0">
                <a:latin typeface="Arial"/>
                <a:cs typeface="Arial"/>
              </a:rPr>
              <a:t>Gas,</a:t>
            </a:r>
            <a:r>
              <a:rPr sz="1800" b="1" dirty="0">
                <a:latin typeface="Arial"/>
                <a:cs typeface="Arial"/>
              </a:rPr>
              <a:t>	</a:t>
            </a:r>
            <a:r>
              <a:rPr sz="1800" b="1" spc="-20" dirty="0">
                <a:latin typeface="Arial"/>
                <a:cs typeface="Arial"/>
              </a:rPr>
              <a:t>etc.</a:t>
            </a:r>
            <a:r>
              <a:rPr sz="1800" b="1" dirty="0">
                <a:latin typeface="Arial"/>
                <a:cs typeface="Arial"/>
              </a:rPr>
              <a:t>	</a:t>
            </a:r>
            <a:r>
              <a:rPr sz="1800" b="1" spc="-20" dirty="0">
                <a:latin typeface="Arial"/>
                <a:cs typeface="Arial"/>
              </a:rPr>
              <a:t>(For</a:t>
            </a:r>
            <a:r>
              <a:rPr sz="1800" b="1" dirty="0">
                <a:latin typeface="Arial"/>
                <a:cs typeface="Arial"/>
              </a:rPr>
              <a:t>	</a:t>
            </a:r>
            <a:r>
              <a:rPr sz="1800" b="1" spc="-10" dirty="0">
                <a:latin typeface="Arial"/>
                <a:cs typeface="Arial"/>
              </a:rPr>
              <a:t>details</a:t>
            </a:r>
            <a:r>
              <a:rPr sz="1800" b="1" dirty="0">
                <a:latin typeface="Arial"/>
                <a:cs typeface="Arial"/>
              </a:rPr>
              <a:t>	</a:t>
            </a:r>
            <a:r>
              <a:rPr sz="1800" b="1" spc="-10" dirty="0">
                <a:latin typeface="Arial"/>
                <a:cs typeface="Arial"/>
              </a:rPr>
              <a:t>please </a:t>
            </a:r>
            <a:r>
              <a:rPr sz="1800" b="1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2"/>
              </a:rPr>
              <a:t>https://www.cwmcindia.com</a:t>
            </a:r>
            <a:r>
              <a:rPr sz="1800" b="1" spc="-10" dirty="0">
                <a:latin typeface="Arial"/>
                <a:cs typeface="Arial"/>
              </a:rPr>
              <a:t>)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195616" y="340233"/>
            <a:ext cx="6781800" cy="6419850"/>
            <a:chOff x="1195616" y="340233"/>
            <a:chExt cx="6781800" cy="641985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52877" y="340233"/>
              <a:ext cx="4267200" cy="244792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95616" y="2788102"/>
              <a:ext cx="6781800" cy="3971925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570">
              <a:lnSpc>
                <a:spcPts val="1240"/>
              </a:lnSpc>
            </a:pPr>
            <a:fld id="{81D60167-4931-47E6-BA6A-407CBD079E47}" type="slidenum">
              <a:rPr spc="-25" dirty="0"/>
              <a:t>50</a:t>
            </a:fld>
            <a:endParaRPr spc="-25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426957" y="6426504"/>
            <a:ext cx="18097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888888"/>
                </a:solidFill>
                <a:latin typeface="Calibri"/>
                <a:cs typeface="Calibri"/>
              </a:rPr>
              <a:t>50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752600" y="228600"/>
            <a:ext cx="6934200" cy="685800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20320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160"/>
              </a:spcBef>
            </a:pPr>
            <a:r>
              <a:rPr sz="3200" spc="-10" dirty="0"/>
              <a:t>SCALE</a:t>
            </a:r>
            <a:endParaRPr sz="3200"/>
          </a:p>
        </p:txBody>
      </p:sp>
      <p:sp>
        <p:nvSpPr>
          <p:cNvPr id="5" name="object 5"/>
          <p:cNvSpPr txBox="1"/>
          <p:nvPr/>
        </p:nvSpPr>
        <p:spPr>
          <a:xfrm>
            <a:off x="421640" y="772413"/>
            <a:ext cx="8265159" cy="2218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99900"/>
              </a:lnSpc>
              <a:spcBef>
                <a:spcPts val="100"/>
              </a:spcBef>
            </a:pPr>
            <a:r>
              <a:rPr sz="2800" dirty="0">
                <a:solidFill>
                  <a:srgbClr val="C0504D"/>
                </a:solidFill>
                <a:latin typeface="Calibri"/>
                <a:cs typeface="Calibri"/>
              </a:rPr>
              <a:t>As</a:t>
            </a:r>
            <a:r>
              <a:rPr sz="2800" spc="10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C0504D"/>
                </a:solidFill>
                <a:latin typeface="Calibri"/>
                <a:cs typeface="Calibri"/>
              </a:rPr>
              <a:t>the</a:t>
            </a:r>
            <a:r>
              <a:rPr sz="2800" spc="10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C0504D"/>
                </a:solidFill>
                <a:latin typeface="Calibri"/>
                <a:cs typeface="Calibri"/>
              </a:rPr>
              <a:t>water</a:t>
            </a:r>
            <a:r>
              <a:rPr sz="2800" spc="10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C0504D"/>
                </a:solidFill>
                <a:latin typeface="Calibri"/>
                <a:cs typeface="Calibri"/>
              </a:rPr>
              <a:t>cycles</a:t>
            </a:r>
            <a:r>
              <a:rPr sz="2800" spc="10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C0504D"/>
                </a:solidFill>
                <a:latin typeface="Calibri"/>
                <a:cs typeface="Calibri"/>
              </a:rPr>
              <a:t>in</a:t>
            </a:r>
            <a:r>
              <a:rPr sz="2800" spc="10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C0504D"/>
                </a:solidFill>
                <a:latin typeface="Calibri"/>
                <a:cs typeface="Calibri"/>
              </a:rPr>
              <a:t>cooling</a:t>
            </a:r>
            <a:r>
              <a:rPr sz="2800" spc="11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C0504D"/>
                </a:solidFill>
                <a:latin typeface="Calibri"/>
                <a:cs typeface="Calibri"/>
              </a:rPr>
              <a:t>system,</a:t>
            </a:r>
            <a:r>
              <a:rPr sz="2800" spc="10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C0504D"/>
                </a:solidFill>
                <a:latin typeface="Calibri"/>
                <a:cs typeface="Calibri"/>
              </a:rPr>
              <a:t>the</a:t>
            </a:r>
            <a:r>
              <a:rPr sz="2800" spc="114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C0504D"/>
                </a:solidFill>
                <a:latin typeface="Calibri"/>
                <a:cs typeface="Calibri"/>
              </a:rPr>
              <a:t>concentration </a:t>
            </a:r>
            <a:r>
              <a:rPr sz="2800" dirty="0">
                <a:solidFill>
                  <a:srgbClr val="C0504D"/>
                </a:solidFill>
                <a:latin typeface="Calibri"/>
                <a:cs typeface="Calibri"/>
              </a:rPr>
              <a:t>of</a:t>
            </a:r>
            <a:r>
              <a:rPr sz="2800" spc="8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C0504D"/>
                </a:solidFill>
                <a:latin typeface="Calibri"/>
                <a:cs typeface="Calibri"/>
              </a:rPr>
              <a:t>the</a:t>
            </a:r>
            <a:r>
              <a:rPr sz="2800" spc="10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C0504D"/>
                </a:solidFill>
                <a:latin typeface="Calibri"/>
                <a:cs typeface="Calibri"/>
              </a:rPr>
              <a:t>dissolved</a:t>
            </a:r>
            <a:r>
              <a:rPr sz="2800" spc="8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C0504D"/>
                </a:solidFill>
                <a:latin typeface="Calibri"/>
                <a:cs typeface="Calibri"/>
              </a:rPr>
              <a:t>ions</a:t>
            </a:r>
            <a:r>
              <a:rPr sz="2800" spc="114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C0504D"/>
                </a:solidFill>
                <a:latin typeface="Calibri"/>
                <a:cs typeface="Calibri"/>
              </a:rPr>
              <a:t>increases</a:t>
            </a:r>
            <a:r>
              <a:rPr sz="2800" spc="11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C0504D"/>
                </a:solidFill>
                <a:latin typeface="Calibri"/>
                <a:cs typeface="Calibri"/>
              </a:rPr>
              <a:t>until</a:t>
            </a:r>
            <a:r>
              <a:rPr sz="2800" spc="8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C0504D"/>
                </a:solidFill>
                <a:latin typeface="Calibri"/>
                <a:cs typeface="Calibri"/>
              </a:rPr>
              <a:t>the</a:t>
            </a:r>
            <a:r>
              <a:rPr sz="2800" spc="9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C0504D"/>
                </a:solidFill>
                <a:latin typeface="Calibri"/>
                <a:cs typeface="Calibri"/>
              </a:rPr>
              <a:t>solubility</a:t>
            </a:r>
            <a:r>
              <a:rPr sz="2800" spc="9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C0504D"/>
                </a:solidFill>
                <a:latin typeface="Calibri"/>
                <a:cs typeface="Calibri"/>
              </a:rPr>
              <a:t>of</a:t>
            </a:r>
            <a:r>
              <a:rPr sz="2800" spc="9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800" spc="-25" dirty="0">
                <a:solidFill>
                  <a:srgbClr val="C0504D"/>
                </a:solidFill>
                <a:latin typeface="Calibri"/>
                <a:cs typeface="Calibri"/>
              </a:rPr>
              <a:t>one </a:t>
            </a:r>
            <a:r>
              <a:rPr sz="2800" dirty="0">
                <a:solidFill>
                  <a:srgbClr val="C0504D"/>
                </a:solidFill>
                <a:latin typeface="Calibri"/>
                <a:cs typeface="Calibri"/>
              </a:rPr>
              <a:t>or</a:t>
            </a:r>
            <a:r>
              <a:rPr sz="2800" spc="70" dirty="0">
                <a:solidFill>
                  <a:srgbClr val="C0504D"/>
                </a:solidFill>
                <a:latin typeface="Calibri"/>
                <a:cs typeface="Calibri"/>
              </a:rPr>
              <a:t>  </a:t>
            </a:r>
            <a:r>
              <a:rPr sz="2800" dirty="0">
                <a:solidFill>
                  <a:srgbClr val="C0504D"/>
                </a:solidFill>
                <a:latin typeface="Calibri"/>
                <a:cs typeface="Calibri"/>
              </a:rPr>
              <a:t>more</a:t>
            </a:r>
            <a:r>
              <a:rPr sz="2800" spc="70" dirty="0">
                <a:solidFill>
                  <a:srgbClr val="C0504D"/>
                </a:solidFill>
                <a:latin typeface="Calibri"/>
                <a:cs typeface="Calibri"/>
              </a:rPr>
              <a:t>  </a:t>
            </a:r>
            <a:r>
              <a:rPr sz="2800" dirty="0">
                <a:solidFill>
                  <a:srgbClr val="C0504D"/>
                </a:solidFill>
                <a:latin typeface="Calibri"/>
                <a:cs typeface="Calibri"/>
              </a:rPr>
              <a:t>of</a:t>
            </a:r>
            <a:r>
              <a:rPr sz="2800" spc="75" dirty="0">
                <a:solidFill>
                  <a:srgbClr val="C0504D"/>
                </a:solidFill>
                <a:latin typeface="Calibri"/>
                <a:cs typeface="Calibri"/>
              </a:rPr>
              <a:t>  </a:t>
            </a:r>
            <a:r>
              <a:rPr sz="2800" dirty="0">
                <a:solidFill>
                  <a:srgbClr val="C0504D"/>
                </a:solidFill>
                <a:latin typeface="Calibri"/>
                <a:cs typeface="Calibri"/>
              </a:rPr>
              <a:t>the</a:t>
            </a:r>
            <a:r>
              <a:rPr sz="2800" spc="75" dirty="0">
                <a:solidFill>
                  <a:srgbClr val="C0504D"/>
                </a:solidFill>
                <a:latin typeface="Calibri"/>
                <a:cs typeface="Calibri"/>
              </a:rPr>
              <a:t>  </a:t>
            </a:r>
            <a:r>
              <a:rPr sz="2800" dirty="0">
                <a:solidFill>
                  <a:srgbClr val="C0504D"/>
                </a:solidFill>
                <a:latin typeface="Calibri"/>
                <a:cs typeface="Calibri"/>
              </a:rPr>
              <a:t>constituents</a:t>
            </a:r>
            <a:r>
              <a:rPr sz="2800" spc="80" dirty="0">
                <a:solidFill>
                  <a:srgbClr val="C0504D"/>
                </a:solidFill>
                <a:latin typeface="Calibri"/>
                <a:cs typeface="Calibri"/>
              </a:rPr>
              <a:t>  </a:t>
            </a:r>
            <a:r>
              <a:rPr sz="2800" dirty="0">
                <a:solidFill>
                  <a:srgbClr val="C0504D"/>
                </a:solidFill>
                <a:latin typeface="Calibri"/>
                <a:cs typeface="Calibri"/>
              </a:rPr>
              <a:t>is</a:t>
            </a:r>
            <a:r>
              <a:rPr sz="2800" spc="75" dirty="0">
                <a:solidFill>
                  <a:srgbClr val="C0504D"/>
                </a:solidFill>
                <a:latin typeface="Calibri"/>
                <a:cs typeface="Calibri"/>
              </a:rPr>
              <a:t>  </a:t>
            </a:r>
            <a:r>
              <a:rPr sz="2800" dirty="0">
                <a:solidFill>
                  <a:srgbClr val="C0504D"/>
                </a:solidFill>
                <a:latin typeface="Calibri"/>
                <a:cs typeface="Calibri"/>
              </a:rPr>
              <a:t>exceeded.</a:t>
            </a:r>
            <a:r>
              <a:rPr sz="2800" spc="75" dirty="0">
                <a:solidFill>
                  <a:srgbClr val="C0504D"/>
                </a:solidFill>
                <a:latin typeface="Calibri"/>
                <a:cs typeface="Calibri"/>
              </a:rPr>
              <a:t>  </a:t>
            </a:r>
            <a:r>
              <a:rPr sz="2800" dirty="0">
                <a:solidFill>
                  <a:srgbClr val="C0504D"/>
                </a:solidFill>
                <a:latin typeface="Calibri"/>
                <a:cs typeface="Calibri"/>
              </a:rPr>
              <a:t>When</a:t>
            </a:r>
            <a:r>
              <a:rPr sz="2800" spc="75" dirty="0">
                <a:solidFill>
                  <a:srgbClr val="C0504D"/>
                </a:solidFill>
                <a:latin typeface="Calibri"/>
                <a:cs typeface="Calibri"/>
              </a:rPr>
              <a:t>  </a:t>
            </a:r>
            <a:r>
              <a:rPr sz="2800" spc="-20" dirty="0">
                <a:solidFill>
                  <a:srgbClr val="C0504D"/>
                </a:solidFill>
                <a:latin typeface="Calibri"/>
                <a:cs typeface="Calibri"/>
              </a:rPr>
              <a:t>this </a:t>
            </a:r>
            <a:r>
              <a:rPr sz="2800" dirty="0">
                <a:solidFill>
                  <a:srgbClr val="C0504D"/>
                </a:solidFill>
                <a:latin typeface="Calibri"/>
                <a:cs typeface="Calibri"/>
              </a:rPr>
              <a:t>happens,</a:t>
            </a:r>
            <a:r>
              <a:rPr sz="2800" spc="-1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C0504D"/>
                </a:solidFill>
                <a:latin typeface="Calibri"/>
                <a:cs typeface="Calibri"/>
              </a:rPr>
              <a:t>the</a:t>
            </a:r>
            <a:r>
              <a:rPr sz="2800" spc="-1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C0504D"/>
                </a:solidFill>
                <a:latin typeface="Calibri"/>
                <a:cs typeface="Calibri"/>
              </a:rPr>
              <a:t>material</a:t>
            </a:r>
            <a:r>
              <a:rPr sz="2800" spc="-1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C0504D"/>
                </a:solidFill>
                <a:latin typeface="Calibri"/>
                <a:cs typeface="Calibri"/>
              </a:rPr>
              <a:t>precipitates,</a:t>
            </a:r>
            <a:r>
              <a:rPr sz="2800" spc="-1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C0504D"/>
                </a:solidFill>
                <a:latin typeface="Calibri"/>
                <a:cs typeface="Calibri"/>
              </a:rPr>
              <a:t>or</a:t>
            </a:r>
            <a:r>
              <a:rPr sz="2800" spc="-1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C0504D"/>
                </a:solidFill>
                <a:latin typeface="Calibri"/>
                <a:cs typeface="Calibri"/>
              </a:rPr>
              <a:t>becomes</a:t>
            </a:r>
            <a:r>
              <a:rPr sz="2800" spc="-1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C0504D"/>
                </a:solidFill>
                <a:latin typeface="Calibri"/>
                <a:cs typeface="Calibri"/>
              </a:rPr>
              <a:t>a</a:t>
            </a:r>
            <a:r>
              <a:rPr sz="2800" spc="-1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C0504D"/>
                </a:solidFill>
                <a:latin typeface="Calibri"/>
                <a:cs typeface="Calibri"/>
              </a:rPr>
              <a:t>solid</a:t>
            </a:r>
            <a:r>
              <a:rPr sz="2800" spc="-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800" spc="-25" dirty="0">
                <a:solidFill>
                  <a:srgbClr val="C0504D"/>
                </a:solidFill>
                <a:latin typeface="Calibri"/>
                <a:cs typeface="Calibri"/>
              </a:rPr>
              <a:t>in </a:t>
            </a:r>
            <a:r>
              <a:rPr sz="2800" spc="-55" dirty="0">
                <a:solidFill>
                  <a:srgbClr val="C0504D"/>
                </a:solidFill>
                <a:latin typeface="Calibri"/>
                <a:cs typeface="Calibri"/>
              </a:rPr>
              <a:t>water,</a:t>
            </a:r>
            <a:r>
              <a:rPr sz="2800" spc="-6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C0504D"/>
                </a:solidFill>
                <a:latin typeface="Calibri"/>
                <a:cs typeface="Calibri"/>
              </a:rPr>
              <a:t>and</a:t>
            </a:r>
            <a:r>
              <a:rPr sz="2800" spc="-4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C0504D"/>
                </a:solidFill>
                <a:latin typeface="Calibri"/>
                <a:cs typeface="Calibri"/>
              </a:rPr>
              <a:t>is</a:t>
            </a:r>
            <a:r>
              <a:rPr sz="2800" spc="-4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C0504D"/>
                </a:solidFill>
                <a:latin typeface="Calibri"/>
                <a:cs typeface="Calibri"/>
              </a:rPr>
              <a:t>available</a:t>
            </a:r>
            <a:r>
              <a:rPr sz="2800" spc="-7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C0504D"/>
                </a:solidFill>
                <a:latin typeface="Calibri"/>
                <a:cs typeface="Calibri"/>
              </a:rPr>
              <a:t>to</a:t>
            </a:r>
            <a:r>
              <a:rPr sz="2800" spc="-5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C0504D"/>
                </a:solidFill>
                <a:latin typeface="Calibri"/>
                <a:cs typeface="Calibri"/>
              </a:rPr>
              <a:t>become</a:t>
            </a:r>
            <a:r>
              <a:rPr sz="2800" spc="-5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C0504D"/>
                </a:solidFill>
                <a:latin typeface="Calibri"/>
                <a:cs typeface="Calibri"/>
              </a:rPr>
              <a:t>a</a:t>
            </a:r>
            <a:r>
              <a:rPr sz="2800" spc="-6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C0504D"/>
                </a:solidFill>
                <a:latin typeface="Calibri"/>
                <a:cs typeface="Calibri"/>
              </a:rPr>
              <a:t>deposit</a:t>
            </a:r>
            <a:r>
              <a:rPr sz="3200" spc="-10" dirty="0">
                <a:solidFill>
                  <a:srgbClr val="C0504D"/>
                </a:solidFill>
                <a:latin typeface="Calibri"/>
                <a:cs typeface="Calibri"/>
              </a:rPr>
              <a:t>.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40300" y="3429063"/>
            <a:ext cx="3670300" cy="284632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7200" y="3352800"/>
            <a:ext cx="3962400" cy="297180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286755" y="6492242"/>
            <a:ext cx="3353561" cy="365757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5418201" y="6549643"/>
            <a:ext cx="3073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0000"/>
                </a:solidFill>
                <a:latin typeface="Arial"/>
                <a:cs typeface="Arial"/>
              </a:rPr>
              <a:t>SCALING</a:t>
            </a:r>
            <a:r>
              <a:rPr sz="1800" b="1" spc="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0000"/>
                </a:solidFill>
                <a:latin typeface="Arial"/>
                <a:cs typeface="Arial"/>
              </a:rPr>
              <a:t>IN</a:t>
            </a:r>
            <a:r>
              <a:rPr sz="1800" b="1" spc="-3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0000"/>
                </a:solidFill>
                <a:latin typeface="Arial"/>
                <a:cs typeface="Arial"/>
              </a:rPr>
              <a:t>COOLER</a:t>
            </a:r>
            <a:r>
              <a:rPr sz="1800" b="1" spc="-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FF0000"/>
                </a:solidFill>
                <a:latin typeface="Arial"/>
                <a:cs typeface="Arial"/>
              </a:rPr>
              <a:t>TUBE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86383" y="6371837"/>
            <a:ext cx="3108198" cy="486162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916939" y="6428943"/>
            <a:ext cx="28340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6600"/>
                </a:solidFill>
                <a:latin typeface="Arial"/>
                <a:cs typeface="Arial"/>
              </a:rPr>
              <a:t>Scale</a:t>
            </a:r>
            <a:r>
              <a:rPr sz="1800" b="1" spc="-20" dirty="0">
                <a:solidFill>
                  <a:srgbClr val="FF66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6600"/>
                </a:solidFill>
                <a:latin typeface="Arial"/>
                <a:cs typeface="Arial"/>
              </a:rPr>
              <a:t>in</a:t>
            </a:r>
            <a:r>
              <a:rPr sz="1800" b="1" spc="-20" dirty="0">
                <a:solidFill>
                  <a:srgbClr val="FF66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6600"/>
                </a:solidFill>
                <a:latin typeface="Arial"/>
                <a:cs typeface="Arial"/>
              </a:rPr>
              <a:t>condenser</a:t>
            </a:r>
            <a:r>
              <a:rPr sz="1800" b="1" spc="-20" dirty="0">
                <a:solidFill>
                  <a:srgbClr val="FF6600"/>
                </a:solidFill>
                <a:latin typeface="Arial"/>
                <a:cs typeface="Arial"/>
              </a:rPr>
              <a:t> Tubes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426957" y="6426504"/>
            <a:ext cx="18097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888888"/>
                </a:solidFill>
                <a:latin typeface="Calibri"/>
                <a:cs typeface="Calibri"/>
              </a:rPr>
              <a:t>51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600200" y="25336"/>
            <a:ext cx="6705600" cy="563880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2222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75"/>
              </a:spcBef>
            </a:pPr>
            <a:r>
              <a:rPr sz="2800" spc="-10" dirty="0"/>
              <a:t>Factors</a:t>
            </a:r>
            <a:r>
              <a:rPr sz="2800" spc="-95" dirty="0"/>
              <a:t> </a:t>
            </a:r>
            <a:r>
              <a:rPr sz="2800" spc="-10" dirty="0"/>
              <a:t>Affecting</a:t>
            </a:r>
            <a:r>
              <a:rPr sz="2800" spc="-85" dirty="0"/>
              <a:t> </a:t>
            </a:r>
            <a:r>
              <a:rPr sz="2800" dirty="0"/>
              <a:t>Scale</a:t>
            </a:r>
            <a:r>
              <a:rPr sz="2800" spc="-90" dirty="0"/>
              <a:t> </a:t>
            </a:r>
            <a:r>
              <a:rPr sz="2800" spc="-10" dirty="0"/>
              <a:t>formation</a:t>
            </a:r>
            <a:endParaRPr sz="2800"/>
          </a:p>
        </p:txBody>
      </p:sp>
      <p:sp>
        <p:nvSpPr>
          <p:cNvPr id="5" name="object 5"/>
          <p:cNvSpPr txBox="1"/>
          <p:nvPr/>
        </p:nvSpPr>
        <p:spPr>
          <a:xfrm>
            <a:off x="688340" y="422503"/>
            <a:ext cx="961390" cy="3331845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622300" indent="-609600">
              <a:lnSpc>
                <a:spcPct val="100000"/>
              </a:lnSpc>
              <a:spcBef>
                <a:spcPts val="580"/>
              </a:spcBef>
              <a:buChar char="•"/>
              <a:tabLst>
                <a:tab pos="622300" algn="l"/>
              </a:tabLst>
            </a:pPr>
            <a:r>
              <a:rPr sz="2000" spc="-25" dirty="0">
                <a:solidFill>
                  <a:srgbClr val="006600"/>
                </a:solidFill>
                <a:latin typeface="Arial MT"/>
                <a:cs typeface="Arial MT"/>
              </a:rPr>
              <a:t>pH</a:t>
            </a:r>
            <a:endParaRPr sz="20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2000" spc="-50" dirty="0">
                <a:solidFill>
                  <a:srgbClr val="006600"/>
                </a:solidFill>
                <a:latin typeface="Arial MT"/>
                <a:cs typeface="Arial MT"/>
              </a:rPr>
              <a:t>•</a:t>
            </a:r>
            <a:endParaRPr sz="20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2000" spc="-50" dirty="0">
                <a:solidFill>
                  <a:srgbClr val="006600"/>
                </a:solidFill>
                <a:latin typeface="Arial MT"/>
                <a:cs typeface="Arial MT"/>
              </a:rPr>
              <a:t>•</a:t>
            </a:r>
            <a:endParaRPr sz="20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2000" spc="-50" dirty="0">
                <a:solidFill>
                  <a:srgbClr val="006600"/>
                </a:solidFill>
                <a:latin typeface="Arial MT"/>
                <a:cs typeface="Arial MT"/>
              </a:rPr>
              <a:t>•</a:t>
            </a:r>
            <a:endParaRPr sz="20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2000" spc="-50" dirty="0">
                <a:solidFill>
                  <a:srgbClr val="006600"/>
                </a:solidFill>
                <a:latin typeface="Arial MT"/>
                <a:cs typeface="Arial MT"/>
              </a:rPr>
              <a:t>•</a:t>
            </a:r>
            <a:endParaRPr sz="20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sz="2000" spc="-50" dirty="0">
                <a:solidFill>
                  <a:srgbClr val="006600"/>
                </a:solidFill>
                <a:latin typeface="Arial MT"/>
                <a:cs typeface="Arial MT"/>
              </a:rPr>
              <a:t>•</a:t>
            </a:r>
            <a:endParaRPr sz="20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2000" spc="-50" dirty="0">
                <a:solidFill>
                  <a:srgbClr val="006600"/>
                </a:solidFill>
                <a:latin typeface="Arial MT"/>
                <a:cs typeface="Arial MT"/>
              </a:rPr>
              <a:t>•</a:t>
            </a:r>
            <a:endParaRPr sz="20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2000" spc="-50" dirty="0">
                <a:solidFill>
                  <a:srgbClr val="006600"/>
                </a:solidFill>
                <a:latin typeface="Arial MT"/>
                <a:cs typeface="Arial MT"/>
              </a:rPr>
              <a:t>•</a:t>
            </a:r>
            <a:endParaRPr sz="20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2000" spc="-50" dirty="0">
                <a:solidFill>
                  <a:srgbClr val="006600"/>
                </a:solidFill>
                <a:latin typeface="Arial MT"/>
                <a:cs typeface="Arial MT"/>
              </a:rPr>
              <a:t>•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98194" y="788263"/>
            <a:ext cx="6403340" cy="29660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221480">
              <a:lnSpc>
                <a:spcPct val="120000"/>
              </a:lnSpc>
              <a:spcBef>
                <a:spcPts val="100"/>
              </a:spcBef>
            </a:pPr>
            <a:r>
              <a:rPr sz="2000" spc="-10" dirty="0">
                <a:solidFill>
                  <a:srgbClr val="006600"/>
                </a:solidFill>
                <a:latin typeface="Arial MT"/>
                <a:cs typeface="Arial MT"/>
              </a:rPr>
              <a:t>Water</a:t>
            </a:r>
            <a:r>
              <a:rPr sz="2000" spc="-105" dirty="0">
                <a:solidFill>
                  <a:srgbClr val="006600"/>
                </a:solidFill>
                <a:latin typeface="Arial MT"/>
                <a:cs typeface="Arial MT"/>
              </a:rPr>
              <a:t> </a:t>
            </a:r>
            <a:r>
              <a:rPr sz="2000" spc="-25" dirty="0">
                <a:solidFill>
                  <a:srgbClr val="006600"/>
                </a:solidFill>
                <a:latin typeface="Arial MT"/>
                <a:cs typeface="Arial MT"/>
              </a:rPr>
              <a:t>Temperature </a:t>
            </a:r>
            <a:r>
              <a:rPr sz="2000" dirty="0">
                <a:solidFill>
                  <a:srgbClr val="006600"/>
                </a:solidFill>
                <a:latin typeface="Arial MT"/>
                <a:cs typeface="Arial MT"/>
              </a:rPr>
              <a:t>Alkalinity</a:t>
            </a:r>
            <a:r>
              <a:rPr sz="2000" spc="-70" dirty="0">
                <a:solidFill>
                  <a:srgbClr val="006600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006600"/>
                </a:solidFill>
                <a:latin typeface="Arial MT"/>
                <a:cs typeface="Arial MT"/>
              </a:rPr>
              <a:t>or</a:t>
            </a:r>
            <a:r>
              <a:rPr sz="2000" spc="-135" dirty="0">
                <a:solidFill>
                  <a:srgbClr val="006600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006600"/>
                </a:solidFill>
                <a:latin typeface="Arial MT"/>
                <a:cs typeface="Arial MT"/>
              </a:rPr>
              <a:t>Acidity</a:t>
            </a:r>
            <a:endParaRPr sz="20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2000" dirty="0">
                <a:solidFill>
                  <a:srgbClr val="006600"/>
                </a:solidFill>
                <a:latin typeface="Arial MT"/>
                <a:cs typeface="Arial MT"/>
              </a:rPr>
              <a:t>Concentration</a:t>
            </a:r>
            <a:r>
              <a:rPr sz="2000" spc="-75" dirty="0">
                <a:solidFill>
                  <a:srgbClr val="006600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006600"/>
                </a:solidFill>
                <a:latin typeface="Arial MT"/>
                <a:cs typeface="Arial MT"/>
              </a:rPr>
              <a:t>of</a:t>
            </a:r>
            <a:r>
              <a:rPr sz="2000" spc="-35" dirty="0">
                <a:solidFill>
                  <a:srgbClr val="006600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006600"/>
                </a:solidFill>
                <a:latin typeface="Arial MT"/>
                <a:cs typeface="Arial MT"/>
              </a:rPr>
              <a:t>scale</a:t>
            </a:r>
            <a:r>
              <a:rPr sz="2000" spc="-50" dirty="0">
                <a:solidFill>
                  <a:srgbClr val="006600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006600"/>
                </a:solidFill>
                <a:latin typeface="Arial MT"/>
                <a:cs typeface="Arial MT"/>
              </a:rPr>
              <a:t>forming</a:t>
            </a:r>
            <a:r>
              <a:rPr sz="2000" spc="-50" dirty="0">
                <a:solidFill>
                  <a:srgbClr val="006600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006600"/>
                </a:solidFill>
                <a:latin typeface="Arial MT"/>
                <a:cs typeface="Arial MT"/>
              </a:rPr>
              <a:t>materials</a:t>
            </a:r>
            <a:r>
              <a:rPr sz="2000" spc="-50" dirty="0">
                <a:solidFill>
                  <a:srgbClr val="006600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006600"/>
                </a:solidFill>
                <a:latin typeface="Arial MT"/>
                <a:cs typeface="Arial MT"/>
              </a:rPr>
              <a:t>in</a:t>
            </a:r>
            <a:r>
              <a:rPr sz="2000" spc="-25" dirty="0">
                <a:solidFill>
                  <a:srgbClr val="006600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006600"/>
                </a:solidFill>
                <a:latin typeface="Arial MT"/>
                <a:cs typeface="Arial MT"/>
              </a:rPr>
              <a:t>cooling</a:t>
            </a:r>
            <a:r>
              <a:rPr sz="2000" spc="-40" dirty="0">
                <a:solidFill>
                  <a:srgbClr val="006600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006600"/>
                </a:solidFill>
                <a:latin typeface="Arial MT"/>
                <a:cs typeface="Arial MT"/>
              </a:rPr>
              <a:t>water</a:t>
            </a:r>
            <a:endParaRPr sz="20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2000" dirty="0">
                <a:solidFill>
                  <a:srgbClr val="006600"/>
                </a:solidFill>
                <a:latin typeface="Arial MT"/>
                <a:cs typeface="Arial MT"/>
              </a:rPr>
              <a:t>Physical</a:t>
            </a:r>
            <a:r>
              <a:rPr sz="2000" spc="-45" dirty="0">
                <a:solidFill>
                  <a:srgbClr val="006600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006600"/>
                </a:solidFill>
                <a:latin typeface="Arial MT"/>
                <a:cs typeface="Arial MT"/>
              </a:rPr>
              <a:t>Fouling</a:t>
            </a:r>
            <a:endParaRPr sz="2000">
              <a:latin typeface="Arial MT"/>
              <a:cs typeface="Arial MT"/>
            </a:endParaRPr>
          </a:p>
          <a:p>
            <a:pPr marL="12700" marR="1031875">
              <a:lnSpc>
                <a:spcPct val="121000"/>
              </a:lnSpc>
              <a:spcBef>
                <a:spcPts val="25"/>
              </a:spcBef>
              <a:tabLst>
                <a:tab pos="1476375" algn="l"/>
                <a:tab pos="2423160" algn="l"/>
                <a:tab pos="4740275" algn="l"/>
              </a:tabLst>
            </a:pPr>
            <a:r>
              <a:rPr sz="2000" dirty="0">
                <a:solidFill>
                  <a:srgbClr val="006600"/>
                </a:solidFill>
                <a:latin typeface="Arial MT"/>
                <a:cs typeface="Arial MT"/>
              </a:rPr>
              <a:t>Microbiological</a:t>
            </a:r>
            <a:r>
              <a:rPr sz="2000" spc="-65" dirty="0">
                <a:solidFill>
                  <a:srgbClr val="006600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006600"/>
                </a:solidFill>
                <a:latin typeface="Arial MT"/>
                <a:cs typeface="Arial MT"/>
              </a:rPr>
              <a:t>Characteristics</a:t>
            </a:r>
            <a:r>
              <a:rPr sz="2000" spc="-80" dirty="0">
                <a:solidFill>
                  <a:srgbClr val="006600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006600"/>
                </a:solidFill>
                <a:latin typeface="Arial MT"/>
                <a:cs typeface="Arial MT"/>
              </a:rPr>
              <a:t>of</a:t>
            </a:r>
            <a:r>
              <a:rPr sz="2000" spc="-55" dirty="0">
                <a:solidFill>
                  <a:srgbClr val="006600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006600"/>
                </a:solidFill>
                <a:latin typeface="Arial MT"/>
                <a:cs typeface="Arial MT"/>
              </a:rPr>
              <a:t>cooling</a:t>
            </a:r>
            <a:r>
              <a:rPr sz="2000" dirty="0">
                <a:solidFill>
                  <a:srgbClr val="006600"/>
                </a:solidFill>
                <a:latin typeface="Arial MT"/>
                <a:cs typeface="Arial MT"/>
              </a:rPr>
              <a:t>	</a:t>
            </a:r>
            <a:r>
              <a:rPr sz="2000" spc="-10" dirty="0">
                <a:solidFill>
                  <a:srgbClr val="006600"/>
                </a:solidFill>
                <a:latin typeface="Arial MT"/>
                <a:cs typeface="Arial MT"/>
              </a:rPr>
              <a:t>water </a:t>
            </a:r>
            <a:r>
              <a:rPr sz="2000" dirty="0">
                <a:solidFill>
                  <a:srgbClr val="006600"/>
                </a:solidFill>
                <a:latin typeface="Arial MT"/>
                <a:cs typeface="Arial MT"/>
              </a:rPr>
              <a:t>Flow</a:t>
            </a:r>
            <a:r>
              <a:rPr sz="2000" spc="-35" dirty="0">
                <a:solidFill>
                  <a:srgbClr val="006600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006600"/>
                </a:solidFill>
                <a:latin typeface="Arial MT"/>
                <a:cs typeface="Arial MT"/>
              </a:rPr>
              <a:t>rate</a:t>
            </a:r>
            <a:r>
              <a:rPr sz="2000" spc="-70" dirty="0">
                <a:solidFill>
                  <a:srgbClr val="006600"/>
                </a:solidFill>
                <a:latin typeface="Arial MT"/>
                <a:cs typeface="Arial MT"/>
              </a:rPr>
              <a:t> </a:t>
            </a:r>
            <a:r>
              <a:rPr sz="2000" spc="-25" dirty="0">
                <a:solidFill>
                  <a:srgbClr val="006600"/>
                </a:solidFill>
                <a:latin typeface="Arial MT"/>
                <a:cs typeface="Arial MT"/>
              </a:rPr>
              <a:t>of</a:t>
            </a:r>
            <a:r>
              <a:rPr sz="2000" dirty="0">
                <a:solidFill>
                  <a:srgbClr val="006600"/>
                </a:solidFill>
                <a:latin typeface="Arial MT"/>
                <a:cs typeface="Arial MT"/>
              </a:rPr>
              <a:t>	</a:t>
            </a:r>
            <a:r>
              <a:rPr sz="2000" spc="-10" dirty="0">
                <a:solidFill>
                  <a:srgbClr val="006600"/>
                </a:solidFill>
                <a:latin typeface="Arial MT"/>
                <a:cs typeface="Arial MT"/>
              </a:rPr>
              <a:t>cooling</a:t>
            </a:r>
            <a:r>
              <a:rPr sz="2000" dirty="0">
                <a:solidFill>
                  <a:srgbClr val="006600"/>
                </a:solidFill>
                <a:latin typeface="Arial MT"/>
                <a:cs typeface="Arial MT"/>
              </a:rPr>
              <a:t>	</a:t>
            </a:r>
            <a:r>
              <a:rPr sz="2000" spc="-10" dirty="0">
                <a:solidFill>
                  <a:srgbClr val="006600"/>
                </a:solidFill>
                <a:latin typeface="Arial MT"/>
                <a:cs typeface="Arial MT"/>
              </a:rPr>
              <a:t>Water</a:t>
            </a:r>
            <a:endParaRPr sz="20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2000" dirty="0">
                <a:solidFill>
                  <a:srgbClr val="006600"/>
                </a:solidFill>
                <a:latin typeface="Arial MT"/>
                <a:cs typeface="Arial MT"/>
              </a:rPr>
              <a:t>Operating</a:t>
            </a:r>
            <a:r>
              <a:rPr sz="2000" spc="-60" dirty="0">
                <a:solidFill>
                  <a:srgbClr val="006600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006600"/>
                </a:solidFill>
                <a:latin typeface="Arial MT"/>
                <a:cs typeface="Arial MT"/>
              </a:rPr>
              <a:t>Conditions</a:t>
            </a:r>
            <a:r>
              <a:rPr sz="2000" spc="-40" dirty="0">
                <a:solidFill>
                  <a:srgbClr val="006600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006600"/>
                </a:solidFill>
                <a:latin typeface="Arial MT"/>
                <a:cs typeface="Arial MT"/>
              </a:rPr>
              <a:t>of</a:t>
            </a:r>
            <a:r>
              <a:rPr sz="2000" spc="-25" dirty="0">
                <a:solidFill>
                  <a:srgbClr val="006600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006600"/>
                </a:solidFill>
                <a:latin typeface="Arial MT"/>
                <a:cs typeface="Arial MT"/>
              </a:rPr>
              <a:t>the</a:t>
            </a:r>
            <a:r>
              <a:rPr sz="2000" spc="-35" dirty="0">
                <a:solidFill>
                  <a:srgbClr val="006600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006600"/>
                </a:solidFill>
                <a:latin typeface="Arial MT"/>
                <a:cs typeface="Arial MT"/>
              </a:rPr>
              <a:t>Process</a:t>
            </a:r>
            <a:endParaRPr sz="20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490"/>
              </a:spcBef>
            </a:pPr>
            <a:r>
              <a:rPr sz="2000" dirty="0">
                <a:solidFill>
                  <a:srgbClr val="006600"/>
                </a:solidFill>
                <a:latin typeface="Arial MT"/>
                <a:cs typeface="Arial MT"/>
              </a:rPr>
              <a:t>Holding</a:t>
            </a:r>
            <a:r>
              <a:rPr sz="2000" spc="-110" dirty="0">
                <a:solidFill>
                  <a:srgbClr val="006600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006600"/>
                </a:solidFill>
                <a:latin typeface="Arial MT"/>
                <a:cs typeface="Arial MT"/>
              </a:rPr>
              <a:t>Time</a:t>
            </a:r>
            <a:r>
              <a:rPr sz="2000" spc="-70" dirty="0">
                <a:solidFill>
                  <a:srgbClr val="006600"/>
                </a:solidFill>
                <a:latin typeface="Arial MT"/>
                <a:cs typeface="Arial MT"/>
              </a:rPr>
              <a:t> </a:t>
            </a:r>
            <a:r>
              <a:rPr sz="2000" spc="-20" dirty="0">
                <a:solidFill>
                  <a:srgbClr val="006600"/>
                </a:solidFill>
                <a:latin typeface="Arial MT"/>
                <a:cs typeface="Arial MT"/>
              </a:rPr>
              <a:t>Index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98194" y="4081653"/>
            <a:ext cx="60172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C0504D"/>
                </a:solidFill>
                <a:latin typeface="Arial"/>
                <a:cs typeface="Arial"/>
              </a:rPr>
              <a:t>Scale</a:t>
            </a:r>
            <a:r>
              <a:rPr sz="2400" b="1" spc="-70" dirty="0">
                <a:solidFill>
                  <a:srgbClr val="C0504D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C0504D"/>
                </a:solidFill>
                <a:latin typeface="Arial"/>
                <a:cs typeface="Arial"/>
              </a:rPr>
              <a:t>Occurring</a:t>
            </a:r>
            <a:r>
              <a:rPr sz="2400" b="1" spc="-85" dirty="0">
                <a:solidFill>
                  <a:srgbClr val="C0504D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C0504D"/>
                </a:solidFill>
                <a:latin typeface="Arial"/>
                <a:cs typeface="Arial"/>
              </a:rPr>
              <a:t>in</a:t>
            </a:r>
            <a:r>
              <a:rPr sz="2400" b="1" spc="-85" dirty="0">
                <a:solidFill>
                  <a:srgbClr val="C0504D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C0504D"/>
                </a:solidFill>
                <a:latin typeface="Arial"/>
                <a:cs typeface="Arial"/>
              </a:rPr>
              <a:t>Cooling</a:t>
            </a:r>
            <a:r>
              <a:rPr sz="2400" b="1" spc="-90" dirty="0">
                <a:solidFill>
                  <a:srgbClr val="C0504D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C0504D"/>
                </a:solidFill>
                <a:latin typeface="Arial"/>
                <a:cs typeface="Arial"/>
              </a:rPr>
              <a:t>Water</a:t>
            </a:r>
            <a:r>
              <a:rPr sz="2400" b="1" spc="-70" dirty="0">
                <a:solidFill>
                  <a:srgbClr val="C0504D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C0504D"/>
                </a:solidFill>
                <a:latin typeface="Arial"/>
                <a:cs typeface="Arial"/>
              </a:rPr>
              <a:t>System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0619" y="4700015"/>
            <a:ext cx="2102358" cy="56769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13020" y="4700015"/>
            <a:ext cx="2077974" cy="567690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5261228" y="4703673"/>
            <a:ext cx="2355215" cy="1489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00"/>
              </a:spcBef>
            </a:pPr>
            <a:r>
              <a:rPr sz="2000" b="1" dirty="0">
                <a:solidFill>
                  <a:srgbClr val="6600CC"/>
                </a:solidFill>
                <a:latin typeface="Arial"/>
                <a:cs typeface="Arial"/>
              </a:rPr>
              <a:t>Less</a:t>
            </a:r>
            <a:r>
              <a:rPr sz="2000" b="1" spc="-40" dirty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6600CC"/>
                </a:solidFill>
                <a:latin typeface="Arial"/>
                <a:cs typeface="Arial"/>
              </a:rPr>
              <a:t>Frequent </a:t>
            </a:r>
            <a:r>
              <a:rPr sz="2000" dirty="0">
                <a:solidFill>
                  <a:srgbClr val="6600CC"/>
                </a:solidFill>
                <a:latin typeface="Arial MT"/>
                <a:cs typeface="Arial MT"/>
              </a:rPr>
              <a:t>Magnesium</a:t>
            </a:r>
            <a:r>
              <a:rPr sz="2000" spc="-35" dirty="0">
                <a:solidFill>
                  <a:srgbClr val="6600CC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6600CC"/>
                </a:solidFill>
                <a:latin typeface="Arial MT"/>
                <a:cs typeface="Arial MT"/>
              </a:rPr>
              <a:t>Silicates </a:t>
            </a:r>
            <a:r>
              <a:rPr sz="2000" dirty="0">
                <a:solidFill>
                  <a:srgbClr val="6600CC"/>
                </a:solidFill>
                <a:latin typeface="Arial MT"/>
                <a:cs typeface="Arial MT"/>
              </a:rPr>
              <a:t>Zinc</a:t>
            </a:r>
            <a:r>
              <a:rPr sz="2000" spc="-55" dirty="0">
                <a:solidFill>
                  <a:srgbClr val="6600CC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6600CC"/>
                </a:solidFill>
                <a:latin typeface="Arial MT"/>
                <a:cs typeface="Arial MT"/>
              </a:rPr>
              <a:t>Phosphate </a:t>
            </a:r>
            <a:r>
              <a:rPr sz="2000" dirty="0">
                <a:solidFill>
                  <a:srgbClr val="6600CC"/>
                </a:solidFill>
                <a:latin typeface="Arial MT"/>
                <a:cs typeface="Arial MT"/>
              </a:rPr>
              <a:t>Calcium</a:t>
            </a:r>
            <a:r>
              <a:rPr sz="2000" spc="-45" dirty="0">
                <a:solidFill>
                  <a:srgbClr val="6600CC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6600CC"/>
                </a:solidFill>
                <a:latin typeface="Arial MT"/>
                <a:cs typeface="Arial MT"/>
              </a:rPr>
              <a:t>Flouride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261228" y="6227775"/>
            <a:ext cx="172085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6600CC"/>
                </a:solidFill>
                <a:latin typeface="Arial MT"/>
                <a:cs typeface="Arial MT"/>
              </a:rPr>
              <a:t>Iron</a:t>
            </a:r>
            <a:r>
              <a:rPr sz="2000" spc="-40" dirty="0">
                <a:solidFill>
                  <a:srgbClr val="6600CC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6600CC"/>
                </a:solidFill>
                <a:latin typeface="Arial MT"/>
                <a:cs typeface="Arial MT"/>
              </a:rPr>
              <a:t>Carbonate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98194" y="4703673"/>
            <a:ext cx="2232025" cy="2175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00"/>
              </a:spcBef>
            </a:pPr>
            <a:r>
              <a:rPr sz="2000" b="1" dirty="0">
                <a:solidFill>
                  <a:srgbClr val="0066FF"/>
                </a:solidFill>
                <a:latin typeface="Arial"/>
                <a:cs typeface="Arial"/>
              </a:rPr>
              <a:t>Most</a:t>
            </a:r>
            <a:r>
              <a:rPr sz="2000" b="1" spc="-25" dirty="0">
                <a:solidFill>
                  <a:srgbClr val="0066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66FF"/>
                </a:solidFill>
                <a:latin typeface="Arial"/>
                <a:cs typeface="Arial"/>
              </a:rPr>
              <a:t>Common </a:t>
            </a:r>
            <a:r>
              <a:rPr sz="2000" dirty="0">
                <a:solidFill>
                  <a:srgbClr val="0066FF"/>
                </a:solidFill>
                <a:latin typeface="Arial MT"/>
                <a:cs typeface="Arial MT"/>
              </a:rPr>
              <a:t>Calcium</a:t>
            </a:r>
            <a:r>
              <a:rPr sz="2000" spc="-50" dirty="0">
                <a:solidFill>
                  <a:srgbClr val="0066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0066FF"/>
                </a:solidFill>
                <a:latin typeface="Arial MT"/>
                <a:cs typeface="Arial MT"/>
              </a:rPr>
              <a:t>Carbonate </a:t>
            </a:r>
            <a:r>
              <a:rPr sz="2000" dirty="0">
                <a:solidFill>
                  <a:srgbClr val="0066FF"/>
                </a:solidFill>
                <a:latin typeface="Arial MT"/>
                <a:cs typeface="Arial MT"/>
              </a:rPr>
              <a:t>Calcium</a:t>
            </a:r>
            <a:r>
              <a:rPr sz="2000" spc="-45" dirty="0">
                <a:solidFill>
                  <a:srgbClr val="0066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0066FF"/>
                </a:solidFill>
                <a:latin typeface="Arial MT"/>
                <a:cs typeface="Arial MT"/>
              </a:rPr>
              <a:t>Sulphate </a:t>
            </a:r>
            <a:r>
              <a:rPr sz="2000" dirty="0">
                <a:solidFill>
                  <a:srgbClr val="0066FF"/>
                </a:solidFill>
                <a:latin typeface="Arial MT"/>
                <a:cs typeface="Arial MT"/>
              </a:rPr>
              <a:t>Calcium</a:t>
            </a:r>
            <a:r>
              <a:rPr sz="2000" spc="-50" dirty="0">
                <a:solidFill>
                  <a:srgbClr val="0066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0066FF"/>
                </a:solidFill>
                <a:latin typeface="Arial MT"/>
                <a:cs typeface="Arial MT"/>
              </a:rPr>
              <a:t>Phosphate </a:t>
            </a:r>
            <a:r>
              <a:rPr sz="2000" dirty="0">
                <a:solidFill>
                  <a:srgbClr val="0066FF"/>
                </a:solidFill>
                <a:latin typeface="Arial MT"/>
                <a:cs typeface="Arial MT"/>
              </a:rPr>
              <a:t>Iron</a:t>
            </a:r>
            <a:r>
              <a:rPr sz="2000" spc="-40" dirty="0">
                <a:solidFill>
                  <a:srgbClr val="0066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0066FF"/>
                </a:solidFill>
                <a:latin typeface="Arial MT"/>
                <a:cs typeface="Arial MT"/>
              </a:rPr>
              <a:t>oxide</a:t>
            </a:r>
            <a:endParaRPr sz="20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000" spc="-10" dirty="0">
                <a:solidFill>
                  <a:srgbClr val="0066FF"/>
                </a:solidFill>
                <a:latin typeface="Arial MT"/>
                <a:cs typeface="Arial MT"/>
              </a:rPr>
              <a:t>Silica</a:t>
            </a:r>
            <a:endParaRPr sz="20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426957" y="6426504"/>
            <a:ext cx="18097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888888"/>
                </a:solidFill>
                <a:latin typeface="Calibri"/>
                <a:cs typeface="Calibri"/>
              </a:rPr>
              <a:t>52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600200" y="0"/>
            <a:ext cx="5638800" cy="609600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203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60"/>
              </a:spcBef>
            </a:pPr>
            <a:r>
              <a:rPr sz="3200" dirty="0"/>
              <a:t>Scale</a:t>
            </a:r>
            <a:r>
              <a:rPr sz="3200" spc="-50" dirty="0"/>
              <a:t> </a:t>
            </a:r>
            <a:r>
              <a:rPr sz="3200" spc="-10" dirty="0"/>
              <a:t>Control</a:t>
            </a:r>
            <a:endParaRPr sz="3200"/>
          </a:p>
        </p:txBody>
      </p:sp>
      <p:sp>
        <p:nvSpPr>
          <p:cNvPr id="5" name="object 5"/>
          <p:cNvSpPr txBox="1"/>
          <p:nvPr/>
        </p:nvSpPr>
        <p:spPr>
          <a:xfrm>
            <a:off x="383540" y="4141089"/>
            <a:ext cx="3821429" cy="2465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265" indent="-456565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469265" algn="l"/>
              </a:tabLst>
            </a:pPr>
            <a:r>
              <a:rPr sz="2000" b="1" dirty="0">
                <a:solidFill>
                  <a:srgbClr val="006600"/>
                </a:solidFill>
                <a:latin typeface="Arial"/>
                <a:cs typeface="Arial"/>
              </a:rPr>
              <a:t>Limiting</a:t>
            </a:r>
            <a:r>
              <a:rPr sz="2000" b="1" spc="-3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600"/>
                </a:solidFill>
                <a:latin typeface="Arial"/>
                <a:cs typeface="Arial"/>
              </a:rPr>
              <a:t>Cycle</a:t>
            </a:r>
            <a:r>
              <a:rPr sz="2000" b="1" spc="-1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600"/>
                </a:solidFill>
                <a:latin typeface="Arial"/>
                <a:cs typeface="Arial"/>
              </a:rPr>
              <a:t>of</a:t>
            </a:r>
            <a:r>
              <a:rPr sz="2000" b="1" spc="-2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b="1" spc="-20" dirty="0">
                <a:solidFill>
                  <a:srgbClr val="006600"/>
                </a:solidFill>
                <a:latin typeface="Arial"/>
                <a:cs typeface="Arial"/>
              </a:rPr>
              <a:t>Conc.</a:t>
            </a:r>
            <a:endParaRPr sz="2000">
              <a:latin typeface="Arial"/>
              <a:cs typeface="Arial"/>
            </a:endParaRPr>
          </a:p>
          <a:p>
            <a:pPr marL="469265" indent="-456565">
              <a:lnSpc>
                <a:spcPct val="100000"/>
              </a:lnSpc>
              <a:buAutoNum type="arabicPeriod"/>
              <a:tabLst>
                <a:tab pos="469265" algn="l"/>
              </a:tabLst>
            </a:pPr>
            <a:r>
              <a:rPr sz="2000" b="1" dirty="0">
                <a:solidFill>
                  <a:srgbClr val="006600"/>
                </a:solidFill>
                <a:latin typeface="Arial"/>
                <a:cs typeface="Arial"/>
              </a:rPr>
              <a:t>Softening</a:t>
            </a:r>
            <a:r>
              <a:rPr sz="2000" b="1" spc="-2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600"/>
                </a:solidFill>
                <a:latin typeface="Arial"/>
                <a:cs typeface="Arial"/>
              </a:rPr>
              <a:t>of</a:t>
            </a:r>
            <a:r>
              <a:rPr sz="2000" b="1" spc="-1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600"/>
                </a:solidFill>
                <a:latin typeface="Arial"/>
                <a:cs typeface="Arial"/>
              </a:rPr>
              <a:t>Make</a:t>
            </a:r>
            <a:r>
              <a:rPr sz="2000" b="1" spc="-3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600"/>
                </a:solidFill>
                <a:latin typeface="Arial"/>
                <a:cs typeface="Arial"/>
              </a:rPr>
              <a:t>Up</a:t>
            </a:r>
            <a:r>
              <a:rPr sz="2000" b="1" spc="-2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6600"/>
                </a:solidFill>
                <a:latin typeface="Arial"/>
                <a:cs typeface="Arial"/>
              </a:rPr>
              <a:t>water</a:t>
            </a:r>
            <a:endParaRPr sz="2000">
              <a:latin typeface="Arial"/>
              <a:cs typeface="Arial"/>
            </a:endParaRPr>
          </a:p>
          <a:p>
            <a:pPr marL="469265" indent="-456565">
              <a:lnSpc>
                <a:spcPct val="100000"/>
              </a:lnSpc>
              <a:buAutoNum type="arabicPeriod"/>
              <a:tabLst>
                <a:tab pos="469265" algn="l"/>
              </a:tabLst>
            </a:pPr>
            <a:r>
              <a:rPr sz="2000" b="1" dirty="0">
                <a:solidFill>
                  <a:srgbClr val="006600"/>
                </a:solidFill>
                <a:latin typeface="Arial"/>
                <a:cs typeface="Arial"/>
              </a:rPr>
              <a:t>pH</a:t>
            </a:r>
            <a:r>
              <a:rPr sz="2000" b="1" spc="-1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600"/>
                </a:solidFill>
                <a:latin typeface="Arial"/>
                <a:cs typeface="Arial"/>
              </a:rPr>
              <a:t>adjustment</a:t>
            </a:r>
            <a:r>
              <a:rPr sz="2000" b="1" spc="-4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600"/>
                </a:solidFill>
                <a:latin typeface="Arial"/>
                <a:cs typeface="Arial"/>
              </a:rPr>
              <a:t>of</a:t>
            </a:r>
            <a:r>
              <a:rPr sz="2000" b="1" spc="-2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6600"/>
                </a:solidFill>
                <a:latin typeface="Arial"/>
                <a:cs typeface="Arial"/>
              </a:rPr>
              <a:t>cooling</a:t>
            </a:r>
            <a:endParaRPr sz="2000">
              <a:latin typeface="Arial"/>
              <a:cs typeface="Arial"/>
            </a:endParaRPr>
          </a:p>
          <a:p>
            <a:pPr marL="469900">
              <a:lnSpc>
                <a:spcPct val="100000"/>
              </a:lnSpc>
            </a:pPr>
            <a:r>
              <a:rPr sz="2000" b="1" spc="-10" dirty="0">
                <a:solidFill>
                  <a:srgbClr val="006600"/>
                </a:solidFill>
                <a:latin typeface="Arial"/>
                <a:cs typeface="Arial"/>
              </a:rPr>
              <a:t>water</a:t>
            </a:r>
            <a:endParaRPr sz="2000">
              <a:latin typeface="Arial"/>
              <a:cs typeface="Arial"/>
            </a:endParaRPr>
          </a:p>
          <a:p>
            <a:pPr marL="469265" indent="-456565">
              <a:lnSpc>
                <a:spcPct val="100000"/>
              </a:lnSpc>
              <a:spcBef>
                <a:spcPts val="5"/>
              </a:spcBef>
              <a:buAutoNum type="arabicPeriod" startAt="4"/>
              <a:tabLst>
                <a:tab pos="469265" algn="l"/>
              </a:tabLst>
            </a:pPr>
            <a:r>
              <a:rPr sz="2000" b="1" dirty="0">
                <a:solidFill>
                  <a:srgbClr val="006600"/>
                </a:solidFill>
                <a:latin typeface="Arial"/>
                <a:cs typeface="Arial"/>
              </a:rPr>
              <a:t>Polyphosphate</a:t>
            </a:r>
            <a:r>
              <a:rPr sz="2000" b="1" spc="-8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6600"/>
                </a:solidFill>
                <a:latin typeface="Arial"/>
                <a:cs typeface="Arial"/>
              </a:rPr>
              <a:t>Dosing</a:t>
            </a:r>
            <a:endParaRPr sz="2000">
              <a:latin typeface="Arial"/>
              <a:cs typeface="Arial"/>
            </a:endParaRPr>
          </a:p>
          <a:p>
            <a:pPr marL="469900" marR="323850" indent="-457200">
              <a:lnSpc>
                <a:spcPct val="100000"/>
              </a:lnSpc>
              <a:buAutoNum type="arabicPeriod" startAt="4"/>
              <a:tabLst>
                <a:tab pos="469900" algn="l"/>
              </a:tabLst>
            </a:pPr>
            <a:r>
              <a:rPr sz="2000" b="1" dirty="0">
                <a:solidFill>
                  <a:srgbClr val="006600"/>
                </a:solidFill>
                <a:latin typeface="Arial"/>
                <a:cs typeface="Arial"/>
              </a:rPr>
              <a:t>Organo</a:t>
            </a:r>
            <a:r>
              <a:rPr sz="2000" b="1" spc="-5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6600"/>
                </a:solidFill>
                <a:latin typeface="Arial"/>
                <a:cs typeface="Arial"/>
              </a:rPr>
              <a:t>Phosphonates/ Various</a:t>
            </a:r>
            <a:r>
              <a:rPr sz="2000" b="1" spc="-6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600"/>
                </a:solidFill>
                <a:latin typeface="Arial"/>
                <a:cs typeface="Arial"/>
              </a:rPr>
              <a:t>Organic</a:t>
            </a:r>
            <a:r>
              <a:rPr sz="2000" b="1" spc="-7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6600"/>
                </a:solidFill>
                <a:latin typeface="Arial"/>
                <a:cs typeface="Arial"/>
              </a:rPr>
              <a:t>Polymer Dosing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740275" y="4217289"/>
            <a:ext cx="3361054" cy="2160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7200" indent="-457200">
              <a:lnSpc>
                <a:spcPct val="100000"/>
              </a:lnSpc>
              <a:spcBef>
                <a:spcPts val="100"/>
              </a:spcBef>
              <a:buAutoNum type="arabicPeriod" startAt="6"/>
              <a:tabLst>
                <a:tab pos="457200" algn="l"/>
              </a:tabLst>
            </a:pPr>
            <a:r>
              <a:rPr sz="2000" b="1" dirty="0">
                <a:solidFill>
                  <a:srgbClr val="006600"/>
                </a:solidFill>
                <a:latin typeface="Arial"/>
                <a:cs typeface="Arial"/>
              </a:rPr>
              <a:t>Scale</a:t>
            </a:r>
            <a:r>
              <a:rPr sz="2000" b="1" spc="-2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6600"/>
                </a:solidFill>
                <a:latin typeface="Arial"/>
                <a:cs typeface="Arial"/>
              </a:rPr>
              <a:t>Inhibitors</a:t>
            </a:r>
            <a:endParaRPr sz="2000">
              <a:latin typeface="Arial"/>
              <a:cs typeface="Arial"/>
            </a:endParaRPr>
          </a:p>
          <a:p>
            <a:pPr marL="457200" indent="-457200">
              <a:lnSpc>
                <a:spcPct val="100000"/>
              </a:lnSpc>
              <a:buAutoNum type="arabicPeriod" startAt="6"/>
              <a:tabLst>
                <a:tab pos="457200" algn="l"/>
                <a:tab pos="1811020" algn="l"/>
              </a:tabLst>
            </a:pPr>
            <a:r>
              <a:rPr sz="2000" b="1" dirty="0">
                <a:solidFill>
                  <a:srgbClr val="006600"/>
                </a:solidFill>
                <a:latin typeface="Arial"/>
                <a:cs typeface="Arial"/>
              </a:rPr>
              <a:t>Control</a:t>
            </a:r>
            <a:r>
              <a:rPr sz="2000" b="1" spc="-2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b="1" spc="-25" dirty="0">
                <a:solidFill>
                  <a:srgbClr val="006600"/>
                </a:solidFill>
                <a:latin typeface="Arial"/>
                <a:cs typeface="Arial"/>
              </a:rPr>
              <a:t>of</a:t>
            </a:r>
            <a:r>
              <a:rPr sz="2000" b="1" dirty="0">
                <a:solidFill>
                  <a:srgbClr val="006600"/>
                </a:solidFill>
                <a:latin typeface="Arial"/>
                <a:cs typeface="Arial"/>
              </a:rPr>
              <a:t>	</a:t>
            </a:r>
            <a:r>
              <a:rPr sz="2000" b="1" spc="-10" dirty="0">
                <a:solidFill>
                  <a:srgbClr val="006600"/>
                </a:solidFill>
                <a:latin typeface="Arial"/>
                <a:cs typeface="Arial"/>
              </a:rPr>
              <a:t>Fouling</a:t>
            </a:r>
            <a:endParaRPr sz="2000">
              <a:latin typeface="Arial"/>
              <a:cs typeface="Arial"/>
            </a:endParaRPr>
          </a:p>
          <a:p>
            <a:pPr marL="457200" indent="-457200">
              <a:lnSpc>
                <a:spcPct val="100000"/>
              </a:lnSpc>
              <a:buAutoNum type="arabicPeriod" startAt="6"/>
              <a:tabLst>
                <a:tab pos="457200" algn="l"/>
              </a:tabLst>
            </a:pPr>
            <a:r>
              <a:rPr sz="2000" b="1" dirty="0">
                <a:solidFill>
                  <a:srgbClr val="006600"/>
                </a:solidFill>
                <a:latin typeface="Arial"/>
                <a:cs typeface="Arial"/>
              </a:rPr>
              <a:t>Control</a:t>
            </a:r>
            <a:r>
              <a:rPr sz="2000" b="1" spc="-2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600"/>
                </a:solidFill>
                <a:latin typeface="Arial"/>
                <a:cs typeface="Arial"/>
              </a:rPr>
              <a:t>of</a:t>
            </a:r>
            <a:r>
              <a:rPr sz="2000" b="1" spc="-1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600"/>
                </a:solidFill>
                <a:latin typeface="Arial"/>
                <a:cs typeface="Arial"/>
              </a:rPr>
              <a:t>Bio-</a:t>
            </a:r>
            <a:r>
              <a:rPr sz="2000" b="1" spc="-10" dirty="0">
                <a:solidFill>
                  <a:srgbClr val="006600"/>
                </a:solidFill>
                <a:latin typeface="Arial"/>
                <a:cs typeface="Arial"/>
              </a:rPr>
              <a:t>fouling</a:t>
            </a:r>
            <a:endParaRPr sz="2000">
              <a:latin typeface="Arial"/>
              <a:cs typeface="Arial"/>
            </a:endParaRPr>
          </a:p>
          <a:p>
            <a:pPr marL="457200" indent="-457200">
              <a:lnSpc>
                <a:spcPct val="100000"/>
              </a:lnSpc>
              <a:spcBef>
                <a:spcPts val="5"/>
              </a:spcBef>
              <a:buAutoNum type="arabicPeriod" startAt="6"/>
              <a:tabLst>
                <a:tab pos="457200" algn="l"/>
                <a:tab pos="1598930" algn="l"/>
              </a:tabLst>
            </a:pPr>
            <a:r>
              <a:rPr sz="2000" b="1" spc="-10" dirty="0">
                <a:solidFill>
                  <a:srgbClr val="006600"/>
                </a:solidFill>
                <a:latin typeface="Arial"/>
                <a:cs typeface="Arial"/>
              </a:rPr>
              <a:t>Periodic</a:t>
            </a:r>
            <a:r>
              <a:rPr sz="2000" b="1" dirty="0">
                <a:solidFill>
                  <a:srgbClr val="006600"/>
                </a:solidFill>
                <a:latin typeface="Arial"/>
                <a:cs typeface="Arial"/>
              </a:rPr>
              <a:t>	</a:t>
            </a:r>
            <a:r>
              <a:rPr sz="2000" b="1" spc="-10" dirty="0">
                <a:solidFill>
                  <a:srgbClr val="006600"/>
                </a:solidFill>
                <a:latin typeface="Arial"/>
                <a:cs typeface="Arial"/>
              </a:rPr>
              <a:t>Cleaning</a:t>
            </a:r>
            <a:endParaRPr sz="2000">
              <a:latin typeface="Arial"/>
              <a:cs typeface="Arial"/>
            </a:endParaRPr>
          </a:p>
          <a:p>
            <a:pPr marL="457200" lvl="1" indent="-457200">
              <a:lnSpc>
                <a:spcPct val="100000"/>
              </a:lnSpc>
              <a:buFont typeface="Arial MT"/>
              <a:buChar char="•"/>
              <a:tabLst>
                <a:tab pos="457200" algn="l"/>
              </a:tabLst>
            </a:pPr>
            <a:r>
              <a:rPr sz="2000" b="1" dirty="0">
                <a:solidFill>
                  <a:srgbClr val="006600"/>
                </a:solidFill>
                <a:latin typeface="Arial"/>
                <a:cs typeface="Arial"/>
              </a:rPr>
              <a:t>Mechanical</a:t>
            </a:r>
            <a:r>
              <a:rPr sz="2000" b="1" spc="-4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6600"/>
                </a:solidFill>
                <a:latin typeface="Arial"/>
                <a:cs typeface="Arial"/>
              </a:rPr>
              <a:t>Cleaning</a:t>
            </a:r>
            <a:endParaRPr sz="2000">
              <a:latin typeface="Arial"/>
              <a:cs typeface="Arial"/>
            </a:endParaRPr>
          </a:p>
          <a:p>
            <a:pPr marL="457200" marR="5080" lvl="1" indent="-457834">
              <a:lnSpc>
                <a:spcPct val="100000"/>
              </a:lnSpc>
              <a:buFont typeface="Arial MT"/>
              <a:buChar char="•"/>
              <a:tabLst>
                <a:tab pos="457200" algn="l"/>
              </a:tabLst>
            </a:pPr>
            <a:r>
              <a:rPr sz="2000" b="1" dirty="0">
                <a:solidFill>
                  <a:srgbClr val="006600"/>
                </a:solidFill>
                <a:latin typeface="Arial"/>
                <a:cs typeface="Arial"/>
              </a:rPr>
              <a:t>High</a:t>
            </a:r>
            <a:r>
              <a:rPr sz="2000" b="1" spc="-2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600"/>
                </a:solidFill>
                <a:latin typeface="Arial"/>
                <a:cs typeface="Arial"/>
              </a:rPr>
              <a:t>Pressure</a:t>
            </a:r>
            <a:r>
              <a:rPr sz="2000" b="1" spc="-4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600"/>
                </a:solidFill>
                <a:latin typeface="Arial"/>
                <a:cs typeface="Arial"/>
              </a:rPr>
              <a:t>water</a:t>
            </a:r>
            <a:r>
              <a:rPr sz="2000" b="1" spc="-7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b="1" spc="-25" dirty="0">
                <a:solidFill>
                  <a:srgbClr val="006600"/>
                </a:solidFill>
                <a:latin typeface="Arial"/>
                <a:cs typeface="Arial"/>
              </a:rPr>
              <a:t>Jet </a:t>
            </a:r>
            <a:r>
              <a:rPr sz="2000" b="1" spc="-10" dirty="0">
                <a:solidFill>
                  <a:srgbClr val="006600"/>
                </a:solidFill>
                <a:latin typeface="Arial"/>
                <a:cs typeface="Arial"/>
              </a:rPr>
              <a:t>Cleaning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59181" y="699261"/>
            <a:ext cx="8776335" cy="34175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69925" marR="299720" indent="-6096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Calibri"/>
                <a:cs typeface="Calibri"/>
              </a:rPr>
              <a:t>There</a:t>
            </a:r>
            <a:r>
              <a:rPr sz="2400" b="1" spc="-7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are</a:t>
            </a:r>
            <a:r>
              <a:rPr sz="2400" b="1" spc="-8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three</a:t>
            </a:r>
            <a:r>
              <a:rPr sz="2400" b="1" spc="-6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basic</a:t>
            </a:r>
            <a:r>
              <a:rPr sz="2400" b="1" spc="-8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methods</a:t>
            </a:r>
            <a:r>
              <a:rPr sz="2400" b="1" spc="-7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for</a:t>
            </a:r>
            <a:r>
              <a:rPr sz="2400" b="1" spc="-8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preventing</a:t>
            </a:r>
            <a:r>
              <a:rPr sz="2400" b="1" spc="-7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formation</a:t>
            </a:r>
            <a:r>
              <a:rPr sz="2400" b="1" spc="-7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of</a:t>
            </a:r>
            <a:r>
              <a:rPr sz="2400" b="1" spc="-8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calcium </a:t>
            </a:r>
            <a:r>
              <a:rPr sz="2400" b="1" dirty="0">
                <a:latin typeface="Calibri"/>
                <a:cs typeface="Calibri"/>
              </a:rPr>
              <a:t>scale</a:t>
            </a:r>
            <a:r>
              <a:rPr sz="2400" b="1" spc="-6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in</a:t>
            </a:r>
            <a:r>
              <a:rPr sz="2400" b="1" spc="-5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cooling</a:t>
            </a:r>
            <a:r>
              <a:rPr sz="2400" b="1" spc="-7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water</a:t>
            </a:r>
            <a:r>
              <a:rPr sz="2400" b="1" spc="-5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system</a:t>
            </a:r>
            <a:endParaRPr sz="2400">
              <a:latin typeface="Calibri"/>
              <a:cs typeface="Calibri"/>
            </a:endParaRPr>
          </a:p>
          <a:p>
            <a:pPr marL="669925" indent="-609600">
              <a:lnSpc>
                <a:spcPct val="100000"/>
              </a:lnSpc>
              <a:spcBef>
                <a:spcPts val="505"/>
              </a:spcBef>
              <a:buAutoNum type="arabicPeriod"/>
              <a:tabLst>
                <a:tab pos="669925" algn="l"/>
              </a:tabLst>
            </a:pPr>
            <a:r>
              <a:rPr sz="2000" b="1" dirty="0">
                <a:latin typeface="Calibri"/>
                <a:cs typeface="Calibri"/>
              </a:rPr>
              <a:t>Remove</a:t>
            </a:r>
            <a:r>
              <a:rPr sz="2000" b="1" spc="-5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the</a:t>
            </a:r>
            <a:r>
              <a:rPr sz="2000" b="1" spc="-6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calcium</a:t>
            </a:r>
            <a:r>
              <a:rPr sz="2000" b="1" spc="-5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hardness</a:t>
            </a:r>
            <a:r>
              <a:rPr sz="2000" b="1" spc="-4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or</a:t>
            </a:r>
            <a:r>
              <a:rPr sz="2000" b="1" spc="-4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scaling</a:t>
            </a:r>
            <a:r>
              <a:rPr sz="2000" b="1" spc="-5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minerals</a:t>
            </a:r>
            <a:r>
              <a:rPr sz="2000" b="1" spc="-5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from</a:t>
            </a:r>
            <a:r>
              <a:rPr sz="2000" b="1" spc="-4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the</a:t>
            </a:r>
            <a:r>
              <a:rPr sz="2000" b="1" spc="-5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water</a:t>
            </a:r>
            <a:r>
              <a:rPr sz="2000" b="1" spc="-4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prior</a:t>
            </a:r>
            <a:r>
              <a:rPr sz="2000" b="1" spc="-50" dirty="0">
                <a:latin typeface="Calibri"/>
                <a:cs typeface="Calibri"/>
              </a:rPr>
              <a:t> </a:t>
            </a:r>
            <a:r>
              <a:rPr sz="2000" b="1" spc="-25" dirty="0">
                <a:latin typeface="Calibri"/>
                <a:cs typeface="Calibri"/>
              </a:rPr>
              <a:t>to</a:t>
            </a:r>
            <a:endParaRPr sz="2000">
              <a:latin typeface="Calibri"/>
              <a:cs typeface="Calibri"/>
            </a:endParaRPr>
          </a:p>
          <a:p>
            <a:pPr marL="669925">
              <a:lnSpc>
                <a:spcPct val="100000"/>
              </a:lnSpc>
            </a:pPr>
            <a:r>
              <a:rPr sz="2000" b="1" spc="-20" dirty="0">
                <a:latin typeface="Calibri"/>
                <a:cs typeface="Calibri"/>
              </a:rPr>
              <a:t>use.</a:t>
            </a:r>
            <a:endParaRPr sz="2000">
              <a:latin typeface="Calibri"/>
              <a:cs typeface="Calibri"/>
            </a:endParaRPr>
          </a:p>
          <a:p>
            <a:pPr marL="669925" indent="-609600">
              <a:lnSpc>
                <a:spcPct val="100000"/>
              </a:lnSpc>
              <a:spcBef>
                <a:spcPts val="484"/>
              </a:spcBef>
              <a:buAutoNum type="arabicPeriod" startAt="2"/>
              <a:tabLst>
                <a:tab pos="669925" algn="l"/>
              </a:tabLst>
            </a:pPr>
            <a:r>
              <a:rPr sz="2000" b="1" dirty="0">
                <a:latin typeface="Calibri"/>
                <a:cs typeface="Calibri"/>
              </a:rPr>
              <a:t>Keep</a:t>
            </a:r>
            <a:r>
              <a:rPr sz="2000" b="1" spc="-40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scale-</a:t>
            </a:r>
            <a:r>
              <a:rPr sz="2000" b="1" dirty="0">
                <a:latin typeface="Calibri"/>
                <a:cs typeface="Calibri"/>
              </a:rPr>
              <a:t>forming</a:t>
            </a:r>
            <a:r>
              <a:rPr sz="2000" b="1" spc="-6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constituents</a:t>
            </a:r>
            <a:r>
              <a:rPr sz="2000" b="1" spc="-8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in</a:t>
            </a:r>
            <a:r>
              <a:rPr sz="2000" b="1" spc="-6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solution</a:t>
            </a:r>
            <a:endParaRPr sz="2000">
              <a:latin typeface="Calibri"/>
              <a:cs typeface="Calibri"/>
            </a:endParaRPr>
          </a:p>
          <a:p>
            <a:pPr marL="669925" marR="528320" indent="-609600">
              <a:lnSpc>
                <a:spcPct val="100000"/>
              </a:lnSpc>
              <a:spcBef>
                <a:spcPts val="480"/>
              </a:spcBef>
              <a:buAutoNum type="arabicPeriod" startAt="2"/>
              <a:tabLst>
                <a:tab pos="669925" algn="l"/>
              </a:tabLst>
            </a:pPr>
            <a:r>
              <a:rPr sz="2000" b="1" dirty="0">
                <a:latin typeface="Calibri"/>
                <a:cs typeface="Calibri"/>
              </a:rPr>
              <a:t>Allow</a:t>
            </a:r>
            <a:r>
              <a:rPr sz="2000" b="1" spc="-4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the</a:t>
            </a:r>
            <a:r>
              <a:rPr sz="2000" b="1" spc="-3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impurity</a:t>
            </a:r>
            <a:r>
              <a:rPr sz="2000" b="1" spc="-5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to</a:t>
            </a:r>
            <a:r>
              <a:rPr sz="2000" b="1" spc="-20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precipitate</a:t>
            </a:r>
            <a:r>
              <a:rPr sz="2000" b="1" spc="-4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as</a:t>
            </a:r>
            <a:r>
              <a:rPr sz="2000" b="1" spc="-2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a</a:t>
            </a:r>
            <a:r>
              <a:rPr sz="2000" b="1" spc="-2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removable</a:t>
            </a:r>
            <a:r>
              <a:rPr sz="2000" b="1" spc="-4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sludge</a:t>
            </a:r>
            <a:r>
              <a:rPr sz="2000" b="1" spc="-3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rather</a:t>
            </a:r>
            <a:r>
              <a:rPr sz="2000" b="1" spc="-3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than</a:t>
            </a:r>
            <a:r>
              <a:rPr sz="2000" b="1" spc="-2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as</a:t>
            </a:r>
            <a:r>
              <a:rPr sz="2000" b="1" spc="-20" dirty="0">
                <a:latin typeface="Calibri"/>
                <a:cs typeface="Calibri"/>
              </a:rPr>
              <a:t> </a:t>
            </a:r>
            <a:r>
              <a:rPr sz="2000" b="1" spc="-50" dirty="0">
                <a:latin typeface="Calibri"/>
                <a:cs typeface="Calibri"/>
              </a:rPr>
              <a:t>a </a:t>
            </a:r>
            <a:r>
              <a:rPr sz="2000" b="1" dirty="0">
                <a:latin typeface="Calibri"/>
                <a:cs typeface="Calibri"/>
              </a:rPr>
              <a:t>hard</a:t>
            </a:r>
            <a:r>
              <a:rPr sz="2000" b="1" spc="-40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deposit.</a:t>
            </a:r>
            <a:endParaRPr sz="2000">
              <a:latin typeface="Calibri"/>
              <a:cs typeface="Calibri"/>
            </a:endParaRPr>
          </a:p>
          <a:p>
            <a:pPr marL="2952750" marR="5080" indent="-2940685">
              <a:lnSpc>
                <a:spcPct val="100000"/>
              </a:lnSpc>
              <a:spcBef>
                <a:spcPts val="1720"/>
              </a:spcBef>
            </a:pPr>
            <a:r>
              <a:rPr sz="2400" b="1" dirty="0">
                <a:solidFill>
                  <a:srgbClr val="0000CC"/>
                </a:solidFill>
                <a:latin typeface="Arial"/>
                <a:cs typeface="Arial"/>
              </a:rPr>
              <a:t>Based</a:t>
            </a:r>
            <a:r>
              <a:rPr sz="2400" b="1" spc="-40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CC"/>
                </a:solidFill>
                <a:latin typeface="Arial"/>
                <a:cs typeface="Arial"/>
              </a:rPr>
              <a:t>upon</a:t>
            </a:r>
            <a:r>
              <a:rPr sz="2400" b="1" spc="-55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CC"/>
                </a:solidFill>
                <a:latin typeface="Arial"/>
                <a:cs typeface="Arial"/>
              </a:rPr>
              <a:t>these</a:t>
            </a:r>
            <a:r>
              <a:rPr sz="2400" b="1" spc="-40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CC"/>
                </a:solidFill>
                <a:latin typeface="Arial"/>
                <a:cs typeface="Arial"/>
              </a:rPr>
              <a:t>basic</a:t>
            </a:r>
            <a:r>
              <a:rPr sz="2400" b="1" spc="-45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CC"/>
                </a:solidFill>
                <a:latin typeface="Arial"/>
                <a:cs typeface="Arial"/>
              </a:rPr>
              <a:t>methods</a:t>
            </a:r>
            <a:r>
              <a:rPr sz="2400" b="1" spc="-50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CC"/>
                </a:solidFill>
                <a:latin typeface="Arial"/>
                <a:cs typeface="Arial"/>
              </a:rPr>
              <a:t>scale</a:t>
            </a:r>
            <a:r>
              <a:rPr sz="2400" b="1" spc="-30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CC"/>
                </a:solidFill>
                <a:latin typeface="Arial"/>
                <a:cs typeface="Arial"/>
              </a:rPr>
              <a:t>control</a:t>
            </a:r>
            <a:r>
              <a:rPr sz="2400" b="1" spc="-60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CC"/>
                </a:solidFill>
                <a:latin typeface="Arial"/>
                <a:cs typeface="Arial"/>
              </a:rPr>
              <a:t>may</a:t>
            </a:r>
            <a:r>
              <a:rPr sz="2400" b="1" spc="-45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CC"/>
                </a:solidFill>
                <a:latin typeface="Arial"/>
                <a:cs typeface="Arial"/>
              </a:rPr>
              <a:t>be</a:t>
            </a:r>
            <a:r>
              <a:rPr sz="2400" b="1" spc="-45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400" b="1" spc="-20" dirty="0">
                <a:solidFill>
                  <a:srgbClr val="0000CC"/>
                </a:solidFill>
                <a:latin typeface="Arial"/>
                <a:cs typeface="Arial"/>
              </a:rPr>
              <a:t>done </a:t>
            </a:r>
            <a:r>
              <a:rPr sz="2400" b="1" dirty="0">
                <a:solidFill>
                  <a:srgbClr val="0000CC"/>
                </a:solidFill>
                <a:latin typeface="Arial"/>
                <a:cs typeface="Arial"/>
              </a:rPr>
              <a:t>in</a:t>
            </a:r>
            <a:r>
              <a:rPr sz="2400" b="1" spc="-35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CC"/>
                </a:solidFill>
                <a:latin typeface="Arial"/>
                <a:cs typeface="Arial"/>
              </a:rPr>
              <a:t>following</a:t>
            </a:r>
            <a:r>
              <a:rPr sz="2400" b="1" spc="-35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00CC"/>
                </a:solidFill>
                <a:latin typeface="Arial"/>
                <a:cs typeface="Arial"/>
              </a:rPr>
              <a:t>manner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426957" y="6464680"/>
            <a:ext cx="180975" cy="178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spc="-25" dirty="0">
                <a:solidFill>
                  <a:srgbClr val="888888"/>
                </a:solidFill>
                <a:latin typeface="Calibri"/>
                <a:cs typeface="Calibri"/>
              </a:rPr>
              <a:t>53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130298" y="6579268"/>
            <a:ext cx="4707255" cy="3105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5"/>
              </a:lnSpc>
              <a:tabLst>
                <a:tab pos="560705" algn="l"/>
                <a:tab pos="784860" algn="l"/>
              </a:tabLst>
            </a:pPr>
            <a:r>
              <a:rPr sz="2000" b="1" spc="-25" dirty="0">
                <a:solidFill>
                  <a:srgbClr val="CC3300"/>
                </a:solidFill>
                <a:latin typeface="Arial"/>
                <a:cs typeface="Arial"/>
              </a:rPr>
              <a:t>PSI</a:t>
            </a:r>
            <a:r>
              <a:rPr sz="2000" b="1" dirty="0">
                <a:solidFill>
                  <a:srgbClr val="CC3300"/>
                </a:solidFill>
                <a:latin typeface="Arial"/>
                <a:cs typeface="Arial"/>
              </a:rPr>
              <a:t>	</a:t>
            </a:r>
            <a:r>
              <a:rPr sz="2000" b="1" spc="-50" dirty="0">
                <a:solidFill>
                  <a:srgbClr val="CC3300"/>
                </a:solidFill>
                <a:latin typeface="Arial"/>
                <a:cs typeface="Arial"/>
              </a:rPr>
              <a:t>-</a:t>
            </a:r>
            <a:r>
              <a:rPr sz="2000" b="1" dirty="0">
                <a:solidFill>
                  <a:srgbClr val="CC3300"/>
                </a:solidFill>
                <a:latin typeface="Arial"/>
                <a:cs typeface="Arial"/>
              </a:rPr>
              <a:t>	&lt;</a:t>
            </a:r>
            <a:r>
              <a:rPr sz="2000" b="1" spc="-25" dirty="0">
                <a:solidFill>
                  <a:srgbClr val="CC33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CC3300"/>
                </a:solidFill>
                <a:latin typeface="Arial"/>
                <a:cs typeface="Arial"/>
              </a:rPr>
              <a:t>6.0</a:t>
            </a:r>
            <a:r>
              <a:rPr sz="2000" b="1" spc="-20" dirty="0">
                <a:solidFill>
                  <a:srgbClr val="CC33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CC3300"/>
                </a:solidFill>
                <a:latin typeface="Arial"/>
                <a:cs typeface="Arial"/>
              </a:rPr>
              <a:t>indicates</a:t>
            </a:r>
            <a:r>
              <a:rPr sz="2000" b="1" spc="-30" dirty="0">
                <a:solidFill>
                  <a:srgbClr val="CC33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CC3300"/>
                </a:solidFill>
                <a:latin typeface="Arial"/>
                <a:cs typeface="Arial"/>
              </a:rPr>
              <a:t>Scaling</a:t>
            </a:r>
            <a:r>
              <a:rPr sz="2000" b="1" spc="-20" dirty="0">
                <a:solidFill>
                  <a:srgbClr val="CC3300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CC3300"/>
                </a:solidFill>
                <a:latin typeface="Arial"/>
                <a:cs typeface="Arial"/>
              </a:rPr>
              <a:t>tendency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47800" y="0"/>
            <a:ext cx="7239000" cy="685800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203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60"/>
              </a:spcBef>
            </a:pPr>
            <a:r>
              <a:rPr sz="3200" dirty="0"/>
              <a:t>Scale</a:t>
            </a:r>
            <a:r>
              <a:rPr sz="3200" spc="-50" dirty="0"/>
              <a:t> </a:t>
            </a:r>
            <a:r>
              <a:rPr sz="3200" spc="-10" dirty="0"/>
              <a:t>Control</a:t>
            </a:r>
            <a:endParaRPr sz="3200"/>
          </a:p>
        </p:txBody>
      </p:sp>
      <p:sp>
        <p:nvSpPr>
          <p:cNvPr id="4" name="object 4"/>
          <p:cNvSpPr txBox="1"/>
          <p:nvPr/>
        </p:nvSpPr>
        <p:spPr>
          <a:xfrm>
            <a:off x="284479" y="2180970"/>
            <a:ext cx="272732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0000FF"/>
                </a:solidFill>
                <a:latin typeface="Calibri"/>
                <a:cs typeface="Calibri"/>
              </a:rPr>
              <a:t>pHs</a:t>
            </a:r>
            <a:r>
              <a:rPr sz="2000" spc="-1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FF"/>
                </a:solidFill>
                <a:latin typeface="Calibri"/>
                <a:cs typeface="Calibri"/>
              </a:rPr>
              <a:t>=</a:t>
            </a:r>
            <a:r>
              <a:rPr sz="2000" spc="-1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FF"/>
                </a:solidFill>
                <a:latin typeface="Calibri"/>
                <a:cs typeface="Calibri"/>
              </a:rPr>
              <a:t>(9.3</a:t>
            </a:r>
            <a:r>
              <a:rPr sz="2000" spc="-3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FF"/>
                </a:solidFill>
                <a:latin typeface="Calibri"/>
                <a:cs typeface="Calibri"/>
              </a:rPr>
              <a:t>+</a:t>
            </a:r>
            <a:r>
              <a:rPr sz="2000" spc="-2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FF"/>
                </a:solidFill>
                <a:latin typeface="Calibri"/>
                <a:cs typeface="Calibri"/>
              </a:rPr>
              <a:t>A</a:t>
            </a:r>
            <a:r>
              <a:rPr sz="2000" spc="-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FF"/>
                </a:solidFill>
                <a:latin typeface="Calibri"/>
                <a:cs typeface="Calibri"/>
              </a:rPr>
              <a:t>+B)</a:t>
            </a:r>
            <a:r>
              <a:rPr sz="2000" spc="-1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FF"/>
                </a:solidFill>
                <a:latin typeface="Calibri"/>
                <a:cs typeface="Calibri"/>
              </a:rPr>
              <a:t>-</a:t>
            </a:r>
            <a:r>
              <a:rPr sz="2000" spc="-1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FF"/>
                </a:solidFill>
                <a:latin typeface="Calibri"/>
                <a:cs typeface="Calibri"/>
              </a:rPr>
              <a:t>(C</a:t>
            </a:r>
            <a:r>
              <a:rPr sz="2000" spc="-1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FF"/>
                </a:solidFill>
                <a:latin typeface="Calibri"/>
                <a:cs typeface="Calibri"/>
              </a:rPr>
              <a:t>+</a:t>
            </a:r>
            <a:r>
              <a:rPr sz="2000" spc="-25" dirty="0">
                <a:solidFill>
                  <a:srgbClr val="0000FF"/>
                </a:solidFill>
                <a:latin typeface="Calibri"/>
                <a:cs typeface="Calibri"/>
              </a:rPr>
              <a:t> D)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8739" y="2827147"/>
            <a:ext cx="3256279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469265" algn="l"/>
              </a:tabLst>
            </a:pPr>
            <a:r>
              <a:rPr sz="2000" b="1" spc="-25" dirty="0">
                <a:solidFill>
                  <a:srgbClr val="800080"/>
                </a:solidFill>
                <a:latin typeface="Calibri"/>
                <a:cs typeface="Calibri"/>
              </a:rPr>
              <a:t>2.</a:t>
            </a:r>
            <a:r>
              <a:rPr sz="2000" b="1" dirty="0">
                <a:solidFill>
                  <a:srgbClr val="800080"/>
                </a:solidFill>
                <a:latin typeface="Calibri"/>
                <a:cs typeface="Calibri"/>
              </a:rPr>
              <a:t>	Ryzner</a:t>
            </a:r>
            <a:r>
              <a:rPr sz="2000" b="1" spc="-35" dirty="0">
                <a:solidFill>
                  <a:srgbClr val="80008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800080"/>
                </a:solidFill>
                <a:latin typeface="Calibri"/>
                <a:cs typeface="Calibri"/>
              </a:rPr>
              <a:t>(</a:t>
            </a:r>
            <a:r>
              <a:rPr sz="2000" b="1" spc="-50" dirty="0">
                <a:solidFill>
                  <a:srgbClr val="80008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800080"/>
                </a:solidFill>
                <a:latin typeface="Calibri"/>
                <a:cs typeface="Calibri"/>
              </a:rPr>
              <a:t>or</a:t>
            </a:r>
            <a:r>
              <a:rPr sz="2000" b="1" spc="-45" dirty="0">
                <a:solidFill>
                  <a:srgbClr val="80008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800080"/>
                </a:solidFill>
                <a:latin typeface="Calibri"/>
                <a:cs typeface="Calibri"/>
              </a:rPr>
              <a:t>Stability)</a:t>
            </a:r>
            <a:r>
              <a:rPr sz="2000" b="1" spc="-70" dirty="0">
                <a:solidFill>
                  <a:srgbClr val="80008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800080"/>
                </a:solidFill>
                <a:latin typeface="Calibri"/>
                <a:cs typeface="Calibri"/>
              </a:rPr>
              <a:t>Index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84479" y="3131947"/>
            <a:ext cx="1637664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800080"/>
                </a:solidFill>
                <a:latin typeface="Calibri"/>
                <a:cs typeface="Calibri"/>
              </a:rPr>
              <a:t>RSI</a:t>
            </a:r>
            <a:r>
              <a:rPr sz="2000" spc="-20" dirty="0">
                <a:solidFill>
                  <a:srgbClr val="80008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800080"/>
                </a:solidFill>
                <a:latin typeface="Calibri"/>
                <a:cs typeface="Calibri"/>
              </a:rPr>
              <a:t>=</a:t>
            </a:r>
            <a:r>
              <a:rPr sz="2000" spc="-35" dirty="0">
                <a:solidFill>
                  <a:srgbClr val="80008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800080"/>
                </a:solidFill>
                <a:latin typeface="Calibri"/>
                <a:cs typeface="Calibri"/>
              </a:rPr>
              <a:t>2pHs</a:t>
            </a:r>
            <a:r>
              <a:rPr sz="2000" spc="-15" dirty="0">
                <a:solidFill>
                  <a:srgbClr val="80008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800080"/>
                </a:solidFill>
                <a:latin typeface="Calibri"/>
                <a:cs typeface="Calibri"/>
              </a:rPr>
              <a:t>–</a:t>
            </a:r>
            <a:r>
              <a:rPr sz="2000" spc="-35" dirty="0">
                <a:solidFill>
                  <a:srgbClr val="800080"/>
                </a:solidFill>
                <a:latin typeface="Calibri"/>
                <a:cs typeface="Calibri"/>
              </a:rPr>
              <a:t> </a:t>
            </a:r>
            <a:r>
              <a:rPr sz="2000" spc="-25" dirty="0">
                <a:solidFill>
                  <a:srgbClr val="800080"/>
                </a:solidFill>
                <a:latin typeface="Calibri"/>
                <a:cs typeface="Calibri"/>
              </a:rPr>
              <a:t>pH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8739" y="674878"/>
            <a:ext cx="8465820" cy="150177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2433320" marR="5080" indent="-2032000">
              <a:lnSpc>
                <a:spcPts val="2590"/>
              </a:lnSpc>
              <a:spcBef>
                <a:spcPts val="425"/>
              </a:spcBef>
            </a:pPr>
            <a:r>
              <a:rPr sz="2400" b="1" spc="-20" dirty="0">
                <a:solidFill>
                  <a:srgbClr val="0000FF"/>
                </a:solidFill>
                <a:latin typeface="Arial"/>
                <a:cs typeface="Arial"/>
              </a:rPr>
              <a:t>To</a:t>
            </a:r>
            <a:r>
              <a:rPr sz="2400" b="1" spc="-5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predict</a:t>
            </a:r>
            <a:r>
              <a:rPr sz="2400" b="1" spc="-4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corrosive</a:t>
            </a:r>
            <a:r>
              <a:rPr sz="2400" b="1" spc="-5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or</a:t>
            </a:r>
            <a:r>
              <a:rPr sz="2400" b="1" spc="-5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scale</a:t>
            </a:r>
            <a:r>
              <a:rPr sz="2400" b="1" spc="-4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forming</a:t>
            </a:r>
            <a:r>
              <a:rPr sz="2400" b="1" spc="-6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tendency</a:t>
            </a:r>
            <a:r>
              <a:rPr sz="2400" b="1" spc="-5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of</a:t>
            </a:r>
            <a:r>
              <a:rPr sz="2400" b="1" spc="-5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00FF"/>
                </a:solidFill>
                <a:latin typeface="Arial"/>
                <a:cs typeface="Arial"/>
              </a:rPr>
              <a:t>water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following</a:t>
            </a:r>
            <a:r>
              <a:rPr sz="2400" b="1" spc="-6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indices</a:t>
            </a:r>
            <a:r>
              <a:rPr sz="2400" b="1" spc="-2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are</a:t>
            </a:r>
            <a:r>
              <a:rPr sz="2400" b="1" spc="-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00FF"/>
                </a:solidFill>
                <a:latin typeface="Arial"/>
                <a:cs typeface="Arial"/>
              </a:rPr>
              <a:t>used.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75"/>
              </a:spcBef>
              <a:tabLst>
                <a:tab pos="469265" algn="l"/>
              </a:tabLst>
            </a:pPr>
            <a:r>
              <a:rPr sz="2000" b="1" spc="-25" dirty="0">
                <a:solidFill>
                  <a:srgbClr val="0000FF"/>
                </a:solidFill>
                <a:latin typeface="Calibri"/>
                <a:cs typeface="Calibri"/>
              </a:rPr>
              <a:t>1.</a:t>
            </a:r>
            <a:r>
              <a:rPr sz="2000" b="1" dirty="0">
                <a:solidFill>
                  <a:srgbClr val="0000FF"/>
                </a:solidFill>
                <a:latin typeface="Calibri"/>
                <a:cs typeface="Calibri"/>
              </a:rPr>
              <a:t>	Langlier</a:t>
            </a:r>
            <a:r>
              <a:rPr sz="2000" b="1" spc="-3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00FF"/>
                </a:solidFill>
                <a:latin typeface="Calibri"/>
                <a:cs typeface="Calibri"/>
              </a:rPr>
              <a:t>(or</a:t>
            </a:r>
            <a:r>
              <a:rPr sz="2000" b="1" spc="40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00FF"/>
                </a:solidFill>
                <a:latin typeface="Calibri"/>
                <a:cs typeface="Calibri"/>
              </a:rPr>
              <a:t>Saturation)</a:t>
            </a:r>
            <a:r>
              <a:rPr sz="2000" b="1" spc="-1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00FF"/>
                </a:solidFill>
                <a:latin typeface="Calibri"/>
                <a:cs typeface="Calibri"/>
              </a:rPr>
              <a:t>Index</a:t>
            </a:r>
            <a:endParaRPr sz="2000">
              <a:latin typeface="Calibri"/>
              <a:cs typeface="Calibri"/>
            </a:endParaRPr>
          </a:p>
          <a:p>
            <a:pPr marL="218440">
              <a:lnSpc>
                <a:spcPct val="100000"/>
              </a:lnSpc>
              <a:spcBef>
                <a:spcPts val="240"/>
              </a:spcBef>
            </a:pPr>
            <a:r>
              <a:rPr sz="2000" dirty="0">
                <a:solidFill>
                  <a:srgbClr val="0000FF"/>
                </a:solidFill>
                <a:latin typeface="Calibri"/>
                <a:cs typeface="Calibri"/>
              </a:rPr>
              <a:t>LSI</a:t>
            </a:r>
            <a:r>
              <a:rPr sz="2000" spc="434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FF"/>
                </a:solidFill>
                <a:latin typeface="Calibri"/>
                <a:cs typeface="Calibri"/>
              </a:rPr>
              <a:t>=</a:t>
            </a:r>
            <a:r>
              <a:rPr sz="2000" spc="-1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FF"/>
                </a:solidFill>
                <a:latin typeface="Calibri"/>
                <a:cs typeface="Calibri"/>
              </a:rPr>
              <a:t>pH</a:t>
            </a:r>
            <a:r>
              <a:rPr sz="2000" spc="434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FF"/>
                </a:solidFill>
                <a:latin typeface="Calibri"/>
                <a:cs typeface="Calibri"/>
              </a:rPr>
              <a:t>-</a:t>
            </a:r>
            <a:r>
              <a:rPr sz="2000" spc="44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000" spc="-25" dirty="0">
                <a:solidFill>
                  <a:srgbClr val="0000FF"/>
                </a:solidFill>
                <a:latin typeface="Calibri"/>
                <a:cs typeface="Calibri"/>
              </a:rPr>
              <a:t>pHs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498975" y="2154809"/>
            <a:ext cx="3764279" cy="1635760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sz="2400" b="1" dirty="0">
                <a:solidFill>
                  <a:srgbClr val="9900FF"/>
                </a:solidFill>
                <a:latin typeface="Calibri"/>
                <a:cs typeface="Calibri"/>
              </a:rPr>
              <a:t>A</a:t>
            </a:r>
            <a:r>
              <a:rPr sz="2400" b="1" spc="-45" dirty="0">
                <a:solidFill>
                  <a:srgbClr val="9900FF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9900FF"/>
                </a:solidFill>
                <a:latin typeface="Calibri"/>
                <a:cs typeface="Calibri"/>
              </a:rPr>
              <a:t>-</a:t>
            </a:r>
            <a:r>
              <a:rPr sz="2400" dirty="0">
                <a:solidFill>
                  <a:srgbClr val="9900FF"/>
                </a:solidFill>
                <a:latin typeface="Calibri"/>
                <a:cs typeface="Calibri"/>
              </a:rPr>
              <a:t>Total</a:t>
            </a:r>
            <a:r>
              <a:rPr sz="2400" spc="-35" dirty="0">
                <a:solidFill>
                  <a:srgbClr val="9900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9900FF"/>
                </a:solidFill>
                <a:latin typeface="Calibri"/>
                <a:cs typeface="Calibri"/>
              </a:rPr>
              <a:t>Dissolved</a:t>
            </a:r>
            <a:r>
              <a:rPr sz="2400" spc="-35" dirty="0">
                <a:solidFill>
                  <a:srgbClr val="9900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9900FF"/>
                </a:solidFill>
                <a:latin typeface="Calibri"/>
                <a:cs typeface="Calibri"/>
              </a:rPr>
              <a:t>Solid</a:t>
            </a:r>
            <a:r>
              <a:rPr sz="2400" spc="-40" dirty="0">
                <a:solidFill>
                  <a:srgbClr val="9900F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9900FF"/>
                </a:solidFill>
                <a:latin typeface="Calibri"/>
                <a:cs typeface="Calibri"/>
              </a:rPr>
              <a:t>Factor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sz="2400" b="1" dirty="0">
                <a:solidFill>
                  <a:srgbClr val="9900FF"/>
                </a:solidFill>
                <a:latin typeface="Calibri"/>
                <a:cs typeface="Calibri"/>
              </a:rPr>
              <a:t>B</a:t>
            </a:r>
            <a:r>
              <a:rPr sz="2400" b="1" spc="-35" dirty="0">
                <a:solidFill>
                  <a:srgbClr val="9900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9900FF"/>
                </a:solidFill>
                <a:latin typeface="Calibri"/>
                <a:cs typeface="Calibri"/>
              </a:rPr>
              <a:t>-</a:t>
            </a:r>
            <a:r>
              <a:rPr sz="2400" spc="-30" dirty="0">
                <a:solidFill>
                  <a:srgbClr val="9900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9900FF"/>
                </a:solidFill>
                <a:latin typeface="Calibri"/>
                <a:cs typeface="Calibri"/>
              </a:rPr>
              <a:t>Temperature</a:t>
            </a:r>
            <a:r>
              <a:rPr sz="2400" spc="-40" dirty="0">
                <a:solidFill>
                  <a:srgbClr val="9900F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9900FF"/>
                </a:solidFill>
                <a:latin typeface="Calibri"/>
                <a:cs typeface="Calibri"/>
              </a:rPr>
              <a:t>Factor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sz="2400" b="1" dirty="0">
                <a:solidFill>
                  <a:srgbClr val="9900FF"/>
                </a:solidFill>
                <a:latin typeface="Calibri"/>
                <a:cs typeface="Calibri"/>
              </a:rPr>
              <a:t>C</a:t>
            </a:r>
            <a:r>
              <a:rPr sz="2400" b="1" spc="-30" dirty="0">
                <a:solidFill>
                  <a:srgbClr val="9900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9900FF"/>
                </a:solidFill>
                <a:latin typeface="Calibri"/>
                <a:cs typeface="Calibri"/>
              </a:rPr>
              <a:t>-</a:t>
            </a:r>
            <a:r>
              <a:rPr sz="2400" spc="-35" dirty="0">
                <a:solidFill>
                  <a:srgbClr val="9900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9900FF"/>
                </a:solidFill>
                <a:latin typeface="Calibri"/>
                <a:cs typeface="Calibri"/>
              </a:rPr>
              <a:t>Calcium</a:t>
            </a:r>
            <a:r>
              <a:rPr sz="2400" spc="-40" dirty="0">
                <a:solidFill>
                  <a:srgbClr val="9900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9900FF"/>
                </a:solidFill>
                <a:latin typeface="Calibri"/>
                <a:cs typeface="Calibri"/>
              </a:rPr>
              <a:t>Hardness</a:t>
            </a:r>
            <a:r>
              <a:rPr sz="2400" spc="-35" dirty="0">
                <a:solidFill>
                  <a:srgbClr val="9900F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9900FF"/>
                </a:solidFill>
                <a:latin typeface="Calibri"/>
                <a:cs typeface="Calibri"/>
              </a:rPr>
              <a:t>Factor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sz="2400" b="1" dirty="0">
                <a:solidFill>
                  <a:srgbClr val="9900FF"/>
                </a:solidFill>
                <a:latin typeface="Calibri"/>
                <a:cs typeface="Calibri"/>
              </a:rPr>
              <a:t>D</a:t>
            </a:r>
            <a:r>
              <a:rPr sz="2400" b="1" spc="-15" dirty="0">
                <a:solidFill>
                  <a:srgbClr val="9900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9900FF"/>
                </a:solidFill>
                <a:latin typeface="Calibri"/>
                <a:cs typeface="Calibri"/>
              </a:rPr>
              <a:t>-</a:t>
            </a:r>
            <a:r>
              <a:rPr sz="2400" spc="-15" dirty="0">
                <a:solidFill>
                  <a:srgbClr val="9900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9900FF"/>
                </a:solidFill>
                <a:latin typeface="Calibri"/>
                <a:cs typeface="Calibri"/>
              </a:rPr>
              <a:t>Alkalinity</a:t>
            </a:r>
            <a:r>
              <a:rPr sz="2400" spc="-25" dirty="0">
                <a:solidFill>
                  <a:srgbClr val="9900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9900FF"/>
                </a:solidFill>
                <a:latin typeface="Calibri"/>
                <a:cs typeface="Calibri"/>
              </a:rPr>
              <a:t>of</a:t>
            </a:r>
            <a:r>
              <a:rPr sz="2400" spc="-20" dirty="0">
                <a:solidFill>
                  <a:srgbClr val="9900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9900FF"/>
                </a:solidFill>
                <a:latin typeface="Calibri"/>
                <a:cs typeface="Calibri"/>
              </a:rPr>
              <a:t>Cooling</a:t>
            </a:r>
            <a:r>
              <a:rPr sz="2400" spc="-30" dirty="0">
                <a:solidFill>
                  <a:srgbClr val="9900F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9900FF"/>
                </a:solidFill>
                <a:latin typeface="Calibri"/>
                <a:cs typeface="Calibri"/>
              </a:rPr>
              <a:t>Water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339" y="3741801"/>
            <a:ext cx="7131684" cy="2814320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9539" marR="3065780" indent="-91440">
              <a:lnSpc>
                <a:spcPct val="80000"/>
              </a:lnSpc>
              <a:spcBef>
                <a:spcPts val="585"/>
              </a:spcBef>
              <a:tabLst>
                <a:tab pos="494665" algn="l"/>
              </a:tabLst>
            </a:pPr>
            <a:r>
              <a:rPr sz="2000" b="1" spc="-25" dirty="0">
                <a:solidFill>
                  <a:srgbClr val="CC3300"/>
                </a:solidFill>
                <a:latin typeface="Calibri"/>
                <a:cs typeface="Calibri"/>
              </a:rPr>
              <a:t>3.</a:t>
            </a:r>
            <a:r>
              <a:rPr sz="2000" b="1" dirty="0">
                <a:solidFill>
                  <a:srgbClr val="CC3300"/>
                </a:solidFill>
                <a:latin typeface="Calibri"/>
                <a:cs typeface="Calibri"/>
              </a:rPr>
              <a:t>	Puckorious</a:t>
            </a:r>
            <a:r>
              <a:rPr sz="2000" b="1" spc="-55" dirty="0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CC3300"/>
                </a:solidFill>
                <a:latin typeface="Calibri"/>
                <a:cs typeface="Calibri"/>
              </a:rPr>
              <a:t>(</a:t>
            </a:r>
            <a:r>
              <a:rPr sz="2000" b="1" spc="-20" dirty="0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CC3300"/>
                </a:solidFill>
                <a:latin typeface="Calibri"/>
                <a:cs typeface="Calibri"/>
              </a:rPr>
              <a:t>or</a:t>
            </a:r>
            <a:r>
              <a:rPr sz="2000" b="1" spc="-30" dirty="0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CC3300"/>
                </a:solidFill>
                <a:latin typeface="Calibri"/>
                <a:cs typeface="Calibri"/>
              </a:rPr>
              <a:t>modified</a:t>
            </a:r>
            <a:r>
              <a:rPr sz="2000" b="1" spc="-40" dirty="0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CC3300"/>
                </a:solidFill>
                <a:latin typeface="Calibri"/>
                <a:cs typeface="Calibri"/>
              </a:rPr>
              <a:t>stability) index</a:t>
            </a:r>
            <a:endParaRPr sz="2000">
              <a:latin typeface="Calibri"/>
              <a:cs typeface="Calibri"/>
            </a:endParaRPr>
          </a:p>
          <a:p>
            <a:pPr marL="243840">
              <a:lnSpc>
                <a:spcPct val="100000"/>
              </a:lnSpc>
            </a:pPr>
            <a:r>
              <a:rPr sz="2000" dirty="0">
                <a:solidFill>
                  <a:srgbClr val="CC3300"/>
                </a:solidFill>
                <a:latin typeface="Calibri"/>
                <a:cs typeface="Calibri"/>
              </a:rPr>
              <a:t>PSI</a:t>
            </a:r>
            <a:r>
              <a:rPr sz="2000" spc="-25" dirty="0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CC3300"/>
                </a:solidFill>
                <a:latin typeface="Calibri"/>
                <a:cs typeface="Calibri"/>
              </a:rPr>
              <a:t>=</a:t>
            </a:r>
            <a:r>
              <a:rPr sz="2000" spc="-20" dirty="0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CC3300"/>
                </a:solidFill>
                <a:latin typeface="Calibri"/>
                <a:cs typeface="Calibri"/>
              </a:rPr>
              <a:t>2pHs</a:t>
            </a:r>
            <a:r>
              <a:rPr sz="2000" spc="-30" dirty="0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CC3300"/>
                </a:solidFill>
                <a:latin typeface="Calibri"/>
                <a:cs typeface="Calibri"/>
              </a:rPr>
              <a:t>–</a:t>
            </a:r>
            <a:r>
              <a:rPr sz="2000" spc="-20" dirty="0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sz="2000" spc="-25" dirty="0">
                <a:solidFill>
                  <a:srgbClr val="CC3300"/>
                </a:solidFill>
                <a:latin typeface="Calibri"/>
                <a:cs typeface="Calibri"/>
              </a:rPr>
              <a:t>pH</a:t>
            </a:r>
            <a:r>
              <a:rPr sz="1950" spc="-37" baseline="-21367" dirty="0">
                <a:solidFill>
                  <a:srgbClr val="CC3300"/>
                </a:solidFill>
                <a:latin typeface="Calibri"/>
                <a:cs typeface="Calibri"/>
              </a:rPr>
              <a:t>e</a:t>
            </a:r>
            <a:endParaRPr sz="1950" baseline="-21367">
              <a:latin typeface="Calibri"/>
              <a:cs typeface="Calibri"/>
            </a:endParaRPr>
          </a:p>
          <a:p>
            <a:pPr marL="243840">
              <a:lnSpc>
                <a:spcPts val="2170"/>
              </a:lnSpc>
              <a:spcBef>
                <a:spcPts val="490"/>
              </a:spcBef>
            </a:pPr>
            <a:r>
              <a:rPr sz="3000" baseline="13888" dirty="0">
                <a:solidFill>
                  <a:srgbClr val="CC3300"/>
                </a:solidFill>
                <a:latin typeface="Calibri"/>
                <a:cs typeface="Calibri"/>
              </a:rPr>
              <a:t>(pH</a:t>
            </a:r>
            <a:r>
              <a:rPr sz="1300" dirty="0">
                <a:solidFill>
                  <a:srgbClr val="CC3300"/>
                </a:solidFill>
                <a:latin typeface="Calibri"/>
                <a:cs typeface="Calibri"/>
              </a:rPr>
              <a:t>equilibrium</a:t>
            </a:r>
            <a:r>
              <a:rPr sz="1300" spc="310" dirty="0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sz="3000" baseline="13888" dirty="0">
                <a:solidFill>
                  <a:srgbClr val="CC3300"/>
                </a:solidFill>
                <a:latin typeface="Calibri"/>
                <a:cs typeface="Calibri"/>
              </a:rPr>
              <a:t>= 1.465log</a:t>
            </a:r>
            <a:r>
              <a:rPr sz="1300" dirty="0">
                <a:solidFill>
                  <a:srgbClr val="CC3300"/>
                </a:solidFill>
                <a:latin typeface="Calibri"/>
                <a:cs typeface="Calibri"/>
              </a:rPr>
              <a:t>(total</a:t>
            </a:r>
            <a:r>
              <a:rPr sz="1300" spc="110" dirty="0">
                <a:solidFill>
                  <a:srgbClr val="CC3300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CC3300"/>
                </a:solidFill>
                <a:latin typeface="Calibri"/>
                <a:cs typeface="Calibri"/>
              </a:rPr>
              <a:t>alkalinity)</a:t>
            </a:r>
            <a:r>
              <a:rPr sz="3000" spc="-15" baseline="13888" dirty="0">
                <a:solidFill>
                  <a:srgbClr val="CC3300"/>
                </a:solidFill>
                <a:latin typeface="Calibri"/>
                <a:cs typeface="Calibri"/>
              </a:rPr>
              <a:t>)</a:t>
            </a:r>
            <a:endParaRPr sz="3000" baseline="13888">
              <a:latin typeface="Calibri"/>
              <a:cs typeface="Calibri"/>
            </a:endParaRPr>
          </a:p>
          <a:p>
            <a:pPr marL="2089150">
              <a:lnSpc>
                <a:spcPts val="2170"/>
              </a:lnSpc>
              <a:tabLst>
                <a:tab pos="2694305" algn="l"/>
                <a:tab pos="2918460" algn="l"/>
                <a:tab pos="3489960" algn="l"/>
              </a:tabLst>
            </a:pPr>
            <a:r>
              <a:rPr sz="2000" b="1" spc="-25" dirty="0">
                <a:solidFill>
                  <a:srgbClr val="D50092"/>
                </a:solidFill>
                <a:latin typeface="Arial"/>
                <a:cs typeface="Arial"/>
              </a:rPr>
              <a:t>LSI</a:t>
            </a:r>
            <a:r>
              <a:rPr sz="2000" b="1" dirty="0">
                <a:solidFill>
                  <a:srgbClr val="D50092"/>
                </a:solidFill>
                <a:latin typeface="Arial"/>
                <a:cs typeface="Arial"/>
              </a:rPr>
              <a:t>	</a:t>
            </a:r>
            <a:r>
              <a:rPr sz="2000" b="1" spc="-50" dirty="0">
                <a:solidFill>
                  <a:srgbClr val="D50092"/>
                </a:solidFill>
                <a:latin typeface="Arial"/>
                <a:cs typeface="Arial"/>
              </a:rPr>
              <a:t>-</a:t>
            </a:r>
            <a:r>
              <a:rPr sz="2000" b="1" dirty="0">
                <a:solidFill>
                  <a:srgbClr val="D50092"/>
                </a:solidFill>
                <a:latin typeface="Arial"/>
                <a:cs typeface="Arial"/>
              </a:rPr>
              <a:t>	</a:t>
            </a:r>
            <a:r>
              <a:rPr sz="2000" b="1" spc="-25" dirty="0">
                <a:solidFill>
                  <a:srgbClr val="D50092"/>
                </a:solidFill>
                <a:latin typeface="Arial"/>
                <a:cs typeface="Arial"/>
              </a:rPr>
              <a:t>+ve</a:t>
            </a:r>
            <a:r>
              <a:rPr sz="2000" b="1" dirty="0">
                <a:solidFill>
                  <a:srgbClr val="D50092"/>
                </a:solidFill>
                <a:latin typeface="Arial"/>
                <a:cs typeface="Arial"/>
              </a:rPr>
              <a:t>	indicates</a:t>
            </a:r>
            <a:r>
              <a:rPr sz="2000" b="1" spc="-40" dirty="0">
                <a:solidFill>
                  <a:srgbClr val="D50092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D50092"/>
                </a:solidFill>
                <a:latin typeface="Arial"/>
                <a:cs typeface="Arial"/>
              </a:rPr>
              <a:t>Scaling</a:t>
            </a:r>
            <a:r>
              <a:rPr sz="2000" b="1" spc="-10" dirty="0">
                <a:solidFill>
                  <a:srgbClr val="D50092"/>
                </a:solidFill>
                <a:latin typeface="Arial"/>
                <a:cs typeface="Arial"/>
              </a:rPr>
              <a:t> tendency</a:t>
            </a:r>
            <a:endParaRPr sz="2000">
              <a:latin typeface="Arial"/>
              <a:cs typeface="Arial"/>
            </a:endParaRPr>
          </a:p>
          <a:p>
            <a:pPr marL="2089150" marR="17780">
              <a:lnSpc>
                <a:spcPts val="2600"/>
              </a:lnSpc>
              <a:spcBef>
                <a:spcPts val="114"/>
              </a:spcBef>
              <a:tabLst>
                <a:tab pos="2653030" algn="l"/>
                <a:tab pos="2694305" algn="l"/>
                <a:tab pos="2877185" algn="l"/>
                <a:tab pos="2918460" algn="l"/>
                <a:tab pos="3564890" algn="l"/>
              </a:tabLst>
            </a:pPr>
            <a:r>
              <a:rPr sz="2000" b="1" spc="-25" dirty="0">
                <a:solidFill>
                  <a:srgbClr val="D50092"/>
                </a:solidFill>
                <a:latin typeface="Arial"/>
                <a:cs typeface="Arial"/>
              </a:rPr>
              <a:t>LSI</a:t>
            </a:r>
            <a:r>
              <a:rPr sz="2000" b="1" dirty="0">
                <a:solidFill>
                  <a:srgbClr val="D50092"/>
                </a:solidFill>
                <a:latin typeface="Arial"/>
                <a:cs typeface="Arial"/>
              </a:rPr>
              <a:t>		</a:t>
            </a:r>
            <a:r>
              <a:rPr sz="2000" b="1" spc="-50" dirty="0">
                <a:solidFill>
                  <a:srgbClr val="D50092"/>
                </a:solidFill>
                <a:latin typeface="Arial"/>
                <a:cs typeface="Arial"/>
              </a:rPr>
              <a:t>-</a:t>
            </a:r>
            <a:r>
              <a:rPr sz="2000" b="1" dirty="0">
                <a:solidFill>
                  <a:srgbClr val="D50092"/>
                </a:solidFill>
                <a:latin typeface="Arial"/>
                <a:cs typeface="Arial"/>
              </a:rPr>
              <a:t>		-</a:t>
            </a:r>
            <a:r>
              <a:rPr sz="2000" b="1" spc="-10" dirty="0">
                <a:solidFill>
                  <a:srgbClr val="D50092"/>
                </a:solidFill>
                <a:latin typeface="Arial"/>
                <a:cs typeface="Arial"/>
              </a:rPr>
              <a:t> </a:t>
            </a:r>
            <a:r>
              <a:rPr sz="2000" b="1" spc="-25" dirty="0">
                <a:solidFill>
                  <a:srgbClr val="D50092"/>
                </a:solidFill>
                <a:latin typeface="Arial"/>
                <a:cs typeface="Arial"/>
              </a:rPr>
              <a:t>ve</a:t>
            </a:r>
            <a:r>
              <a:rPr sz="2000" b="1" dirty="0">
                <a:solidFill>
                  <a:srgbClr val="D50092"/>
                </a:solidFill>
                <a:latin typeface="Arial"/>
                <a:cs typeface="Arial"/>
              </a:rPr>
              <a:t>	indicates</a:t>
            </a:r>
            <a:r>
              <a:rPr sz="2000" b="1" spc="-80" dirty="0">
                <a:solidFill>
                  <a:srgbClr val="D50092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D50092"/>
                </a:solidFill>
                <a:latin typeface="Arial"/>
                <a:cs typeface="Arial"/>
              </a:rPr>
              <a:t>Corrosive</a:t>
            </a:r>
            <a:r>
              <a:rPr sz="2000" b="1" spc="-35" dirty="0">
                <a:solidFill>
                  <a:srgbClr val="D50092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D50092"/>
                </a:solidFill>
                <a:latin typeface="Arial"/>
                <a:cs typeface="Arial"/>
              </a:rPr>
              <a:t>tendency </a:t>
            </a:r>
            <a:r>
              <a:rPr sz="2000" b="1" spc="-25" dirty="0">
                <a:solidFill>
                  <a:srgbClr val="0000CC"/>
                </a:solidFill>
                <a:latin typeface="Arial"/>
                <a:cs typeface="Arial"/>
              </a:rPr>
              <a:t>RSI</a:t>
            </a:r>
            <a:r>
              <a:rPr sz="2000" b="1" dirty="0">
                <a:solidFill>
                  <a:srgbClr val="0000CC"/>
                </a:solidFill>
                <a:latin typeface="Arial"/>
                <a:cs typeface="Arial"/>
              </a:rPr>
              <a:t>	</a:t>
            </a:r>
            <a:r>
              <a:rPr sz="2000" b="1" spc="-50" dirty="0">
                <a:solidFill>
                  <a:srgbClr val="0000CC"/>
                </a:solidFill>
                <a:latin typeface="Arial"/>
                <a:cs typeface="Arial"/>
              </a:rPr>
              <a:t>-</a:t>
            </a:r>
            <a:r>
              <a:rPr sz="2000" b="1" dirty="0">
                <a:solidFill>
                  <a:srgbClr val="0000CC"/>
                </a:solidFill>
                <a:latin typeface="Arial"/>
                <a:cs typeface="Arial"/>
              </a:rPr>
              <a:t>	&gt;</a:t>
            </a:r>
            <a:r>
              <a:rPr sz="2000" b="1" spc="-45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00CC"/>
                </a:solidFill>
                <a:latin typeface="Arial"/>
                <a:cs typeface="Arial"/>
              </a:rPr>
              <a:t>6.0</a:t>
            </a:r>
            <a:r>
              <a:rPr sz="2000" b="1" spc="-30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00CC"/>
                </a:solidFill>
                <a:latin typeface="Arial"/>
                <a:cs typeface="Arial"/>
              </a:rPr>
              <a:t>indicates</a:t>
            </a:r>
            <a:r>
              <a:rPr sz="2000" b="1" spc="-40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00CC"/>
                </a:solidFill>
                <a:latin typeface="Arial"/>
                <a:cs typeface="Arial"/>
              </a:rPr>
              <a:t>Corrosive</a:t>
            </a:r>
            <a:r>
              <a:rPr sz="2000" b="1" spc="-20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00CC"/>
                </a:solidFill>
                <a:latin typeface="Arial"/>
                <a:cs typeface="Arial"/>
              </a:rPr>
              <a:t>tendency</a:t>
            </a:r>
            <a:endParaRPr sz="2000">
              <a:latin typeface="Arial"/>
              <a:cs typeface="Arial"/>
            </a:endParaRPr>
          </a:p>
          <a:p>
            <a:pPr marL="2089150" marR="69850">
              <a:lnSpc>
                <a:spcPts val="2590"/>
              </a:lnSpc>
              <a:tabLst>
                <a:tab pos="2637790" algn="l"/>
                <a:tab pos="2861945" algn="l"/>
              </a:tabLst>
            </a:pPr>
            <a:r>
              <a:rPr sz="2000" b="1" spc="-25" dirty="0">
                <a:solidFill>
                  <a:srgbClr val="0000CC"/>
                </a:solidFill>
                <a:latin typeface="Arial"/>
                <a:cs typeface="Arial"/>
              </a:rPr>
              <a:t>RSI</a:t>
            </a:r>
            <a:r>
              <a:rPr sz="2000" b="1" dirty="0">
                <a:solidFill>
                  <a:srgbClr val="0000CC"/>
                </a:solidFill>
                <a:latin typeface="Arial"/>
                <a:cs typeface="Arial"/>
              </a:rPr>
              <a:t>	</a:t>
            </a:r>
            <a:r>
              <a:rPr sz="2000" b="1" spc="-445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00CC"/>
                </a:solidFill>
                <a:latin typeface="Arial"/>
                <a:cs typeface="Arial"/>
              </a:rPr>
              <a:t>-	</a:t>
            </a:r>
            <a:r>
              <a:rPr sz="2000" b="1" spc="-434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00CC"/>
                </a:solidFill>
                <a:latin typeface="Arial"/>
                <a:cs typeface="Arial"/>
              </a:rPr>
              <a:t>&lt;</a:t>
            </a:r>
            <a:r>
              <a:rPr sz="2000" b="1" spc="-35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00CC"/>
                </a:solidFill>
                <a:latin typeface="Arial"/>
                <a:cs typeface="Arial"/>
              </a:rPr>
              <a:t>6.0</a:t>
            </a:r>
            <a:r>
              <a:rPr sz="2000" b="1" spc="-20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00CC"/>
                </a:solidFill>
                <a:latin typeface="Arial"/>
                <a:cs typeface="Arial"/>
              </a:rPr>
              <a:t>indicates</a:t>
            </a:r>
            <a:r>
              <a:rPr sz="2000" b="1" spc="-30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00CC"/>
                </a:solidFill>
                <a:latin typeface="Arial"/>
                <a:cs typeface="Arial"/>
              </a:rPr>
              <a:t>Scaling</a:t>
            </a:r>
            <a:r>
              <a:rPr sz="2000" b="1" spc="-10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00CC"/>
                </a:solidFill>
                <a:latin typeface="Arial"/>
                <a:cs typeface="Arial"/>
              </a:rPr>
              <a:t>tendency </a:t>
            </a:r>
            <a:r>
              <a:rPr sz="2000" b="1" spc="-25" dirty="0">
                <a:solidFill>
                  <a:srgbClr val="CC3300"/>
                </a:solidFill>
                <a:latin typeface="Arial"/>
                <a:cs typeface="Arial"/>
              </a:rPr>
              <a:t>PSI</a:t>
            </a:r>
            <a:r>
              <a:rPr sz="2000" b="1" dirty="0">
                <a:solidFill>
                  <a:srgbClr val="CC3300"/>
                </a:solidFill>
                <a:latin typeface="Arial"/>
                <a:cs typeface="Arial"/>
              </a:rPr>
              <a:t>	</a:t>
            </a:r>
            <a:r>
              <a:rPr sz="2000" b="1" spc="-50" dirty="0">
                <a:solidFill>
                  <a:srgbClr val="CC3300"/>
                </a:solidFill>
                <a:latin typeface="Arial"/>
                <a:cs typeface="Arial"/>
              </a:rPr>
              <a:t>-</a:t>
            </a:r>
            <a:r>
              <a:rPr sz="2000" b="1" dirty="0">
                <a:solidFill>
                  <a:srgbClr val="CC3300"/>
                </a:solidFill>
                <a:latin typeface="Arial"/>
                <a:cs typeface="Arial"/>
              </a:rPr>
              <a:t>	&gt;</a:t>
            </a:r>
            <a:r>
              <a:rPr sz="2000" b="1" spc="-35" dirty="0">
                <a:solidFill>
                  <a:srgbClr val="CC33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CC3300"/>
                </a:solidFill>
                <a:latin typeface="Arial"/>
                <a:cs typeface="Arial"/>
              </a:rPr>
              <a:t>6.0</a:t>
            </a:r>
            <a:r>
              <a:rPr sz="2000" b="1" spc="-30" dirty="0">
                <a:solidFill>
                  <a:srgbClr val="CC33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CC3300"/>
                </a:solidFill>
                <a:latin typeface="Arial"/>
                <a:cs typeface="Arial"/>
              </a:rPr>
              <a:t>indicates</a:t>
            </a:r>
            <a:r>
              <a:rPr sz="2000" b="1" spc="-40" dirty="0">
                <a:solidFill>
                  <a:srgbClr val="CC33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CC3300"/>
                </a:solidFill>
                <a:latin typeface="Arial"/>
                <a:cs typeface="Arial"/>
              </a:rPr>
              <a:t>Corrosive</a:t>
            </a:r>
            <a:r>
              <a:rPr sz="2000" b="1" spc="-20" dirty="0">
                <a:solidFill>
                  <a:srgbClr val="CC3300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CC3300"/>
                </a:solidFill>
                <a:latin typeface="Arial"/>
                <a:cs typeface="Arial"/>
              </a:rPr>
              <a:t>tendency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426957" y="6464680"/>
            <a:ext cx="180975" cy="178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spc="-25" dirty="0">
                <a:solidFill>
                  <a:srgbClr val="888888"/>
                </a:solidFill>
                <a:latin typeface="Calibri"/>
                <a:cs typeface="Calibri"/>
              </a:rPr>
              <a:t>54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71600" y="76200"/>
            <a:ext cx="7315200" cy="609600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16510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130"/>
              </a:spcBef>
            </a:pPr>
            <a:r>
              <a:rPr sz="3200" b="0" dirty="0">
                <a:latin typeface="Calibri"/>
                <a:cs typeface="Calibri"/>
              </a:rPr>
              <a:t>Scaling </a:t>
            </a:r>
            <a:r>
              <a:rPr sz="3600" b="0" dirty="0">
                <a:latin typeface="Calibri"/>
                <a:cs typeface="Calibri"/>
              </a:rPr>
              <a:t>Severity</a:t>
            </a:r>
            <a:r>
              <a:rPr sz="3600" b="0" spc="-145" dirty="0">
                <a:latin typeface="Calibri"/>
                <a:cs typeface="Calibri"/>
              </a:rPr>
              <a:t> </a:t>
            </a:r>
            <a:r>
              <a:rPr sz="3600" b="0" spc="-10" dirty="0">
                <a:latin typeface="Calibri"/>
                <a:cs typeface="Calibri"/>
              </a:rPr>
              <a:t>keyed</a:t>
            </a:r>
            <a:r>
              <a:rPr sz="3600" b="0" spc="-95" dirty="0">
                <a:latin typeface="Calibri"/>
                <a:cs typeface="Calibri"/>
              </a:rPr>
              <a:t> </a:t>
            </a:r>
            <a:r>
              <a:rPr sz="3600" b="0" dirty="0">
                <a:latin typeface="Calibri"/>
                <a:cs typeface="Calibri"/>
              </a:rPr>
              <a:t>to</a:t>
            </a:r>
            <a:r>
              <a:rPr sz="3600" b="0" spc="-100" dirty="0">
                <a:latin typeface="Calibri"/>
                <a:cs typeface="Calibri"/>
              </a:rPr>
              <a:t> </a:t>
            </a:r>
            <a:r>
              <a:rPr sz="3600" b="0" spc="-10" dirty="0">
                <a:latin typeface="Calibri"/>
                <a:cs typeface="Calibri"/>
              </a:rPr>
              <a:t>index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69644" y="1101597"/>
            <a:ext cx="31369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25" dirty="0">
                <a:solidFill>
                  <a:srgbClr val="C0504D"/>
                </a:solidFill>
                <a:latin typeface="Calibri"/>
                <a:cs typeface="Calibri"/>
              </a:rPr>
              <a:t>LSI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898394" y="1101597"/>
            <a:ext cx="286131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841500" algn="l"/>
              </a:tabLst>
            </a:pPr>
            <a:r>
              <a:rPr sz="2000" spc="-10" dirty="0">
                <a:solidFill>
                  <a:srgbClr val="C0504D"/>
                </a:solidFill>
                <a:latin typeface="Calibri"/>
                <a:cs typeface="Calibri"/>
              </a:rPr>
              <a:t>RSI/PSI</a:t>
            </a:r>
            <a:r>
              <a:rPr sz="2000" dirty="0">
                <a:solidFill>
                  <a:srgbClr val="C0504D"/>
                </a:solidFill>
                <a:latin typeface="Calibri"/>
                <a:cs typeface="Calibri"/>
              </a:rPr>
              <a:t>	</a:t>
            </a:r>
            <a:r>
              <a:rPr sz="2000" spc="-10" dirty="0">
                <a:solidFill>
                  <a:srgbClr val="C0504D"/>
                </a:solidFill>
                <a:latin typeface="Calibri"/>
                <a:cs typeface="Calibri"/>
              </a:rPr>
              <a:t>Condition</a:t>
            </a:r>
            <a:endParaRPr sz="2000">
              <a:latin typeface="Calibri"/>
              <a:cs typeface="Calibri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1050594" y="1811680"/>
          <a:ext cx="7147559" cy="45205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487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54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665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0035">
                <a:tc>
                  <a:txBody>
                    <a:bodyPr/>
                    <a:lstStyle/>
                    <a:p>
                      <a:pPr marL="87630">
                        <a:lnSpc>
                          <a:spcPts val="1905"/>
                        </a:lnSpc>
                      </a:pPr>
                      <a:r>
                        <a:rPr sz="2000" b="1" spc="-25" dirty="0">
                          <a:latin typeface="Calibri"/>
                          <a:cs typeface="Calibri"/>
                        </a:rPr>
                        <a:t>3.0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1200">
                        <a:lnSpc>
                          <a:spcPts val="1905"/>
                        </a:lnSpc>
                      </a:pPr>
                      <a:r>
                        <a:rPr sz="2000" b="1" spc="-25" dirty="0">
                          <a:latin typeface="Calibri"/>
                          <a:cs typeface="Calibri"/>
                        </a:rPr>
                        <a:t>3.0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85165">
                        <a:lnSpc>
                          <a:spcPts val="1905"/>
                        </a:lnSpc>
                      </a:pPr>
                      <a:r>
                        <a:rPr sz="2000" b="1" dirty="0">
                          <a:solidFill>
                            <a:srgbClr val="FF9900"/>
                          </a:solidFill>
                          <a:latin typeface="Calibri"/>
                          <a:cs typeface="Calibri"/>
                        </a:rPr>
                        <a:t>Extremely</a:t>
                      </a:r>
                      <a:r>
                        <a:rPr sz="2000" b="1" spc="-70" dirty="0">
                          <a:solidFill>
                            <a:srgbClr val="FF99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spc="-10" dirty="0">
                          <a:solidFill>
                            <a:srgbClr val="FF9900"/>
                          </a:solidFill>
                          <a:latin typeface="Calibri"/>
                          <a:cs typeface="Calibri"/>
                        </a:rPr>
                        <a:t>severe</a:t>
                      </a:r>
                      <a:r>
                        <a:rPr sz="2000" b="1" spc="-50" dirty="0">
                          <a:solidFill>
                            <a:srgbClr val="FF99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spc="-10" dirty="0">
                          <a:solidFill>
                            <a:srgbClr val="FF9900"/>
                          </a:solidFill>
                          <a:latin typeface="Calibri"/>
                          <a:cs typeface="Calibri"/>
                        </a:rPr>
                        <a:t>scaling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87630">
                        <a:lnSpc>
                          <a:spcPts val="2100"/>
                        </a:lnSpc>
                      </a:pPr>
                      <a:r>
                        <a:rPr sz="2000" b="1" spc="-25" dirty="0">
                          <a:latin typeface="Calibri"/>
                          <a:cs typeface="Calibri"/>
                        </a:rPr>
                        <a:t>2.0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1200">
                        <a:lnSpc>
                          <a:spcPts val="2100"/>
                        </a:lnSpc>
                      </a:pPr>
                      <a:r>
                        <a:rPr sz="2000" b="1" spc="-25" dirty="0">
                          <a:latin typeface="Calibri"/>
                          <a:cs typeface="Calibri"/>
                        </a:rPr>
                        <a:t>4.0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85165">
                        <a:lnSpc>
                          <a:spcPts val="2100"/>
                        </a:lnSpc>
                      </a:pPr>
                      <a:r>
                        <a:rPr sz="2000" b="1" spc="-10" dirty="0">
                          <a:solidFill>
                            <a:srgbClr val="FF9900"/>
                          </a:solidFill>
                          <a:latin typeface="Calibri"/>
                          <a:cs typeface="Calibri"/>
                        </a:rPr>
                        <a:t>Very</a:t>
                      </a:r>
                      <a:r>
                        <a:rPr sz="2000" b="1" spc="-95" dirty="0">
                          <a:solidFill>
                            <a:srgbClr val="FF99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spc="-10" dirty="0">
                          <a:solidFill>
                            <a:srgbClr val="FF9900"/>
                          </a:solidFill>
                          <a:latin typeface="Calibri"/>
                          <a:cs typeface="Calibri"/>
                        </a:rPr>
                        <a:t>severe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87630">
                        <a:lnSpc>
                          <a:spcPts val="2100"/>
                        </a:lnSpc>
                      </a:pPr>
                      <a:r>
                        <a:rPr sz="2000" b="1" spc="-25" dirty="0">
                          <a:latin typeface="Calibri"/>
                          <a:cs typeface="Calibri"/>
                        </a:rPr>
                        <a:t>1.0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1200">
                        <a:lnSpc>
                          <a:spcPts val="2100"/>
                        </a:lnSpc>
                      </a:pPr>
                      <a:r>
                        <a:rPr sz="2000" b="1" spc="-25" dirty="0">
                          <a:latin typeface="Calibri"/>
                          <a:cs typeface="Calibri"/>
                        </a:rPr>
                        <a:t>5.0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85165">
                        <a:lnSpc>
                          <a:spcPts val="2100"/>
                        </a:lnSpc>
                      </a:pPr>
                      <a:r>
                        <a:rPr sz="2000" b="1" spc="-10" dirty="0">
                          <a:solidFill>
                            <a:srgbClr val="FF9900"/>
                          </a:solidFill>
                          <a:latin typeface="Calibri"/>
                          <a:cs typeface="Calibri"/>
                        </a:rPr>
                        <a:t>Severe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87630">
                        <a:lnSpc>
                          <a:spcPts val="2100"/>
                        </a:lnSpc>
                      </a:pPr>
                      <a:r>
                        <a:rPr sz="2000" b="1" spc="-25" dirty="0">
                          <a:latin typeface="Calibri"/>
                          <a:cs typeface="Calibri"/>
                        </a:rPr>
                        <a:t>0.5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1200">
                        <a:lnSpc>
                          <a:spcPts val="2100"/>
                        </a:lnSpc>
                      </a:pPr>
                      <a:r>
                        <a:rPr sz="2000" b="1" spc="-25" dirty="0">
                          <a:latin typeface="Calibri"/>
                          <a:cs typeface="Calibri"/>
                        </a:rPr>
                        <a:t>5.5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85165">
                        <a:lnSpc>
                          <a:spcPts val="2100"/>
                        </a:lnSpc>
                      </a:pPr>
                      <a:r>
                        <a:rPr sz="2000" b="1" spc="-10" dirty="0">
                          <a:solidFill>
                            <a:srgbClr val="FF9900"/>
                          </a:solidFill>
                          <a:latin typeface="Calibri"/>
                          <a:cs typeface="Calibri"/>
                        </a:rPr>
                        <a:t>Moderate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87630">
                        <a:lnSpc>
                          <a:spcPts val="2100"/>
                        </a:lnSpc>
                      </a:pPr>
                      <a:r>
                        <a:rPr sz="2000" b="1" spc="-25" dirty="0">
                          <a:latin typeface="Calibri"/>
                          <a:cs typeface="Calibri"/>
                        </a:rPr>
                        <a:t>0.2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1200">
                        <a:lnSpc>
                          <a:spcPts val="2100"/>
                        </a:lnSpc>
                      </a:pPr>
                      <a:r>
                        <a:rPr sz="2000" b="1" spc="-25" dirty="0">
                          <a:latin typeface="Calibri"/>
                          <a:cs typeface="Calibri"/>
                        </a:rPr>
                        <a:t>5.8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85165">
                        <a:lnSpc>
                          <a:spcPts val="2100"/>
                        </a:lnSpc>
                      </a:pPr>
                      <a:r>
                        <a:rPr sz="2000" b="1" spc="-10" dirty="0">
                          <a:solidFill>
                            <a:srgbClr val="FF9900"/>
                          </a:solidFill>
                          <a:latin typeface="Calibri"/>
                          <a:cs typeface="Calibri"/>
                        </a:rPr>
                        <a:t>Slight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165">
                <a:tc>
                  <a:txBody>
                    <a:bodyPr/>
                    <a:lstStyle/>
                    <a:p>
                      <a:pPr marL="87630">
                        <a:lnSpc>
                          <a:spcPts val="2100"/>
                        </a:lnSpc>
                      </a:pPr>
                      <a:r>
                        <a:rPr sz="2000" b="1" spc="-25" dirty="0">
                          <a:latin typeface="Calibri"/>
                          <a:cs typeface="Calibri"/>
                        </a:rPr>
                        <a:t>0.0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1200">
                        <a:lnSpc>
                          <a:spcPts val="2100"/>
                        </a:lnSpc>
                      </a:pPr>
                      <a:r>
                        <a:rPr sz="2000" b="1" spc="-25" dirty="0">
                          <a:latin typeface="Calibri"/>
                          <a:cs typeface="Calibri"/>
                        </a:rPr>
                        <a:t>6.0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85165">
                        <a:lnSpc>
                          <a:spcPts val="2100"/>
                        </a:lnSpc>
                      </a:pPr>
                      <a:r>
                        <a:rPr sz="2000" b="1" dirty="0">
                          <a:solidFill>
                            <a:srgbClr val="008000"/>
                          </a:solidFill>
                          <a:latin typeface="Calibri"/>
                          <a:cs typeface="Calibri"/>
                        </a:rPr>
                        <a:t>Stable</a:t>
                      </a:r>
                      <a:r>
                        <a:rPr sz="2000" b="1" spc="-65" dirty="0">
                          <a:solidFill>
                            <a:srgbClr val="008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spc="-20" dirty="0">
                          <a:solidFill>
                            <a:srgbClr val="008000"/>
                          </a:solidFill>
                          <a:latin typeface="Calibri"/>
                          <a:cs typeface="Calibri"/>
                        </a:rPr>
                        <a:t>Water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31750">
                        <a:lnSpc>
                          <a:spcPts val="2100"/>
                        </a:lnSpc>
                      </a:pPr>
                      <a:r>
                        <a:rPr sz="2000" b="1" spc="-1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2000" b="1" spc="-25" dirty="0">
                          <a:latin typeface="Calibri"/>
                          <a:cs typeface="Calibri"/>
                        </a:rPr>
                        <a:t>0.2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1200">
                        <a:lnSpc>
                          <a:spcPts val="2100"/>
                        </a:lnSpc>
                      </a:pPr>
                      <a:r>
                        <a:rPr sz="2000" b="1" spc="-25" dirty="0">
                          <a:latin typeface="Calibri"/>
                          <a:cs typeface="Calibri"/>
                        </a:rPr>
                        <a:t>6.5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85165">
                        <a:lnSpc>
                          <a:spcPts val="1864"/>
                        </a:lnSpc>
                      </a:pPr>
                      <a:r>
                        <a:rPr sz="2000" b="1" dirty="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No</a:t>
                      </a:r>
                      <a:r>
                        <a:rPr sz="2000" b="1" spc="-60" dirty="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dirty="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scaling</a:t>
                      </a:r>
                      <a:r>
                        <a:rPr sz="2000" b="1" spc="-45" dirty="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dirty="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very</a:t>
                      </a:r>
                      <a:r>
                        <a:rPr sz="2000" b="1" spc="-25" dirty="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spc="-10" dirty="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slight</a:t>
                      </a:r>
                      <a:endParaRPr sz="2000">
                        <a:latin typeface="Calibri"/>
                        <a:cs typeface="Calibri"/>
                      </a:endParaRPr>
                    </a:p>
                    <a:p>
                      <a:pPr marL="685165">
                        <a:lnSpc>
                          <a:spcPts val="2160"/>
                        </a:lnSpc>
                      </a:pPr>
                      <a:r>
                        <a:rPr sz="2000" b="1" spc="-10" dirty="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tendency</a:t>
                      </a:r>
                      <a:r>
                        <a:rPr sz="2000" b="1" spc="-50" dirty="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dirty="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2000" b="1" spc="-30" dirty="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dirty="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dissolve</a:t>
                      </a:r>
                      <a:r>
                        <a:rPr sz="2000" b="1" spc="-50" dirty="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spc="-10" dirty="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solids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8005">
                <a:tc>
                  <a:txBody>
                    <a:bodyPr/>
                    <a:lstStyle/>
                    <a:p>
                      <a:pPr marL="31750">
                        <a:lnSpc>
                          <a:spcPts val="2100"/>
                        </a:lnSpc>
                      </a:pPr>
                      <a:r>
                        <a:rPr sz="2000" b="1" spc="-1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2000" b="1" spc="-25" dirty="0">
                          <a:latin typeface="Calibri"/>
                          <a:cs typeface="Calibri"/>
                        </a:rPr>
                        <a:t>0.5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1200">
                        <a:lnSpc>
                          <a:spcPts val="2100"/>
                        </a:lnSpc>
                      </a:pPr>
                      <a:r>
                        <a:rPr sz="2000" b="1" spc="-25" dirty="0">
                          <a:latin typeface="Calibri"/>
                          <a:cs typeface="Calibri"/>
                        </a:rPr>
                        <a:t>7.0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85165" marR="638175">
                        <a:lnSpc>
                          <a:spcPct val="80000"/>
                        </a:lnSpc>
                        <a:spcBef>
                          <a:spcPts val="180"/>
                        </a:spcBef>
                      </a:pPr>
                      <a:r>
                        <a:rPr sz="2000" b="1" dirty="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No</a:t>
                      </a:r>
                      <a:r>
                        <a:rPr sz="2000" b="1" spc="-35" dirty="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dirty="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scaling</a:t>
                      </a:r>
                      <a:r>
                        <a:rPr sz="2000" b="1" spc="-25" dirty="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dirty="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slight</a:t>
                      </a:r>
                      <a:r>
                        <a:rPr sz="2000" b="1" spc="-35" dirty="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spc="-10" dirty="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tendency </a:t>
                      </a:r>
                      <a:r>
                        <a:rPr sz="2000" b="1" dirty="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2000" b="1" spc="-40" dirty="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dirty="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dissolve</a:t>
                      </a:r>
                      <a:r>
                        <a:rPr sz="2000" b="1" spc="-50" dirty="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spc="-10" dirty="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solids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286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31750">
                        <a:lnSpc>
                          <a:spcPts val="2100"/>
                        </a:lnSpc>
                      </a:pPr>
                      <a:r>
                        <a:rPr sz="2000" b="1" spc="-1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2000" b="1" spc="-25" dirty="0">
                          <a:latin typeface="Calibri"/>
                          <a:cs typeface="Calibri"/>
                        </a:rPr>
                        <a:t>1.0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1200">
                        <a:lnSpc>
                          <a:spcPts val="2100"/>
                        </a:lnSpc>
                      </a:pPr>
                      <a:r>
                        <a:rPr sz="2000" b="1" spc="-25" dirty="0">
                          <a:latin typeface="Calibri"/>
                          <a:cs typeface="Calibri"/>
                        </a:rPr>
                        <a:t>8.0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85165">
                        <a:lnSpc>
                          <a:spcPts val="1860"/>
                        </a:lnSpc>
                      </a:pPr>
                      <a:r>
                        <a:rPr sz="2000" b="1" dirty="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No</a:t>
                      </a:r>
                      <a:r>
                        <a:rPr sz="2000" b="1" spc="-50" dirty="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dirty="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scaling</a:t>
                      </a:r>
                      <a:r>
                        <a:rPr sz="2000" b="1" spc="-35" dirty="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spc="-10" dirty="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moderate</a:t>
                      </a:r>
                      <a:r>
                        <a:rPr sz="2000" b="1" spc="-40" dirty="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spc="-10" dirty="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tendency</a:t>
                      </a:r>
                      <a:endParaRPr sz="2000">
                        <a:latin typeface="Calibri"/>
                        <a:cs typeface="Calibri"/>
                      </a:endParaRPr>
                    </a:p>
                    <a:p>
                      <a:pPr marL="685165">
                        <a:lnSpc>
                          <a:spcPts val="2160"/>
                        </a:lnSpc>
                      </a:pPr>
                      <a:r>
                        <a:rPr sz="2000" b="1" dirty="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2000" b="1" spc="-45" dirty="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dirty="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dissolve</a:t>
                      </a:r>
                      <a:r>
                        <a:rPr sz="2000" b="1" spc="-55" dirty="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spc="-10" dirty="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solids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31750">
                        <a:lnSpc>
                          <a:spcPts val="2100"/>
                        </a:lnSpc>
                      </a:pPr>
                      <a:r>
                        <a:rPr sz="2000" b="1" spc="-1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2000" b="1" spc="-25" dirty="0">
                          <a:latin typeface="Calibri"/>
                          <a:cs typeface="Calibri"/>
                        </a:rPr>
                        <a:t>2.0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1200">
                        <a:lnSpc>
                          <a:spcPts val="2100"/>
                        </a:lnSpc>
                      </a:pPr>
                      <a:r>
                        <a:rPr sz="2000" b="1" spc="-25" dirty="0">
                          <a:latin typeface="Calibri"/>
                          <a:cs typeface="Calibri"/>
                        </a:rPr>
                        <a:t>9.0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85165" marR="539750">
                        <a:lnSpc>
                          <a:spcPct val="80000"/>
                        </a:lnSpc>
                        <a:spcBef>
                          <a:spcPts val="180"/>
                        </a:spcBef>
                      </a:pPr>
                      <a:r>
                        <a:rPr sz="2000" b="1" dirty="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No</a:t>
                      </a:r>
                      <a:r>
                        <a:rPr sz="2000" b="1" spc="-55" dirty="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dirty="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scaling</a:t>
                      </a:r>
                      <a:r>
                        <a:rPr sz="2000" b="1" spc="-45" dirty="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dirty="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strong</a:t>
                      </a:r>
                      <a:r>
                        <a:rPr sz="2000" b="1" spc="-55" dirty="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spc="-10" dirty="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tendency </a:t>
                      </a:r>
                      <a:r>
                        <a:rPr sz="2000" b="1" dirty="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2000" b="1" spc="-40" dirty="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dirty="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dissolve</a:t>
                      </a:r>
                      <a:r>
                        <a:rPr sz="2000" b="1" spc="-50" dirty="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spc="-10" dirty="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solids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286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23240">
                <a:tc>
                  <a:txBody>
                    <a:bodyPr/>
                    <a:lstStyle/>
                    <a:p>
                      <a:pPr marL="31750">
                        <a:lnSpc>
                          <a:spcPts val="2100"/>
                        </a:lnSpc>
                      </a:pPr>
                      <a:r>
                        <a:rPr sz="2000" b="1" spc="-1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2000" b="1" spc="-25" dirty="0">
                          <a:latin typeface="Calibri"/>
                          <a:cs typeface="Calibri"/>
                        </a:rPr>
                        <a:t>3.0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1200">
                        <a:lnSpc>
                          <a:spcPts val="2100"/>
                        </a:lnSpc>
                      </a:pPr>
                      <a:r>
                        <a:rPr sz="2000" b="1" spc="-20" dirty="0">
                          <a:latin typeface="Calibri"/>
                          <a:cs typeface="Calibri"/>
                        </a:rPr>
                        <a:t>10.0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85165" marR="24130">
                        <a:lnSpc>
                          <a:spcPts val="1920"/>
                        </a:lnSpc>
                        <a:spcBef>
                          <a:spcPts val="165"/>
                        </a:spcBef>
                      </a:pPr>
                      <a:r>
                        <a:rPr sz="2000" b="1" dirty="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No</a:t>
                      </a:r>
                      <a:r>
                        <a:rPr sz="2000" b="1" spc="-65" dirty="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dirty="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scaling</a:t>
                      </a:r>
                      <a:r>
                        <a:rPr sz="2000" b="1" spc="-50" dirty="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dirty="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very</a:t>
                      </a:r>
                      <a:r>
                        <a:rPr sz="2000" b="1" spc="-30" dirty="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dirty="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strong</a:t>
                      </a:r>
                      <a:r>
                        <a:rPr sz="2000" b="1" spc="-60" dirty="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spc="-10" dirty="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tendency </a:t>
                      </a:r>
                      <a:r>
                        <a:rPr sz="2000" b="1" dirty="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2000" b="1" spc="-40" dirty="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dirty="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dissolve</a:t>
                      </a:r>
                      <a:r>
                        <a:rPr sz="2000" b="1" spc="-50" dirty="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spc="-10" dirty="0">
                          <a:solidFill>
                            <a:srgbClr val="CC3300"/>
                          </a:solidFill>
                          <a:latin typeface="Calibri"/>
                          <a:cs typeface="Calibri"/>
                        </a:rPr>
                        <a:t>solids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0955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426957" y="6426504"/>
            <a:ext cx="18097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888888"/>
                </a:solidFill>
                <a:latin typeface="Calibri"/>
                <a:cs typeface="Calibri"/>
              </a:rPr>
              <a:t>55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19200" y="0"/>
            <a:ext cx="6172200" cy="685800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20320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160"/>
              </a:spcBef>
            </a:pPr>
            <a:r>
              <a:rPr sz="3200" b="0" dirty="0">
                <a:latin typeface="Calibri"/>
                <a:cs typeface="Calibri"/>
              </a:rPr>
              <a:t>Softening</a:t>
            </a:r>
            <a:r>
              <a:rPr sz="3200" b="0" spc="-55" dirty="0">
                <a:latin typeface="Calibri"/>
                <a:cs typeface="Calibri"/>
              </a:rPr>
              <a:t> </a:t>
            </a:r>
            <a:r>
              <a:rPr sz="3200" b="0" dirty="0">
                <a:latin typeface="Calibri"/>
                <a:cs typeface="Calibri"/>
              </a:rPr>
              <a:t>of</a:t>
            </a:r>
            <a:r>
              <a:rPr sz="3200" b="0" spc="-70" dirty="0">
                <a:latin typeface="Calibri"/>
                <a:cs typeface="Calibri"/>
              </a:rPr>
              <a:t> </a:t>
            </a:r>
            <a:r>
              <a:rPr sz="3200" b="0" dirty="0">
                <a:latin typeface="Calibri"/>
                <a:cs typeface="Calibri"/>
              </a:rPr>
              <a:t>Make</a:t>
            </a:r>
            <a:r>
              <a:rPr sz="3200" b="0" spc="-65" dirty="0">
                <a:latin typeface="Calibri"/>
                <a:cs typeface="Calibri"/>
              </a:rPr>
              <a:t> </a:t>
            </a:r>
            <a:r>
              <a:rPr sz="3200" b="0" dirty="0">
                <a:latin typeface="Calibri"/>
                <a:cs typeface="Calibri"/>
              </a:rPr>
              <a:t>Up</a:t>
            </a:r>
            <a:r>
              <a:rPr sz="3200" b="0" spc="-65" dirty="0">
                <a:latin typeface="Calibri"/>
                <a:cs typeface="Calibri"/>
              </a:rPr>
              <a:t> </a:t>
            </a:r>
            <a:r>
              <a:rPr sz="3200" b="0" spc="-10" dirty="0">
                <a:latin typeface="Calibri"/>
                <a:cs typeface="Calibri"/>
              </a:rPr>
              <a:t>Water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633729"/>
            <a:ext cx="7624445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C0504D"/>
                </a:solidFill>
                <a:latin typeface="Calibri"/>
                <a:cs typeface="Calibri"/>
              </a:rPr>
              <a:t>Softening</a:t>
            </a:r>
            <a:r>
              <a:rPr sz="2400" spc="-6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C0504D"/>
                </a:solidFill>
                <a:latin typeface="Calibri"/>
                <a:cs typeface="Calibri"/>
              </a:rPr>
              <a:t>process</a:t>
            </a:r>
            <a:r>
              <a:rPr sz="2400" spc="-7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C0504D"/>
                </a:solidFill>
                <a:latin typeface="Calibri"/>
                <a:cs typeface="Calibri"/>
              </a:rPr>
              <a:t>removes</a:t>
            </a:r>
            <a:r>
              <a:rPr sz="2400" spc="-5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C0504D"/>
                </a:solidFill>
                <a:latin typeface="Calibri"/>
                <a:cs typeface="Calibri"/>
              </a:rPr>
              <a:t>Calcium</a:t>
            </a:r>
            <a:r>
              <a:rPr sz="2400" spc="-9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C0504D"/>
                </a:solidFill>
                <a:latin typeface="Calibri"/>
                <a:cs typeface="Calibri"/>
              </a:rPr>
              <a:t>and</a:t>
            </a:r>
            <a:r>
              <a:rPr sz="2400" spc="-6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C0504D"/>
                </a:solidFill>
                <a:latin typeface="Calibri"/>
                <a:cs typeface="Calibri"/>
              </a:rPr>
              <a:t>Magnesium</a:t>
            </a:r>
            <a:r>
              <a:rPr sz="2400" spc="-6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C0504D"/>
                </a:solidFill>
                <a:latin typeface="Calibri"/>
                <a:cs typeface="Calibri"/>
              </a:rPr>
              <a:t>either</a:t>
            </a:r>
            <a:r>
              <a:rPr sz="2400" spc="-7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spc="-25" dirty="0">
                <a:solidFill>
                  <a:srgbClr val="C0504D"/>
                </a:solidFill>
                <a:latin typeface="Calibri"/>
                <a:cs typeface="Calibri"/>
              </a:rPr>
              <a:t>by</a:t>
            </a:r>
            <a:endParaRPr sz="2400">
              <a:latin typeface="Calibri"/>
              <a:cs typeface="Calibri"/>
            </a:endParaRPr>
          </a:p>
          <a:p>
            <a:pPr marL="621665" indent="-608965">
              <a:lnSpc>
                <a:spcPct val="100000"/>
              </a:lnSpc>
              <a:spcBef>
                <a:spcPts val="2880"/>
              </a:spcBef>
              <a:buFont typeface="Arial MT"/>
              <a:buChar char="•"/>
              <a:tabLst>
                <a:tab pos="621665" algn="l"/>
              </a:tabLst>
            </a:pPr>
            <a:r>
              <a:rPr sz="2400" dirty="0">
                <a:solidFill>
                  <a:srgbClr val="C0504D"/>
                </a:solidFill>
                <a:latin typeface="Calibri"/>
                <a:cs typeface="Calibri"/>
              </a:rPr>
              <a:t>Lime</a:t>
            </a:r>
            <a:r>
              <a:rPr sz="2400" spc="-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C0504D"/>
                </a:solidFill>
                <a:latin typeface="Calibri"/>
                <a:cs typeface="Calibri"/>
              </a:rPr>
              <a:t>soda </a:t>
            </a:r>
            <a:r>
              <a:rPr sz="2400" spc="-10" dirty="0">
                <a:solidFill>
                  <a:srgbClr val="C0504D"/>
                </a:solidFill>
                <a:latin typeface="Calibri"/>
                <a:cs typeface="Calibri"/>
              </a:rPr>
              <a:t>softening</a:t>
            </a:r>
            <a:endParaRPr sz="2400">
              <a:latin typeface="Calibri"/>
              <a:cs typeface="Calibri"/>
            </a:endParaRPr>
          </a:p>
          <a:p>
            <a:pPr marL="621665" indent="-608965">
              <a:lnSpc>
                <a:spcPct val="100000"/>
              </a:lnSpc>
              <a:buFont typeface="Arial MT"/>
              <a:buChar char="•"/>
              <a:tabLst>
                <a:tab pos="621665" algn="l"/>
              </a:tabLst>
            </a:pPr>
            <a:r>
              <a:rPr sz="2400" spc="-10" dirty="0">
                <a:solidFill>
                  <a:srgbClr val="C0504D"/>
                </a:solidFill>
                <a:latin typeface="Calibri"/>
                <a:cs typeface="Calibri"/>
              </a:rPr>
              <a:t>Ion-</a:t>
            </a:r>
            <a:r>
              <a:rPr sz="2400" dirty="0">
                <a:solidFill>
                  <a:srgbClr val="C0504D"/>
                </a:solidFill>
                <a:latin typeface="Calibri"/>
                <a:cs typeface="Calibri"/>
              </a:rPr>
              <a:t>Exchange</a:t>
            </a:r>
            <a:r>
              <a:rPr sz="2400" spc="-9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C0504D"/>
                </a:solidFill>
                <a:latin typeface="Calibri"/>
                <a:cs typeface="Calibri"/>
              </a:rPr>
              <a:t>process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739140" y="2395727"/>
            <a:ext cx="5089525" cy="1180465"/>
            <a:chOff x="739140" y="2395727"/>
            <a:chExt cx="5089525" cy="1180465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9140" y="2395727"/>
              <a:ext cx="1081278" cy="67741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78280" y="2595371"/>
              <a:ext cx="383273" cy="46405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93748" y="2395727"/>
              <a:ext cx="933450" cy="67741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24100" y="2395727"/>
              <a:ext cx="496062" cy="67741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17063" y="2395727"/>
              <a:ext cx="1872234" cy="67741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947160" y="2595371"/>
              <a:ext cx="383273" cy="46405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988307" y="2395727"/>
              <a:ext cx="768858" cy="67741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15028" y="2595371"/>
              <a:ext cx="383273" cy="46405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526280" y="2395727"/>
              <a:ext cx="794765" cy="67741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78907" y="2595371"/>
              <a:ext cx="383273" cy="46405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20055" y="2395727"/>
              <a:ext cx="496062" cy="67741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113019" y="2395727"/>
              <a:ext cx="715518" cy="67741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39140" y="2898647"/>
              <a:ext cx="1180337" cy="67741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77340" y="3098291"/>
              <a:ext cx="383273" cy="46405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892807" y="2898647"/>
              <a:ext cx="931926" cy="67741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21635" y="2898647"/>
              <a:ext cx="496062" cy="67741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514600" y="2898647"/>
              <a:ext cx="1873757" cy="677417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853439" y="2325750"/>
            <a:ext cx="2241550" cy="1031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6200" marR="30480">
              <a:lnSpc>
                <a:spcPct val="137500"/>
              </a:lnSpc>
              <a:spcBef>
                <a:spcPts val="100"/>
              </a:spcBef>
              <a:tabLst>
                <a:tab pos="1130935" algn="l"/>
                <a:tab pos="1229995" algn="l"/>
                <a:tab pos="1489075" algn="l"/>
                <a:tab pos="1586865" algn="l"/>
              </a:tabLst>
            </a:pPr>
            <a:r>
              <a:rPr sz="2400" b="1" spc="-10" dirty="0">
                <a:solidFill>
                  <a:srgbClr val="0033CC"/>
                </a:solidFill>
                <a:latin typeface="Calibri"/>
                <a:cs typeface="Calibri"/>
              </a:rPr>
              <a:t>CaCO</a:t>
            </a:r>
            <a:r>
              <a:rPr sz="2400" b="1" spc="-15" baseline="-20833" dirty="0">
                <a:solidFill>
                  <a:srgbClr val="0033CC"/>
                </a:solidFill>
                <a:latin typeface="Calibri"/>
                <a:cs typeface="Calibri"/>
              </a:rPr>
              <a:t>3</a:t>
            </a:r>
            <a:r>
              <a:rPr sz="2400" b="1" baseline="-20833" dirty="0">
                <a:solidFill>
                  <a:srgbClr val="0033CC"/>
                </a:solidFill>
                <a:latin typeface="Calibri"/>
                <a:cs typeface="Calibri"/>
              </a:rPr>
              <a:t>	</a:t>
            </a:r>
            <a:r>
              <a:rPr sz="2400" b="1" spc="-50" dirty="0">
                <a:solidFill>
                  <a:srgbClr val="0033CC"/>
                </a:solidFill>
                <a:latin typeface="Calibri"/>
                <a:cs typeface="Calibri"/>
              </a:rPr>
              <a:t>+</a:t>
            </a:r>
            <a:r>
              <a:rPr sz="2400" b="1" dirty="0">
                <a:solidFill>
                  <a:srgbClr val="0033CC"/>
                </a:solidFill>
                <a:latin typeface="Calibri"/>
                <a:cs typeface="Calibri"/>
              </a:rPr>
              <a:t>	</a:t>
            </a:r>
            <a:r>
              <a:rPr sz="2400" b="1" spc="-10" dirty="0">
                <a:solidFill>
                  <a:srgbClr val="0033CC"/>
                </a:solidFill>
                <a:latin typeface="Calibri"/>
                <a:cs typeface="Calibri"/>
              </a:rPr>
              <a:t>R-</a:t>
            </a:r>
            <a:r>
              <a:rPr sz="2400" b="1" spc="-25" dirty="0">
                <a:solidFill>
                  <a:srgbClr val="0033CC"/>
                </a:solidFill>
                <a:latin typeface="Calibri"/>
                <a:cs typeface="Calibri"/>
              </a:rPr>
              <a:t>Na </a:t>
            </a:r>
            <a:r>
              <a:rPr sz="2400" b="1" spc="-10" dirty="0">
                <a:solidFill>
                  <a:srgbClr val="0033CC"/>
                </a:solidFill>
                <a:latin typeface="Calibri"/>
                <a:cs typeface="Calibri"/>
              </a:rPr>
              <a:t>MgCO</a:t>
            </a:r>
            <a:r>
              <a:rPr sz="2400" b="1" spc="-15" baseline="-20833" dirty="0">
                <a:solidFill>
                  <a:srgbClr val="0033CC"/>
                </a:solidFill>
                <a:latin typeface="Calibri"/>
                <a:cs typeface="Calibri"/>
              </a:rPr>
              <a:t>3</a:t>
            </a:r>
            <a:r>
              <a:rPr sz="2400" b="1" baseline="-20833" dirty="0">
                <a:solidFill>
                  <a:srgbClr val="0033CC"/>
                </a:solidFill>
                <a:latin typeface="Calibri"/>
                <a:cs typeface="Calibri"/>
              </a:rPr>
              <a:t>		</a:t>
            </a:r>
            <a:r>
              <a:rPr sz="2400" b="1" spc="-50" dirty="0">
                <a:solidFill>
                  <a:srgbClr val="0033CC"/>
                </a:solidFill>
                <a:latin typeface="Calibri"/>
                <a:cs typeface="Calibri"/>
              </a:rPr>
              <a:t>+</a:t>
            </a:r>
            <a:r>
              <a:rPr sz="2400" b="1" dirty="0">
                <a:solidFill>
                  <a:srgbClr val="0033CC"/>
                </a:solidFill>
                <a:latin typeface="Calibri"/>
                <a:cs typeface="Calibri"/>
              </a:rPr>
              <a:t>		</a:t>
            </a:r>
            <a:r>
              <a:rPr sz="2400" b="1" spc="-10" dirty="0">
                <a:solidFill>
                  <a:srgbClr val="0033CC"/>
                </a:solidFill>
                <a:latin typeface="Calibri"/>
                <a:cs typeface="Calibri"/>
              </a:rPr>
              <a:t>R-</a:t>
            </a:r>
            <a:r>
              <a:rPr sz="2400" b="1" spc="-25" dirty="0">
                <a:solidFill>
                  <a:srgbClr val="0033CC"/>
                </a:solidFill>
                <a:latin typeface="Calibri"/>
                <a:cs typeface="Calibri"/>
              </a:rPr>
              <a:t>Na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4046220" y="2898648"/>
            <a:ext cx="1980564" cy="677545"/>
            <a:chOff x="4046220" y="2898648"/>
            <a:chExt cx="1980564" cy="677545"/>
          </a:xfrm>
        </p:grpSpPr>
        <p:pic>
          <p:nvPicPr>
            <p:cNvPr id="26" name="object 2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046220" y="3098292"/>
              <a:ext cx="383273" cy="464058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087368" y="2898648"/>
              <a:ext cx="768858" cy="67741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14088" y="3098292"/>
              <a:ext cx="383273" cy="464058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623816" y="2898648"/>
              <a:ext cx="796289" cy="677417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077968" y="3098292"/>
              <a:ext cx="383273" cy="464058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19116" y="2898648"/>
              <a:ext cx="496062" cy="677417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212080" y="2898648"/>
              <a:ext cx="814577" cy="677417"/>
            </a:xfrm>
            <a:prstGeom prst="rect">
              <a:avLst/>
            </a:prstGeom>
          </p:spPr>
        </p:pic>
      </p:grpSp>
      <p:sp>
        <p:nvSpPr>
          <p:cNvPr id="33" name="object 33"/>
          <p:cNvSpPr txBox="1"/>
          <p:nvPr/>
        </p:nvSpPr>
        <p:spPr>
          <a:xfrm>
            <a:off x="3331120" y="2325750"/>
            <a:ext cx="2534920" cy="1031240"/>
          </a:xfrm>
          <a:prstGeom prst="rect">
            <a:avLst/>
          </a:prstGeom>
        </p:spPr>
        <p:txBody>
          <a:bodyPr vert="horz" wrap="square" lIns="0" tIns="14986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80"/>
              </a:spcBef>
              <a:tabLst>
                <a:tab pos="394335" algn="l"/>
              </a:tabLst>
            </a:pPr>
            <a:r>
              <a:rPr sz="2400" b="1" spc="-50" dirty="0">
                <a:solidFill>
                  <a:srgbClr val="0033CC"/>
                </a:solidFill>
                <a:latin typeface="Calibri"/>
                <a:cs typeface="Calibri"/>
              </a:rPr>
              <a:t>=</a:t>
            </a:r>
            <a:r>
              <a:rPr sz="2400" b="1" dirty="0">
                <a:solidFill>
                  <a:srgbClr val="0033CC"/>
                </a:solidFill>
                <a:latin typeface="Calibri"/>
                <a:cs typeface="Calibri"/>
              </a:rPr>
              <a:t>	Na</a:t>
            </a:r>
            <a:r>
              <a:rPr sz="2400" b="1" baseline="-20833" dirty="0">
                <a:solidFill>
                  <a:srgbClr val="0033CC"/>
                </a:solidFill>
                <a:latin typeface="Calibri"/>
                <a:cs typeface="Calibri"/>
              </a:rPr>
              <a:t>2</a:t>
            </a:r>
            <a:r>
              <a:rPr sz="2400" b="1" dirty="0">
                <a:solidFill>
                  <a:srgbClr val="0033CC"/>
                </a:solidFill>
                <a:latin typeface="Calibri"/>
                <a:cs typeface="Calibri"/>
              </a:rPr>
              <a:t>CO</a:t>
            </a:r>
            <a:r>
              <a:rPr sz="2400" b="1" baseline="-20833" dirty="0">
                <a:solidFill>
                  <a:srgbClr val="0033CC"/>
                </a:solidFill>
                <a:latin typeface="Calibri"/>
                <a:cs typeface="Calibri"/>
              </a:rPr>
              <a:t>3</a:t>
            </a:r>
            <a:r>
              <a:rPr sz="2400" b="1" spc="209" baseline="-20833" dirty="0">
                <a:solidFill>
                  <a:srgbClr val="0033CC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33CC"/>
                </a:solidFill>
                <a:latin typeface="Calibri"/>
                <a:cs typeface="Calibri"/>
              </a:rPr>
              <a:t>+</a:t>
            </a:r>
            <a:r>
              <a:rPr sz="2400" b="1" spc="-45" dirty="0">
                <a:solidFill>
                  <a:srgbClr val="0033CC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33CC"/>
                </a:solidFill>
                <a:latin typeface="Calibri"/>
                <a:cs typeface="Calibri"/>
              </a:rPr>
              <a:t>R</a:t>
            </a:r>
            <a:r>
              <a:rPr sz="2400" b="1" spc="-15" baseline="-20833" dirty="0">
                <a:solidFill>
                  <a:srgbClr val="0033CC"/>
                </a:solidFill>
                <a:latin typeface="Calibri"/>
                <a:cs typeface="Calibri"/>
              </a:rPr>
              <a:t>2</a:t>
            </a:r>
            <a:r>
              <a:rPr sz="2400" b="1" spc="-10" dirty="0">
                <a:solidFill>
                  <a:srgbClr val="0033CC"/>
                </a:solidFill>
                <a:latin typeface="Calibri"/>
                <a:cs typeface="Calibri"/>
              </a:rPr>
              <a:t>-</a:t>
            </a:r>
            <a:r>
              <a:rPr sz="2400" b="1" spc="-25" dirty="0">
                <a:solidFill>
                  <a:srgbClr val="0033CC"/>
                </a:solidFill>
                <a:latin typeface="Calibri"/>
                <a:cs typeface="Calibri"/>
              </a:rPr>
              <a:t>Ca</a:t>
            </a:r>
            <a:endParaRPr sz="2400">
              <a:latin typeface="Calibri"/>
              <a:cs typeface="Calibri"/>
            </a:endParaRPr>
          </a:p>
          <a:p>
            <a:pPr marL="134620">
              <a:lnSpc>
                <a:spcPct val="100000"/>
              </a:lnSpc>
              <a:spcBef>
                <a:spcPts val="1080"/>
              </a:spcBef>
              <a:tabLst>
                <a:tab pos="493395" algn="l"/>
              </a:tabLst>
            </a:pPr>
            <a:r>
              <a:rPr sz="2400" b="1" spc="-50" dirty="0">
                <a:solidFill>
                  <a:srgbClr val="0033CC"/>
                </a:solidFill>
                <a:latin typeface="Calibri"/>
                <a:cs typeface="Calibri"/>
              </a:rPr>
              <a:t>=</a:t>
            </a:r>
            <a:r>
              <a:rPr sz="2400" b="1" dirty="0">
                <a:solidFill>
                  <a:srgbClr val="0033CC"/>
                </a:solidFill>
                <a:latin typeface="Calibri"/>
                <a:cs typeface="Calibri"/>
              </a:rPr>
              <a:t>	Na</a:t>
            </a:r>
            <a:r>
              <a:rPr sz="2400" b="1" baseline="-20833" dirty="0">
                <a:solidFill>
                  <a:srgbClr val="0033CC"/>
                </a:solidFill>
                <a:latin typeface="Calibri"/>
                <a:cs typeface="Calibri"/>
              </a:rPr>
              <a:t>2</a:t>
            </a:r>
            <a:r>
              <a:rPr sz="2400" b="1" dirty="0">
                <a:solidFill>
                  <a:srgbClr val="0033CC"/>
                </a:solidFill>
                <a:latin typeface="Calibri"/>
                <a:cs typeface="Calibri"/>
              </a:rPr>
              <a:t>CO</a:t>
            </a:r>
            <a:r>
              <a:rPr sz="2400" b="1" baseline="-20833" dirty="0">
                <a:solidFill>
                  <a:srgbClr val="0033CC"/>
                </a:solidFill>
                <a:latin typeface="Calibri"/>
                <a:cs typeface="Calibri"/>
              </a:rPr>
              <a:t>3</a:t>
            </a:r>
            <a:r>
              <a:rPr sz="2400" b="1" spc="195" baseline="-20833" dirty="0">
                <a:solidFill>
                  <a:srgbClr val="0033CC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33CC"/>
                </a:solidFill>
                <a:latin typeface="Calibri"/>
                <a:cs typeface="Calibri"/>
              </a:rPr>
              <a:t>+</a:t>
            </a:r>
            <a:r>
              <a:rPr sz="2400" b="1" spc="-40" dirty="0">
                <a:solidFill>
                  <a:srgbClr val="0033CC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33CC"/>
                </a:solidFill>
                <a:latin typeface="Calibri"/>
                <a:cs typeface="Calibri"/>
              </a:rPr>
              <a:t>R</a:t>
            </a:r>
            <a:r>
              <a:rPr sz="2400" b="1" spc="-15" baseline="-20833" dirty="0">
                <a:solidFill>
                  <a:srgbClr val="0033CC"/>
                </a:solidFill>
                <a:latin typeface="Calibri"/>
                <a:cs typeface="Calibri"/>
              </a:rPr>
              <a:t>2</a:t>
            </a:r>
            <a:r>
              <a:rPr sz="2400" b="1" spc="-10" dirty="0">
                <a:solidFill>
                  <a:srgbClr val="0033CC"/>
                </a:solidFill>
                <a:latin typeface="Calibri"/>
                <a:cs typeface="Calibri"/>
              </a:rPr>
              <a:t>-</a:t>
            </a:r>
            <a:r>
              <a:rPr sz="2400" b="1" spc="-25" dirty="0">
                <a:solidFill>
                  <a:srgbClr val="0033CC"/>
                </a:solidFill>
                <a:latin typeface="Calibri"/>
                <a:cs typeface="Calibri"/>
              </a:rPr>
              <a:t>Mg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81940" y="3697604"/>
            <a:ext cx="8213725" cy="2065020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647700" marR="30480" indent="-609600" algn="just">
              <a:lnSpc>
                <a:spcPts val="2300"/>
              </a:lnSpc>
              <a:spcBef>
                <a:spcPts val="660"/>
              </a:spcBef>
            </a:pPr>
            <a:r>
              <a:rPr sz="2400" dirty="0">
                <a:solidFill>
                  <a:srgbClr val="C0504D"/>
                </a:solidFill>
                <a:latin typeface="Calibri"/>
                <a:cs typeface="Calibri"/>
              </a:rPr>
              <a:t>Softened</a:t>
            </a:r>
            <a:r>
              <a:rPr sz="2400" spc="-5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C0504D"/>
                </a:solidFill>
                <a:latin typeface="Calibri"/>
                <a:cs typeface="Calibri"/>
              </a:rPr>
              <a:t>water</a:t>
            </a:r>
            <a:r>
              <a:rPr sz="2400" spc="-5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C0504D"/>
                </a:solidFill>
                <a:latin typeface="Calibri"/>
                <a:cs typeface="Calibri"/>
              </a:rPr>
              <a:t>of</a:t>
            </a:r>
            <a:r>
              <a:rPr sz="2400" spc="-5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C0504D"/>
                </a:solidFill>
                <a:latin typeface="Calibri"/>
                <a:cs typeface="Calibri"/>
              </a:rPr>
              <a:t>0-</a:t>
            </a:r>
            <a:r>
              <a:rPr sz="2400" dirty="0">
                <a:solidFill>
                  <a:srgbClr val="C0504D"/>
                </a:solidFill>
                <a:latin typeface="Calibri"/>
                <a:cs typeface="Calibri"/>
              </a:rPr>
              <a:t>5</a:t>
            </a:r>
            <a:r>
              <a:rPr sz="2400" spc="-5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C0504D"/>
                </a:solidFill>
                <a:latin typeface="Calibri"/>
                <a:cs typeface="Calibri"/>
              </a:rPr>
              <a:t>ppm</a:t>
            </a:r>
            <a:r>
              <a:rPr sz="2400" spc="-4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C0504D"/>
                </a:solidFill>
                <a:latin typeface="Calibri"/>
                <a:cs typeface="Calibri"/>
              </a:rPr>
              <a:t>hardness</a:t>
            </a:r>
            <a:r>
              <a:rPr sz="2400" spc="-4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C0504D"/>
                </a:solidFill>
                <a:latin typeface="Calibri"/>
                <a:cs typeface="Calibri"/>
              </a:rPr>
              <a:t>as</a:t>
            </a:r>
            <a:r>
              <a:rPr sz="2400" spc="-5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C0504D"/>
                </a:solidFill>
                <a:latin typeface="Calibri"/>
                <a:cs typeface="Calibri"/>
              </a:rPr>
              <a:t>CaCO</a:t>
            </a:r>
            <a:r>
              <a:rPr sz="2400" baseline="-20833" dirty="0">
                <a:solidFill>
                  <a:srgbClr val="C0504D"/>
                </a:solidFill>
                <a:latin typeface="Calibri"/>
                <a:cs typeface="Calibri"/>
              </a:rPr>
              <a:t>3</a:t>
            </a:r>
            <a:r>
              <a:rPr sz="2400" spc="195" baseline="-20833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C0504D"/>
                </a:solidFill>
                <a:latin typeface="Calibri"/>
                <a:cs typeface="Calibri"/>
              </a:rPr>
              <a:t>is</a:t>
            </a:r>
            <a:r>
              <a:rPr sz="2400" spc="-6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C0504D"/>
                </a:solidFill>
                <a:latin typeface="Calibri"/>
                <a:cs typeface="Calibri"/>
              </a:rPr>
              <a:t>supplied</a:t>
            </a:r>
            <a:r>
              <a:rPr sz="2400" spc="-3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C0504D"/>
                </a:solidFill>
                <a:latin typeface="Calibri"/>
                <a:cs typeface="Calibri"/>
              </a:rPr>
              <a:t>as</a:t>
            </a:r>
            <a:r>
              <a:rPr sz="2400" spc="-4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C0504D"/>
                </a:solidFill>
                <a:latin typeface="Calibri"/>
                <a:cs typeface="Calibri"/>
              </a:rPr>
              <a:t>make </a:t>
            </a:r>
            <a:r>
              <a:rPr sz="2400" dirty="0">
                <a:solidFill>
                  <a:srgbClr val="C0504D"/>
                </a:solidFill>
                <a:latin typeface="Calibri"/>
                <a:cs typeface="Calibri"/>
              </a:rPr>
              <a:t>up</a:t>
            </a:r>
            <a:r>
              <a:rPr sz="2400" spc="-4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C0504D"/>
                </a:solidFill>
                <a:latin typeface="Calibri"/>
                <a:cs typeface="Calibri"/>
              </a:rPr>
              <a:t>to</a:t>
            </a:r>
            <a:r>
              <a:rPr sz="2400" spc="-3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C0504D"/>
                </a:solidFill>
                <a:latin typeface="Calibri"/>
                <a:cs typeface="Calibri"/>
              </a:rPr>
              <a:t>the</a:t>
            </a:r>
            <a:r>
              <a:rPr sz="2400" spc="-2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C0504D"/>
                </a:solidFill>
                <a:latin typeface="Calibri"/>
                <a:cs typeface="Calibri"/>
              </a:rPr>
              <a:t>CW</a:t>
            </a:r>
            <a:r>
              <a:rPr sz="2400" spc="-4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C0504D"/>
                </a:solidFill>
                <a:latin typeface="Calibri"/>
                <a:cs typeface="Calibri"/>
              </a:rPr>
              <a:t>system.</a:t>
            </a:r>
            <a:r>
              <a:rPr sz="2400" spc="-5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C0504D"/>
                </a:solidFill>
                <a:latin typeface="Calibri"/>
                <a:cs typeface="Calibri"/>
              </a:rPr>
              <a:t>The</a:t>
            </a:r>
            <a:r>
              <a:rPr sz="2400" spc="-2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C0504D"/>
                </a:solidFill>
                <a:latin typeface="Calibri"/>
                <a:cs typeface="Calibri"/>
              </a:rPr>
              <a:t>chances</a:t>
            </a:r>
            <a:r>
              <a:rPr sz="2400" spc="-3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C0504D"/>
                </a:solidFill>
                <a:latin typeface="Calibri"/>
                <a:cs typeface="Calibri"/>
              </a:rPr>
              <a:t>of</a:t>
            </a:r>
            <a:r>
              <a:rPr sz="2400" spc="-2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C0504D"/>
                </a:solidFill>
                <a:latin typeface="Calibri"/>
                <a:cs typeface="Calibri"/>
              </a:rPr>
              <a:t>precipitation</a:t>
            </a:r>
            <a:r>
              <a:rPr sz="2400" spc="-5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C0504D"/>
                </a:solidFill>
                <a:latin typeface="Calibri"/>
                <a:cs typeface="Calibri"/>
              </a:rPr>
              <a:t>of</a:t>
            </a:r>
            <a:r>
              <a:rPr sz="2400" spc="-2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C0504D"/>
                </a:solidFill>
                <a:latin typeface="Calibri"/>
                <a:cs typeface="Calibri"/>
              </a:rPr>
              <a:t>scale</a:t>
            </a:r>
            <a:r>
              <a:rPr sz="2400" spc="-3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spc="-25" dirty="0">
                <a:solidFill>
                  <a:srgbClr val="C0504D"/>
                </a:solidFill>
                <a:latin typeface="Calibri"/>
                <a:cs typeface="Calibri"/>
              </a:rPr>
              <a:t>is </a:t>
            </a:r>
            <a:r>
              <a:rPr sz="2400" dirty="0">
                <a:solidFill>
                  <a:srgbClr val="C0504D"/>
                </a:solidFill>
                <a:latin typeface="Calibri"/>
                <a:cs typeface="Calibri"/>
              </a:rPr>
              <a:t>minimized</a:t>
            </a:r>
            <a:r>
              <a:rPr sz="2400" spc="-6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C0504D"/>
                </a:solidFill>
                <a:latin typeface="Calibri"/>
                <a:cs typeface="Calibri"/>
              </a:rPr>
              <a:t>provided</a:t>
            </a:r>
            <a:r>
              <a:rPr sz="2400" spc="-3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C0504D"/>
                </a:solidFill>
                <a:latin typeface="Calibri"/>
                <a:cs typeface="Calibri"/>
              </a:rPr>
              <a:t>alkalinity</a:t>
            </a:r>
            <a:r>
              <a:rPr sz="2400" spc="-7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C0504D"/>
                </a:solidFill>
                <a:latin typeface="Calibri"/>
                <a:cs typeface="Calibri"/>
              </a:rPr>
              <a:t>and</a:t>
            </a:r>
            <a:r>
              <a:rPr sz="2400" spc="-4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C0504D"/>
                </a:solidFill>
                <a:latin typeface="Calibri"/>
                <a:cs typeface="Calibri"/>
              </a:rPr>
              <a:t>TDS</a:t>
            </a:r>
            <a:r>
              <a:rPr sz="2400" spc="-3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C0504D"/>
                </a:solidFill>
                <a:latin typeface="Calibri"/>
                <a:cs typeface="Calibri"/>
              </a:rPr>
              <a:t>of</a:t>
            </a:r>
            <a:r>
              <a:rPr sz="2400" spc="-5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C0504D"/>
                </a:solidFill>
                <a:latin typeface="Calibri"/>
                <a:cs typeface="Calibri"/>
              </a:rPr>
              <a:t>CW</a:t>
            </a:r>
            <a:r>
              <a:rPr sz="2400" spc="-5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C0504D"/>
                </a:solidFill>
                <a:latin typeface="Calibri"/>
                <a:cs typeface="Calibri"/>
              </a:rPr>
              <a:t>do</a:t>
            </a:r>
            <a:r>
              <a:rPr sz="2400" spc="-3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C0504D"/>
                </a:solidFill>
                <a:latin typeface="Calibri"/>
                <a:cs typeface="Calibri"/>
              </a:rPr>
              <a:t>not</a:t>
            </a:r>
            <a:r>
              <a:rPr sz="2400" spc="-5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C0504D"/>
                </a:solidFill>
                <a:latin typeface="Calibri"/>
                <a:cs typeface="Calibri"/>
              </a:rPr>
              <a:t>become </a:t>
            </a:r>
            <a:r>
              <a:rPr sz="2400" dirty="0">
                <a:solidFill>
                  <a:srgbClr val="C0504D"/>
                </a:solidFill>
                <a:latin typeface="Calibri"/>
                <a:cs typeface="Calibri"/>
              </a:rPr>
              <a:t>very</a:t>
            </a:r>
            <a:r>
              <a:rPr sz="2400" spc="-3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C0504D"/>
                </a:solidFill>
                <a:latin typeface="Calibri"/>
                <a:cs typeface="Calibri"/>
              </a:rPr>
              <a:t>high</a:t>
            </a:r>
            <a:r>
              <a:rPr sz="2400" spc="-4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C0504D"/>
                </a:solidFill>
                <a:latin typeface="Calibri"/>
                <a:cs typeface="Calibri"/>
              </a:rPr>
              <a:t>to</a:t>
            </a:r>
            <a:r>
              <a:rPr sz="2400" spc="-5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C0504D"/>
                </a:solidFill>
                <a:latin typeface="Calibri"/>
                <a:cs typeface="Calibri"/>
              </a:rPr>
              <a:t>affect</a:t>
            </a:r>
            <a:r>
              <a:rPr sz="2400" spc="-4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C0504D"/>
                </a:solidFill>
                <a:latin typeface="Calibri"/>
                <a:cs typeface="Calibri"/>
              </a:rPr>
              <a:t>the</a:t>
            </a:r>
            <a:r>
              <a:rPr sz="2400" spc="-3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C0504D"/>
                </a:solidFill>
                <a:latin typeface="Calibri"/>
                <a:cs typeface="Calibri"/>
              </a:rPr>
              <a:t>scaling</a:t>
            </a:r>
            <a:r>
              <a:rPr sz="2400" spc="-3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C0504D"/>
                </a:solidFill>
                <a:latin typeface="Calibri"/>
                <a:cs typeface="Calibri"/>
              </a:rPr>
              <a:t>index.</a:t>
            </a:r>
            <a:endParaRPr sz="2400">
              <a:latin typeface="Calibri"/>
              <a:cs typeface="Calibri"/>
            </a:endParaRPr>
          </a:p>
          <a:p>
            <a:pPr marL="38100" algn="just">
              <a:lnSpc>
                <a:spcPts val="2595"/>
              </a:lnSpc>
              <a:spcBef>
                <a:spcPts val="1110"/>
              </a:spcBef>
            </a:pPr>
            <a:r>
              <a:rPr sz="2400" dirty="0">
                <a:solidFill>
                  <a:srgbClr val="C0504D"/>
                </a:solidFill>
                <a:latin typeface="Calibri"/>
                <a:cs typeface="Calibri"/>
              </a:rPr>
              <a:t>Lime</a:t>
            </a:r>
            <a:r>
              <a:rPr sz="2400" spc="-5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C0504D"/>
                </a:solidFill>
                <a:latin typeface="Calibri"/>
                <a:cs typeface="Calibri"/>
              </a:rPr>
              <a:t>softening</a:t>
            </a:r>
            <a:r>
              <a:rPr sz="2400" spc="-3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C0504D"/>
                </a:solidFill>
                <a:latin typeface="Calibri"/>
                <a:cs typeface="Calibri"/>
              </a:rPr>
              <a:t>is</a:t>
            </a:r>
            <a:r>
              <a:rPr sz="2400" spc="-4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C0504D"/>
                </a:solidFill>
                <a:latin typeface="Calibri"/>
                <a:cs typeface="Calibri"/>
              </a:rPr>
              <a:t>not</a:t>
            </a:r>
            <a:r>
              <a:rPr sz="2400" spc="-3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C0504D"/>
                </a:solidFill>
                <a:latin typeface="Calibri"/>
                <a:cs typeface="Calibri"/>
              </a:rPr>
              <a:t>preferred</a:t>
            </a:r>
            <a:r>
              <a:rPr sz="2400" spc="-3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C0504D"/>
                </a:solidFill>
                <a:latin typeface="Calibri"/>
                <a:cs typeface="Calibri"/>
              </a:rPr>
              <a:t>due</a:t>
            </a:r>
            <a:r>
              <a:rPr sz="2400" spc="-3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C0504D"/>
                </a:solidFill>
                <a:latin typeface="Calibri"/>
                <a:cs typeface="Calibri"/>
              </a:rPr>
              <a:t>to</a:t>
            </a:r>
            <a:r>
              <a:rPr sz="2400" spc="-5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C0504D"/>
                </a:solidFill>
                <a:latin typeface="Calibri"/>
                <a:cs typeface="Calibri"/>
              </a:rPr>
              <a:t>high</a:t>
            </a:r>
            <a:r>
              <a:rPr sz="2400" spc="-5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C0504D"/>
                </a:solidFill>
                <a:latin typeface="Calibri"/>
                <a:cs typeface="Calibri"/>
              </a:rPr>
              <a:t>pH</a:t>
            </a:r>
            <a:r>
              <a:rPr sz="2400" spc="-3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C0504D"/>
                </a:solidFill>
                <a:latin typeface="Calibri"/>
                <a:cs typeface="Calibri"/>
              </a:rPr>
              <a:t>of</a:t>
            </a:r>
            <a:r>
              <a:rPr sz="2400" spc="-4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C0504D"/>
                </a:solidFill>
                <a:latin typeface="Calibri"/>
                <a:cs typeface="Calibri"/>
              </a:rPr>
              <a:t>softened</a:t>
            </a:r>
            <a:r>
              <a:rPr sz="2400" spc="-2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C0504D"/>
                </a:solidFill>
                <a:latin typeface="Calibri"/>
                <a:cs typeface="Calibri"/>
              </a:rPr>
              <a:t>water.</a:t>
            </a:r>
            <a:endParaRPr sz="2400">
              <a:latin typeface="Calibri"/>
              <a:cs typeface="Calibri"/>
            </a:endParaRPr>
          </a:p>
          <a:p>
            <a:pPr marL="647700" algn="just">
              <a:lnSpc>
                <a:spcPts val="2595"/>
              </a:lnSpc>
            </a:pPr>
            <a:r>
              <a:rPr sz="2400" dirty="0">
                <a:solidFill>
                  <a:srgbClr val="C0504D"/>
                </a:solidFill>
                <a:latin typeface="Calibri"/>
                <a:cs typeface="Calibri"/>
              </a:rPr>
              <a:t>(Acid</a:t>
            </a:r>
            <a:r>
              <a:rPr sz="2400" spc="-7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C0504D"/>
                </a:solidFill>
                <a:latin typeface="Calibri"/>
                <a:cs typeface="Calibri"/>
              </a:rPr>
              <a:t>dosing</a:t>
            </a:r>
            <a:r>
              <a:rPr sz="2400" spc="-4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C0504D"/>
                </a:solidFill>
                <a:latin typeface="Calibri"/>
                <a:cs typeface="Calibri"/>
              </a:rPr>
              <a:t>required</a:t>
            </a:r>
            <a:r>
              <a:rPr sz="2400" spc="-3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C0504D"/>
                </a:solidFill>
                <a:latin typeface="Calibri"/>
                <a:cs typeface="Calibri"/>
              </a:rPr>
              <a:t>for</a:t>
            </a:r>
            <a:r>
              <a:rPr sz="2400" spc="-4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C0504D"/>
                </a:solidFill>
                <a:latin typeface="Calibri"/>
                <a:cs typeface="Calibri"/>
              </a:rPr>
              <a:t>pH</a:t>
            </a:r>
            <a:r>
              <a:rPr sz="2400" spc="-4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C0504D"/>
                </a:solidFill>
                <a:latin typeface="Calibri"/>
                <a:cs typeface="Calibri"/>
              </a:rPr>
              <a:t>control)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07340" y="6102807"/>
            <a:ext cx="7851775" cy="683895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622300" marR="5080" indent="-609600">
              <a:lnSpc>
                <a:spcPts val="2300"/>
              </a:lnSpc>
              <a:spcBef>
                <a:spcPts val="660"/>
              </a:spcBef>
            </a:pPr>
            <a:r>
              <a:rPr sz="2400" dirty="0">
                <a:solidFill>
                  <a:srgbClr val="C0504D"/>
                </a:solidFill>
                <a:latin typeface="Calibri"/>
                <a:cs typeface="Calibri"/>
              </a:rPr>
              <a:t>In</a:t>
            </a:r>
            <a:r>
              <a:rPr sz="2400" spc="-5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C0504D"/>
                </a:solidFill>
                <a:latin typeface="Calibri"/>
                <a:cs typeface="Calibri"/>
              </a:rPr>
              <a:t>case</a:t>
            </a:r>
            <a:r>
              <a:rPr sz="2400" spc="-6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C0504D"/>
                </a:solidFill>
                <a:latin typeface="Calibri"/>
                <a:cs typeface="Calibri"/>
              </a:rPr>
              <a:t>of</a:t>
            </a:r>
            <a:r>
              <a:rPr sz="2400" spc="-5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C0504D"/>
                </a:solidFill>
                <a:latin typeface="Calibri"/>
                <a:cs typeface="Calibri"/>
              </a:rPr>
              <a:t>Ion</a:t>
            </a:r>
            <a:r>
              <a:rPr sz="2400" spc="-6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C0504D"/>
                </a:solidFill>
                <a:latin typeface="Calibri"/>
                <a:cs typeface="Calibri"/>
              </a:rPr>
              <a:t>exchange</a:t>
            </a:r>
            <a:r>
              <a:rPr sz="2400" spc="-5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C0504D"/>
                </a:solidFill>
                <a:latin typeface="Calibri"/>
                <a:cs typeface="Calibri"/>
              </a:rPr>
              <a:t>softening</a:t>
            </a:r>
            <a:r>
              <a:rPr sz="2400" spc="-5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C0504D"/>
                </a:solidFill>
                <a:latin typeface="Calibri"/>
                <a:cs typeface="Calibri"/>
              </a:rPr>
              <a:t>(base</a:t>
            </a:r>
            <a:r>
              <a:rPr sz="2400" spc="-5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C0504D"/>
                </a:solidFill>
                <a:latin typeface="Calibri"/>
                <a:cs typeface="Calibri"/>
              </a:rPr>
              <a:t>exchanger)</a:t>
            </a:r>
            <a:r>
              <a:rPr sz="2400" spc="-7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C0504D"/>
                </a:solidFill>
                <a:latin typeface="Calibri"/>
                <a:cs typeface="Calibri"/>
              </a:rPr>
              <a:t>discharge</a:t>
            </a:r>
            <a:r>
              <a:rPr sz="2400" spc="-5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spc="-25" dirty="0">
                <a:solidFill>
                  <a:srgbClr val="C0504D"/>
                </a:solidFill>
                <a:latin typeface="Calibri"/>
                <a:cs typeface="Calibri"/>
              </a:rPr>
              <a:t>of </a:t>
            </a:r>
            <a:r>
              <a:rPr sz="2400" dirty="0">
                <a:solidFill>
                  <a:srgbClr val="C0504D"/>
                </a:solidFill>
                <a:latin typeface="Calibri"/>
                <a:cs typeface="Calibri"/>
              </a:rPr>
              <a:t>waste</a:t>
            </a:r>
            <a:r>
              <a:rPr sz="2400" spc="-7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C0504D"/>
                </a:solidFill>
                <a:latin typeface="Calibri"/>
                <a:cs typeface="Calibri"/>
              </a:rPr>
              <a:t>regenerant</a:t>
            </a:r>
            <a:r>
              <a:rPr sz="2400" spc="-5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C0504D"/>
                </a:solidFill>
                <a:latin typeface="Calibri"/>
                <a:cs typeface="Calibri"/>
              </a:rPr>
              <a:t>(brine</a:t>
            </a:r>
            <a:r>
              <a:rPr sz="2400" spc="-4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C0504D"/>
                </a:solidFill>
                <a:latin typeface="Calibri"/>
                <a:cs typeface="Calibri"/>
              </a:rPr>
              <a:t>solution)</a:t>
            </a:r>
            <a:r>
              <a:rPr sz="2400" spc="-6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C0504D"/>
                </a:solidFill>
                <a:latin typeface="Calibri"/>
                <a:cs typeface="Calibri"/>
              </a:rPr>
              <a:t>is</a:t>
            </a:r>
            <a:r>
              <a:rPr sz="2400" spc="-4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C0504D"/>
                </a:solidFill>
                <a:latin typeface="Calibri"/>
                <a:cs typeface="Calibri"/>
              </a:rPr>
              <a:t>problematic.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19200" y="0"/>
            <a:ext cx="6019800" cy="685800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165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0"/>
              </a:spcBef>
            </a:pPr>
            <a:r>
              <a:rPr sz="3600" b="0" dirty="0">
                <a:latin typeface="Calibri"/>
                <a:cs typeface="Calibri"/>
              </a:rPr>
              <a:t>Scale</a:t>
            </a:r>
            <a:r>
              <a:rPr sz="3600" b="0" spc="-95" dirty="0">
                <a:latin typeface="Calibri"/>
                <a:cs typeface="Calibri"/>
              </a:rPr>
              <a:t> </a:t>
            </a:r>
            <a:r>
              <a:rPr sz="3600" b="0" dirty="0">
                <a:latin typeface="Calibri"/>
                <a:cs typeface="Calibri"/>
              </a:rPr>
              <a:t>Control</a:t>
            </a:r>
            <a:r>
              <a:rPr sz="3600" b="0" spc="-65" dirty="0">
                <a:latin typeface="Calibri"/>
                <a:cs typeface="Calibri"/>
              </a:rPr>
              <a:t> </a:t>
            </a:r>
            <a:r>
              <a:rPr sz="3600" b="0" spc="-10" dirty="0">
                <a:latin typeface="Calibri"/>
                <a:cs typeface="Calibri"/>
              </a:rPr>
              <a:t>Program</a:t>
            </a:r>
            <a:endParaRPr sz="36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39140" y="2275332"/>
            <a:ext cx="2643505" cy="677545"/>
            <a:chOff x="739140" y="2275332"/>
            <a:chExt cx="2643505" cy="67754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9140" y="2275332"/>
              <a:ext cx="595122" cy="67741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2124" y="2474976"/>
              <a:ext cx="383273" cy="46405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3272" y="2275332"/>
              <a:ext cx="753617" cy="67741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44752" y="2474976"/>
              <a:ext cx="383273" cy="46405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56004" y="2275332"/>
              <a:ext cx="1588770" cy="67741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802635" y="2474976"/>
              <a:ext cx="383273" cy="46405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43784" y="2275332"/>
              <a:ext cx="497573" cy="67741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99232" y="2474976"/>
              <a:ext cx="383273" cy="464058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3864864" y="2275332"/>
            <a:ext cx="2870835" cy="677545"/>
            <a:chOff x="3864864" y="2275332"/>
            <a:chExt cx="2870835" cy="677545"/>
          </a:xfrm>
        </p:grpSpPr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864864" y="2275332"/>
              <a:ext cx="1066038" cy="67741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88764" y="2474976"/>
              <a:ext cx="383273" cy="46405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700016" y="2275332"/>
              <a:ext cx="988313" cy="67741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46192" y="2404872"/>
              <a:ext cx="383273" cy="46405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457444" y="2275332"/>
              <a:ext cx="970026" cy="67741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85332" y="2474976"/>
              <a:ext cx="383273" cy="46405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126480" y="2275332"/>
              <a:ext cx="608837" cy="677418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243840" y="924813"/>
            <a:ext cx="8348345" cy="4370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85165" indent="-608965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685165" algn="l"/>
              </a:tabLst>
            </a:pPr>
            <a:r>
              <a:rPr sz="2800" b="1" dirty="0">
                <a:solidFill>
                  <a:srgbClr val="0000FF"/>
                </a:solidFill>
                <a:latin typeface="Calibri"/>
                <a:cs typeface="Calibri"/>
              </a:rPr>
              <a:t>Acid</a:t>
            </a:r>
            <a:r>
              <a:rPr sz="2800" b="1" spc="-5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800" b="1" spc="-20" dirty="0">
                <a:solidFill>
                  <a:srgbClr val="0000FF"/>
                </a:solidFill>
                <a:latin typeface="Calibri"/>
                <a:cs typeface="Calibri"/>
              </a:rPr>
              <a:t>Feed</a:t>
            </a:r>
            <a:endParaRPr sz="2800">
              <a:latin typeface="Calibri"/>
              <a:cs typeface="Calibri"/>
            </a:endParaRPr>
          </a:p>
          <a:p>
            <a:pPr marL="685800">
              <a:lnSpc>
                <a:spcPct val="100000"/>
              </a:lnSpc>
              <a:spcBef>
                <a:spcPts val="2330"/>
              </a:spcBef>
            </a:pPr>
            <a:r>
              <a:rPr sz="2400" dirty="0">
                <a:solidFill>
                  <a:srgbClr val="0000FF"/>
                </a:solidFill>
                <a:latin typeface="Calibri"/>
                <a:cs typeface="Calibri"/>
              </a:rPr>
              <a:t>Sulfuric</a:t>
            </a:r>
            <a:r>
              <a:rPr sz="2400" spc="-3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00FF"/>
                </a:solidFill>
                <a:latin typeface="Calibri"/>
                <a:cs typeface="Calibri"/>
              </a:rPr>
              <a:t>acid</a:t>
            </a:r>
            <a:r>
              <a:rPr sz="2400" spc="-3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00FF"/>
                </a:solidFill>
                <a:latin typeface="Calibri"/>
                <a:cs typeface="Calibri"/>
              </a:rPr>
              <a:t>addition</a:t>
            </a:r>
            <a:r>
              <a:rPr sz="2400" spc="-3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00FF"/>
                </a:solidFill>
                <a:latin typeface="Calibri"/>
                <a:cs typeface="Calibri"/>
              </a:rPr>
              <a:t>reduce</a:t>
            </a:r>
            <a:r>
              <a:rPr sz="2400" spc="-2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000FF"/>
                </a:solidFill>
                <a:latin typeface="Calibri"/>
                <a:cs typeface="Calibri"/>
              </a:rPr>
              <a:t>bicarbonate</a:t>
            </a:r>
            <a:r>
              <a:rPr sz="2400" spc="-3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00FF"/>
                </a:solidFill>
                <a:latin typeface="Calibri"/>
                <a:cs typeface="Calibri"/>
              </a:rPr>
              <a:t>alkalinity</a:t>
            </a:r>
            <a:r>
              <a:rPr sz="2400" spc="-4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00FF"/>
                </a:solidFill>
                <a:latin typeface="Calibri"/>
                <a:cs typeface="Calibri"/>
              </a:rPr>
              <a:t>as</a:t>
            </a:r>
            <a:r>
              <a:rPr sz="2400" spc="-3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000FF"/>
                </a:solidFill>
                <a:latin typeface="Calibri"/>
                <a:cs typeface="Calibri"/>
              </a:rPr>
              <a:t>follows</a:t>
            </a:r>
            <a:endParaRPr sz="2400">
              <a:latin typeface="Calibri"/>
              <a:cs typeface="Calibri"/>
            </a:endParaRPr>
          </a:p>
          <a:p>
            <a:pPr marL="685800">
              <a:lnSpc>
                <a:spcPct val="100000"/>
              </a:lnSpc>
              <a:spcBef>
                <a:spcPts val="2630"/>
              </a:spcBef>
              <a:tabLst>
                <a:tab pos="3811904" algn="l"/>
              </a:tabLst>
            </a:pPr>
            <a:r>
              <a:rPr sz="3600" b="1" baseline="1157" dirty="0">
                <a:solidFill>
                  <a:srgbClr val="336600"/>
                </a:solidFill>
                <a:latin typeface="Calibri"/>
                <a:cs typeface="Calibri"/>
              </a:rPr>
              <a:t>H</a:t>
            </a:r>
            <a:r>
              <a:rPr sz="2400" b="1" baseline="-19097" dirty="0">
                <a:solidFill>
                  <a:srgbClr val="336600"/>
                </a:solidFill>
                <a:latin typeface="Calibri"/>
                <a:cs typeface="Calibri"/>
              </a:rPr>
              <a:t>2</a:t>
            </a:r>
            <a:r>
              <a:rPr sz="3600" b="1" baseline="1157" dirty="0">
                <a:solidFill>
                  <a:srgbClr val="336600"/>
                </a:solidFill>
                <a:latin typeface="Calibri"/>
                <a:cs typeface="Calibri"/>
              </a:rPr>
              <a:t>SO</a:t>
            </a:r>
            <a:r>
              <a:rPr sz="2400" b="1" baseline="-19097" dirty="0">
                <a:solidFill>
                  <a:srgbClr val="336600"/>
                </a:solidFill>
                <a:latin typeface="Calibri"/>
                <a:cs typeface="Calibri"/>
              </a:rPr>
              <a:t>4</a:t>
            </a:r>
            <a:r>
              <a:rPr sz="2400" b="1" spc="217" baseline="-19097" dirty="0">
                <a:solidFill>
                  <a:srgbClr val="336600"/>
                </a:solidFill>
                <a:latin typeface="Calibri"/>
                <a:cs typeface="Calibri"/>
              </a:rPr>
              <a:t> </a:t>
            </a:r>
            <a:r>
              <a:rPr sz="3600" b="1" baseline="1157" dirty="0">
                <a:solidFill>
                  <a:srgbClr val="336600"/>
                </a:solidFill>
                <a:latin typeface="Calibri"/>
                <a:cs typeface="Calibri"/>
              </a:rPr>
              <a:t>+</a:t>
            </a:r>
            <a:r>
              <a:rPr sz="3600" b="1" spc="-60" baseline="1157" dirty="0">
                <a:solidFill>
                  <a:srgbClr val="336600"/>
                </a:solidFill>
                <a:latin typeface="Calibri"/>
                <a:cs typeface="Calibri"/>
              </a:rPr>
              <a:t> </a:t>
            </a:r>
            <a:r>
              <a:rPr sz="3600" b="1" spc="-15" baseline="1157" dirty="0">
                <a:solidFill>
                  <a:srgbClr val="336600"/>
                </a:solidFill>
                <a:latin typeface="Calibri"/>
                <a:cs typeface="Calibri"/>
              </a:rPr>
              <a:t>Ca(HCO</a:t>
            </a:r>
            <a:r>
              <a:rPr sz="2400" b="1" spc="-15" baseline="-19097" dirty="0">
                <a:solidFill>
                  <a:srgbClr val="336600"/>
                </a:solidFill>
                <a:latin typeface="Calibri"/>
                <a:cs typeface="Calibri"/>
              </a:rPr>
              <a:t>3</a:t>
            </a:r>
            <a:r>
              <a:rPr sz="3600" b="1" spc="-15" baseline="1157" dirty="0">
                <a:solidFill>
                  <a:srgbClr val="336600"/>
                </a:solidFill>
                <a:latin typeface="Calibri"/>
                <a:cs typeface="Calibri"/>
              </a:rPr>
              <a:t>)</a:t>
            </a:r>
            <a:r>
              <a:rPr sz="2400" b="1" spc="-15" baseline="-19097" dirty="0">
                <a:solidFill>
                  <a:srgbClr val="336600"/>
                </a:solidFill>
                <a:latin typeface="Calibri"/>
                <a:cs typeface="Calibri"/>
              </a:rPr>
              <a:t>2</a:t>
            </a:r>
            <a:r>
              <a:rPr sz="2400" b="1" baseline="-19097" dirty="0">
                <a:solidFill>
                  <a:srgbClr val="336600"/>
                </a:solidFill>
                <a:latin typeface="Calibri"/>
                <a:cs typeface="Calibri"/>
              </a:rPr>
              <a:t>	</a:t>
            </a:r>
            <a:r>
              <a:rPr sz="3600" b="1" baseline="1157" dirty="0">
                <a:solidFill>
                  <a:srgbClr val="336600"/>
                </a:solidFill>
                <a:latin typeface="Calibri"/>
                <a:cs typeface="Calibri"/>
              </a:rPr>
              <a:t>CaSO</a:t>
            </a:r>
            <a:r>
              <a:rPr sz="2400" b="1" baseline="-19097" dirty="0">
                <a:solidFill>
                  <a:srgbClr val="336600"/>
                </a:solidFill>
                <a:latin typeface="Calibri"/>
                <a:cs typeface="Calibri"/>
              </a:rPr>
              <a:t>4</a:t>
            </a:r>
            <a:r>
              <a:rPr sz="2400" b="1" spc="209" baseline="-19097" dirty="0">
                <a:solidFill>
                  <a:srgbClr val="336600"/>
                </a:solidFill>
                <a:latin typeface="Calibri"/>
                <a:cs typeface="Calibri"/>
              </a:rPr>
              <a:t> </a:t>
            </a:r>
            <a:r>
              <a:rPr sz="3600" b="1" baseline="1157" dirty="0">
                <a:solidFill>
                  <a:srgbClr val="336600"/>
                </a:solidFill>
                <a:latin typeface="Calibri"/>
                <a:cs typeface="Calibri"/>
              </a:rPr>
              <a:t>+</a:t>
            </a:r>
            <a:r>
              <a:rPr sz="3600" b="1" spc="-67" baseline="1157" dirty="0">
                <a:solidFill>
                  <a:srgbClr val="336600"/>
                </a:solidFill>
                <a:latin typeface="Calibri"/>
                <a:cs typeface="Calibri"/>
              </a:rPr>
              <a:t> </a:t>
            </a:r>
            <a:r>
              <a:rPr sz="3600" b="1" baseline="1157" dirty="0">
                <a:solidFill>
                  <a:srgbClr val="336600"/>
                </a:solidFill>
                <a:latin typeface="Calibri"/>
                <a:cs typeface="Calibri"/>
              </a:rPr>
              <a:t>CO</a:t>
            </a:r>
            <a:r>
              <a:rPr sz="1600" b="1" dirty="0">
                <a:solidFill>
                  <a:srgbClr val="336600"/>
                </a:solidFill>
                <a:latin typeface="Calibri"/>
                <a:cs typeface="Calibri"/>
              </a:rPr>
              <a:t>2</a:t>
            </a:r>
            <a:r>
              <a:rPr sz="1600" b="1" spc="145" dirty="0">
                <a:solidFill>
                  <a:srgbClr val="336600"/>
                </a:solidFill>
                <a:latin typeface="Calibri"/>
                <a:cs typeface="Calibri"/>
              </a:rPr>
              <a:t> </a:t>
            </a:r>
            <a:r>
              <a:rPr sz="3600" b="1" baseline="1157" dirty="0">
                <a:solidFill>
                  <a:srgbClr val="336600"/>
                </a:solidFill>
                <a:latin typeface="Calibri"/>
                <a:cs typeface="Calibri"/>
              </a:rPr>
              <a:t>+</a:t>
            </a:r>
            <a:r>
              <a:rPr sz="3600" b="1" spc="-60" baseline="1157" dirty="0">
                <a:solidFill>
                  <a:srgbClr val="336600"/>
                </a:solidFill>
                <a:latin typeface="Calibri"/>
                <a:cs typeface="Calibri"/>
              </a:rPr>
              <a:t> </a:t>
            </a:r>
            <a:r>
              <a:rPr sz="3600" b="1" spc="-30" baseline="1157" dirty="0">
                <a:solidFill>
                  <a:srgbClr val="336600"/>
                </a:solidFill>
                <a:latin typeface="Calibri"/>
                <a:cs typeface="Calibri"/>
              </a:rPr>
              <a:t>2H</a:t>
            </a:r>
            <a:r>
              <a:rPr sz="2400" b="1" spc="-30" baseline="-19097" dirty="0">
                <a:solidFill>
                  <a:srgbClr val="336600"/>
                </a:solidFill>
                <a:latin typeface="Calibri"/>
                <a:cs typeface="Calibri"/>
              </a:rPr>
              <a:t>2</a:t>
            </a:r>
            <a:r>
              <a:rPr sz="3600" b="1" spc="-30" baseline="1157" dirty="0">
                <a:solidFill>
                  <a:srgbClr val="336600"/>
                </a:solidFill>
                <a:latin typeface="Calibri"/>
                <a:cs typeface="Calibri"/>
              </a:rPr>
              <a:t>O</a:t>
            </a:r>
            <a:endParaRPr sz="3600" baseline="1157">
              <a:latin typeface="Calibri"/>
              <a:cs typeface="Calibri"/>
            </a:endParaRPr>
          </a:p>
          <a:p>
            <a:pPr marL="685165" indent="-608965">
              <a:lnSpc>
                <a:spcPct val="100000"/>
              </a:lnSpc>
              <a:spcBef>
                <a:spcPts val="2915"/>
              </a:spcBef>
              <a:buFont typeface="Arial MT"/>
              <a:buChar char="•"/>
              <a:tabLst>
                <a:tab pos="685165" algn="l"/>
                <a:tab pos="2038985" algn="l"/>
                <a:tab pos="3740150" algn="l"/>
              </a:tabLst>
            </a:pPr>
            <a:r>
              <a:rPr sz="2800" b="1" spc="-10" dirty="0">
                <a:solidFill>
                  <a:srgbClr val="0000FF"/>
                </a:solidFill>
                <a:latin typeface="Calibri"/>
                <a:cs typeface="Calibri"/>
              </a:rPr>
              <a:t>Alkaline</a:t>
            </a:r>
            <a:r>
              <a:rPr sz="2800" b="1" dirty="0">
                <a:solidFill>
                  <a:srgbClr val="0000FF"/>
                </a:solidFill>
                <a:latin typeface="Calibri"/>
                <a:cs typeface="Calibri"/>
              </a:rPr>
              <a:t>	</a:t>
            </a:r>
            <a:r>
              <a:rPr sz="2800" b="1" spc="-10" dirty="0">
                <a:solidFill>
                  <a:srgbClr val="0000FF"/>
                </a:solidFill>
                <a:latin typeface="Calibri"/>
                <a:cs typeface="Calibri"/>
              </a:rPr>
              <a:t>Treatment</a:t>
            </a:r>
            <a:r>
              <a:rPr sz="2800" b="1" dirty="0">
                <a:solidFill>
                  <a:srgbClr val="0000FF"/>
                </a:solidFill>
                <a:latin typeface="Calibri"/>
                <a:cs typeface="Calibri"/>
              </a:rPr>
              <a:t>	</a:t>
            </a:r>
            <a:r>
              <a:rPr sz="2800" b="1" spc="-10" dirty="0">
                <a:solidFill>
                  <a:srgbClr val="0000FF"/>
                </a:solidFill>
                <a:latin typeface="Calibri"/>
                <a:cs typeface="Calibri"/>
              </a:rPr>
              <a:t>Method</a:t>
            </a:r>
            <a:endParaRPr sz="2800">
              <a:latin typeface="Calibri"/>
              <a:cs typeface="Calibri"/>
            </a:endParaRPr>
          </a:p>
          <a:p>
            <a:pPr marL="685800" marR="30480">
              <a:lnSpc>
                <a:spcPct val="100000"/>
              </a:lnSpc>
              <a:spcBef>
                <a:spcPts val="2335"/>
              </a:spcBef>
              <a:tabLst>
                <a:tab pos="3197225" algn="l"/>
                <a:tab pos="3606800" algn="l"/>
                <a:tab pos="4110354" algn="l"/>
                <a:tab pos="4971415" algn="l"/>
              </a:tabLst>
            </a:pPr>
            <a:r>
              <a:rPr sz="2400" b="1" dirty="0">
                <a:solidFill>
                  <a:srgbClr val="9900FF"/>
                </a:solidFill>
                <a:latin typeface="Calibri"/>
                <a:cs typeface="Calibri"/>
              </a:rPr>
              <a:t>Alkaline</a:t>
            </a:r>
            <a:r>
              <a:rPr sz="2400" b="1" spc="-105" dirty="0">
                <a:solidFill>
                  <a:srgbClr val="9900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9900FF"/>
                </a:solidFill>
                <a:latin typeface="Calibri"/>
                <a:cs typeface="Calibri"/>
              </a:rPr>
              <a:t>treatment</a:t>
            </a:r>
            <a:r>
              <a:rPr sz="2400" b="1" dirty="0">
                <a:solidFill>
                  <a:srgbClr val="9900FF"/>
                </a:solidFill>
                <a:latin typeface="Calibri"/>
                <a:cs typeface="Calibri"/>
              </a:rPr>
              <a:t>	</a:t>
            </a:r>
            <a:r>
              <a:rPr sz="2400" b="1" spc="-515" dirty="0">
                <a:solidFill>
                  <a:srgbClr val="9900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9900FF"/>
                </a:solidFill>
                <a:latin typeface="Calibri"/>
                <a:cs typeface="Calibri"/>
              </a:rPr>
              <a:t>programs</a:t>
            </a:r>
            <a:r>
              <a:rPr sz="2400" b="1" spc="-90" dirty="0">
                <a:solidFill>
                  <a:srgbClr val="9900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9900FF"/>
                </a:solidFill>
                <a:latin typeface="Calibri"/>
                <a:cs typeface="Calibri"/>
              </a:rPr>
              <a:t>are</a:t>
            </a:r>
            <a:r>
              <a:rPr sz="2400" b="1" spc="-60" dirty="0">
                <a:solidFill>
                  <a:srgbClr val="9900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9900FF"/>
                </a:solidFill>
                <a:latin typeface="Calibri"/>
                <a:cs typeface="Calibri"/>
              </a:rPr>
              <a:t>designed</a:t>
            </a:r>
            <a:r>
              <a:rPr sz="2400" b="1" spc="-50" dirty="0">
                <a:solidFill>
                  <a:srgbClr val="9900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9900FF"/>
                </a:solidFill>
                <a:latin typeface="Calibri"/>
                <a:cs typeface="Calibri"/>
              </a:rPr>
              <a:t>to</a:t>
            </a:r>
            <a:r>
              <a:rPr sz="2400" b="1" spc="-65" dirty="0">
                <a:solidFill>
                  <a:srgbClr val="9900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9900FF"/>
                </a:solidFill>
                <a:latin typeface="Calibri"/>
                <a:cs typeface="Calibri"/>
              </a:rPr>
              <a:t>either</a:t>
            </a:r>
            <a:r>
              <a:rPr sz="2400" b="1" spc="-45" dirty="0">
                <a:solidFill>
                  <a:srgbClr val="9900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9900FF"/>
                </a:solidFill>
                <a:latin typeface="Calibri"/>
                <a:cs typeface="Calibri"/>
              </a:rPr>
              <a:t>keep </a:t>
            </a:r>
            <a:r>
              <a:rPr sz="2400" b="1" dirty="0">
                <a:solidFill>
                  <a:srgbClr val="9900FF"/>
                </a:solidFill>
                <a:latin typeface="Calibri"/>
                <a:cs typeface="Calibri"/>
              </a:rPr>
              <a:t>calcium</a:t>
            </a:r>
            <a:r>
              <a:rPr sz="2400" b="1" spc="-40" dirty="0">
                <a:solidFill>
                  <a:srgbClr val="9900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9900FF"/>
                </a:solidFill>
                <a:latin typeface="Calibri"/>
                <a:cs typeface="Calibri"/>
              </a:rPr>
              <a:t>in</a:t>
            </a:r>
            <a:r>
              <a:rPr sz="2400" b="1" spc="-10" dirty="0">
                <a:solidFill>
                  <a:srgbClr val="9900FF"/>
                </a:solidFill>
                <a:latin typeface="Calibri"/>
                <a:cs typeface="Calibri"/>
              </a:rPr>
              <a:t> solution</a:t>
            </a:r>
            <a:r>
              <a:rPr sz="2400" b="1" dirty="0">
                <a:solidFill>
                  <a:srgbClr val="9900FF"/>
                </a:solidFill>
                <a:latin typeface="Calibri"/>
                <a:cs typeface="Calibri"/>
              </a:rPr>
              <a:t>	</a:t>
            </a:r>
            <a:r>
              <a:rPr sz="2400" b="1" spc="-25" dirty="0">
                <a:solidFill>
                  <a:srgbClr val="9900FF"/>
                </a:solidFill>
                <a:latin typeface="Calibri"/>
                <a:cs typeface="Calibri"/>
              </a:rPr>
              <a:t>or</a:t>
            </a:r>
            <a:r>
              <a:rPr sz="2400" b="1" dirty="0">
                <a:solidFill>
                  <a:srgbClr val="9900FF"/>
                </a:solidFill>
                <a:latin typeface="Calibri"/>
                <a:cs typeface="Calibri"/>
              </a:rPr>
              <a:t>	to</a:t>
            </a:r>
            <a:r>
              <a:rPr sz="2400" b="1" spc="-50" dirty="0">
                <a:solidFill>
                  <a:srgbClr val="9900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9900FF"/>
                </a:solidFill>
                <a:latin typeface="Calibri"/>
                <a:cs typeface="Calibri"/>
              </a:rPr>
              <a:t>modify</a:t>
            </a:r>
            <a:r>
              <a:rPr sz="2400" b="1" dirty="0">
                <a:solidFill>
                  <a:srgbClr val="9900FF"/>
                </a:solidFill>
                <a:latin typeface="Calibri"/>
                <a:cs typeface="Calibri"/>
              </a:rPr>
              <a:t>	the</a:t>
            </a:r>
            <a:r>
              <a:rPr sz="2400" b="1" spc="-60" dirty="0">
                <a:solidFill>
                  <a:srgbClr val="9900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9900FF"/>
                </a:solidFill>
                <a:latin typeface="Calibri"/>
                <a:cs typeface="Calibri"/>
              </a:rPr>
              <a:t>crystalline</a:t>
            </a:r>
            <a:r>
              <a:rPr sz="2400" b="1" spc="-70" dirty="0">
                <a:solidFill>
                  <a:srgbClr val="9900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9900FF"/>
                </a:solidFill>
                <a:latin typeface="Calibri"/>
                <a:cs typeface="Calibri"/>
              </a:rPr>
              <a:t>structure</a:t>
            </a:r>
            <a:r>
              <a:rPr sz="2400" b="1" spc="-50" dirty="0">
                <a:solidFill>
                  <a:srgbClr val="9900FF"/>
                </a:solidFill>
                <a:latin typeface="Calibri"/>
                <a:cs typeface="Calibri"/>
              </a:rPr>
              <a:t> </a:t>
            </a:r>
            <a:r>
              <a:rPr sz="2400" b="1" spc="-25" dirty="0">
                <a:solidFill>
                  <a:srgbClr val="9900FF"/>
                </a:solidFill>
                <a:latin typeface="Calibri"/>
                <a:cs typeface="Calibri"/>
              </a:rPr>
              <a:t>of </a:t>
            </a:r>
            <a:r>
              <a:rPr sz="2400" b="1" dirty="0">
                <a:solidFill>
                  <a:srgbClr val="9900FF"/>
                </a:solidFill>
                <a:latin typeface="Calibri"/>
                <a:cs typeface="Calibri"/>
              </a:rPr>
              <a:t>calcium</a:t>
            </a:r>
            <a:r>
              <a:rPr sz="2400" b="1" spc="-75" dirty="0">
                <a:solidFill>
                  <a:srgbClr val="9900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9900FF"/>
                </a:solidFill>
                <a:latin typeface="Calibri"/>
                <a:cs typeface="Calibri"/>
              </a:rPr>
              <a:t>carbonate,</a:t>
            </a:r>
            <a:r>
              <a:rPr sz="2400" b="1" spc="-50" dirty="0">
                <a:solidFill>
                  <a:srgbClr val="9900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9900FF"/>
                </a:solidFill>
                <a:latin typeface="Calibri"/>
                <a:cs typeface="Calibri"/>
              </a:rPr>
              <a:t>which</a:t>
            </a:r>
            <a:r>
              <a:rPr sz="2400" b="1" dirty="0">
                <a:solidFill>
                  <a:srgbClr val="9900FF"/>
                </a:solidFill>
                <a:latin typeface="Calibri"/>
                <a:cs typeface="Calibri"/>
              </a:rPr>
              <a:t>	</a:t>
            </a:r>
            <a:r>
              <a:rPr sz="2400" b="1" spc="-10" dirty="0">
                <a:solidFill>
                  <a:srgbClr val="9900FF"/>
                </a:solidFill>
                <a:latin typeface="Calibri"/>
                <a:cs typeface="Calibri"/>
              </a:rPr>
              <a:t>precipitates</a:t>
            </a:r>
            <a:r>
              <a:rPr sz="2400" b="1" spc="-50" dirty="0">
                <a:solidFill>
                  <a:srgbClr val="9900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9900FF"/>
                </a:solidFill>
                <a:latin typeface="Calibri"/>
                <a:cs typeface="Calibri"/>
              </a:rPr>
              <a:t>as</a:t>
            </a:r>
            <a:r>
              <a:rPr sz="2400" b="1" spc="-60" dirty="0">
                <a:solidFill>
                  <a:srgbClr val="9900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9900FF"/>
                </a:solidFill>
                <a:latin typeface="Calibri"/>
                <a:cs typeface="Calibri"/>
              </a:rPr>
              <a:t>sludge</a:t>
            </a:r>
            <a:r>
              <a:rPr sz="2400" b="1" spc="-70" dirty="0">
                <a:solidFill>
                  <a:srgbClr val="9900FF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rgbClr val="9900FF"/>
                </a:solidFill>
                <a:latin typeface="Calibri"/>
                <a:cs typeface="Calibri"/>
              </a:rPr>
              <a:t>like </a:t>
            </a:r>
            <a:r>
              <a:rPr sz="2400" b="1" dirty="0">
                <a:solidFill>
                  <a:srgbClr val="9900FF"/>
                </a:solidFill>
                <a:latin typeface="Calibri"/>
                <a:cs typeface="Calibri"/>
              </a:rPr>
              <a:t>product,</a:t>
            </a:r>
            <a:r>
              <a:rPr sz="2400" b="1" spc="-25" dirty="0">
                <a:solidFill>
                  <a:srgbClr val="9900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9900FF"/>
                </a:solidFill>
                <a:latin typeface="Calibri"/>
                <a:cs typeface="Calibri"/>
              </a:rPr>
              <a:t>which</a:t>
            </a:r>
            <a:r>
              <a:rPr sz="2400" b="1" spc="-40" dirty="0">
                <a:solidFill>
                  <a:srgbClr val="9900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9900FF"/>
                </a:solidFill>
                <a:latin typeface="Calibri"/>
                <a:cs typeface="Calibri"/>
              </a:rPr>
              <a:t>can</a:t>
            </a:r>
            <a:r>
              <a:rPr sz="2400" b="1" spc="-45" dirty="0">
                <a:solidFill>
                  <a:srgbClr val="9900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9900FF"/>
                </a:solidFill>
                <a:latin typeface="Calibri"/>
                <a:cs typeface="Calibri"/>
              </a:rPr>
              <a:t>be</a:t>
            </a:r>
            <a:r>
              <a:rPr sz="2400" b="1" spc="-15" dirty="0">
                <a:solidFill>
                  <a:srgbClr val="9900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9900FF"/>
                </a:solidFill>
                <a:latin typeface="Calibri"/>
                <a:cs typeface="Calibri"/>
              </a:rPr>
              <a:t>removed</a:t>
            </a:r>
            <a:r>
              <a:rPr sz="2400" b="1" spc="-50" dirty="0">
                <a:solidFill>
                  <a:srgbClr val="9900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9900FF"/>
                </a:solidFill>
                <a:latin typeface="Calibri"/>
                <a:cs typeface="Calibri"/>
              </a:rPr>
              <a:t>by</a:t>
            </a:r>
            <a:r>
              <a:rPr sz="2400" b="1" spc="-25" dirty="0">
                <a:solidFill>
                  <a:srgbClr val="9900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9900FF"/>
                </a:solidFill>
                <a:latin typeface="Calibri"/>
                <a:cs typeface="Calibri"/>
              </a:rPr>
              <a:t>blow</a:t>
            </a:r>
            <a:r>
              <a:rPr sz="2400" b="1" spc="-25" dirty="0">
                <a:solidFill>
                  <a:srgbClr val="9900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9900FF"/>
                </a:solidFill>
                <a:latin typeface="Calibri"/>
                <a:cs typeface="Calibri"/>
              </a:rPr>
              <a:t>down.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962400" y="2919348"/>
            <a:ext cx="457200" cy="104775"/>
          </a:xfrm>
          <a:custGeom>
            <a:avLst/>
            <a:gdLst/>
            <a:ahLst/>
            <a:cxnLst/>
            <a:rect l="l" t="t" r="r" b="b"/>
            <a:pathLst>
              <a:path w="457200" h="104775">
                <a:moveTo>
                  <a:pt x="352425" y="0"/>
                </a:moveTo>
                <a:lnTo>
                  <a:pt x="352425" y="104775"/>
                </a:lnTo>
                <a:lnTo>
                  <a:pt x="422359" y="69850"/>
                </a:lnTo>
                <a:lnTo>
                  <a:pt x="369824" y="69850"/>
                </a:lnTo>
                <a:lnTo>
                  <a:pt x="369824" y="34925"/>
                </a:lnTo>
                <a:lnTo>
                  <a:pt x="422190" y="34925"/>
                </a:lnTo>
                <a:lnTo>
                  <a:pt x="352425" y="0"/>
                </a:lnTo>
                <a:close/>
              </a:path>
              <a:path w="457200" h="104775">
                <a:moveTo>
                  <a:pt x="352425" y="34925"/>
                </a:moveTo>
                <a:lnTo>
                  <a:pt x="0" y="34925"/>
                </a:lnTo>
                <a:lnTo>
                  <a:pt x="0" y="69850"/>
                </a:lnTo>
                <a:lnTo>
                  <a:pt x="352425" y="69850"/>
                </a:lnTo>
                <a:lnTo>
                  <a:pt x="352425" y="34925"/>
                </a:lnTo>
                <a:close/>
              </a:path>
              <a:path w="457200" h="104775">
                <a:moveTo>
                  <a:pt x="422190" y="34925"/>
                </a:moveTo>
                <a:lnTo>
                  <a:pt x="369824" y="34925"/>
                </a:lnTo>
                <a:lnTo>
                  <a:pt x="369824" y="69850"/>
                </a:lnTo>
                <a:lnTo>
                  <a:pt x="422359" y="69850"/>
                </a:lnTo>
                <a:lnTo>
                  <a:pt x="457200" y="52450"/>
                </a:lnTo>
                <a:lnTo>
                  <a:pt x="422190" y="3492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570">
              <a:lnSpc>
                <a:spcPts val="1240"/>
              </a:lnSpc>
            </a:pPr>
            <a:fld id="{81D60167-4931-47E6-BA6A-407CBD079E47}" type="slidenum">
              <a:rPr spc="-25" dirty="0"/>
              <a:t>57</a:t>
            </a:fld>
            <a:endParaRPr spc="-25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570">
              <a:lnSpc>
                <a:spcPts val="1240"/>
              </a:lnSpc>
            </a:pPr>
            <a:fld id="{81D60167-4931-47E6-BA6A-407CBD079E47}" type="slidenum">
              <a:rPr spc="-25" dirty="0"/>
              <a:t>58</a:t>
            </a:fld>
            <a:endParaRPr spc="-25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47800" y="0"/>
            <a:ext cx="7162800" cy="838200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165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0"/>
              </a:spcBef>
            </a:pPr>
            <a:r>
              <a:rPr sz="3600" b="0" dirty="0">
                <a:latin typeface="Calibri"/>
                <a:cs typeface="Calibri"/>
              </a:rPr>
              <a:t>Scale</a:t>
            </a:r>
            <a:r>
              <a:rPr sz="3600" b="0" spc="-95" dirty="0">
                <a:latin typeface="Calibri"/>
                <a:cs typeface="Calibri"/>
              </a:rPr>
              <a:t> </a:t>
            </a:r>
            <a:r>
              <a:rPr sz="3600" b="0" dirty="0">
                <a:latin typeface="Calibri"/>
                <a:cs typeface="Calibri"/>
              </a:rPr>
              <a:t>Control</a:t>
            </a:r>
            <a:r>
              <a:rPr sz="3600" b="0" spc="-65" dirty="0">
                <a:latin typeface="Calibri"/>
                <a:cs typeface="Calibri"/>
              </a:rPr>
              <a:t> </a:t>
            </a:r>
            <a:r>
              <a:rPr sz="3600" b="0" spc="-10" dirty="0">
                <a:latin typeface="Calibri"/>
                <a:cs typeface="Calibri"/>
              </a:rPr>
              <a:t>Program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21640" y="924813"/>
            <a:ext cx="7669530" cy="51466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solidFill>
                  <a:srgbClr val="0000FF"/>
                </a:solidFill>
                <a:latin typeface="Calibri"/>
                <a:cs typeface="Calibri"/>
              </a:rPr>
              <a:t>Scale</a:t>
            </a:r>
            <a:r>
              <a:rPr sz="2800" spc="-10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0000FF"/>
                </a:solidFill>
                <a:latin typeface="Calibri"/>
                <a:cs typeface="Calibri"/>
              </a:rPr>
              <a:t>stabilising</a:t>
            </a:r>
            <a:r>
              <a:rPr sz="2800" spc="-7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0000FF"/>
                </a:solidFill>
                <a:latin typeface="Calibri"/>
                <a:cs typeface="Calibri"/>
              </a:rPr>
              <a:t>chemical</a:t>
            </a:r>
            <a:r>
              <a:rPr sz="2800" spc="-9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0000FF"/>
                </a:solidFill>
                <a:latin typeface="Calibri"/>
                <a:cs typeface="Calibri"/>
              </a:rPr>
              <a:t>include</a:t>
            </a:r>
            <a:endParaRPr sz="2800">
              <a:latin typeface="Calibri"/>
              <a:cs typeface="Calibri"/>
            </a:endParaRPr>
          </a:p>
          <a:p>
            <a:pPr marL="12700" marR="3340100">
              <a:lnSpc>
                <a:spcPts val="6720"/>
              </a:lnSpc>
              <a:spcBef>
                <a:spcPts val="785"/>
              </a:spcBef>
            </a:pPr>
            <a:r>
              <a:rPr sz="2800" b="1" spc="-10" dirty="0">
                <a:solidFill>
                  <a:srgbClr val="0000FF"/>
                </a:solidFill>
                <a:latin typeface="Calibri"/>
                <a:cs typeface="Calibri"/>
              </a:rPr>
              <a:t>Polyphosphate,</a:t>
            </a:r>
            <a:r>
              <a:rPr sz="2800" b="1" spc="-7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000FF"/>
                </a:solidFill>
                <a:latin typeface="Calibri"/>
                <a:cs typeface="Calibri"/>
              </a:rPr>
              <a:t>Polyacrylates </a:t>
            </a:r>
            <a:r>
              <a:rPr sz="2800" b="1" dirty="0">
                <a:latin typeface="Calibri"/>
                <a:cs typeface="Calibri"/>
              </a:rPr>
              <a:t>Organo</a:t>
            </a:r>
            <a:r>
              <a:rPr sz="2800" b="1" spc="-160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Phosphonates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ts val="2580"/>
              </a:lnSpc>
            </a:pPr>
            <a:r>
              <a:rPr sz="2800" dirty="0">
                <a:latin typeface="Calibri"/>
                <a:cs typeface="Calibri"/>
              </a:rPr>
              <a:t>(AMP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–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Amino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tri(methylene)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phosphonate</a:t>
            </a:r>
            <a:endParaRPr sz="28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tabLst>
                <a:tab pos="1407160" algn="l"/>
              </a:tabLst>
            </a:pPr>
            <a:r>
              <a:rPr sz="2800" dirty="0">
                <a:latin typeface="Calibri"/>
                <a:cs typeface="Calibri"/>
              </a:rPr>
              <a:t>&amp;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HEDP-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25" dirty="0">
                <a:latin typeface="Calibri"/>
                <a:cs typeface="Calibri"/>
              </a:rPr>
              <a:t>1-</a:t>
            </a:r>
            <a:r>
              <a:rPr sz="2800" spc="-30" dirty="0">
                <a:latin typeface="Calibri"/>
                <a:cs typeface="Calibri"/>
              </a:rPr>
              <a:t>hydroxyethylidine-</a:t>
            </a:r>
            <a:r>
              <a:rPr sz="2800" spc="-10" dirty="0">
                <a:latin typeface="Calibri"/>
                <a:cs typeface="Calibri"/>
              </a:rPr>
              <a:t>1,1-</a:t>
            </a:r>
            <a:r>
              <a:rPr sz="2800" dirty="0">
                <a:latin typeface="Calibri"/>
                <a:cs typeface="Calibri"/>
              </a:rPr>
              <a:t>disphophonic</a:t>
            </a:r>
            <a:r>
              <a:rPr sz="2800" spc="6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acid) </a:t>
            </a:r>
            <a:r>
              <a:rPr sz="2800" dirty="0">
                <a:latin typeface="Calibri"/>
                <a:cs typeface="Calibri"/>
              </a:rPr>
              <a:t>PBTC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–</a:t>
            </a:r>
            <a:r>
              <a:rPr sz="2800" spc="-25" dirty="0">
                <a:latin typeface="Calibri"/>
                <a:cs typeface="Calibri"/>
              </a:rPr>
              <a:t> 2-phosphonobutane-</a:t>
            </a:r>
            <a:r>
              <a:rPr sz="2800" dirty="0">
                <a:latin typeface="Calibri"/>
                <a:cs typeface="Calibri"/>
              </a:rPr>
              <a:t>1,2,4-</a:t>
            </a:r>
            <a:r>
              <a:rPr sz="2800" spc="2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tricarboxilic </a:t>
            </a:r>
            <a:r>
              <a:rPr sz="2800" spc="-20" dirty="0">
                <a:latin typeface="Calibri"/>
                <a:cs typeface="Calibri"/>
              </a:rPr>
              <a:t>acid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360"/>
              </a:spcBef>
              <a:tabLst>
                <a:tab pos="1176655" algn="l"/>
              </a:tabLst>
            </a:pPr>
            <a:r>
              <a:rPr sz="2800" b="1" spc="-10" dirty="0">
                <a:solidFill>
                  <a:srgbClr val="006600"/>
                </a:solidFill>
                <a:latin typeface="Calibri"/>
                <a:cs typeface="Calibri"/>
              </a:rPr>
              <a:t>Crystal</a:t>
            </a:r>
            <a:r>
              <a:rPr sz="2800" b="1" dirty="0">
                <a:solidFill>
                  <a:srgbClr val="006600"/>
                </a:solidFill>
                <a:latin typeface="Calibri"/>
                <a:cs typeface="Calibri"/>
              </a:rPr>
              <a:t>	Modifier</a:t>
            </a:r>
            <a:r>
              <a:rPr sz="2800" b="1" spc="-125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800" b="1" spc="-25" dirty="0">
                <a:solidFill>
                  <a:srgbClr val="006600"/>
                </a:solidFill>
                <a:latin typeface="Calibri"/>
                <a:cs typeface="Calibri"/>
              </a:rPr>
              <a:t>are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800" dirty="0">
                <a:solidFill>
                  <a:srgbClr val="006600"/>
                </a:solidFill>
                <a:latin typeface="Calibri"/>
                <a:cs typeface="Calibri"/>
              </a:rPr>
              <a:t>Copolymers</a:t>
            </a:r>
            <a:r>
              <a:rPr sz="2800" spc="-70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006600"/>
                </a:solidFill>
                <a:latin typeface="Calibri"/>
                <a:cs typeface="Calibri"/>
              </a:rPr>
              <a:t>and</a:t>
            </a:r>
            <a:r>
              <a:rPr sz="2800" spc="-70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006600"/>
                </a:solidFill>
                <a:latin typeface="Calibri"/>
                <a:cs typeface="Calibri"/>
              </a:rPr>
              <a:t>Terpolymers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800" dirty="0">
                <a:solidFill>
                  <a:srgbClr val="006600"/>
                </a:solidFill>
                <a:latin typeface="Calibri"/>
                <a:cs typeface="Calibri"/>
              </a:rPr>
              <a:t>(Polymaleic</a:t>
            </a:r>
            <a:r>
              <a:rPr sz="2800" spc="-75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006600"/>
                </a:solidFill>
                <a:latin typeface="Calibri"/>
                <a:cs typeface="Calibri"/>
              </a:rPr>
              <a:t>acids</a:t>
            </a:r>
            <a:r>
              <a:rPr sz="2800" spc="-85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006600"/>
                </a:solidFill>
                <a:latin typeface="Calibri"/>
                <a:cs typeface="Calibri"/>
              </a:rPr>
              <a:t>and</a:t>
            </a:r>
            <a:r>
              <a:rPr sz="2800" spc="-70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006600"/>
                </a:solidFill>
                <a:latin typeface="Calibri"/>
                <a:cs typeface="Calibri"/>
              </a:rPr>
              <a:t>sulphonated</a:t>
            </a:r>
            <a:r>
              <a:rPr sz="2800" spc="-50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006600"/>
                </a:solidFill>
                <a:latin typeface="Calibri"/>
                <a:cs typeface="Calibri"/>
              </a:rPr>
              <a:t>polystyrenes)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47800" y="228600"/>
            <a:ext cx="6248400" cy="457200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3550"/>
              </a:lnSpc>
            </a:pPr>
            <a:r>
              <a:rPr sz="3100" dirty="0">
                <a:latin typeface="Times New Roman"/>
                <a:cs typeface="Times New Roman"/>
              </a:rPr>
              <a:t>PERIODIC</a:t>
            </a:r>
            <a:r>
              <a:rPr sz="3100" spc="-114" dirty="0">
                <a:latin typeface="Times New Roman"/>
                <a:cs typeface="Times New Roman"/>
              </a:rPr>
              <a:t> </a:t>
            </a:r>
            <a:r>
              <a:rPr sz="3100" spc="-10" dirty="0">
                <a:latin typeface="Times New Roman"/>
                <a:cs typeface="Times New Roman"/>
              </a:rPr>
              <a:t>CLEANINGS</a:t>
            </a:r>
            <a:endParaRPr sz="31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69644" y="1132077"/>
            <a:ext cx="5725795" cy="55899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143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0000CC"/>
                </a:solidFill>
                <a:latin typeface="Arial Black"/>
                <a:cs typeface="Arial Black"/>
              </a:rPr>
              <a:t>MECHANICAL</a:t>
            </a:r>
            <a:r>
              <a:rPr sz="2000" spc="-95" dirty="0">
                <a:solidFill>
                  <a:srgbClr val="0000CC"/>
                </a:solidFill>
                <a:latin typeface="Arial Black"/>
                <a:cs typeface="Arial Black"/>
              </a:rPr>
              <a:t> </a:t>
            </a:r>
            <a:r>
              <a:rPr sz="2000" spc="-10" dirty="0">
                <a:solidFill>
                  <a:srgbClr val="0000CC"/>
                </a:solidFill>
                <a:latin typeface="Arial Black"/>
                <a:cs typeface="Arial Black"/>
              </a:rPr>
              <a:t>CLEANINGS</a:t>
            </a:r>
            <a:endParaRPr sz="20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775"/>
              </a:spcBef>
            </a:pPr>
            <a:endParaRPr sz="2000">
              <a:latin typeface="Arial Black"/>
              <a:cs typeface="Arial Black"/>
            </a:endParaRPr>
          </a:p>
          <a:p>
            <a:pPr marL="222250" indent="-209550">
              <a:lnSpc>
                <a:spcPct val="100000"/>
              </a:lnSpc>
              <a:buChar char="•"/>
              <a:tabLst>
                <a:tab pos="222250" algn="l"/>
              </a:tabLst>
            </a:pPr>
            <a:r>
              <a:rPr sz="2000" dirty="0">
                <a:solidFill>
                  <a:srgbClr val="0000CC"/>
                </a:solidFill>
                <a:latin typeface="Arial Black"/>
                <a:cs typeface="Arial Black"/>
              </a:rPr>
              <a:t>On</a:t>
            </a:r>
            <a:r>
              <a:rPr sz="2000" spc="-40" dirty="0">
                <a:solidFill>
                  <a:srgbClr val="0000CC"/>
                </a:solidFill>
                <a:latin typeface="Arial Black"/>
                <a:cs typeface="Arial Black"/>
              </a:rPr>
              <a:t> </a:t>
            </a:r>
            <a:r>
              <a:rPr sz="2000" dirty="0">
                <a:solidFill>
                  <a:srgbClr val="0000CC"/>
                </a:solidFill>
                <a:latin typeface="Arial Black"/>
                <a:cs typeface="Arial Black"/>
              </a:rPr>
              <a:t>-</a:t>
            </a:r>
            <a:r>
              <a:rPr sz="2000" spc="-15" dirty="0">
                <a:solidFill>
                  <a:srgbClr val="0000CC"/>
                </a:solidFill>
                <a:latin typeface="Arial Black"/>
                <a:cs typeface="Arial Black"/>
              </a:rPr>
              <a:t> </a:t>
            </a:r>
            <a:r>
              <a:rPr sz="2000" dirty="0">
                <a:solidFill>
                  <a:srgbClr val="0000CC"/>
                </a:solidFill>
                <a:latin typeface="Arial Black"/>
                <a:cs typeface="Arial Black"/>
              </a:rPr>
              <a:t>Line</a:t>
            </a:r>
            <a:r>
              <a:rPr sz="2000" spc="-20" dirty="0">
                <a:solidFill>
                  <a:srgbClr val="0000CC"/>
                </a:solidFill>
                <a:latin typeface="Arial Black"/>
                <a:cs typeface="Arial Black"/>
              </a:rPr>
              <a:t> </a:t>
            </a:r>
            <a:r>
              <a:rPr sz="2000" dirty="0">
                <a:solidFill>
                  <a:srgbClr val="0000CC"/>
                </a:solidFill>
                <a:latin typeface="Arial Black"/>
                <a:cs typeface="Arial Black"/>
              </a:rPr>
              <a:t>Cleaning</a:t>
            </a:r>
            <a:r>
              <a:rPr sz="2000" spc="-25" dirty="0">
                <a:solidFill>
                  <a:srgbClr val="0000CC"/>
                </a:solidFill>
                <a:latin typeface="Arial Black"/>
                <a:cs typeface="Arial Black"/>
              </a:rPr>
              <a:t> </a:t>
            </a:r>
            <a:r>
              <a:rPr sz="2000" spc="-10" dirty="0">
                <a:solidFill>
                  <a:srgbClr val="0000CC"/>
                </a:solidFill>
                <a:latin typeface="Arial Black"/>
                <a:cs typeface="Arial Black"/>
              </a:rPr>
              <a:t>(COLTS)</a:t>
            </a:r>
            <a:endParaRPr sz="2000">
              <a:latin typeface="Arial Black"/>
              <a:cs typeface="Arial Black"/>
            </a:endParaRPr>
          </a:p>
          <a:p>
            <a:pPr marL="221615" indent="-208915">
              <a:lnSpc>
                <a:spcPct val="100000"/>
              </a:lnSpc>
              <a:spcBef>
                <a:spcPts val="605"/>
              </a:spcBef>
              <a:buChar char="•"/>
              <a:tabLst>
                <a:tab pos="221615" algn="l"/>
                <a:tab pos="1605915" algn="l"/>
              </a:tabLst>
            </a:pPr>
            <a:r>
              <a:rPr sz="2000" spc="-10" dirty="0">
                <a:solidFill>
                  <a:srgbClr val="0000CC"/>
                </a:solidFill>
                <a:latin typeface="Arial Black"/>
                <a:cs typeface="Arial Black"/>
              </a:rPr>
              <a:t>Cleaning</a:t>
            </a:r>
            <a:r>
              <a:rPr sz="2000" dirty="0">
                <a:solidFill>
                  <a:srgbClr val="0000CC"/>
                </a:solidFill>
                <a:latin typeface="Arial Black"/>
                <a:cs typeface="Arial Black"/>
              </a:rPr>
              <a:t>	by</a:t>
            </a:r>
            <a:r>
              <a:rPr sz="2000" spc="-40" dirty="0">
                <a:solidFill>
                  <a:srgbClr val="0000CC"/>
                </a:solidFill>
                <a:latin typeface="Arial Black"/>
                <a:cs typeface="Arial Black"/>
              </a:rPr>
              <a:t> </a:t>
            </a:r>
            <a:r>
              <a:rPr sz="2000" spc="-10" dirty="0">
                <a:solidFill>
                  <a:srgbClr val="0000CC"/>
                </a:solidFill>
                <a:latin typeface="Arial Black"/>
                <a:cs typeface="Arial Black"/>
              </a:rPr>
              <a:t>Bullets</a:t>
            </a:r>
            <a:endParaRPr sz="2000">
              <a:latin typeface="Arial Black"/>
              <a:cs typeface="Arial Black"/>
            </a:endParaRPr>
          </a:p>
          <a:p>
            <a:pPr marL="221615" indent="-208915">
              <a:lnSpc>
                <a:spcPct val="100000"/>
              </a:lnSpc>
              <a:spcBef>
                <a:spcPts val="600"/>
              </a:spcBef>
              <a:buChar char="•"/>
              <a:tabLst>
                <a:tab pos="221615" algn="l"/>
              </a:tabLst>
            </a:pPr>
            <a:r>
              <a:rPr sz="2000" spc="-10" dirty="0">
                <a:solidFill>
                  <a:srgbClr val="0000CC"/>
                </a:solidFill>
                <a:latin typeface="Arial Black"/>
                <a:cs typeface="Arial Black"/>
              </a:rPr>
              <a:t>Brushings</a:t>
            </a:r>
            <a:endParaRPr sz="2000">
              <a:latin typeface="Arial Black"/>
              <a:cs typeface="Arial Black"/>
            </a:endParaRPr>
          </a:p>
          <a:p>
            <a:pPr marL="221615" indent="-208915">
              <a:lnSpc>
                <a:spcPct val="100000"/>
              </a:lnSpc>
              <a:spcBef>
                <a:spcPts val="600"/>
              </a:spcBef>
              <a:buChar char="•"/>
              <a:tabLst>
                <a:tab pos="221615" algn="l"/>
              </a:tabLst>
            </a:pPr>
            <a:r>
              <a:rPr sz="2000" dirty="0">
                <a:solidFill>
                  <a:srgbClr val="0000CC"/>
                </a:solidFill>
                <a:latin typeface="Arial Black"/>
                <a:cs typeface="Arial Black"/>
              </a:rPr>
              <a:t>High</a:t>
            </a:r>
            <a:r>
              <a:rPr sz="2000" spc="-55" dirty="0">
                <a:solidFill>
                  <a:srgbClr val="0000CC"/>
                </a:solidFill>
                <a:latin typeface="Arial Black"/>
                <a:cs typeface="Arial Black"/>
              </a:rPr>
              <a:t> </a:t>
            </a:r>
            <a:r>
              <a:rPr sz="2000" dirty="0">
                <a:solidFill>
                  <a:srgbClr val="0000CC"/>
                </a:solidFill>
                <a:latin typeface="Arial Black"/>
                <a:cs typeface="Arial Black"/>
              </a:rPr>
              <a:t>Pressure</a:t>
            </a:r>
            <a:r>
              <a:rPr sz="2000" spc="-45" dirty="0">
                <a:solidFill>
                  <a:srgbClr val="0000CC"/>
                </a:solidFill>
                <a:latin typeface="Arial Black"/>
                <a:cs typeface="Arial Black"/>
              </a:rPr>
              <a:t> </a:t>
            </a:r>
            <a:r>
              <a:rPr sz="2000" dirty="0">
                <a:solidFill>
                  <a:srgbClr val="0000CC"/>
                </a:solidFill>
                <a:latin typeface="Arial Black"/>
                <a:cs typeface="Arial Black"/>
              </a:rPr>
              <a:t>water</a:t>
            </a:r>
            <a:r>
              <a:rPr sz="2000" spc="-40" dirty="0">
                <a:solidFill>
                  <a:srgbClr val="0000CC"/>
                </a:solidFill>
                <a:latin typeface="Arial Black"/>
                <a:cs typeface="Arial Black"/>
              </a:rPr>
              <a:t> </a:t>
            </a:r>
            <a:r>
              <a:rPr sz="2000" spc="-10" dirty="0">
                <a:solidFill>
                  <a:srgbClr val="0000CC"/>
                </a:solidFill>
                <a:latin typeface="Arial Black"/>
                <a:cs typeface="Arial Black"/>
              </a:rPr>
              <a:t>Jetting</a:t>
            </a:r>
            <a:endParaRPr sz="2000">
              <a:latin typeface="Arial Black"/>
              <a:cs typeface="Arial Black"/>
            </a:endParaRPr>
          </a:p>
          <a:p>
            <a:pPr marL="222250" indent="-209550">
              <a:lnSpc>
                <a:spcPct val="100000"/>
              </a:lnSpc>
              <a:spcBef>
                <a:spcPts val="600"/>
              </a:spcBef>
              <a:buChar char="•"/>
              <a:tabLst>
                <a:tab pos="222250" algn="l"/>
              </a:tabLst>
            </a:pPr>
            <a:r>
              <a:rPr sz="2000" dirty="0">
                <a:solidFill>
                  <a:srgbClr val="0000CC"/>
                </a:solidFill>
                <a:latin typeface="Arial Black"/>
                <a:cs typeface="Arial Black"/>
              </a:rPr>
              <a:t>Debris</a:t>
            </a:r>
            <a:r>
              <a:rPr sz="2000" spc="-55" dirty="0">
                <a:solidFill>
                  <a:srgbClr val="0000CC"/>
                </a:solidFill>
                <a:latin typeface="Arial Black"/>
                <a:cs typeface="Arial Black"/>
              </a:rPr>
              <a:t> </a:t>
            </a:r>
            <a:r>
              <a:rPr sz="2000" spc="-10" dirty="0">
                <a:solidFill>
                  <a:srgbClr val="0000CC"/>
                </a:solidFill>
                <a:latin typeface="Arial Black"/>
                <a:cs typeface="Arial Black"/>
              </a:rPr>
              <a:t>Filters</a:t>
            </a:r>
            <a:endParaRPr sz="2000">
              <a:latin typeface="Arial Black"/>
              <a:cs typeface="Arial Black"/>
            </a:endParaRPr>
          </a:p>
          <a:p>
            <a:pPr marL="221615" indent="-208915">
              <a:lnSpc>
                <a:spcPct val="100000"/>
              </a:lnSpc>
              <a:spcBef>
                <a:spcPts val="600"/>
              </a:spcBef>
              <a:buChar char="•"/>
              <a:tabLst>
                <a:tab pos="221615" algn="l"/>
                <a:tab pos="1757680" algn="l"/>
              </a:tabLst>
            </a:pPr>
            <a:r>
              <a:rPr sz="2000" spc="-10" dirty="0">
                <a:solidFill>
                  <a:srgbClr val="0000CC"/>
                </a:solidFill>
                <a:latin typeface="Arial Black"/>
                <a:cs typeface="Arial Black"/>
              </a:rPr>
              <a:t>Travelling</a:t>
            </a:r>
            <a:r>
              <a:rPr sz="2000" dirty="0">
                <a:solidFill>
                  <a:srgbClr val="0000CC"/>
                </a:solidFill>
                <a:latin typeface="Arial Black"/>
                <a:cs typeface="Arial Black"/>
              </a:rPr>
              <a:t>	Water</a:t>
            </a:r>
            <a:r>
              <a:rPr sz="2000" spc="-105" dirty="0">
                <a:solidFill>
                  <a:srgbClr val="0000CC"/>
                </a:solidFill>
                <a:latin typeface="Arial Black"/>
                <a:cs typeface="Arial Black"/>
              </a:rPr>
              <a:t> </a:t>
            </a:r>
            <a:r>
              <a:rPr sz="2000" spc="-10" dirty="0">
                <a:solidFill>
                  <a:srgbClr val="0000CC"/>
                </a:solidFill>
                <a:latin typeface="Arial Black"/>
                <a:cs typeface="Arial Black"/>
              </a:rPr>
              <a:t>Screen</a:t>
            </a:r>
            <a:endParaRPr sz="2000">
              <a:latin typeface="Arial Black"/>
              <a:cs typeface="Arial Black"/>
            </a:endParaRPr>
          </a:p>
          <a:p>
            <a:pPr marL="221615" indent="-208915">
              <a:lnSpc>
                <a:spcPct val="100000"/>
              </a:lnSpc>
              <a:spcBef>
                <a:spcPts val="600"/>
              </a:spcBef>
              <a:buChar char="•"/>
              <a:tabLst>
                <a:tab pos="221615" algn="l"/>
              </a:tabLst>
            </a:pPr>
            <a:r>
              <a:rPr sz="2000" spc="-10" dirty="0">
                <a:solidFill>
                  <a:srgbClr val="0000CC"/>
                </a:solidFill>
                <a:latin typeface="Arial Black"/>
                <a:cs typeface="Arial Black"/>
              </a:rPr>
              <a:t>Backwashing</a:t>
            </a:r>
            <a:endParaRPr sz="20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180"/>
              </a:spcBef>
              <a:buFont typeface="Arial Black"/>
              <a:buChar char="•"/>
            </a:pPr>
            <a:endParaRPr sz="20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CC3300"/>
                </a:solidFill>
                <a:latin typeface="Arial Black"/>
                <a:cs typeface="Arial Black"/>
              </a:rPr>
              <a:t>CHEMICAL</a:t>
            </a:r>
            <a:r>
              <a:rPr sz="2000" spc="-65" dirty="0">
                <a:solidFill>
                  <a:srgbClr val="CC3300"/>
                </a:solidFill>
                <a:latin typeface="Arial Black"/>
                <a:cs typeface="Arial Black"/>
              </a:rPr>
              <a:t> </a:t>
            </a:r>
            <a:r>
              <a:rPr sz="2000" spc="-10" dirty="0">
                <a:solidFill>
                  <a:srgbClr val="CC3300"/>
                </a:solidFill>
                <a:latin typeface="Arial Black"/>
                <a:cs typeface="Arial Black"/>
              </a:rPr>
              <a:t>CLEANING</a:t>
            </a:r>
            <a:endParaRPr sz="20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785"/>
              </a:spcBef>
            </a:pPr>
            <a:endParaRPr sz="2000">
              <a:latin typeface="Arial Black"/>
              <a:cs typeface="Arial Black"/>
            </a:endParaRPr>
          </a:p>
          <a:p>
            <a:pPr marL="221615" indent="-208915">
              <a:lnSpc>
                <a:spcPct val="100000"/>
              </a:lnSpc>
              <a:buChar char="•"/>
              <a:tabLst>
                <a:tab pos="221615" algn="l"/>
              </a:tabLst>
            </a:pPr>
            <a:r>
              <a:rPr sz="2000" dirty="0">
                <a:solidFill>
                  <a:srgbClr val="CC3300"/>
                </a:solidFill>
                <a:latin typeface="Arial Black"/>
                <a:cs typeface="Arial Black"/>
              </a:rPr>
              <a:t>ACID</a:t>
            </a:r>
            <a:r>
              <a:rPr sz="2000" spc="-85" dirty="0">
                <a:solidFill>
                  <a:srgbClr val="CC3300"/>
                </a:solidFill>
                <a:latin typeface="Arial Black"/>
                <a:cs typeface="Arial Black"/>
              </a:rPr>
              <a:t> </a:t>
            </a:r>
            <a:r>
              <a:rPr sz="2000" dirty="0">
                <a:solidFill>
                  <a:srgbClr val="CC3300"/>
                </a:solidFill>
                <a:latin typeface="Arial Black"/>
                <a:cs typeface="Arial Black"/>
              </a:rPr>
              <a:t>-</a:t>
            </a:r>
            <a:r>
              <a:rPr sz="2000" spc="-40" dirty="0">
                <a:solidFill>
                  <a:srgbClr val="CC3300"/>
                </a:solidFill>
                <a:latin typeface="Arial Black"/>
                <a:cs typeface="Arial Black"/>
              </a:rPr>
              <a:t> </a:t>
            </a:r>
            <a:r>
              <a:rPr sz="2000" dirty="0">
                <a:solidFill>
                  <a:srgbClr val="CC3300"/>
                </a:solidFill>
                <a:latin typeface="Arial Black"/>
                <a:cs typeface="Arial Black"/>
              </a:rPr>
              <a:t>HCl,</a:t>
            </a:r>
            <a:r>
              <a:rPr sz="2000" spc="-80" dirty="0">
                <a:solidFill>
                  <a:srgbClr val="CC3300"/>
                </a:solidFill>
                <a:latin typeface="Arial Black"/>
                <a:cs typeface="Arial Black"/>
              </a:rPr>
              <a:t> </a:t>
            </a:r>
            <a:r>
              <a:rPr sz="2000" spc="-10" dirty="0">
                <a:solidFill>
                  <a:srgbClr val="CC3300"/>
                </a:solidFill>
                <a:latin typeface="Arial Black"/>
                <a:cs typeface="Arial Black"/>
              </a:rPr>
              <a:t>SULFAMIC,</a:t>
            </a:r>
            <a:r>
              <a:rPr sz="2000" spc="-60" dirty="0">
                <a:solidFill>
                  <a:srgbClr val="CC3300"/>
                </a:solidFill>
                <a:latin typeface="Arial Black"/>
                <a:cs typeface="Arial Black"/>
              </a:rPr>
              <a:t> </a:t>
            </a:r>
            <a:r>
              <a:rPr sz="2000" dirty="0">
                <a:solidFill>
                  <a:srgbClr val="CC3300"/>
                </a:solidFill>
                <a:latin typeface="Arial Black"/>
                <a:cs typeface="Arial Black"/>
              </a:rPr>
              <a:t>ORGANIC</a:t>
            </a:r>
            <a:r>
              <a:rPr sz="2000" spc="-80" dirty="0">
                <a:solidFill>
                  <a:srgbClr val="CC3300"/>
                </a:solidFill>
                <a:latin typeface="Arial Black"/>
                <a:cs typeface="Arial Black"/>
              </a:rPr>
              <a:t> </a:t>
            </a:r>
            <a:r>
              <a:rPr sz="2000" spc="-10" dirty="0">
                <a:solidFill>
                  <a:srgbClr val="CC3300"/>
                </a:solidFill>
                <a:latin typeface="Arial Black"/>
                <a:cs typeface="Arial Black"/>
              </a:rPr>
              <a:t>ACIDS</a:t>
            </a:r>
            <a:endParaRPr sz="2000">
              <a:latin typeface="Arial Black"/>
              <a:cs typeface="Arial Black"/>
            </a:endParaRPr>
          </a:p>
          <a:p>
            <a:pPr marL="221615" indent="-208915">
              <a:lnSpc>
                <a:spcPct val="100000"/>
              </a:lnSpc>
              <a:spcBef>
                <a:spcPts val="600"/>
              </a:spcBef>
              <a:buChar char="•"/>
              <a:tabLst>
                <a:tab pos="221615" algn="l"/>
              </a:tabLst>
            </a:pPr>
            <a:r>
              <a:rPr sz="2000" spc="-10" dirty="0">
                <a:solidFill>
                  <a:srgbClr val="CC3300"/>
                </a:solidFill>
                <a:latin typeface="Arial Black"/>
                <a:cs typeface="Arial Black"/>
              </a:rPr>
              <a:t>CHELANTS</a:t>
            </a:r>
            <a:endParaRPr sz="2000">
              <a:latin typeface="Arial Black"/>
              <a:cs typeface="Arial Black"/>
            </a:endParaRPr>
          </a:p>
          <a:p>
            <a:pPr marL="221615" indent="-208915">
              <a:lnSpc>
                <a:spcPct val="100000"/>
              </a:lnSpc>
              <a:spcBef>
                <a:spcPts val="600"/>
              </a:spcBef>
              <a:buChar char="•"/>
              <a:tabLst>
                <a:tab pos="221615" algn="l"/>
              </a:tabLst>
            </a:pPr>
            <a:r>
              <a:rPr sz="2000" spc="-25" dirty="0">
                <a:solidFill>
                  <a:srgbClr val="CC3300"/>
                </a:solidFill>
                <a:latin typeface="Arial Black"/>
                <a:cs typeface="Arial Black"/>
              </a:rPr>
              <a:t>PROPRIETARY</a:t>
            </a:r>
            <a:r>
              <a:rPr sz="2000" spc="-75" dirty="0">
                <a:solidFill>
                  <a:srgbClr val="CC3300"/>
                </a:solidFill>
                <a:latin typeface="Arial Black"/>
                <a:cs typeface="Arial Black"/>
              </a:rPr>
              <a:t> </a:t>
            </a:r>
            <a:r>
              <a:rPr sz="2000" dirty="0">
                <a:solidFill>
                  <a:srgbClr val="CC3300"/>
                </a:solidFill>
                <a:latin typeface="Arial Black"/>
                <a:cs typeface="Arial Black"/>
              </a:rPr>
              <a:t>CLEANING</a:t>
            </a:r>
            <a:r>
              <a:rPr sz="2000" spc="-55" dirty="0">
                <a:solidFill>
                  <a:srgbClr val="CC3300"/>
                </a:solidFill>
                <a:latin typeface="Arial Black"/>
                <a:cs typeface="Arial Black"/>
              </a:rPr>
              <a:t> </a:t>
            </a:r>
            <a:r>
              <a:rPr sz="2000" spc="-10" dirty="0">
                <a:solidFill>
                  <a:srgbClr val="CC3300"/>
                </a:solidFill>
                <a:latin typeface="Arial Black"/>
                <a:cs typeface="Arial Black"/>
              </a:rPr>
              <a:t>SOLVENTS</a:t>
            </a:r>
            <a:endParaRPr sz="20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923781" y="6190894"/>
            <a:ext cx="141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888888"/>
                </a:solidFill>
                <a:latin typeface="Calibri"/>
                <a:cs typeface="Calibri"/>
              </a:rPr>
              <a:t>5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524000" y="63"/>
            <a:ext cx="6705600" cy="462280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381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00"/>
              </a:spcBef>
            </a:pPr>
            <a:r>
              <a:rPr sz="2400" dirty="0">
                <a:latin typeface="Arial"/>
                <a:cs typeface="Arial"/>
              </a:rPr>
              <a:t>About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Myself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4939" y="361543"/>
            <a:ext cx="8836025" cy="3134995"/>
          </a:xfrm>
          <a:prstGeom prst="rect">
            <a:avLst/>
          </a:prstGeom>
        </p:spPr>
        <p:txBody>
          <a:bodyPr vert="horz" wrap="square" lIns="0" tIns="13462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60"/>
              </a:spcBef>
            </a:pP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Corrosion</a:t>
            </a:r>
            <a:r>
              <a:rPr sz="2000" b="1" spc="-5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and</a:t>
            </a:r>
            <a:r>
              <a:rPr sz="2000" b="1" spc="-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Water</a:t>
            </a:r>
            <a:r>
              <a:rPr sz="2000" b="1" spc="-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Management</a:t>
            </a:r>
            <a:r>
              <a:rPr sz="2000" b="1" spc="-5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-</a:t>
            </a:r>
            <a:r>
              <a:rPr sz="2000" b="1" spc="-3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0000"/>
                </a:solidFill>
                <a:latin typeface="Arial"/>
                <a:cs typeface="Arial"/>
              </a:rPr>
              <a:t>International</a:t>
            </a:r>
            <a:r>
              <a:rPr sz="2000" b="1" spc="-10" dirty="0">
                <a:solidFill>
                  <a:srgbClr val="006FC0"/>
                </a:solidFill>
                <a:latin typeface="Arial"/>
                <a:cs typeface="Arial"/>
              </a:rPr>
              <a:t>,</a:t>
            </a:r>
            <a:endParaRPr sz="2000">
              <a:latin typeface="Arial"/>
              <a:cs typeface="Arial"/>
            </a:endParaRPr>
          </a:p>
          <a:p>
            <a:pPr marL="353695" indent="-340995" algn="just">
              <a:lnSpc>
                <a:spcPct val="100000"/>
              </a:lnSpc>
              <a:spcBef>
                <a:spcPts val="960"/>
              </a:spcBef>
              <a:buAutoNum type="arabicPeriod"/>
              <a:tabLst>
                <a:tab pos="353695" algn="l"/>
              </a:tabLst>
            </a:pP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Corrosion</a:t>
            </a:r>
            <a:r>
              <a:rPr sz="2000" b="1" spc="-10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Assessment</a:t>
            </a:r>
            <a:r>
              <a:rPr sz="2000" b="1" spc="-5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&amp;</a:t>
            </a:r>
            <a:r>
              <a:rPr sz="2000" b="1" spc="-3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Control</a:t>
            </a:r>
            <a:r>
              <a:rPr sz="2000" b="1" spc="-4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of</a:t>
            </a:r>
            <a:r>
              <a:rPr sz="2000" b="1" spc="-3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Plants</a:t>
            </a:r>
            <a:r>
              <a:rPr sz="2000" b="1" spc="-2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under</a:t>
            </a:r>
            <a:r>
              <a:rPr sz="2000" b="1" spc="-3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O&amp;M</a:t>
            </a:r>
            <a:r>
              <a:rPr sz="2000" b="1" spc="-2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by</a:t>
            </a:r>
            <a:r>
              <a:rPr sz="2000" b="1" spc="-3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NOMAC</a:t>
            </a:r>
            <a:r>
              <a:rPr sz="2000" b="1" spc="-4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spc="-50" dirty="0">
                <a:solidFill>
                  <a:srgbClr val="006FC0"/>
                </a:solidFill>
                <a:latin typeface="Arial"/>
                <a:cs typeface="Arial"/>
              </a:rPr>
              <a:t>–</a:t>
            </a:r>
            <a:endParaRPr sz="2000">
              <a:latin typeface="Arial"/>
              <a:cs typeface="Arial"/>
            </a:endParaRPr>
          </a:p>
          <a:p>
            <a:pPr marL="297815" marR="5080" lvl="1" indent="-285750" algn="just">
              <a:lnSpc>
                <a:spcPct val="100000"/>
              </a:lnSpc>
              <a:spcBef>
                <a:spcPts val="960"/>
              </a:spcBef>
              <a:buFont typeface="Wingdings"/>
              <a:buChar char=""/>
              <a:tabLst>
                <a:tab pos="299085" algn="l"/>
              </a:tabLst>
            </a:pPr>
            <a:r>
              <a:rPr sz="2000" b="1" dirty="0">
                <a:latin typeface="Arial"/>
                <a:cs typeface="Arial"/>
              </a:rPr>
              <a:t>USC</a:t>
            </a:r>
            <a:r>
              <a:rPr sz="2000" b="1" spc="14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Plant</a:t>
            </a:r>
            <a:r>
              <a:rPr sz="2000" b="1" spc="114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(Coal</a:t>
            </a:r>
            <a:r>
              <a:rPr sz="2000" b="1" spc="1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&amp;</a:t>
            </a:r>
            <a:r>
              <a:rPr sz="2000" b="1" spc="114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Gas</a:t>
            </a:r>
            <a:r>
              <a:rPr sz="2000" b="1" spc="1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Based,</a:t>
            </a:r>
            <a:r>
              <a:rPr sz="2000" b="1" spc="1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Seawater</a:t>
            </a:r>
            <a:r>
              <a:rPr sz="2000" b="1" spc="1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Cooled),</a:t>
            </a:r>
            <a:r>
              <a:rPr sz="2000" b="1" spc="114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Dubai.</a:t>
            </a:r>
            <a:r>
              <a:rPr sz="2000" b="1" spc="12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Desalination 	</a:t>
            </a:r>
            <a:r>
              <a:rPr sz="2000" b="1" dirty="0">
                <a:latin typeface="Arial"/>
                <a:cs typeface="Arial"/>
              </a:rPr>
              <a:t>plants</a:t>
            </a:r>
            <a:r>
              <a:rPr sz="2000" b="1" spc="15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at</a:t>
            </a:r>
            <a:r>
              <a:rPr sz="2000" b="1" spc="16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Umm</a:t>
            </a:r>
            <a:r>
              <a:rPr sz="2000" b="1" spc="15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Al</a:t>
            </a:r>
            <a:r>
              <a:rPr sz="2000" b="1" spc="16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Quwain,</a:t>
            </a:r>
            <a:r>
              <a:rPr sz="2000" b="1" spc="16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IWP,</a:t>
            </a:r>
            <a:r>
              <a:rPr sz="2000" b="1" spc="16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Taweelah</a:t>
            </a:r>
            <a:r>
              <a:rPr sz="2000" b="1" spc="16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IWP,</a:t>
            </a:r>
            <a:r>
              <a:rPr sz="2000" b="1" spc="15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UAE.</a:t>
            </a:r>
            <a:r>
              <a:rPr sz="2000" b="1" spc="16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DEWA</a:t>
            </a:r>
            <a:r>
              <a:rPr sz="2000" b="1" spc="10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PV,</a:t>
            </a:r>
            <a:r>
              <a:rPr sz="2000" b="1" spc="15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Noor 	</a:t>
            </a:r>
            <a:r>
              <a:rPr sz="2000" b="1" dirty="0">
                <a:latin typeface="Arial"/>
                <a:cs typeface="Arial"/>
              </a:rPr>
              <a:t>Energy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1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spc="-60" dirty="0">
                <a:latin typeface="Arial"/>
                <a:cs typeface="Arial"/>
              </a:rPr>
              <a:t>CSP,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Shuaa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Energy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1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PV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(online),</a:t>
            </a:r>
            <a:r>
              <a:rPr sz="2000" b="1" spc="-6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Dubai</a:t>
            </a:r>
            <a:endParaRPr sz="2000">
              <a:latin typeface="Arial"/>
              <a:cs typeface="Arial"/>
            </a:endParaRPr>
          </a:p>
          <a:p>
            <a:pPr marL="298450" lvl="1" indent="-285750" algn="just">
              <a:lnSpc>
                <a:spcPct val="100000"/>
              </a:lnSpc>
              <a:buFont typeface="Wingdings"/>
              <a:buChar char=""/>
              <a:tabLst>
                <a:tab pos="298450" algn="l"/>
              </a:tabLst>
            </a:pPr>
            <a:r>
              <a:rPr sz="2000" b="1" dirty="0">
                <a:latin typeface="Arial"/>
                <a:cs typeface="Arial"/>
              </a:rPr>
              <a:t>CCPP</a:t>
            </a:r>
            <a:r>
              <a:rPr sz="2000" b="1" spc="-6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(Coastal,</a:t>
            </a:r>
            <a:r>
              <a:rPr sz="2000" b="1" spc="-1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Air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Cooled),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Salalah,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Oman;</a:t>
            </a:r>
            <a:endParaRPr sz="2000">
              <a:latin typeface="Arial"/>
              <a:cs typeface="Arial"/>
            </a:endParaRPr>
          </a:p>
          <a:p>
            <a:pPr marL="298450" lvl="1" indent="-285750" algn="just">
              <a:lnSpc>
                <a:spcPct val="100000"/>
              </a:lnSpc>
              <a:buFont typeface="Wingdings"/>
              <a:buChar char=""/>
              <a:tabLst>
                <a:tab pos="298450" algn="l"/>
              </a:tabLst>
            </a:pPr>
            <a:r>
              <a:rPr sz="2000" b="1" spc="-10" dirty="0">
                <a:latin typeface="Arial"/>
                <a:cs typeface="Arial"/>
              </a:rPr>
              <a:t>Tanger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Wind</a:t>
            </a:r>
            <a:r>
              <a:rPr sz="2000" b="1" spc="-7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Farms</a:t>
            </a:r>
            <a:r>
              <a:rPr sz="2000" b="1" spc="-5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(Coastal),</a:t>
            </a:r>
            <a:r>
              <a:rPr sz="2000" b="1" spc="-8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Morocco,</a:t>
            </a:r>
            <a:endParaRPr sz="2000">
              <a:latin typeface="Arial"/>
              <a:cs typeface="Arial"/>
            </a:endParaRPr>
          </a:p>
          <a:p>
            <a:pPr marL="298450" lvl="1" indent="-285750" algn="just">
              <a:lnSpc>
                <a:spcPct val="100000"/>
              </a:lnSpc>
              <a:buFont typeface="Wingdings"/>
              <a:buChar char=""/>
              <a:tabLst>
                <a:tab pos="298450" algn="l"/>
              </a:tabLst>
            </a:pPr>
            <a:r>
              <a:rPr sz="2000" b="1" dirty="0">
                <a:latin typeface="Arial"/>
                <a:cs typeface="Arial"/>
              </a:rPr>
              <a:t>Boujdour</a:t>
            </a:r>
            <a:r>
              <a:rPr sz="2000" b="1" spc="-60" dirty="0">
                <a:latin typeface="Arial"/>
                <a:cs typeface="Arial"/>
              </a:rPr>
              <a:t> </a:t>
            </a:r>
            <a:r>
              <a:rPr sz="2000" b="1" spc="-40" dirty="0">
                <a:latin typeface="Arial"/>
                <a:cs typeface="Arial"/>
              </a:rPr>
              <a:t>PV,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Layuoune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spc="-45" dirty="0">
                <a:latin typeface="Arial"/>
                <a:cs typeface="Arial"/>
              </a:rPr>
              <a:t>PV,</a:t>
            </a:r>
            <a:r>
              <a:rPr sz="2000" b="1" spc="-5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NOOR</a:t>
            </a:r>
            <a:r>
              <a:rPr sz="2000" b="1" spc="-7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1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b="1" spc="-60" dirty="0">
                <a:latin typeface="Arial"/>
                <a:cs typeface="Arial"/>
              </a:rPr>
              <a:t>CSP,</a:t>
            </a:r>
            <a:r>
              <a:rPr sz="2000" b="1" spc="-5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NOOR</a:t>
            </a:r>
            <a:r>
              <a:rPr sz="2000" b="1" spc="-6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4</a:t>
            </a:r>
            <a:r>
              <a:rPr sz="2000" b="1" spc="-6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PV;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Morocco,</a:t>
            </a:r>
            <a:endParaRPr sz="2000">
              <a:latin typeface="Arial"/>
              <a:cs typeface="Arial"/>
            </a:endParaRPr>
          </a:p>
          <a:p>
            <a:pPr marL="298450" lvl="1" indent="-285750">
              <a:lnSpc>
                <a:spcPct val="100000"/>
              </a:lnSpc>
              <a:buFont typeface="Wingdings"/>
              <a:buChar char=""/>
              <a:tabLst>
                <a:tab pos="298450" algn="l"/>
                <a:tab pos="1343025" algn="l"/>
                <a:tab pos="2225675" algn="l"/>
                <a:tab pos="3604895" algn="l"/>
                <a:tab pos="4801235" algn="l"/>
                <a:tab pos="5490210" algn="l"/>
                <a:tab pos="6372860" algn="l"/>
                <a:tab pos="6990715" algn="l"/>
                <a:tab pos="8116570" algn="l"/>
                <a:tab pos="8482330" algn="l"/>
              </a:tabLst>
            </a:pPr>
            <a:r>
              <a:rPr sz="2000" b="1" spc="-10" dirty="0">
                <a:latin typeface="Arial"/>
                <a:cs typeface="Arial"/>
              </a:rPr>
              <a:t>Sohar3</a:t>
            </a:r>
            <a:r>
              <a:rPr sz="2000" b="1" dirty="0">
                <a:latin typeface="Arial"/>
                <a:cs typeface="Arial"/>
              </a:rPr>
              <a:t>	</a:t>
            </a:r>
            <a:r>
              <a:rPr sz="2000" b="1" spc="-20" dirty="0">
                <a:latin typeface="Arial"/>
                <a:cs typeface="Arial"/>
              </a:rPr>
              <a:t>CCPP</a:t>
            </a:r>
            <a:r>
              <a:rPr sz="2000" b="1" dirty="0">
                <a:latin typeface="Arial"/>
                <a:cs typeface="Arial"/>
              </a:rPr>
              <a:t>	</a:t>
            </a:r>
            <a:r>
              <a:rPr sz="2000" b="1" spc="-10" dirty="0">
                <a:latin typeface="Arial"/>
                <a:cs typeface="Arial"/>
              </a:rPr>
              <a:t>(Seawater</a:t>
            </a:r>
            <a:r>
              <a:rPr sz="2000" b="1" dirty="0">
                <a:latin typeface="Arial"/>
                <a:cs typeface="Arial"/>
              </a:rPr>
              <a:t>	</a:t>
            </a:r>
            <a:r>
              <a:rPr sz="2000" b="1" spc="-10" dirty="0">
                <a:latin typeface="Arial"/>
                <a:cs typeface="Arial"/>
              </a:rPr>
              <a:t>Cooled),</a:t>
            </a:r>
            <a:r>
              <a:rPr sz="2000" b="1" dirty="0">
                <a:latin typeface="Arial"/>
                <a:cs typeface="Arial"/>
              </a:rPr>
              <a:t>	</a:t>
            </a:r>
            <a:r>
              <a:rPr sz="2000" b="1" spc="-20" dirty="0">
                <a:latin typeface="Arial"/>
                <a:cs typeface="Arial"/>
              </a:rPr>
              <a:t>IBRI</a:t>
            </a:r>
            <a:r>
              <a:rPr sz="2000" b="1" dirty="0">
                <a:latin typeface="Arial"/>
                <a:cs typeface="Arial"/>
              </a:rPr>
              <a:t>	</a:t>
            </a:r>
            <a:r>
              <a:rPr sz="2000" b="1" spc="-20" dirty="0">
                <a:latin typeface="Arial"/>
                <a:cs typeface="Arial"/>
              </a:rPr>
              <a:t>CCPP</a:t>
            </a:r>
            <a:r>
              <a:rPr sz="2000" b="1" dirty="0">
                <a:latin typeface="Arial"/>
                <a:cs typeface="Arial"/>
              </a:rPr>
              <a:t>	</a:t>
            </a:r>
            <a:r>
              <a:rPr sz="2000" b="1" spc="-20" dirty="0">
                <a:latin typeface="Arial"/>
                <a:cs typeface="Arial"/>
              </a:rPr>
              <a:t>(Air</a:t>
            </a:r>
            <a:r>
              <a:rPr sz="2000" b="1" dirty="0">
                <a:latin typeface="Arial"/>
                <a:cs typeface="Arial"/>
              </a:rPr>
              <a:t>	</a:t>
            </a:r>
            <a:r>
              <a:rPr sz="2000" b="1" spc="-10" dirty="0">
                <a:latin typeface="Arial"/>
                <a:cs typeface="Arial"/>
              </a:rPr>
              <a:t>Cooled)</a:t>
            </a:r>
            <a:r>
              <a:rPr sz="2000" b="1" dirty="0">
                <a:latin typeface="Arial"/>
                <a:cs typeface="Arial"/>
              </a:rPr>
              <a:t>	</a:t>
            </a:r>
            <a:r>
              <a:rPr sz="2000" b="1" spc="-50" dirty="0">
                <a:latin typeface="Arial"/>
                <a:cs typeface="Arial"/>
              </a:rPr>
              <a:t>&amp;</a:t>
            </a:r>
            <a:r>
              <a:rPr sz="2000" b="1" dirty="0">
                <a:latin typeface="Arial"/>
                <a:cs typeface="Arial"/>
              </a:rPr>
              <a:t>	</a:t>
            </a:r>
            <a:r>
              <a:rPr sz="2000" b="1" spc="-25" dirty="0">
                <a:latin typeface="Arial"/>
                <a:cs typeface="Arial"/>
              </a:rPr>
              <a:t>PV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4939" y="3469969"/>
            <a:ext cx="8789670" cy="35020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Arial"/>
                <a:cs typeface="Arial"/>
              </a:rPr>
              <a:t>(Online);</a:t>
            </a:r>
            <a:r>
              <a:rPr sz="2000" b="1" spc="-7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Barka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spc="-45" dirty="0">
                <a:latin typeface="Arial"/>
                <a:cs typeface="Arial"/>
              </a:rPr>
              <a:t>CCGT,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&amp;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IWPP;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Oman;</a:t>
            </a:r>
            <a:endParaRPr sz="200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buFont typeface="Wingdings"/>
              <a:buChar char=""/>
              <a:tabLst>
                <a:tab pos="298450" algn="l"/>
              </a:tabLst>
            </a:pPr>
            <a:r>
              <a:rPr sz="2000" b="1" dirty="0">
                <a:latin typeface="Arial"/>
                <a:cs typeface="Arial"/>
              </a:rPr>
              <a:t>Vin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Hao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6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PV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(Coastal,</a:t>
            </a:r>
            <a:r>
              <a:rPr sz="2000" b="1" spc="-6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Salt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Pan),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Vietnam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(On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site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&amp;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Online),</a:t>
            </a:r>
            <a:endParaRPr sz="200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buFont typeface="Wingdings"/>
              <a:buChar char=""/>
              <a:tabLst>
                <a:tab pos="298450" algn="l"/>
              </a:tabLst>
            </a:pPr>
            <a:r>
              <a:rPr sz="2000" b="1" dirty="0">
                <a:latin typeface="Arial"/>
                <a:cs typeface="Arial"/>
              </a:rPr>
              <a:t>Egypt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Energy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PV;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Benban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for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Solar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Energy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PV;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Nile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Energy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PV;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Egypt,</a:t>
            </a:r>
            <a:endParaRPr sz="200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buFont typeface="Wingdings"/>
              <a:buChar char=""/>
              <a:tabLst>
                <a:tab pos="298450" algn="l"/>
              </a:tabLst>
            </a:pPr>
            <a:r>
              <a:rPr sz="2000" b="1" dirty="0">
                <a:latin typeface="Arial"/>
                <a:cs typeface="Arial"/>
              </a:rPr>
              <a:t>Shuaibh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IWPP</a:t>
            </a:r>
            <a:r>
              <a:rPr sz="2000" b="1" spc="-7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(Seawater</a:t>
            </a:r>
            <a:r>
              <a:rPr sz="2000" b="1" spc="-7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Cooled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CCPP),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Jeddah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(online);</a:t>
            </a:r>
            <a:endParaRPr sz="200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buFont typeface="Wingdings"/>
              <a:buChar char=""/>
              <a:tabLst>
                <a:tab pos="298450" algn="l"/>
              </a:tabLst>
            </a:pPr>
            <a:r>
              <a:rPr sz="2000" b="1" dirty="0">
                <a:latin typeface="Arial"/>
                <a:cs typeface="Arial"/>
              </a:rPr>
              <a:t>Sardarya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spc="-35" dirty="0">
                <a:latin typeface="Arial"/>
                <a:cs typeface="Arial"/>
              </a:rPr>
              <a:t>CCGT,</a:t>
            </a:r>
            <a:r>
              <a:rPr sz="2000" b="1" spc="-6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(Snow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area),</a:t>
            </a:r>
            <a:r>
              <a:rPr sz="2000" b="1" spc="-7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Riverside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PV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and</a:t>
            </a:r>
            <a:r>
              <a:rPr sz="2000" b="1" spc="-5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BESS,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Uzbekistan:</a:t>
            </a:r>
            <a:endParaRPr sz="200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buFont typeface="Wingdings"/>
              <a:buChar char=""/>
              <a:tabLst>
                <a:tab pos="298450" algn="l"/>
              </a:tabLst>
            </a:pPr>
            <a:r>
              <a:rPr sz="2000" b="1" dirty="0">
                <a:latin typeface="Arial"/>
                <a:cs typeface="Arial"/>
              </a:rPr>
              <a:t>Al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Dur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2,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IWPP</a:t>
            </a:r>
            <a:r>
              <a:rPr sz="2000" b="1" spc="-6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(Seawater</a:t>
            </a:r>
            <a:r>
              <a:rPr sz="2000" b="1" spc="-5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Cooled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CCPP),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Bahrain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(Online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&amp;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On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Site)</a:t>
            </a:r>
            <a:endParaRPr sz="200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5"/>
              </a:spcBef>
              <a:buFont typeface="Wingdings"/>
              <a:buChar char=""/>
              <a:tabLst>
                <a:tab pos="298450" algn="l"/>
              </a:tabLst>
            </a:pPr>
            <a:r>
              <a:rPr sz="2000" b="1" dirty="0">
                <a:latin typeface="Arial"/>
                <a:cs typeface="Arial"/>
              </a:rPr>
              <a:t>Bokpoort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b="1" spc="-60" dirty="0">
                <a:latin typeface="Arial"/>
                <a:cs typeface="Arial"/>
              </a:rPr>
              <a:t>CSP,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South</a:t>
            </a:r>
            <a:r>
              <a:rPr sz="2000" b="1" spc="-10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Africa</a:t>
            </a:r>
            <a:r>
              <a:rPr sz="2000" b="1" spc="-6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(Online)</a:t>
            </a:r>
            <a:endParaRPr sz="2000">
              <a:latin typeface="Arial"/>
              <a:cs typeface="Arial"/>
            </a:endParaRPr>
          </a:p>
          <a:p>
            <a:pPr marL="291465" indent="-278765">
              <a:lnSpc>
                <a:spcPct val="100000"/>
              </a:lnSpc>
              <a:spcBef>
                <a:spcPts val="960"/>
              </a:spcBef>
              <a:buAutoNum type="arabicPeriod" startAt="2"/>
              <a:tabLst>
                <a:tab pos="291465" algn="l"/>
              </a:tabLst>
            </a:pP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Sembcorp</a:t>
            </a:r>
            <a:r>
              <a:rPr sz="2000" b="1" spc="-3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IWPP</a:t>
            </a:r>
            <a:r>
              <a:rPr sz="2000" b="1" spc="-7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(Seawater</a:t>
            </a:r>
            <a:r>
              <a:rPr sz="2000" b="1" spc="-6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Cooled</a:t>
            </a:r>
            <a:r>
              <a:rPr sz="2000" b="1" spc="-4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CCPP),</a:t>
            </a:r>
            <a:r>
              <a:rPr sz="2000" b="1" spc="-2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Salalah,</a:t>
            </a:r>
            <a:r>
              <a:rPr sz="2000" b="1" spc="-4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spc="-20" dirty="0">
                <a:solidFill>
                  <a:srgbClr val="006FC0"/>
                </a:solidFill>
                <a:latin typeface="Arial"/>
                <a:cs typeface="Arial"/>
              </a:rPr>
              <a:t>Oman</a:t>
            </a:r>
            <a:endParaRPr sz="2000">
              <a:latin typeface="Arial"/>
              <a:cs typeface="Arial"/>
            </a:endParaRPr>
          </a:p>
          <a:p>
            <a:pPr marL="291465" indent="-278765">
              <a:lnSpc>
                <a:spcPct val="100000"/>
              </a:lnSpc>
              <a:buAutoNum type="arabicPeriod" startAt="2"/>
              <a:tabLst>
                <a:tab pos="291465" algn="l"/>
              </a:tabLst>
            </a:pP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Failure</a:t>
            </a:r>
            <a:r>
              <a:rPr sz="2000" b="1" spc="-4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of</a:t>
            </a:r>
            <a:r>
              <a:rPr sz="2000" b="1" spc="-4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SS</a:t>
            </a:r>
            <a:r>
              <a:rPr sz="2000" b="1" spc="-2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spc="-20" dirty="0">
                <a:solidFill>
                  <a:srgbClr val="006FC0"/>
                </a:solidFill>
                <a:latin typeface="Arial"/>
                <a:cs typeface="Arial"/>
              </a:rPr>
              <a:t>Tubes</a:t>
            </a:r>
            <a:r>
              <a:rPr sz="2000" b="1" spc="-4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at</a:t>
            </a:r>
            <a:r>
              <a:rPr sz="2000" b="1" spc="-3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Oman</a:t>
            </a:r>
            <a:r>
              <a:rPr sz="2000" b="1" spc="-4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Food</a:t>
            </a:r>
            <a:r>
              <a:rPr sz="2000" b="1" spc="-3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Products,</a:t>
            </a:r>
            <a:r>
              <a:rPr sz="2000" b="1" spc="-6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Salalah,</a:t>
            </a:r>
            <a:r>
              <a:rPr sz="2000" b="1" spc="-5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spc="-20" dirty="0">
                <a:solidFill>
                  <a:srgbClr val="006FC0"/>
                </a:solidFill>
                <a:latin typeface="Arial"/>
                <a:cs typeface="Arial"/>
              </a:rPr>
              <a:t>Oman</a:t>
            </a:r>
            <a:endParaRPr sz="2000">
              <a:latin typeface="Arial"/>
              <a:cs typeface="Arial"/>
            </a:endParaRPr>
          </a:p>
          <a:p>
            <a:pPr marL="291465" indent="-278765">
              <a:lnSpc>
                <a:spcPct val="100000"/>
              </a:lnSpc>
              <a:buAutoNum type="arabicPeriod" startAt="2"/>
              <a:tabLst>
                <a:tab pos="291465" algn="l"/>
              </a:tabLst>
            </a:pP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Condenser</a:t>
            </a:r>
            <a:r>
              <a:rPr sz="2000" b="1" spc="-5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tubes</a:t>
            </a:r>
            <a:r>
              <a:rPr sz="2000" b="1" spc="-5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and</a:t>
            </a:r>
            <a:r>
              <a:rPr sz="2000" b="1" spc="-5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Boiler</a:t>
            </a:r>
            <a:r>
              <a:rPr sz="2000" b="1" spc="-6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spc="-20" dirty="0">
                <a:solidFill>
                  <a:srgbClr val="006FC0"/>
                </a:solidFill>
                <a:latin typeface="Arial"/>
                <a:cs typeface="Arial"/>
              </a:rPr>
              <a:t>Tube</a:t>
            </a:r>
            <a:r>
              <a:rPr sz="2000" b="1" spc="-4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Failures</a:t>
            </a:r>
            <a:r>
              <a:rPr sz="2000" b="1" spc="-6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at</a:t>
            </a:r>
            <a:r>
              <a:rPr sz="2000" b="1" spc="-5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CCPPs</a:t>
            </a:r>
            <a:r>
              <a:rPr sz="2000" b="1" spc="-4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(3</a:t>
            </a:r>
            <a:r>
              <a:rPr sz="2000" b="1" spc="-5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No.),</a:t>
            </a:r>
            <a:r>
              <a:rPr sz="2000" b="1" spc="-7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spc="-20" dirty="0">
                <a:solidFill>
                  <a:srgbClr val="006FC0"/>
                </a:solidFill>
                <a:latin typeface="Arial"/>
                <a:cs typeface="Arial"/>
              </a:rPr>
              <a:t>Iran</a:t>
            </a:r>
            <a:endParaRPr sz="2000">
              <a:latin typeface="Arial"/>
              <a:cs typeface="Arial"/>
            </a:endParaRPr>
          </a:p>
          <a:p>
            <a:pPr marL="291465" indent="-278765">
              <a:lnSpc>
                <a:spcPct val="100000"/>
              </a:lnSpc>
              <a:buAutoNum type="arabicPeriod" startAt="2"/>
              <a:tabLst>
                <a:tab pos="291465" algn="l"/>
              </a:tabLst>
            </a:pPr>
            <a:r>
              <a:rPr sz="2000" b="1" spc="-40" dirty="0">
                <a:solidFill>
                  <a:srgbClr val="006FC0"/>
                </a:solidFill>
                <a:latin typeface="Arial"/>
                <a:cs typeface="Arial"/>
              </a:rPr>
              <a:t>CW,</a:t>
            </a:r>
            <a:r>
              <a:rPr sz="2000" b="1" spc="-10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ACW</a:t>
            </a:r>
            <a:r>
              <a:rPr sz="2000" b="1" spc="-4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Pipelines</a:t>
            </a:r>
            <a:r>
              <a:rPr sz="2000" b="1" spc="-3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Failure</a:t>
            </a:r>
            <a:r>
              <a:rPr sz="2000" b="1" spc="-3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at</a:t>
            </a:r>
            <a:r>
              <a:rPr sz="2000" b="1" spc="-2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spc="-95" dirty="0">
                <a:solidFill>
                  <a:srgbClr val="006FC0"/>
                </a:solidFill>
                <a:latin typeface="Arial"/>
                <a:cs typeface="Arial"/>
              </a:rPr>
              <a:t>NAVA</a:t>
            </a:r>
            <a:r>
              <a:rPr sz="2000" b="1" spc="-9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6FC0"/>
                </a:solidFill>
                <a:latin typeface="Arial"/>
                <a:cs typeface="Arial"/>
              </a:rPr>
              <a:t>Power,</a:t>
            </a:r>
            <a:r>
              <a:rPr sz="2000" b="1" spc="-6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6FC0"/>
                </a:solidFill>
                <a:latin typeface="Arial"/>
                <a:cs typeface="Arial"/>
              </a:rPr>
              <a:t>Zambia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71600" y="277812"/>
            <a:ext cx="6781800" cy="713105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26034" rIns="0" bIns="0" rtlCol="0">
            <a:spAutoFit/>
          </a:bodyPr>
          <a:lstStyle/>
          <a:p>
            <a:pPr marL="349885">
              <a:lnSpc>
                <a:spcPct val="100000"/>
              </a:lnSpc>
              <a:spcBef>
                <a:spcPts val="204"/>
              </a:spcBef>
            </a:pPr>
            <a:r>
              <a:rPr sz="2400" dirty="0"/>
              <a:t>Chemical</a:t>
            </a:r>
            <a:r>
              <a:rPr sz="2400" spc="-80" dirty="0"/>
              <a:t> </a:t>
            </a:r>
            <a:r>
              <a:rPr sz="2400" dirty="0"/>
              <a:t>cleaning</a:t>
            </a:r>
            <a:r>
              <a:rPr sz="2400" spc="-80" dirty="0"/>
              <a:t> </a:t>
            </a:r>
            <a:r>
              <a:rPr sz="2400" dirty="0"/>
              <a:t>of</a:t>
            </a:r>
            <a:r>
              <a:rPr sz="2400" spc="-70" dirty="0"/>
              <a:t> </a:t>
            </a:r>
            <a:r>
              <a:rPr sz="2400" spc="-10" dirty="0"/>
              <a:t>severely</a:t>
            </a:r>
            <a:r>
              <a:rPr sz="2400" spc="-75" dirty="0"/>
              <a:t> </a:t>
            </a:r>
            <a:r>
              <a:rPr sz="2400" dirty="0"/>
              <a:t>scaled</a:t>
            </a:r>
            <a:r>
              <a:rPr sz="2400" spc="-75" dirty="0"/>
              <a:t> </a:t>
            </a:r>
            <a:r>
              <a:rPr sz="2400" spc="-10" dirty="0"/>
              <a:t>condensers</a:t>
            </a:r>
            <a:endParaRPr sz="2400"/>
          </a:p>
        </p:txBody>
      </p:sp>
      <p:sp>
        <p:nvSpPr>
          <p:cNvPr id="4" name="object 4"/>
          <p:cNvSpPr txBox="1"/>
          <p:nvPr/>
        </p:nvSpPr>
        <p:spPr>
          <a:xfrm>
            <a:off x="8411718" y="6431076"/>
            <a:ext cx="19621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75" dirty="0">
                <a:latin typeface="Arial MT"/>
                <a:cs typeface="Arial MT"/>
              </a:rPr>
              <a:t>5</a:t>
            </a:r>
            <a:r>
              <a:rPr sz="1800" spc="-135" baseline="2314" dirty="0">
                <a:solidFill>
                  <a:srgbClr val="888888"/>
                </a:solidFill>
                <a:latin typeface="Calibri"/>
                <a:cs typeface="Calibri"/>
              </a:rPr>
              <a:t>5</a:t>
            </a:r>
            <a:r>
              <a:rPr sz="1200" spc="-635" dirty="0">
                <a:latin typeface="Arial MT"/>
                <a:cs typeface="Arial MT"/>
              </a:rPr>
              <a:t>9</a:t>
            </a:r>
            <a:r>
              <a:rPr sz="1800" spc="-37" baseline="2314" dirty="0">
                <a:solidFill>
                  <a:srgbClr val="888888"/>
                </a:solidFill>
                <a:latin typeface="Calibri"/>
                <a:cs typeface="Calibri"/>
              </a:rPr>
              <a:t>9</a:t>
            </a:r>
            <a:endParaRPr sz="1800" baseline="2314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800" y="1371600"/>
            <a:ext cx="4114800" cy="342900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48200" y="1371600"/>
            <a:ext cx="4267200" cy="3429000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1519237" y="5024437"/>
            <a:ext cx="5953125" cy="1635125"/>
            <a:chOff x="1519237" y="5024437"/>
            <a:chExt cx="5953125" cy="1635125"/>
          </a:xfrm>
        </p:grpSpPr>
        <p:sp>
          <p:nvSpPr>
            <p:cNvPr id="8" name="object 8"/>
            <p:cNvSpPr/>
            <p:nvPr/>
          </p:nvSpPr>
          <p:spPr>
            <a:xfrm>
              <a:off x="1524000" y="5029200"/>
              <a:ext cx="5943600" cy="1625600"/>
            </a:xfrm>
            <a:custGeom>
              <a:avLst/>
              <a:gdLst/>
              <a:ahLst/>
              <a:cxnLst/>
              <a:rect l="l" t="t" r="r" b="b"/>
              <a:pathLst>
                <a:path w="5943600" h="1625600">
                  <a:moveTo>
                    <a:pt x="5943600" y="0"/>
                  </a:moveTo>
                  <a:lnTo>
                    <a:pt x="0" y="0"/>
                  </a:lnTo>
                  <a:lnTo>
                    <a:pt x="0" y="1625600"/>
                  </a:lnTo>
                  <a:lnTo>
                    <a:pt x="5943600" y="1625600"/>
                  </a:lnTo>
                  <a:lnTo>
                    <a:pt x="594360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524000" y="5029200"/>
              <a:ext cx="5943600" cy="1625600"/>
            </a:xfrm>
            <a:custGeom>
              <a:avLst/>
              <a:gdLst/>
              <a:ahLst/>
              <a:cxnLst/>
              <a:rect l="l" t="t" r="r" b="b"/>
              <a:pathLst>
                <a:path w="5943600" h="1625600">
                  <a:moveTo>
                    <a:pt x="0" y="1625600"/>
                  </a:moveTo>
                  <a:lnTo>
                    <a:pt x="5943600" y="1625600"/>
                  </a:lnTo>
                  <a:lnTo>
                    <a:pt x="5943600" y="0"/>
                  </a:lnTo>
                  <a:lnTo>
                    <a:pt x="0" y="0"/>
                  </a:lnTo>
                  <a:lnTo>
                    <a:pt x="0" y="1625600"/>
                  </a:lnTo>
                  <a:close/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615694" y="4909038"/>
            <a:ext cx="5254625" cy="1703070"/>
          </a:xfrm>
          <a:prstGeom prst="rect">
            <a:avLst/>
          </a:prstGeom>
        </p:spPr>
        <p:txBody>
          <a:bodyPr vert="horz" wrap="square" lIns="0" tIns="1657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5"/>
              </a:spcBef>
            </a:pPr>
            <a:r>
              <a:rPr sz="2000" b="1" dirty="0">
                <a:solidFill>
                  <a:srgbClr val="FFCC00"/>
                </a:solidFill>
                <a:latin typeface="Tahoma"/>
                <a:cs typeface="Tahoma"/>
              </a:rPr>
              <a:t>Heat</a:t>
            </a:r>
            <a:r>
              <a:rPr sz="2000" b="1" spc="-30" dirty="0">
                <a:solidFill>
                  <a:srgbClr val="FFCC00"/>
                </a:solidFill>
                <a:latin typeface="Tahoma"/>
                <a:cs typeface="Tahoma"/>
              </a:rPr>
              <a:t> </a:t>
            </a:r>
            <a:r>
              <a:rPr sz="2000" b="1" dirty="0">
                <a:solidFill>
                  <a:srgbClr val="FFCC00"/>
                </a:solidFill>
                <a:latin typeface="Tahoma"/>
                <a:cs typeface="Tahoma"/>
              </a:rPr>
              <a:t>Rate</a:t>
            </a:r>
            <a:r>
              <a:rPr sz="2000" b="1" spc="-25" dirty="0">
                <a:solidFill>
                  <a:srgbClr val="FFCC00"/>
                </a:solidFill>
                <a:latin typeface="Tahoma"/>
                <a:cs typeface="Tahoma"/>
              </a:rPr>
              <a:t> </a:t>
            </a:r>
            <a:r>
              <a:rPr sz="2000" b="1" dirty="0">
                <a:solidFill>
                  <a:srgbClr val="FFCC00"/>
                </a:solidFill>
                <a:latin typeface="Tahoma"/>
                <a:cs typeface="Tahoma"/>
              </a:rPr>
              <a:t>Improvement</a:t>
            </a:r>
            <a:r>
              <a:rPr sz="2000" b="1" spc="-30" dirty="0">
                <a:solidFill>
                  <a:srgbClr val="FFCC00"/>
                </a:solidFill>
                <a:latin typeface="Tahoma"/>
                <a:cs typeface="Tahoma"/>
              </a:rPr>
              <a:t> </a:t>
            </a:r>
            <a:r>
              <a:rPr sz="2000" b="1" dirty="0">
                <a:solidFill>
                  <a:srgbClr val="FFCC00"/>
                </a:solidFill>
                <a:latin typeface="Tahoma"/>
                <a:cs typeface="Tahoma"/>
              </a:rPr>
              <a:t>=</a:t>
            </a:r>
            <a:r>
              <a:rPr sz="2000" b="1" spc="-10" dirty="0">
                <a:solidFill>
                  <a:srgbClr val="FFCC00"/>
                </a:solidFill>
                <a:latin typeface="Tahoma"/>
                <a:cs typeface="Tahoma"/>
              </a:rPr>
              <a:t> </a:t>
            </a:r>
            <a:r>
              <a:rPr sz="2000" b="1" dirty="0">
                <a:solidFill>
                  <a:srgbClr val="FFCC00"/>
                </a:solidFill>
                <a:latin typeface="Tahoma"/>
                <a:cs typeface="Tahoma"/>
              </a:rPr>
              <a:t>183</a:t>
            </a:r>
            <a:r>
              <a:rPr sz="2000" b="1" spc="-15" dirty="0">
                <a:solidFill>
                  <a:srgbClr val="FFCC00"/>
                </a:solidFill>
                <a:latin typeface="Tahoma"/>
                <a:cs typeface="Tahoma"/>
              </a:rPr>
              <a:t> </a:t>
            </a:r>
            <a:r>
              <a:rPr sz="2000" b="1" spc="-10" dirty="0">
                <a:solidFill>
                  <a:srgbClr val="FFCC00"/>
                </a:solidFill>
                <a:latin typeface="Tahoma"/>
                <a:cs typeface="Tahoma"/>
              </a:rPr>
              <a:t>Kcal/kwh</a:t>
            </a:r>
            <a:endParaRPr sz="20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200"/>
              </a:spcBef>
              <a:tabLst>
                <a:tab pos="3191510" algn="l"/>
              </a:tabLst>
            </a:pPr>
            <a:r>
              <a:rPr sz="2000" b="1" dirty="0">
                <a:solidFill>
                  <a:srgbClr val="FFCC00"/>
                </a:solidFill>
                <a:latin typeface="Tahoma"/>
                <a:cs typeface="Tahoma"/>
              </a:rPr>
              <a:t>Annual</a:t>
            </a:r>
            <a:r>
              <a:rPr sz="2000" b="1" spc="-40" dirty="0">
                <a:solidFill>
                  <a:srgbClr val="FFCC00"/>
                </a:solidFill>
                <a:latin typeface="Tahoma"/>
                <a:cs typeface="Tahoma"/>
              </a:rPr>
              <a:t> </a:t>
            </a:r>
            <a:r>
              <a:rPr sz="2000" b="1" spc="-20" dirty="0">
                <a:solidFill>
                  <a:srgbClr val="FFCC00"/>
                </a:solidFill>
                <a:latin typeface="Tahoma"/>
                <a:cs typeface="Tahoma"/>
              </a:rPr>
              <a:t>Gain</a:t>
            </a:r>
            <a:r>
              <a:rPr sz="2000" b="1" dirty="0">
                <a:solidFill>
                  <a:srgbClr val="FFCC00"/>
                </a:solidFill>
                <a:latin typeface="Tahoma"/>
                <a:cs typeface="Tahoma"/>
              </a:rPr>
              <a:t>	=</a:t>
            </a:r>
            <a:r>
              <a:rPr sz="2000" b="1" spc="-20" dirty="0">
                <a:solidFill>
                  <a:srgbClr val="FFCC00"/>
                </a:solidFill>
                <a:latin typeface="Tahoma"/>
                <a:cs typeface="Tahoma"/>
              </a:rPr>
              <a:t> </a:t>
            </a:r>
            <a:r>
              <a:rPr sz="2000" b="1" dirty="0">
                <a:solidFill>
                  <a:srgbClr val="FFCC00"/>
                </a:solidFill>
                <a:latin typeface="Tahoma"/>
                <a:cs typeface="Tahoma"/>
              </a:rPr>
              <a:t>Rs.</a:t>
            </a:r>
            <a:r>
              <a:rPr sz="2000" b="1" spc="-20" dirty="0">
                <a:solidFill>
                  <a:srgbClr val="FFCC00"/>
                </a:solidFill>
                <a:latin typeface="Tahoma"/>
                <a:cs typeface="Tahoma"/>
              </a:rPr>
              <a:t> </a:t>
            </a:r>
            <a:r>
              <a:rPr sz="2000" b="1" dirty="0">
                <a:solidFill>
                  <a:srgbClr val="FFCC00"/>
                </a:solidFill>
                <a:latin typeface="Tahoma"/>
                <a:cs typeface="Tahoma"/>
              </a:rPr>
              <a:t>15 </a:t>
            </a:r>
            <a:r>
              <a:rPr sz="2000" b="1" spc="-10" dirty="0">
                <a:solidFill>
                  <a:srgbClr val="FFCC00"/>
                </a:solidFill>
                <a:latin typeface="Tahoma"/>
                <a:cs typeface="Tahoma"/>
              </a:rPr>
              <a:t>Crores</a:t>
            </a:r>
            <a:endParaRPr sz="2000">
              <a:latin typeface="Tahoma"/>
              <a:cs typeface="Tahoma"/>
            </a:endParaRPr>
          </a:p>
          <a:p>
            <a:pPr marR="168910">
              <a:lnSpc>
                <a:spcPct val="100000"/>
              </a:lnSpc>
              <a:spcBef>
                <a:spcPts val="1200"/>
              </a:spcBef>
            </a:pPr>
            <a:r>
              <a:rPr sz="2000" b="1" dirty="0">
                <a:solidFill>
                  <a:srgbClr val="FFCC00"/>
                </a:solidFill>
                <a:latin typeface="Tahoma"/>
                <a:cs typeface="Tahoma"/>
              </a:rPr>
              <a:t>Full</a:t>
            </a:r>
            <a:r>
              <a:rPr sz="2000" b="1" spc="-50" dirty="0">
                <a:solidFill>
                  <a:srgbClr val="FFCC00"/>
                </a:solidFill>
                <a:latin typeface="Tahoma"/>
                <a:cs typeface="Tahoma"/>
              </a:rPr>
              <a:t> </a:t>
            </a:r>
            <a:r>
              <a:rPr sz="2000" b="1" dirty="0">
                <a:solidFill>
                  <a:srgbClr val="FFCC00"/>
                </a:solidFill>
                <a:latin typeface="Tahoma"/>
                <a:cs typeface="Tahoma"/>
              </a:rPr>
              <a:t>Load</a:t>
            </a:r>
            <a:r>
              <a:rPr sz="2000" b="1" spc="-20" dirty="0">
                <a:solidFill>
                  <a:srgbClr val="FFCC00"/>
                </a:solidFill>
                <a:latin typeface="Tahoma"/>
                <a:cs typeface="Tahoma"/>
              </a:rPr>
              <a:t> </a:t>
            </a:r>
            <a:r>
              <a:rPr sz="2000" b="1" dirty="0">
                <a:solidFill>
                  <a:srgbClr val="FFCC00"/>
                </a:solidFill>
                <a:latin typeface="Tahoma"/>
                <a:cs typeface="Tahoma"/>
              </a:rPr>
              <a:t>operation</a:t>
            </a:r>
            <a:r>
              <a:rPr sz="2000" b="1" spc="-40" dirty="0">
                <a:solidFill>
                  <a:srgbClr val="FFCC00"/>
                </a:solidFill>
                <a:latin typeface="Tahoma"/>
                <a:cs typeface="Tahoma"/>
              </a:rPr>
              <a:t> </a:t>
            </a:r>
            <a:r>
              <a:rPr sz="2000" b="1" dirty="0">
                <a:solidFill>
                  <a:srgbClr val="FFCC00"/>
                </a:solidFill>
                <a:latin typeface="Tahoma"/>
                <a:cs typeface="Tahoma"/>
              </a:rPr>
              <a:t>against</a:t>
            </a:r>
            <a:r>
              <a:rPr sz="2000" b="1" spc="-35" dirty="0">
                <a:solidFill>
                  <a:srgbClr val="FFCC00"/>
                </a:solidFill>
                <a:latin typeface="Tahoma"/>
                <a:cs typeface="Tahoma"/>
              </a:rPr>
              <a:t> </a:t>
            </a:r>
            <a:r>
              <a:rPr sz="2000" b="1" dirty="0">
                <a:solidFill>
                  <a:srgbClr val="FFCC00"/>
                </a:solidFill>
                <a:latin typeface="Tahoma"/>
                <a:cs typeface="Tahoma"/>
              </a:rPr>
              <a:t>80%</a:t>
            </a:r>
            <a:r>
              <a:rPr sz="2000" b="1" spc="-15" dirty="0">
                <a:solidFill>
                  <a:srgbClr val="FFCC00"/>
                </a:solidFill>
                <a:latin typeface="Tahoma"/>
                <a:cs typeface="Tahoma"/>
              </a:rPr>
              <a:t> </a:t>
            </a:r>
            <a:r>
              <a:rPr sz="2000" b="1" spc="-10" dirty="0">
                <a:solidFill>
                  <a:srgbClr val="FFCC00"/>
                </a:solidFill>
                <a:latin typeface="Tahoma"/>
                <a:cs typeface="Tahoma"/>
              </a:rPr>
              <a:t>before cleaning</a:t>
            </a:r>
            <a:endParaRPr sz="2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3540" y="4371213"/>
            <a:ext cx="38322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 MT"/>
                <a:cs typeface="Arial MT"/>
              </a:rPr>
              <a:t>Scale</a:t>
            </a:r>
            <a:r>
              <a:rPr sz="1800" spc="29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deposition</a:t>
            </a:r>
            <a:r>
              <a:rPr sz="1800" spc="29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in</a:t>
            </a:r>
            <a:r>
              <a:rPr sz="1800" spc="29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seawater</a:t>
            </a:r>
            <a:r>
              <a:rPr sz="1800" spc="30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cooled </a:t>
            </a:r>
            <a:r>
              <a:rPr sz="1800" dirty="0">
                <a:latin typeface="Arial MT"/>
                <a:cs typeface="Arial MT"/>
              </a:rPr>
              <a:t>Condensers</a:t>
            </a:r>
            <a:r>
              <a:rPr sz="1800" spc="-3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with</a:t>
            </a:r>
            <a:r>
              <a:rPr sz="1800" spc="-40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Titanium</a:t>
            </a:r>
            <a:r>
              <a:rPr sz="1800" spc="-7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Tubes</a:t>
            </a:r>
            <a:endParaRPr sz="1800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800" y="1143000"/>
            <a:ext cx="4086225" cy="306539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32401" y="1143000"/>
            <a:ext cx="4086225" cy="306539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4811648" y="4371213"/>
            <a:ext cx="38322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 MT"/>
                <a:cs typeface="Arial MT"/>
              </a:rPr>
              <a:t>Chemically</a:t>
            </a:r>
            <a:r>
              <a:rPr sz="1800" spc="9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Cleaned</a:t>
            </a:r>
            <a:r>
              <a:rPr sz="1800" spc="8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seawater</a:t>
            </a:r>
            <a:r>
              <a:rPr sz="1800" spc="90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cooled </a:t>
            </a:r>
            <a:r>
              <a:rPr sz="1800" dirty="0">
                <a:latin typeface="Arial MT"/>
                <a:cs typeface="Arial MT"/>
              </a:rPr>
              <a:t>Condensers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with</a:t>
            </a:r>
            <a:r>
              <a:rPr sz="1800" spc="-40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Titanium</a:t>
            </a:r>
            <a:r>
              <a:rPr sz="1800" spc="-7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Tubes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37515" y="5097017"/>
            <a:ext cx="8356600" cy="16109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Arial"/>
                <a:cs typeface="Arial"/>
              </a:rPr>
              <a:t>Specific</a:t>
            </a:r>
            <a:r>
              <a:rPr sz="1800" b="1" spc="24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work:</a:t>
            </a:r>
            <a:r>
              <a:rPr sz="1800" b="1" spc="28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Development</a:t>
            </a:r>
            <a:r>
              <a:rPr sz="1800" b="1" spc="28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of</a:t>
            </a:r>
            <a:r>
              <a:rPr sz="1800" b="1" spc="28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Chemical</a:t>
            </a:r>
            <a:r>
              <a:rPr sz="1800" b="1" spc="28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Cleaning</a:t>
            </a:r>
            <a:r>
              <a:rPr sz="1800" b="1" spc="28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Procedure</a:t>
            </a:r>
            <a:r>
              <a:rPr sz="1800" b="1" spc="27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for</a:t>
            </a:r>
            <a:r>
              <a:rPr sz="1800" b="1" spc="28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Titanium </a:t>
            </a:r>
            <a:r>
              <a:rPr sz="1800" b="1" spc="-20" dirty="0">
                <a:latin typeface="Arial"/>
                <a:cs typeface="Arial"/>
              </a:rPr>
              <a:t>Tubes</a:t>
            </a:r>
            <a:r>
              <a:rPr sz="1800" b="1" spc="-5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using</a:t>
            </a:r>
            <a:r>
              <a:rPr sz="1800" b="1" spc="-4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Inhibited</a:t>
            </a:r>
            <a:r>
              <a:rPr sz="1800" b="1" spc="-4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Sulphamic</a:t>
            </a:r>
            <a:r>
              <a:rPr sz="1800" b="1" spc="-1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Acid</a:t>
            </a:r>
            <a:r>
              <a:rPr sz="1800" b="1" spc="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and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Titanium</a:t>
            </a:r>
            <a:r>
              <a:rPr sz="1800" b="1" spc="-4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corrosion</a:t>
            </a:r>
            <a:r>
              <a:rPr sz="1800" b="1" spc="-4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Inhibitor.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85"/>
              </a:spcBef>
            </a:pP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b="1" spc="-10" dirty="0">
                <a:solidFill>
                  <a:srgbClr val="FF0000"/>
                </a:solidFill>
                <a:latin typeface="Arial"/>
                <a:cs typeface="Arial"/>
              </a:rPr>
              <a:t>Benefit: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680"/>
              </a:spcBef>
            </a:pPr>
            <a:r>
              <a:rPr sz="1800" b="1" dirty="0">
                <a:solidFill>
                  <a:srgbClr val="FF0000"/>
                </a:solidFill>
                <a:latin typeface="Arial"/>
                <a:cs typeface="Arial"/>
              </a:rPr>
              <a:t>Improvement in</a:t>
            </a:r>
            <a:r>
              <a:rPr sz="1800" b="1" spc="-3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0000"/>
                </a:solidFill>
                <a:latin typeface="Arial"/>
                <a:cs typeface="Arial"/>
              </a:rPr>
              <a:t>Vacuum</a:t>
            </a:r>
            <a:r>
              <a:rPr sz="1800" b="1" spc="-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0000"/>
                </a:solidFill>
                <a:latin typeface="Arial"/>
                <a:cs typeface="Arial"/>
              </a:rPr>
              <a:t>=</a:t>
            </a:r>
            <a:r>
              <a:rPr sz="1800" b="1" spc="-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0000"/>
                </a:solidFill>
                <a:latin typeface="Arial"/>
                <a:cs typeface="Arial"/>
              </a:rPr>
              <a:t>18.77</a:t>
            </a:r>
            <a:r>
              <a:rPr sz="1800" b="1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0000"/>
                </a:solidFill>
                <a:latin typeface="Arial"/>
                <a:cs typeface="Arial"/>
              </a:rPr>
              <a:t>mm</a:t>
            </a:r>
            <a:r>
              <a:rPr sz="1800" b="1" spc="-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0000"/>
                </a:solidFill>
                <a:latin typeface="Arial"/>
                <a:cs typeface="Arial"/>
              </a:rPr>
              <a:t>of</a:t>
            </a:r>
            <a:r>
              <a:rPr sz="1800" b="1" spc="-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0000"/>
                </a:solidFill>
                <a:latin typeface="Arial"/>
                <a:cs typeface="Arial"/>
              </a:rPr>
              <a:t>Hg</a:t>
            </a:r>
            <a:r>
              <a:rPr sz="1800" b="1" spc="-3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0000"/>
                </a:solidFill>
                <a:latin typeface="Arial"/>
                <a:cs typeface="Arial"/>
              </a:rPr>
              <a:t>or</a:t>
            </a:r>
            <a:r>
              <a:rPr sz="1800" b="1" spc="-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0000"/>
                </a:solidFill>
                <a:latin typeface="Arial"/>
                <a:cs typeface="Arial"/>
              </a:rPr>
              <a:t>21.77</a:t>
            </a:r>
            <a:r>
              <a:rPr sz="1800" b="1" spc="-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0000"/>
                </a:solidFill>
                <a:latin typeface="Arial"/>
                <a:cs typeface="Arial"/>
              </a:rPr>
              <a:t>Kcal/KWH</a:t>
            </a:r>
            <a:r>
              <a:rPr sz="1800" b="1" spc="-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0000"/>
                </a:solidFill>
                <a:latin typeface="Arial"/>
                <a:cs typeface="Arial"/>
              </a:rPr>
              <a:t>in</a:t>
            </a:r>
            <a:r>
              <a:rPr sz="1800" b="1" spc="-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0000"/>
                </a:solidFill>
                <a:latin typeface="Arial"/>
                <a:cs typeface="Arial"/>
              </a:rPr>
              <a:t>Heat</a:t>
            </a:r>
            <a:r>
              <a:rPr sz="1800" b="1" spc="-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FF0000"/>
                </a:solidFill>
                <a:latin typeface="Arial"/>
                <a:cs typeface="Arial"/>
              </a:rPr>
              <a:t>rate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447800" y="76263"/>
            <a:ext cx="7313930" cy="462280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3810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00"/>
              </a:spcBef>
            </a:pPr>
            <a:r>
              <a:rPr sz="2400" dirty="0">
                <a:latin typeface="Arial"/>
                <a:cs typeface="Arial"/>
              </a:rPr>
              <a:t>Case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Study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of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Chemical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Cleaning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of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Condensers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47800" y="76263"/>
            <a:ext cx="7313930" cy="462280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3810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00"/>
              </a:spcBef>
            </a:pPr>
            <a:r>
              <a:rPr sz="2400" dirty="0">
                <a:latin typeface="Arial"/>
                <a:cs typeface="Arial"/>
              </a:rPr>
              <a:t>Case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Study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of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Chemical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Cleaning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of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Condensers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8762" y="610616"/>
            <a:ext cx="3643249" cy="273253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22953" y="610616"/>
            <a:ext cx="3906647" cy="273253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80386" y="3505205"/>
            <a:ext cx="4396613" cy="3297426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9025" y="1325625"/>
            <a:ext cx="6802362" cy="454785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16152" y="0"/>
            <a:ext cx="6550914" cy="829817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85875" y="0"/>
            <a:ext cx="6413500" cy="762000"/>
          </a:xfrm>
          <a:prstGeom prst="rect">
            <a:avLst/>
          </a:prstGeom>
          <a:solidFill>
            <a:srgbClr val="009900"/>
          </a:solidFill>
          <a:ln w="9525">
            <a:solidFill>
              <a:srgbClr val="30859C"/>
            </a:solidFill>
          </a:ln>
        </p:spPr>
        <p:txBody>
          <a:bodyPr vert="horz" wrap="square" lIns="0" tIns="190500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1500"/>
              </a:spcBef>
            </a:pPr>
            <a:r>
              <a:rPr sz="2400" dirty="0">
                <a:latin typeface="Arial"/>
                <a:cs typeface="Arial"/>
              </a:rPr>
              <a:t>Water</a:t>
            </a:r>
            <a:r>
              <a:rPr sz="2400" spc="-8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Requirement</a:t>
            </a:r>
            <a:r>
              <a:rPr sz="2400" spc="-7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for</a:t>
            </a:r>
            <a:r>
              <a:rPr sz="2400" spc="-7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Power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36016" y="5928766"/>
            <a:ext cx="8796655" cy="884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042669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 MT"/>
                <a:cs typeface="Arial MT"/>
              </a:rPr>
              <a:t>For</a:t>
            </a:r>
            <a:r>
              <a:rPr sz="1800" spc="-3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seawater</a:t>
            </a:r>
            <a:r>
              <a:rPr sz="1800" spc="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or</a:t>
            </a:r>
            <a:r>
              <a:rPr sz="1800" spc="-3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saline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water Sp.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Heat</a:t>
            </a:r>
            <a:r>
              <a:rPr sz="1800" spc="-3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is</a:t>
            </a:r>
            <a:r>
              <a:rPr sz="1800" spc="-3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3.93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which</a:t>
            </a:r>
            <a:r>
              <a:rPr sz="1800" spc="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implies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</a:t>
            </a:r>
            <a:r>
              <a:rPr sz="1800" spc="-3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circulation</a:t>
            </a:r>
            <a:r>
              <a:rPr sz="1800" spc="-20" dirty="0">
                <a:latin typeface="Arial MT"/>
                <a:cs typeface="Arial MT"/>
              </a:rPr>
              <a:t> rate </a:t>
            </a:r>
            <a:r>
              <a:rPr sz="1800" dirty="0">
                <a:latin typeface="Arial MT"/>
                <a:cs typeface="Arial MT"/>
              </a:rPr>
              <a:t>of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around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62000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m3/hr</a:t>
            </a:r>
            <a:endParaRPr sz="1800">
              <a:latin typeface="Arial MT"/>
              <a:cs typeface="Arial MT"/>
            </a:endParaRPr>
          </a:p>
          <a:p>
            <a:pPr marR="5080" algn="r">
              <a:lnSpc>
                <a:spcPct val="100000"/>
              </a:lnSpc>
              <a:spcBef>
                <a:spcPts val="280"/>
              </a:spcBef>
            </a:pPr>
            <a:r>
              <a:rPr sz="1800" dirty="0">
                <a:latin typeface="Arial MT"/>
                <a:cs typeface="Arial MT"/>
              </a:rPr>
              <a:t>Source:</a:t>
            </a:r>
            <a:r>
              <a:rPr sz="1800" spc="-45" dirty="0">
                <a:latin typeface="Arial MT"/>
                <a:cs typeface="Arial MT"/>
              </a:rPr>
              <a:t> </a:t>
            </a:r>
            <a:r>
              <a:rPr sz="1800" spc="-25" dirty="0">
                <a:latin typeface="Arial MT"/>
                <a:cs typeface="Arial MT"/>
              </a:rPr>
              <a:t>CEA</a:t>
            </a:r>
            <a:endParaRPr sz="18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426957" y="6426504"/>
            <a:ext cx="18097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888888"/>
                </a:solidFill>
                <a:latin typeface="Calibri"/>
                <a:cs typeface="Calibri"/>
              </a:rPr>
              <a:t>63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50240" y="940053"/>
            <a:ext cx="8086725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Arial MT"/>
                <a:cs typeface="Arial MT"/>
              </a:rPr>
              <a:t>The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typical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allowable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chloride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levels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for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stainless</a:t>
            </a:r>
            <a:r>
              <a:rPr sz="2000" spc="-6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steels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are</a:t>
            </a:r>
            <a:r>
              <a:rPr sz="2000" spc="-6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as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indicated below: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124200" y="228663"/>
            <a:ext cx="3060700" cy="462280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3810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00"/>
              </a:spcBef>
            </a:pPr>
            <a:r>
              <a:rPr sz="2400" dirty="0">
                <a:latin typeface="Arial"/>
                <a:cs typeface="Arial"/>
              </a:rPr>
              <a:t>Remedial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Measures</a:t>
            </a:r>
            <a:endParaRPr sz="2400">
              <a:latin typeface="Arial"/>
              <a:cs typeface="Arial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984250" y="1741551"/>
          <a:ext cx="6946900" cy="4089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2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2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7215">
                <a:tc>
                  <a:txBody>
                    <a:bodyPr/>
                    <a:lstStyle/>
                    <a:p>
                      <a:pPr marL="47625">
                        <a:lnSpc>
                          <a:spcPts val="1760"/>
                        </a:lnSpc>
                      </a:pPr>
                      <a:r>
                        <a:rPr sz="2000" b="1" dirty="0">
                          <a:solidFill>
                            <a:srgbClr val="FFFFCC"/>
                          </a:solidFill>
                          <a:latin typeface="Arial"/>
                          <a:cs typeface="Arial"/>
                        </a:rPr>
                        <a:t>Chloride</a:t>
                      </a:r>
                      <a:r>
                        <a:rPr sz="2000" b="1" spc="-60" dirty="0">
                          <a:solidFill>
                            <a:srgbClr val="FFFFCC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dirty="0">
                          <a:solidFill>
                            <a:srgbClr val="FFFFCC"/>
                          </a:solidFill>
                          <a:latin typeface="Arial"/>
                          <a:cs typeface="Arial"/>
                        </a:rPr>
                        <a:t>Level</a:t>
                      </a:r>
                      <a:r>
                        <a:rPr sz="2000" b="1" spc="-35" dirty="0">
                          <a:solidFill>
                            <a:srgbClr val="FFFFCC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spc="-25" dirty="0">
                          <a:solidFill>
                            <a:srgbClr val="FFFFCC"/>
                          </a:solidFill>
                          <a:latin typeface="Arial"/>
                          <a:cs typeface="Arial"/>
                        </a:rPr>
                        <a:t>ppm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38100">
                      <a:solidFill>
                        <a:srgbClr val="FFFFCC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47625">
                        <a:lnSpc>
                          <a:spcPts val="1760"/>
                        </a:lnSpc>
                      </a:pPr>
                      <a:r>
                        <a:rPr sz="2000" b="1" dirty="0">
                          <a:solidFill>
                            <a:srgbClr val="FFFFCC"/>
                          </a:solidFill>
                          <a:latin typeface="Arial"/>
                          <a:cs typeface="Arial"/>
                        </a:rPr>
                        <a:t>Stainless</a:t>
                      </a:r>
                      <a:r>
                        <a:rPr sz="2000" b="1" spc="-40" dirty="0">
                          <a:solidFill>
                            <a:srgbClr val="FFFFCC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dirty="0">
                          <a:solidFill>
                            <a:srgbClr val="FFFFCC"/>
                          </a:solidFill>
                          <a:latin typeface="Arial"/>
                          <a:cs typeface="Arial"/>
                        </a:rPr>
                        <a:t>Steel</a:t>
                      </a:r>
                      <a:r>
                        <a:rPr sz="2000" b="1" spc="-30" dirty="0">
                          <a:solidFill>
                            <a:srgbClr val="FFFFCC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spc="-20" dirty="0">
                          <a:solidFill>
                            <a:srgbClr val="FFFFCC"/>
                          </a:solidFill>
                          <a:latin typeface="Arial"/>
                          <a:cs typeface="Arial"/>
                        </a:rPr>
                        <a:t>Grade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38100">
                      <a:solidFill>
                        <a:srgbClr val="FFFFCC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2300">
                <a:tc>
                  <a:txBody>
                    <a:bodyPr/>
                    <a:lstStyle/>
                    <a:p>
                      <a:pPr marL="47625">
                        <a:lnSpc>
                          <a:spcPts val="1835"/>
                        </a:lnSpc>
                      </a:pPr>
                      <a:r>
                        <a:rPr sz="2000" b="1" spc="-10" dirty="0">
                          <a:solidFill>
                            <a:srgbClr val="FFFFCC"/>
                          </a:solidFill>
                          <a:latin typeface="Arial"/>
                          <a:cs typeface="Arial"/>
                        </a:rPr>
                        <a:t>&lt;200ppm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381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47625">
                        <a:lnSpc>
                          <a:spcPts val="1835"/>
                        </a:lnSpc>
                      </a:pPr>
                      <a:r>
                        <a:rPr sz="2000" dirty="0">
                          <a:latin typeface="Arial MT"/>
                          <a:cs typeface="Arial MT"/>
                        </a:rPr>
                        <a:t>304L,</a:t>
                      </a:r>
                      <a:r>
                        <a:rPr sz="20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-20" dirty="0">
                          <a:latin typeface="Arial MT"/>
                          <a:cs typeface="Arial MT"/>
                        </a:rPr>
                        <a:t>316L</a:t>
                      </a:r>
                      <a:endParaRPr sz="20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381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2300">
                <a:tc>
                  <a:txBody>
                    <a:bodyPr/>
                    <a:lstStyle/>
                    <a:p>
                      <a:pPr marL="47625">
                        <a:lnSpc>
                          <a:spcPts val="1835"/>
                        </a:lnSpc>
                      </a:pPr>
                      <a:r>
                        <a:rPr sz="2000" b="1" dirty="0">
                          <a:solidFill>
                            <a:srgbClr val="FFFFCC"/>
                          </a:solidFill>
                          <a:latin typeface="Arial"/>
                          <a:cs typeface="Arial"/>
                        </a:rPr>
                        <a:t>200-</a:t>
                      </a:r>
                      <a:r>
                        <a:rPr sz="2000" b="1" spc="-10" dirty="0">
                          <a:solidFill>
                            <a:srgbClr val="FFFFCC"/>
                          </a:solidFill>
                          <a:latin typeface="Arial"/>
                          <a:cs typeface="Arial"/>
                        </a:rPr>
                        <a:t>1000ppm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47625">
                        <a:lnSpc>
                          <a:spcPts val="1835"/>
                        </a:lnSpc>
                      </a:pPr>
                      <a:r>
                        <a:rPr sz="2000" dirty="0">
                          <a:latin typeface="Arial MT"/>
                          <a:cs typeface="Arial MT"/>
                        </a:rPr>
                        <a:t>316L,duplex</a:t>
                      </a:r>
                      <a:r>
                        <a:rPr sz="2000" spc="-6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dirty="0">
                          <a:latin typeface="Arial MT"/>
                          <a:cs typeface="Arial MT"/>
                        </a:rPr>
                        <a:t>alloy</a:t>
                      </a:r>
                      <a:r>
                        <a:rPr sz="200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-20" dirty="0">
                          <a:latin typeface="Arial MT"/>
                          <a:cs typeface="Arial MT"/>
                        </a:rPr>
                        <a:t>2205</a:t>
                      </a:r>
                      <a:endParaRPr sz="20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2985">
                <a:tc>
                  <a:txBody>
                    <a:bodyPr/>
                    <a:lstStyle/>
                    <a:p>
                      <a:pPr marL="47625">
                        <a:lnSpc>
                          <a:spcPts val="1835"/>
                        </a:lnSpc>
                      </a:pPr>
                      <a:r>
                        <a:rPr sz="2000" b="1" dirty="0">
                          <a:solidFill>
                            <a:srgbClr val="FFFFCC"/>
                          </a:solidFill>
                          <a:latin typeface="Arial"/>
                          <a:cs typeface="Arial"/>
                        </a:rPr>
                        <a:t>1000-3,600</a:t>
                      </a:r>
                      <a:r>
                        <a:rPr sz="2000" b="1" spc="-70" dirty="0">
                          <a:solidFill>
                            <a:srgbClr val="FFFFCC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spc="-25" dirty="0">
                          <a:solidFill>
                            <a:srgbClr val="FFFFCC"/>
                          </a:solidFill>
                          <a:latin typeface="Arial"/>
                          <a:cs typeface="Arial"/>
                        </a:rPr>
                        <a:t>ppm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47625">
                        <a:lnSpc>
                          <a:spcPts val="1835"/>
                        </a:lnSpc>
                      </a:pPr>
                      <a:r>
                        <a:rPr sz="2000" dirty="0">
                          <a:latin typeface="Arial MT"/>
                          <a:cs typeface="Arial MT"/>
                        </a:rPr>
                        <a:t>Duplex</a:t>
                      </a:r>
                      <a:r>
                        <a:rPr sz="20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dirty="0">
                          <a:latin typeface="Arial MT"/>
                          <a:cs typeface="Arial MT"/>
                        </a:rPr>
                        <a:t>alloy</a:t>
                      </a:r>
                      <a:r>
                        <a:rPr sz="20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-20" dirty="0">
                          <a:latin typeface="Arial MT"/>
                          <a:cs typeface="Arial MT"/>
                        </a:rPr>
                        <a:t>2205</a:t>
                      </a:r>
                      <a:endParaRPr sz="2000">
                        <a:latin typeface="Arial MT"/>
                        <a:cs typeface="Arial MT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47625" marR="647700">
                        <a:lnSpc>
                          <a:spcPct val="58500"/>
                        </a:lnSpc>
                      </a:pPr>
                      <a:r>
                        <a:rPr sz="2000" dirty="0">
                          <a:latin typeface="Arial MT"/>
                          <a:cs typeface="Arial MT"/>
                        </a:rPr>
                        <a:t>6% Mo</a:t>
                      </a:r>
                      <a:r>
                        <a:rPr sz="2000" spc="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-10" dirty="0">
                          <a:latin typeface="Arial MT"/>
                          <a:cs typeface="Arial MT"/>
                        </a:rPr>
                        <a:t>super-austenitic, </a:t>
                      </a:r>
                      <a:r>
                        <a:rPr sz="2000" dirty="0">
                          <a:latin typeface="Arial MT"/>
                          <a:cs typeface="Arial MT"/>
                        </a:rPr>
                        <a:t>super-</a:t>
                      </a:r>
                      <a:r>
                        <a:rPr sz="2000" spc="-10" dirty="0">
                          <a:latin typeface="Arial MT"/>
                          <a:cs typeface="Arial MT"/>
                        </a:rPr>
                        <a:t>duplex</a:t>
                      </a:r>
                      <a:endParaRPr sz="20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2300">
                <a:tc>
                  <a:txBody>
                    <a:bodyPr/>
                    <a:lstStyle/>
                    <a:p>
                      <a:pPr marL="47625">
                        <a:lnSpc>
                          <a:spcPts val="1835"/>
                        </a:lnSpc>
                      </a:pPr>
                      <a:r>
                        <a:rPr sz="2000" b="1" spc="-10" dirty="0">
                          <a:solidFill>
                            <a:srgbClr val="FFFFCC"/>
                          </a:solidFill>
                          <a:latin typeface="Arial"/>
                          <a:cs typeface="Arial"/>
                        </a:rPr>
                        <a:t>&gt;3,600ppm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47625">
                        <a:lnSpc>
                          <a:spcPts val="1335"/>
                        </a:lnSpc>
                      </a:pPr>
                      <a:r>
                        <a:rPr sz="2000" dirty="0">
                          <a:latin typeface="Arial MT"/>
                          <a:cs typeface="Arial MT"/>
                        </a:rPr>
                        <a:t>6%</a:t>
                      </a:r>
                      <a:r>
                        <a:rPr sz="20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dirty="0">
                          <a:latin typeface="Arial MT"/>
                          <a:cs typeface="Arial MT"/>
                        </a:rPr>
                        <a:t>Mo</a:t>
                      </a:r>
                      <a:r>
                        <a:rPr sz="2000" spc="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-10" dirty="0">
                          <a:latin typeface="Arial MT"/>
                          <a:cs typeface="Arial MT"/>
                        </a:rPr>
                        <a:t>super-austenitic,</a:t>
                      </a:r>
                      <a:endParaRPr sz="2000">
                        <a:latin typeface="Arial MT"/>
                        <a:cs typeface="Arial MT"/>
                      </a:endParaRPr>
                    </a:p>
                    <a:p>
                      <a:pPr marL="47625">
                        <a:lnSpc>
                          <a:spcPts val="1895"/>
                        </a:lnSpc>
                      </a:pPr>
                      <a:r>
                        <a:rPr sz="2000" dirty="0">
                          <a:latin typeface="Arial MT"/>
                          <a:cs typeface="Arial MT"/>
                        </a:rPr>
                        <a:t>super-</a:t>
                      </a:r>
                      <a:r>
                        <a:rPr sz="2000" spc="-10" dirty="0">
                          <a:latin typeface="Arial MT"/>
                          <a:cs typeface="Arial MT"/>
                        </a:rPr>
                        <a:t>duplex</a:t>
                      </a:r>
                      <a:endParaRPr sz="20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2300">
                <a:tc>
                  <a:txBody>
                    <a:bodyPr/>
                    <a:lstStyle/>
                    <a:p>
                      <a:pPr marL="47625">
                        <a:lnSpc>
                          <a:spcPts val="1335"/>
                        </a:lnSpc>
                      </a:pPr>
                      <a:r>
                        <a:rPr sz="2000" b="1" dirty="0">
                          <a:solidFill>
                            <a:srgbClr val="FFFFCC"/>
                          </a:solidFill>
                          <a:latin typeface="Arial"/>
                          <a:cs typeface="Arial"/>
                        </a:rPr>
                        <a:t>15,000</a:t>
                      </a:r>
                      <a:r>
                        <a:rPr sz="2000" b="1" spc="-45" dirty="0">
                          <a:solidFill>
                            <a:srgbClr val="FFFFCC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dirty="0">
                          <a:solidFill>
                            <a:srgbClr val="FFFFCC"/>
                          </a:solidFill>
                          <a:latin typeface="Arial"/>
                          <a:cs typeface="Arial"/>
                        </a:rPr>
                        <a:t>–</a:t>
                      </a:r>
                      <a:r>
                        <a:rPr sz="2000" b="1" spc="-20" dirty="0">
                          <a:solidFill>
                            <a:srgbClr val="FFFFCC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dirty="0">
                          <a:solidFill>
                            <a:srgbClr val="FFFFCC"/>
                          </a:solidFill>
                          <a:latin typeface="Arial"/>
                          <a:cs typeface="Arial"/>
                        </a:rPr>
                        <a:t>26,000</a:t>
                      </a:r>
                      <a:r>
                        <a:rPr sz="2000" b="1" spc="-40" dirty="0">
                          <a:solidFill>
                            <a:srgbClr val="FFFFCC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spc="-25" dirty="0">
                          <a:solidFill>
                            <a:srgbClr val="FFFFCC"/>
                          </a:solidFill>
                          <a:latin typeface="Arial"/>
                          <a:cs typeface="Arial"/>
                        </a:rPr>
                        <a:t>ppm</a:t>
                      </a:r>
                      <a:endParaRPr sz="2000">
                        <a:latin typeface="Arial"/>
                        <a:cs typeface="Arial"/>
                      </a:endParaRPr>
                    </a:p>
                    <a:p>
                      <a:pPr marL="47625">
                        <a:lnSpc>
                          <a:spcPts val="1895"/>
                        </a:lnSpc>
                      </a:pPr>
                      <a:r>
                        <a:rPr sz="2000" b="1" spc="-10" dirty="0">
                          <a:solidFill>
                            <a:srgbClr val="FFFFCC"/>
                          </a:solidFill>
                          <a:latin typeface="Arial"/>
                          <a:cs typeface="Arial"/>
                        </a:rPr>
                        <a:t>(seawater)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47625" marR="647700">
                        <a:lnSpc>
                          <a:spcPct val="57999"/>
                        </a:lnSpc>
                        <a:spcBef>
                          <a:spcPts val="445"/>
                        </a:spcBef>
                      </a:pPr>
                      <a:r>
                        <a:rPr sz="2000" dirty="0">
                          <a:latin typeface="Arial MT"/>
                          <a:cs typeface="Arial MT"/>
                        </a:rPr>
                        <a:t>6% Mo</a:t>
                      </a:r>
                      <a:r>
                        <a:rPr sz="2000" spc="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-10" dirty="0">
                          <a:latin typeface="Arial MT"/>
                          <a:cs typeface="Arial MT"/>
                        </a:rPr>
                        <a:t>super-austenitic, </a:t>
                      </a:r>
                      <a:r>
                        <a:rPr sz="2000" dirty="0">
                          <a:latin typeface="Arial MT"/>
                          <a:cs typeface="Arial MT"/>
                        </a:rPr>
                        <a:t>super-</a:t>
                      </a:r>
                      <a:r>
                        <a:rPr sz="2000" spc="-10" dirty="0">
                          <a:latin typeface="Arial MT"/>
                          <a:cs typeface="Arial MT"/>
                        </a:rPr>
                        <a:t>duplex</a:t>
                      </a:r>
                      <a:endParaRPr sz="2000">
                        <a:latin typeface="Arial MT"/>
                        <a:cs typeface="Arial MT"/>
                      </a:endParaRPr>
                    </a:p>
                  </a:txBody>
                  <a:tcPr marL="0" marR="0" marT="5651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764540" y="6011367"/>
            <a:ext cx="762889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 MT"/>
                <a:cs typeface="Arial MT"/>
              </a:rPr>
              <a:t>Copper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Nickel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alloys</a:t>
            </a:r>
            <a:r>
              <a:rPr sz="1800" spc="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can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tolerate</a:t>
            </a:r>
            <a:r>
              <a:rPr sz="1800" spc="-3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upto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70000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ppm</a:t>
            </a:r>
            <a:r>
              <a:rPr sz="1800" spc="-3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of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chloride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but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are</a:t>
            </a:r>
            <a:r>
              <a:rPr sz="1800" spc="-3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highly</a:t>
            </a:r>
            <a:endParaRPr sz="18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latin typeface="Arial MT"/>
                <a:cs typeface="Arial MT"/>
              </a:rPr>
              <a:t>susceptible</a:t>
            </a:r>
            <a:r>
              <a:rPr sz="1800" spc="-4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to</a:t>
            </a:r>
            <a:r>
              <a:rPr sz="1800" spc="-6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sulphide</a:t>
            </a:r>
            <a:r>
              <a:rPr sz="1800" spc="-3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induced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corrosion.</a:t>
            </a:r>
            <a:endParaRPr sz="18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07340" y="787653"/>
            <a:ext cx="8608060" cy="2160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3695" marR="5715" indent="-340995" algn="just">
              <a:lnSpc>
                <a:spcPct val="100000"/>
              </a:lnSpc>
              <a:spcBef>
                <a:spcPts val="105"/>
              </a:spcBef>
              <a:buAutoNum type="arabicPeriod" startAt="2"/>
              <a:tabLst>
                <a:tab pos="355600" algn="l"/>
              </a:tabLst>
            </a:pPr>
            <a:r>
              <a:rPr sz="2000" dirty="0">
                <a:latin typeface="Arial MT"/>
                <a:cs typeface="Arial MT"/>
              </a:rPr>
              <a:t>Supportive</a:t>
            </a:r>
            <a:r>
              <a:rPr sz="2000" spc="3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corrosion</a:t>
            </a:r>
            <a:r>
              <a:rPr sz="2000" spc="3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control</a:t>
            </a:r>
            <a:r>
              <a:rPr sz="2000" spc="3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measures</a:t>
            </a:r>
            <a:r>
              <a:rPr sz="2000" spc="3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such</a:t>
            </a:r>
            <a:r>
              <a:rPr sz="2000" spc="3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as</a:t>
            </a:r>
            <a:r>
              <a:rPr sz="2000" spc="3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anticorrosive</a:t>
            </a:r>
            <a:r>
              <a:rPr sz="2000" spc="35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coatings, 	</a:t>
            </a:r>
            <a:r>
              <a:rPr sz="2000" dirty="0">
                <a:latin typeface="Arial MT"/>
                <a:cs typeface="Arial MT"/>
              </a:rPr>
              <a:t>cathodic</a:t>
            </a:r>
            <a:r>
              <a:rPr sz="2000" spc="26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protection,</a:t>
            </a:r>
            <a:r>
              <a:rPr sz="2000" spc="26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suitable</a:t>
            </a:r>
            <a:r>
              <a:rPr sz="2000" spc="26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passivating</a:t>
            </a:r>
            <a:r>
              <a:rPr sz="2000" spc="26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agents,</a:t>
            </a:r>
            <a:r>
              <a:rPr sz="2000" spc="26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etc</a:t>
            </a:r>
            <a:r>
              <a:rPr sz="2000" spc="27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are</a:t>
            </a:r>
            <a:r>
              <a:rPr sz="2000" spc="254" dirty="0">
                <a:latin typeface="Arial MT"/>
                <a:cs typeface="Arial MT"/>
              </a:rPr>
              <a:t>  </a:t>
            </a:r>
            <a:r>
              <a:rPr sz="2000" spc="-10" dirty="0">
                <a:latin typeface="Arial MT"/>
                <a:cs typeface="Arial MT"/>
              </a:rPr>
              <a:t>required 	</a:t>
            </a:r>
            <a:r>
              <a:rPr sz="2000" dirty="0">
                <a:latin typeface="Arial MT"/>
                <a:cs typeface="Arial MT"/>
              </a:rPr>
              <a:t>especially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if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lower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grade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of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materials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are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used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in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contact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with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seawater.</a:t>
            </a:r>
            <a:endParaRPr sz="2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95"/>
              </a:spcBef>
              <a:buFont typeface="Arial MT"/>
              <a:buAutoNum type="arabicPeriod" startAt="2"/>
            </a:pPr>
            <a:endParaRPr sz="2000">
              <a:latin typeface="Arial MT"/>
              <a:cs typeface="Arial MT"/>
            </a:endParaRPr>
          </a:p>
          <a:p>
            <a:pPr marL="466725" marR="5080" indent="-454025" algn="just">
              <a:lnSpc>
                <a:spcPct val="100000"/>
              </a:lnSpc>
              <a:spcBef>
                <a:spcPts val="5"/>
              </a:spcBef>
              <a:buAutoNum type="arabicPeriod" startAt="2"/>
              <a:tabLst>
                <a:tab pos="469900" algn="l"/>
              </a:tabLst>
            </a:pPr>
            <a:r>
              <a:rPr sz="2000" dirty="0">
                <a:latin typeface="Arial MT"/>
                <a:cs typeface="Arial MT"/>
              </a:rPr>
              <a:t>Detailed</a:t>
            </a:r>
            <a:r>
              <a:rPr sz="2000" spc="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assessment</a:t>
            </a:r>
            <a:r>
              <a:rPr sz="2000" spc="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is</a:t>
            </a:r>
            <a:r>
              <a:rPr sz="2000" spc="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required</a:t>
            </a:r>
            <a:r>
              <a:rPr sz="2000" spc="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to</a:t>
            </a:r>
            <a:r>
              <a:rPr sz="2000" spc="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identify</a:t>
            </a:r>
            <a:r>
              <a:rPr sz="2000" spc="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suitable</a:t>
            </a:r>
            <a:r>
              <a:rPr sz="2000" spc="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treatment</a:t>
            </a:r>
            <a:r>
              <a:rPr sz="2000" spc="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of</a:t>
            </a:r>
            <a:r>
              <a:rPr sz="2000" spc="3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cooling 	</a:t>
            </a:r>
            <a:r>
              <a:rPr sz="2000" dirty="0">
                <a:latin typeface="Arial MT"/>
                <a:cs typeface="Arial MT"/>
              </a:rPr>
              <a:t>waters</a:t>
            </a:r>
            <a:r>
              <a:rPr sz="2000" spc="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taking</a:t>
            </a:r>
            <a:r>
              <a:rPr sz="2000" spc="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into</a:t>
            </a:r>
            <a:r>
              <a:rPr sz="2000" spc="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account</a:t>
            </a:r>
            <a:r>
              <a:rPr sz="2000" spc="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the</a:t>
            </a:r>
            <a:r>
              <a:rPr sz="2000" spc="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heat</a:t>
            </a:r>
            <a:r>
              <a:rPr sz="2000" spc="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transfer</a:t>
            </a:r>
            <a:r>
              <a:rPr sz="2000" spc="6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conditions</a:t>
            </a:r>
            <a:r>
              <a:rPr sz="2000" spc="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prevalent</a:t>
            </a:r>
            <a:r>
              <a:rPr sz="2000" spc="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so</a:t>
            </a:r>
            <a:r>
              <a:rPr sz="2000" spc="55" dirty="0">
                <a:latin typeface="Arial MT"/>
                <a:cs typeface="Arial MT"/>
              </a:rPr>
              <a:t> </a:t>
            </a:r>
            <a:r>
              <a:rPr sz="2000" spc="-20" dirty="0">
                <a:latin typeface="Arial MT"/>
                <a:cs typeface="Arial MT"/>
              </a:rPr>
              <a:t>that 	</a:t>
            </a:r>
            <a:r>
              <a:rPr sz="2000" dirty="0">
                <a:latin typeface="Arial MT"/>
                <a:cs typeface="Arial MT"/>
              </a:rPr>
              <a:t>scaling,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fouling,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corrosion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&amp;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biofoulig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in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the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cooling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water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systems.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3226435"/>
            <a:ext cx="153479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469265" algn="l"/>
                <a:tab pos="968375" algn="l"/>
              </a:tabLst>
            </a:pPr>
            <a:r>
              <a:rPr sz="2000" spc="-25" dirty="0">
                <a:latin typeface="Arial MT"/>
                <a:cs typeface="Arial MT"/>
              </a:rPr>
              <a:t>4.</a:t>
            </a:r>
            <a:r>
              <a:rPr sz="2000" dirty="0">
                <a:latin typeface="Arial MT"/>
                <a:cs typeface="Arial MT"/>
              </a:rPr>
              <a:t>	</a:t>
            </a:r>
            <a:r>
              <a:rPr sz="2000" spc="-25" dirty="0">
                <a:latin typeface="Arial MT"/>
                <a:cs typeface="Arial MT"/>
              </a:rPr>
              <a:t>All</a:t>
            </a:r>
            <a:r>
              <a:rPr sz="2000" dirty="0">
                <a:latin typeface="Arial MT"/>
                <a:cs typeface="Arial MT"/>
              </a:rPr>
              <a:t>	</a:t>
            </a:r>
            <a:r>
              <a:rPr sz="2000" spc="-25" dirty="0">
                <a:latin typeface="Arial MT"/>
                <a:cs typeface="Arial MT"/>
              </a:rPr>
              <a:t>RCC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031238" y="3226435"/>
            <a:ext cx="6880859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343025" algn="l"/>
                <a:tab pos="1754505" algn="l"/>
                <a:tab pos="2787650" algn="l"/>
                <a:tab pos="3454400" algn="l"/>
                <a:tab pos="4699000" algn="l"/>
                <a:tab pos="5140325" algn="l"/>
                <a:tab pos="6245225" algn="l"/>
              </a:tabLst>
            </a:pPr>
            <a:r>
              <a:rPr sz="2000" spc="-10" dirty="0">
                <a:latin typeface="Arial MT"/>
                <a:cs typeface="Arial MT"/>
              </a:rPr>
              <a:t>structures</a:t>
            </a:r>
            <a:r>
              <a:rPr sz="2000" dirty="0">
                <a:latin typeface="Arial MT"/>
                <a:cs typeface="Arial MT"/>
              </a:rPr>
              <a:t>	</a:t>
            </a:r>
            <a:r>
              <a:rPr sz="2000" spc="-25" dirty="0">
                <a:latin typeface="Arial MT"/>
                <a:cs typeface="Arial MT"/>
              </a:rPr>
              <a:t>in</a:t>
            </a:r>
            <a:r>
              <a:rPr sz="2000" dirty="0">
                <a:latin typeface="Arial MT"/>
                <a:cs typeface="Arial MT"/>
              </a:rPr>
              <a:t>	</a:t>
            </a:r>
            <a:r>
              <a:rPr sz="2000" spc="-10" dirty="0">
                <a:latin typeface="Arial MT"/>
                <a:cs typeface="Arial MT"/>
              </a:rPr>
              <a:t>contact</a:t>
            </a:r>
            <a:r>
              <a:rPr sz="2000" dirty="0">
                <a:latin typeface="Arial MT"/>
                <a:cs typeface="Arial MT"/>
              </a:rPr>
              <a:t>	</a:t>
            </a:r>
            <a:r>
              <a:rPr sz="2000" spc="-20" dirty="0">
                <a:latin typeface="Arial MT"/>
                <a:cs typeface="Arial MT"/>
              </a:rPr>
              <a:t>with</a:t>
            </a:r>
            <a:r>
              <a:rPr sz="2000" dirty="0">
                <a:latin typeface="Arial MT"/>
                <a:cs typeface="Arial MT"/>
              </a:rPr>
              <a:t>	</a:t>
            </a:r>
            <a:r>
              <a:rPr sz="2000" spc="-10" dirty="0">
                <a:latin typeface="Arial MT"/>
                <a:cs typeface="Arial MT"/>
              </a:rPr>
              <a:t>seawater</a:t>
            </a:r>
            <a:r>
              <a:rPr sz="2000" dirty="0">
                <a:latin typeface="Arial MT"/>
                <a:cs typeface="Arial MT"/>
              </a:rPr>
              <a:t>	</a:t>
            </a:r>
            <a:r>
              <a:rPr sz="2000" spc="-25" dirty="0">
                <a:latin typeface="Arial MT"/>
                <a:cs typeface="Arial MT"/>
              </a:rPr>
              <a:t>or</a:t>
            </a:r>
            <a:r>
              <a:rPr sz="2000" dirty="0">
                <a:latin typeface="Arial MT"/>
                <a:cs typeface="Arial MT"/>
              </a:rPr>
              <a:t>	</a:t>
            </a:r>
            <a:r>
              <a:rPr sz="2000" spc="-10" dirty="0">
                <a:latin typeface="Arial MT"/>
                <a:cs typeface="Arial MT"/>
              </a:rPr>
              <a:t>chloride</a:t>
            </a:r>
            <a:r>
              <a:rPr sz="2000" dirty="0">
                <a:latin typeface="Arial MT"/>
                <a:cs typeface="Arial MT"/>
              </a:rPr>
              <a:t>	</a:t>
            </a:r>
            <a:r>
              <a:rPr sz="2000" spc="-10" dirty="0">
                <a:latin typeface="Arial MT"/>
                <a:cs typeface="Arial MT"/>
              </a:rPr>
              <a:t>laden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26440" y="3530930"/>
            <a:ext cx="8226425" cy="338010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0800" marR="42545" algn="just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Arial MT"/>
                <a:cs typeface="Arial MT"/>
              </a:rPr>
              <a:t>atmosphere</a:t>
            </a:r>
            <a:r>
              <a:rPr sz="2000" spc="21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should</a:t>
            </a:r>
            <a:r>
              <a:rPr sz="2000" spc="22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be</a:t>
            </a:r>
            <a:r>
              <a:rPr sz="2000" spc="21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properly</a:t>
            </a:r>
            <a:r>
              <a:rPr sz="2000" spc="22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protected</a:t>
            </a:r>
            <a:r>
              <a:rPr sz="2000" spc="22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with</a:t>
            </a:r>
            <a:r>
              <a:rPr sz="2000" spc="21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high</a:t>
            </a:r>
            <a:r>
              <a:rPr sz="2000" spc="225" dirty="0">
                <a:latin typeface="Arial MT"/>
                <a:cs typeface="Arial MT"/>
              </a:rPr>
              <a:t>  </a:t>
            </a:r>
            <a:r>
              <a:rPr sz="2000" spc="-10" dirty="0">
                <a:latin typeface="Arial MT"/>
                <a:cs typeface="Arial MT"/>
              </a:rPr>
              <a:t>performance </a:t>
            </a:r>
            <a:r>
              <a:rPr sz="2000" dirty="0">
                <a:latin typeface="Arial MT"/>
                <a:cs typeface="Arial MT"/>
              </a:rPr>
              <a:t>coatings</a:t>
            </a:r>
            <a:r>
              <a:rPr sz="2000" spc="5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such</a:t>
            </a:r>
            <a:r>
              <a:rPr sz="2000" spc="6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as</a:t>
            </a:r>
            <a:r>
              <a:rPr sz="2000" spc="6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100%</a:t>
            </a:r>
            <a:r>
              <a:rPr sz="2000" spc="5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solids</a:t>
            </a:r>
            <a:r>
              <a:rPr sz="2000" spc="6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polyurethane,</a:t>
            </a:r>
            <a:r>
              <a:rPr sz="2000" spc="5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polyuria,</a:t>
            </a:r>
            <a:r>
              <a:rPr sz="2000" spc="6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100%</a:t>
            </a:r>
            <a:r>
              <a:rPr sz="2000" spc="55" dirty="0">
                <a:latin typeface="Arial MT"/>
                <a:cs typeface="Arial MT"/>
              </a:rPr>
              <a:t>  </a:t>
            </a:r>
            <a:r>
              <a:rPr sz="2000" spc="-10" dirty="0">
                <a:latin typeface="Arial MT"/>
                <a:cs typeface="Arial MT"/>
              </a:rPr>
              <a:t>solids </a:t>
            </a:r>
            <a:r>
              <a:rPr sz="2000" dirty="0">
                <a:latin typeface="Arial MT"/>
                <a:cs typeface="Arial MT"/>
              </a:rPr>
              <a:t>epoxy.</a:t>
            </a:r>
            <a:r>
              <a:rPr sz="2000" spc="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All</a:t>
            </a:r>
            <a:r>
              <a:rPr sz="2000" spc="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surfaces</a:t>
            </a:r>
            <a:r>
              <a:rPr sz="2000" spc="1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of  structures</a:t>
            </a:r>
            <a:r>
              <a:rPr sz="2000" spc="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in</a:t>
            </a:r>
            <a:r>
              <a:rPr sz="2000" spc="1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contact</a:t>
            </a:r>
            <a:r>
              <a:rPr sz="2000" spc="1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with</a:t>
            </a:r>
            <a:r>
              <a:rPr sz="2000" spc="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seawater</a:t>
            </a:r>
            <a:r>
              <a:rPr sz="2000" spc="1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or</a:t>
            </a:r>
            <a:r>
              <a:rPr sz="2000" spc="5" dirty="0">
                <a:latin typeface="Arial MT"/>
                <a:cs typeface="Arial MT"/>
              </a:rPr>
              <a:t>  </a:t>
            </a:r>
            <a:r>
              <a:rPr sz="2000" spc="-10" dirty="0">
                <a:latin typeface="Arial MT"/>
                <a:cs typeface="Arial MT"/>
              </a:rPr>
              <a:t>water </a:t>
            </a:r>
            <a:r>
              <a:rPr sz="2000" dirty="0">
                <a:latin typeface="Arial MT"/>
                <a:cs typeface="Arial MT"/>
              </a:rPr>
              <a:t>vapour</a:t>
            </a:r>
            <a:r>
              <a:rPr sz="2000" spc="12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should</a:t>
            </a:r>
            <a:r>
              <a:rPr sz="2000" spc="12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be</a:t>
            </a:r>
            <a:r>
              <a:rPr sz="2000" spc="12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fully</a:t>
            </a:r>
            <a:r>
              <a:rPr sz="2000" spc="12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coated</a:t>
            </a:r>
            <a:r>
              <a:rPr sz="2000" spc="12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not</a:t>
            </a:r>
            <a:r>
              <a:rPr sz="2000" spc="11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partially</a:t>
            </a:r>
            <a:r>
              <a:rPr sz="2000" spc="12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coated.</a:t>
            </a:r>
            <a:r>
              <a:rPr sz="2000" spc="12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Application</a:t>
            </a:r>
            <a:r>
              <a:rPr sz="2000" spc="120" dirty="0">
                <a:latin typeface="Arial MT"/>
                <a:cs typeface="Arial MT"/>
              </a:rPr>
              <a:t>  </a:t>
            </a:r>
            <a:r>
              <a:rPr sz="2000" spc="-25" dirty="0">
                <a:latin typeface="Arial MT"/>
                <a:cs typeface="Arial MT"/>
              </a:rPr>
              <a:t>of </a:t>
            </a:r>
            <a:r>
              <a:rPr sz="2000" dirty="0">
                <a:latin typeface="Arial MT"/>
                <a:cs typeface="Arial MT"/>
              </a:rPr>
              <a:t>cathodic</a:t>
            </a:r>
            <a:r>
              <a:rPr sz="2000" spc="-2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prevention</a:t>
            </a:r>
            <a:r>
              <a:rPr sz="2000" spc="-2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(at</a:t>
            </a:r>
            <a:r>
              <a:rPr sz="2000" spc="49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low</a:t>
            </a:r>
            <a:r>
              <a:rPr sz="2000" spc="-2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levels</a:t>
            </a:r>
            <a:r>
              <a:rPr sz="2000" spc="-2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of</a:t>
            </a:r>
            <a:r>
              <a:rPr sz="2000" spc="484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protective</a:t>
            </a:r>
            <a:r>
              <a:rPr sz="2000" spc="-2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current)</a:t>
            </a:r>
            <a:r>
              <a:rPr sz="2000" spc="484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can</a:t>
            </a:r>
            <a:r>
              <a:rPr sz="2000" spc="484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help</a:t>
            </a:r>
            <a:r>
              <a:rPr sz="2000" spc="-25" dirty="0">
                <a:latin typeface="Arial MT"/>
                <a:cs typeface="Arial MT"/>
              </a:rPr>
              <a:t>  in </a:t>
            </a:r>
            <a:r>
              <a:rPr sz="2000" dirty="0">
                <a:latin typeface="Arial MT"/>
                <a:cs typeface="Arial MT"/>
              </a:rPr>
              <a:t>prolonging</a:t>
            </a:r>
            <a:r>
              <a:rPr sz="2000" spc="204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the</a:t>
            </a:r>
            <a:r>
              <a:rPr sz="2000" spc="204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life</a:t>
            </a:r>
            <a:r>
              <a:rPr sz="2000" spc="204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of</a:t>
            </a:r>
            <a:r>
              <a:rPr sz="2000" spc="204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the</a:t>
            </a:r>
            <a:r>
              <a:rPr sz="2000" spc="20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RCC</a:t>
            </a:r>
            <a:r>
              <a:rPr sz="2000" spc="204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structures</a:t>
            </a:r>
            <a:r>
              <a:rPr sz="2000" spc="19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at</a:t>
            </a:r>
            <a:r>
              <a:rPr sz="2000" spc="204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competitive</a:t>
            </a:r>
            <a:r>
              <a:rPr sz="2000" spc="204" dirty="0">
                <a:latin typeface="Arial MT"/>
                <a:cs typeface="Arial MT"/>
              </a:rPr>
              <a:t>  </a:t>
            </a:r>
            <a:r>
              <a:rPr sz="2000" spc="-10" dirty="0">
                <a:latin typeface="Arial MT"/>
                <a:cs typeface="Arial MT"/>
              </a:rPr>
              <a:t>prices. </a:t>
            </a:r>
            <a:r>
              <a:rPr sz="2000" dirty="0">
                <a:latin typeface="Arial MT"/>
                <a:cs typeface="Arial MT"/>
              </a:rPr>
              <a:t>Structures</a:t>
            </a:r>
            <a:r>
              <a:rPr sz="2000" spc="4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which</a:t>
            </a:r>
            <a:r>
              <a:rPr sz="2000" spc="4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have</a:t>
            </a:r>
            <a:r>
              <a:rPr sz="2000" spc="459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been</a:t>
            </a:r>
            <a:r>
              <a:rPr sz="2000" spc="4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damaged</a:t>
            </a:r>
            <a:r>
              <a:rPr sz="2000" spc="4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by</a:t>
            </a:r>
            <a:r>
              <a:rPr sz="2000" spc="4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corrosion</a:t>
            </a:r>
            <a:r>
              <a:rPr sz="2000" spc="4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of</a:t>
            </a:r>
            <a:r>
              <a:rPr sz="2000" spc="44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reinforcement </a:t>
            </a:r>
            <a:r>
              <a:rPr sz="2000" dirty="0">
                <a:latin typeface="Arial MT"/>
                <a:cs typeface="Arial MT"/>
              </a:rPr>
              <a:t>bars</a:t>
            </a:r>
            <a:r>
              <a:rPr sz="2000" spc="2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should</a:t>
            </a:r>
            <a:r>
              <a:rPr sz="2000" spc="2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be</a:t>
            </a:r>
            <a:r>
              <a:rPr sz="2000" spc="2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subjected</a:t>
            </a:r>
            <a:r>
              <a:rPr sz="2000" spc="229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to</a:t>
            </a:r>
            <a:r>
              <a:rPr sz="2000" spc="2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detailed</a:t>
            </a:r>
            <a:r>
              <a:rPr sz="2000" spc="2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condition</a:t>
            </a:r>
            <a:r>
              <a:rPr sz="2000" spc="229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monitoring.</a:t>
            </a:r>
            <a:r>
              <a:rPr sz="2000" spc="229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In</a:t>
            </a:r>
            <a:r>
              <a:rPr sz="2000" spc="2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case</a:t>
            </a:r>
            <a:r>
              <a:rPr sz="2000" spc="235" dirty="0">
                <a:latin typeface="Arial MT"/>
                <a:cs typeface="Arial MT"/>
              </a:rPr>
              <a:t> </a:t>
            </a:r>
            <a:r>
              <a:rPr sz="2000" spc="-25" dirty="0">
                <a:latin typeface="Arial MT"/>
                <a:cs typeface="Arial MT"/>
              </a:rPr>
              <a:t>the </a:t>
            </a:r>
            <a:r>
              <a:rPr sz="2000" dirty="0">
                <a:latin typeface="Arial MT"/>
                <a:cs typeface="Arial MT"/>
              </a:rPr>
              <a:t>chloride</a:t>
            </a:r>
            <a:r>
              <a:rPr sz="2000" spc="2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ingress</a:t>
            </a:r>
            <a:r>
              <a:rPr sz="2000" spc="2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is</a:t>
            </a:r>
            <a:r>
              <a:rPr sz="2000" spc="1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detected</a:t>
            </a:r>
            <a:r>
              <a:rPr sz="2000" spc="2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beyond</a:t>
            </a:r>
            <a:r>
              <a:rPr sz="2000" spc="1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acceptable</a:t>
            </a:r>
            <a:r>
              <a:rPr sz="2000" spc="2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levels,</a:t>
            </a:r>
            <a:r>
              <a:rPr sz="2000" spc="2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then</a:t>
            </a:r>
            <a:r>
              <a:rPr sz="2000" spc="15" dirty="0">
                <a:latin typeface="Arial MT"/>
                <a:cs typeface="Arial MT"/>
              </a:rPr>
              <a:t>  </a:t>
            </a:r>
            <a:r>
              <a:rPr sz="2000" spc="-10" dirty="0">
                <a:latin typeface="Arial MT"/>
                <a:cs typeface="Arial MT"/>
              </a:rPr>
              <a:t>routine </a:t>
            </a:r>
            <a:r>
              <a:rPr sz="2000" dirty="0">
                <a:latin typeface="Arial MT"/>
                <a:cs typeface="Arial MT"/>
              </a:rPr>
              <a:t>patch</a:t>
            </a:r>
            <a:r>
              <a:rPr sz="2000" spc="1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repair</a:t>
            </a:r>
            <a:r>
              <a:rPr sz="2000" spc="1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will</a:t>
            </a:r>
            <a:r>
              <a:rPr sz="2000" spc="18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not</a:t>
            </a:r>
            <a:r>
              <a:rPr sz="2000" spc="17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be</a:t>
            </a:r>
            <a:r>
              <a:rPr sz="2000" spc="1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sufficient</a:t>
            </a:r>
            <a:r>
              <a:rPr sz="2000" spc="16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and</a:t>
            </a:r>
            <a:r>
              <a:rPr sz="2000" spc="17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application</a:t>
            </a:r>
            <a:r>
              <a:rPr sz="2000" spc="16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of</a:t>
            </a:r>
            <a:r>
              <a:rPr sz="2000" spc="16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cathodic</a:t>
            </a:r>
            <a:r>
              <a:rPr sz="2000" spc="180" dirty="0">
                <a:latin typeface="Arial MT"/>
                <a:cs typeface="Arial MT"/>
              </a:rPr>
              <a:t> </a:t>
            </a:r>
            <a:r>
              <a:rPr sz="2000" spc="-85" dirty="0">
                <a:latin typeface="Arial MT"/>
                <a:cs typeface="Arial MT"/>
              </a:rPr>
              <a:t>protec</a:t>
            </a:r>
            <a:r>
              <a:rPr sz="1800" spc="-127" baseline="-18518" dirty="0">
                <a:solidFill>
                  <a:srgbClr val="888888"/>
                </a:solidFill>
                <a:latin typeface="Calibri"/>
                <a:cs typeface="Calibri"/>
              </a:rPr>
              <a:t>6</a:t>
            </a:r>
            <a:r>
              <a:rPr sz="2000" spc="-85" dirty="0">
                <a:latin typeface="Arial MT"/>
                <a:cs typeface="Arial MT"/>
              </a:rPr>
              <a:t>t</a:t>
            </a:r>
            <a:r>
              <a:rPr sz="1800" spc="-127" baseline="-18518" dirty="0">
                <a:solidFill>
                  <a:srgbClr val="888888"/>
                </a:solidFill>
                <a:latin typeface="Calibri"/>
                <a:cs typeface="Calibri"/>
              </a:rPr>
              <a:t>4</a:t>
            </a:r>
            <a:r>
              <a:rPr sz="2000" spc="-85" dirty="0">
                <a:latin typeface="Arial MT"/>
                <a:cs typeface="Arial MT"/>
              </a:rPr>
              <a:t>ion </a:t>
            </a:r>
            <a:r>
              <a:rPr sz="2000" dirty="0">
                <a:latin typeface="Arial MT"/>
                <a:cs typeface="Arial MT"/>
              </a:rPr>
              <a:t>should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be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considered.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124200" y="76263"/>
            <a:ext cx="3060700" cy="462280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3810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00"/>
              </a:spcBef>
            </a:pPr>
            <a:r>
              <a:rPr sz="2400" dirty="0">
                <a:latin typeface="Arial"/>
                <a:cs typeface="Arial"/>
              </a:rPr>
              <a:t>Remedial</a:t>
            </a:r>
            <a:r>
              <a:rPr sz="2400" spc="-4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Measures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95400" y="76263"/>
            <a:ext cx="7467600" cy="462280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3810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00"/>
              </a:spcBef>
            </a:pPr>
            <a:r>
              <a:rPr sz="2400" dirty="0">
                <a:latin typeface="Arial"/>
                <a:cs typeface="Arial"/>
              </a:rPr>
              <a:t>Guidelines</a:t>
            </a:r>
            <a:r>
              <a:rPr sz="2400" spc="-8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for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operation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of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recirculating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seawater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89328" y="636778"/>
            <a:ext cx="61017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Arial"/>
                <a:cs typeface="Arial"/>
              </a:rPr>
              <a:t>Typical</a:t>
            </a:r>
            <a:r>
              <a:rPr sz="1800" b="1" spc="-6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Operating</a:t>
            </a:r>
            <a:r>
              <a:rPr sz="1800" b="1" spc="-7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Conditions:</a:t>
            </a:r>
            <a:r>
              <a:rPr sz="1800" b="1" spc="-8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Seawater</a:t>
            </a:r>
            <a:r>
              <a:rPr sz="1800" b="1" spc="-10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Cooling</a:t>
            </a:r>
            <a:r>
              <a:rPr sz="1800" b="1" spc="-8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Towers</a:t>
            </a:r>
            <a:endParaRPr sz="1800">
              <a:latin typeface="Arial"/>
              <a:cs typeface="Arial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222250" y="984250"/>
          <a:ext cx="8775700" cy="44843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666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91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91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0705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600" b="1" spc="-10" dirty="0">
                          <a:solidFill>
                            <a:srgbClr val="FFFFCC"/>
                          </a:solidFill>
                          <a:latin typeface="Arial"/>
                          <a:cs typeface="Arial"/>
                        </a:rPr>
                        <a:t>Parameter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698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38100">
                      <a:solidFill>
                        <a:srgbClr val="FFFFCC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600" b="1" spc="-10" dirty="0">
                          <a:solidFill>
                            <a:srgbClr val="FFFFCC"/>
                          </a:solidFill>
                          <a:latin typeface="Arial"/>
                          <a:cs typeface="Arial"/>
                        </a:rPr>
                        <a:t>Value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698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38100">
                      <a:solidFill>
                        <a:srgbClr val="FFFFCC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600" b="1" spc="-10" dirty="0">
                          <a:solidFill>
                            <a:srgbClr val="FFFFCC"/>
                          </a:solidFill>
                          <a:latin typeface="Arial"/>
                          <a:cs typeface="Arial"/>
                        </a:rPr>
                        <a:t>Remarks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698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38100">
                      <a:solidFill>
                        <a:srgbClr val="FFFFCC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0070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55"/>
                        </a:spcBef>
                        <a:tabLst>
                          <a:tab pos="2104390" algn="l"/>
                        </a:tabLst>
                      </a:pPr>
                      <a:r>
                        <a:rPr sz="1600" b="1" spc="-10" dirty="0">
                          <a:solidFill>
                            <a:srgbClr val="FFFFCC"/>
                          </a:solidFill>
                          <a:latin typeface="Arial"/>
                          <a:cs typeface="Arial"/>
                        </a:rPr>
                        <a:t>Cycles</a:t>
                      </a:r>
                      <a:r>
                        <a:rPr sz="1600" b="1" dirty="0">
                          <a:solidFill>
                            <a:srgbClr val="FFFFCC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sz="1600" b="1" spc="-25" dirty="0">
                          <a:solidFill>
                            <a:srgbClr val="FFFFCC"/>
                          </a:solidFill>
                          <a:latin typeface="Arial"/>
                          <a:cs typeface="Arial"/>
                        </a:rPr>
                        <a:t>of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600" b="1" spc="-10" dirty="0">
                          <a:solidFill>
                            <a:srgbClr val="FFFFCC"/>
                          </a:solidFill>
                          <a:latin typeface="Arial"/>
                          <a:cs typeface="Arial"/>
                        </a:rPr>
                        <a:t>Concentration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698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381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600" b="1" dirty="0">
                          <a:latin typeface="Arial"/>
                          <a:cs typeface="Arial"/>
                        </a:rPr>
                        <a:t>1.2</a:t>
                      </a:r>
                      <a:r>
                        <a:rPr sz="16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–</a:t>
                      </a:r>
                      <a:r>
                        <a:rPr sz="1600" b="1" spc="-10" dirty="0">
                          <a:latin typeface="Arial"/>
                          <a:cs typeface="Arial"/>
                        </a:rPr>
                        <a:t> 1.6/1.7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600" b="1" dirty="0">
                          <a:latin typeface="Arial"/>
                          <a:cs typeface="Arial"/>
                        </a:rPr>
                        <a:t>(preferably</a:t>
                      </a:r>
                      <a:r>
                        <a:rPr sz="16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&lt;</a:t>
                      </a:r>
                      <a:r>
                        <a:rPr sz="16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20" dirty="0">
                          <a:latin typeface="Arial"/>
                          <a:cs typeface="Arial"/>
                        </a:rPr>
                        <a:t>1.3)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698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381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600" dirty="0">
                          <a:latin typeface="Arial MT"/>
                          <a:cs typeface="Arial MT"/>
                        </a:rPr>
                        <a:t>Operation</a:t>
                      </a:r>
                      <a:r>
                        <a:rPr sz="1600" spc="17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dirty="0">
                          <a:latin typeface="Arial MT"/>
                          <a:cs typeface="Arial MT"/>
                        </a:rPr>
                        <a:t>at</a:t>
                      </a:r>
                      <a:r>
                        <a:rPr sz="1600" spc="18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dirty="0">
                          <a:latin typeface="Arial MT"/>
                          <a:cs typeface="Arial MT"/>
                        </a:rPr>
                        <a:t>&gt;</a:t>
                      </a:r>
                      <a:r>
                        <a:rPr sz="1600" spc="18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dirty="0">
                          <a:latin typeface="Arial MT"/>
                          <a:cs typeface="Arial MT"/>
                        </a:rPr>
                        <a:t>1.5</a:t>
                      </a:r>
                      <a:r>
                        <a:rPr sz="1600" spc="18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dirty="0">
                          <a:latin typeface="Arial MT"/>
                          <a:cs typeface="Arial MT"/>
                        </a:rPr>
                        <a:t>requires</a:t>
                      </a:r>
                      <a:r>
                        <a:rPr sz="1600" spc="19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dirty="0">
                          <a:latin typeface="Arial MT"/>
                          <a:cs typeface="Arial MT"/>
                        </a:rPr>
                        <a:t>advanced</a:t>
                      </a:r>
                      <a:r>
                        <a:rPr sz="1600" spc="18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spc="-10" dirty="0">
                          <a:latin typeface="Arial MT"/>
                          <a:cs typeface="Arial MT"/>
                        </a:rPr>
                        <a:t>scale</a:t>
                      </a:r>
                      <a:endParaRPr sz="1600">
                        <a:latin typeface="Arial MT"/>
                        <a:cs typeface="Arial MT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600" spc="-10" dirty="0">
                          <a:latin typeface="Arial MT"/>
                          <a:cs typeface="Arial MT"/>
                        </a:rPr>
                        <a:t>control</a:t>
                      </a:r>
                      <a:endParaRPr sz="1600">
                        <a:latin typeface="Arial MT"/>
                        <a:cs typeface="Arial MT"/>
                      </a:endParaRPr>
                    </a:p>
                  </a:txBody>
                  <a:tcPr marL="0" marR="0" marT="698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381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0705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600" b="1" spc="-10" dirty="0">
                          <a:solidFill>
                            <a:srgbClr val="FFFFCC"/>
                          </a:solidFill>
                          <a:latin typeface="Arial"/>
                          <a:cs typeface="Arial"/>
                        </a:rPr>
                        <a:t>Alkalinity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698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600" b="1" dirty="0">
                          <a:latin typeface="Arial"/>
                          <a:cs typeface="Arial"/>
                        </a:rPr>
                        <a:t>200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–</a:t>
                      </a:r>
                      <a:r>
                        <a:rPr sz="16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225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25" dirty="0">
                          <a:latin typeface="Arial"/>
                          <a:cs typeface="Arial"/>
                        </a:rPr>
                        <a:t>max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600" b="1" dirty="0">
                          <a:latin typeface="Arial"/>
                          <a:cs typeface="Arial"/>
                        </a:rPr>
                        <a:t>(Preferably</a:t>
                      </a:r>
                      <a:r>
                        <a:rPr sz="16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&lt;</a:t>
                      </a:r>
                      <a:r>
                        <a:rPr sz="1600" b="1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20" dirty="0">
                          <a:latin typeface="Arial"/>
                          <a:cs typeface="Arial"/>
                        </a:rPr>
                        <a:t>140)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698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600" dirty="0">
                          <a:latin typeface="Arial MT"/>
                          <a:cs typeface="Arial MT"/>
                        </a:rPr>
                        <a:t>Depends</a:t>
                      </a:r>
                      <a:r>
                        <a:rPr sz="1600" spc="26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dirty="0">
                          <a:latin typeface="Arial MT"/>
                          <a:cs typeface="Arial MT"/>
                        </a:rPr>
                        <a:t>on</a:t>
                      </a:r>
                      <a:r>
                        <a:rPr sz="1600" spc="2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dirty="0">
                          <a:latin typeface="Arial MT"/>
                          <a:cs typeface="Arial MT"/>
                        </a:rPr>
                        <a:t>makeup</a:t>
                      </a:r>
                      <a:r>
                        <a:rPr sz="1600" spc="254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dirty="0">
                          <a:latin typeface="Arial MT"/>
                          <a:cs typeface="Arial MT"/>
                        </a:rPr>
                        <a:t>alkalinity,</a:t>
                      </a:r>
                      <a:r>
                        <a:rPr sz="1600" spc="26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dirty="0">
                          <a:latin typeface="Arial MT"/>
                          <a:cs typeface="Arial MT"/>
                        </a:rPr>
                        <a:t>cycles,</a:t>
                      </a:r>
                      <a:r>
                        <a:rPr sz="1600" spc="254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spc="-20" dirty="0">
                          <a:latin typeface="Arial MT"/>
                          <a:cs typeface="Arial MT"/>
                        </a:rPr>
                        <a:t>acid</a:t>
                      </a:r>
                      <a:endParaRPr sz="1600">
                        <a:latin typeface="Arial MT"/>
                        <a:cs typeface="Arial MT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600" spc="-20" dirty="0">
                          <a:latin typeface="Arial MT"/>
                          <a:cs typeface="Arial MT"/>
                        </a:rPr>
                        <a:t>feed</a:t>
                      </a:r>
                      <a:endParaRPr sz="1600">
                        <a:latin typeface="Arial MT"/>
                        <a:cs typeface="Arial MT"/>
                      </a:endParaRPr>
                    </a:p>
                  </a:txBody>
                  <a:tcPr marL="0" marR="0" marT="698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0740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600" b="1" dirty="0">
                          <a:solidFill>
                            <a:srgbClr val="FFFFCC"/>
                          </a:solidFill>
                          <a:latin typeface="Arial"/>
                          <a:cs typeface="Arial"/>
                        </a:rPr>
                        <a:t>Skin</a:t>
                      </a:r>
                      <a:r>
                        <a:rPr sz="1600" b="1" spc="5" dirty="0">
                          <a:solidFill>
                            <a:srgbClr val="FFFFCC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10" dirty="0">
                          <a:solidFill>
                            <a:srgbClr val="FFFFCC"/>
                          </a:solidFill>
                          <a:latin typeface="Arial"/>
                          <a:cs typeface="Arial"/>
                        </a:rPr>
                        <a:t>temperature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698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600" b="1" dirty="0">
                          <a:latin typeface="Arial"/>
                          <a:cs typeface="Arial"/>
                        </a:rPr>
                        <a:t>65</a:t>
                      </a:r>
                      <a:r>
                        <a:rPr sz="16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25" dirty="0">
                          <a:latin typeface="Arial"/>
                          <a:cs typeface="Arial"/>
                        </a:rPr>
                        <a:t>oC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600" b="1" dirty="0">
                          <a:latin typeface="Arial"/>
                          <a:cs typeface="Arial"/>
                        </a:rPr>
                        <a:t>(Normal</a:t>
                      </a:r>
                      <a:r>
                        <a:rPr sz="16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&lt;</a:t>
                      </a:r>
                      <a:r>
                        <a:rPr sz="16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50</a:t>
                      </a:r>
                      <a:r>
                        <a:rPr sz="16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25" dirty="0">
                          <a:latin typeface="Arial"/>
                          <a:cs typeface="Arial"/>
                        </a:rPr>
                        <a:t>oC)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698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55"/>
                        </a:spcBef>
                        <a:tabLst>
                          <a:tab pos="1015365" algn="l"/>
                          <a:tab pos="2463800" algn="l"/>
                          <a:tab pos="3443604" algn="l"/>
                        </a:tabLst>
                      </a:pPr>
                      <a:r>
                        <a:rPr sz="1600" spc="-10" dirty="0">
                          <a:latin typeface="Arial MT"/>
                          <a:cs typeface="Arial MT"/>
                        </a:rPr>
                        <a:t>Higher</a:t>
                      </a:r>
                      <a:r>
                        <a:rPr sz="1600" dirty="0">
                          <a:latin typeface="Arial MT"/>
                          <a:cs typeface="Arial MT"/>
                        </a:rPr>
                        <a:t>	</a:t>
                      </a:r>
                      <a:r>
                        <a:rPr sz="1600" spc="-10" dirty="0">
                          <a:latin typeface="Arial MT"/>
                          <a:cs typeface="Arial MT"/>
                        </a:rPr>
                        <a:t>temperature</a:t>
                      </a:r>
                      <a:r>
                        <a:rPr sz="1600" dirty="0">
                          <a:latin typeface="Arial MT"/>
                          <a:cs typeface="Arial MT"/>
                        </a:rPr>
                        <a:t>	</a:t>
                      </a:r>
                      <a:r>
                        <a:rPr sz="1600" spc="-10" dirty="0">
                          <a:latin typeface="Arial MT"/>
                          <a:cs typeface="Arial MT"/>
                        </a:rPr>
                        <a:t>require</a:t>
                      </a:r>
                      <a:r>
                        <a:rPr sz="1600" dirty="0">
                          <a:latin typeface="Arial MT"/>
                          <a:cs typeface="Arial MT"/>
                        </a:rPr>
                        <a:t>	</a:t>
                      </a:r>
                      <a:r>
                        <a:rPr sz="1600" spc="-10" dirty="0">
                          <a:latin typeface="Arial MT"/>
                          <a:cs typeface="Arial MT"/>
                        </a:rPr>
                        <a:t>specific</a:t>
                      </a:r>
                      <a:endParaRPr sz="1600">
                        <a:latin typeface="Arial MT"/>
                        <a:cs typeface="Arial MT"/>
                      </a:endParaRPr>
                    </a:p>
                    <a:p>
                      <a:pPr marL="68580" marR="59055">
                        <a:lnSpc>
                          <a:spcPct val="114999"/>
                        </a:lnSpc>
                        <a:spcBef>
                          <a:spcPts val="5"/>
                        </a:spcBef>
                      </a:pPr>
                      <a:r>
                        <a:rPr sz="1600" dirty="0">
                          <a:latin typeface="Arial MT"/>
                          <a:cs typeface="Arial MT"/>
                        </a:rPr>
                        <a:t>treatment</a:t>
                      </a:r>
                      <a:r>
                        <a:rPr sz="1600" spc="9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dirty="0">
                          <a:latin typeface="Arial MT"/>
                          <a:cs typeface="Arial MT"/>
                        </a:rPr>
                        <a:t>to</a:t>
                      </a:r>
                      <a:r>
                        <a:rPr sz="1600" spc="9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dirty="0">
                          <a:latin typeface="Arial MT"/>
                          <a:cs typeface="Arial MT"/>
                        </a:rPr>
                        <a:t>control</a:t>
                      </a:r>
                      <a:r>
                        <a:rPr sz="1600" spc="1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dirty="0">
                          <a:latin typeface="Arial MT"/>
                          <a:cs typeface="Arial MT"/>
                        </a:rPr>
                        <a:t>potential</a:t>
                      </a:r>
                      <a:r>
                        <a:rPr sz="1600" spc="10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dirty="0">
                          <a:latin typeface="Arial MT"/>
                          <a:cs typeface="Arial MT"/>
                        </a:rPr>
                        <a:t>precipitation</a:t>
                      </a:r>
                      <a:r>
                        <a:rPr sz="1600" spc="1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spc="-25" dirty="0">
                          <a:latin typeface="Arial MT"/>
                          <a:cs typeface="Arial MT"/>
                        </a:rPr>
                        <a:t>of </a:t>
                      </a:r>
                      <a:r>
                        <a:rPr sz="1600" dirty="0">
                          <a:latin typeface="Arial MT"/>
                          <a:cs typeface="Arial MT"/>
                        </a:rPr>
                        <a:t>Mg(OH)</a:t>
                      </a:r>
                      <a:r>
                        <a:rPr sz="1575" baseline="-21164" dirty="0">
                          <a:latin typeface="Arial MT"/>
                          <a:cs typeface="Arial MT"/>
                        </a:rPr>
                        <a:t>2</a:t>
                      </a:r>
                      <a:r>
                        <a:rPr sz="1575" spc="172" baseline="-21164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dirty="0">
                          <a:latin typeface="Arial MT"/>
                          <a:cs typeface="Arial MT"/>
                        </a:rPr>
                        <a:t>and/or</a:t>
                      </a:r>
                      <a:r>
                        <a:rPr sz="16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spc="-10" dirty="0">
                          <a:latin typeface="Arial MT"/>
                          <a:cs typeface="Arial MT"/>
                        </a:rPr>
                        <a:t>CaSO</a:t>
                      </a:r>
                      <a:r>
                        <a:rPr sz="1575" spc="-15" baseline="-21164" dirty="0">
                          <a:latin typeface="Arial MT"/>
                          <a:cs typeface="Arial MT"/>
                        </a:rPr>
                        <a:t>4</a:t>
                      </a:r>
                      <a:endParaRPr sz="1575" baseline="-21164">
                        <a:latin typeface="Arial MT"/>
                        <a:cs typeface="Arial MT"/>
                      </a:endParaRPr>
                    </a:p>
                  </a:txBody>
                  <a:tcPr marL="0" marR="0" marT="6985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0705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600" b="1" dirty="0">
                          <a:solidFill>
                            <a:srgbClr val="FFFFCC"/>
                          </a:solidFill>
                          <a:latin typeface="Arial"/>
                          <a:cs typeface="Arial"/>
                        </a:rPr>
                        <a:t>Flow</a:t>
                      </a:r>
                      <a:r>
                        <a:rPr sz="1600" b="1" spc="-20" dirty="0">
                          <a:solidFill>
                            <a:srgbClr val="FFFFCC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10" dirty="0">
                          <a:solidFill>
                            <a:srgbClr val="FFFFCC"/>
                          </a:solidFill>
                          <a:latin typeface="Arial"/>
                          <a:cs typeface="Arial"/>
                        </a:rPr>
                        <a:t>velocity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600" b="1" dirty="0">
                          <a:latin typeface="Arial"/>
                          <a:cs typeface="Arial"/>
                        </a:rPr>
                        <a:t>1</a:t>
                      </a:r>
                      <a:r>
                        <a:rPr sz="16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–</a:t>
                      </a:r>
                      <a:r>
                        <a:rPr sz="16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2.5</a:t>
                      </a:r>
                      <a:r>
                        <a:rPr sz="16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25" dirty="0">
                          <a:latin typeface="Arial"/>
                          <a:cs typeface="Arial"/>
                        </a:rPr>
                        <a:t>m/s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60"/>
                        </a:spcBef>
                        <a:tabLst>
                          <a:tab pos="1210310" algn="l"/>
                          <a:tab pos="1596390" algn="l"/>
                          <a:tab pos="2422525" algn="l"/>
                          <a:tab pos="3509010" algn="l"/>
                          <a:tab pos="3839845" algn="l"/>
                        </a:tabLst>
                      </a:pPr>
                      <a:r>
                        <a:rPr sz="1600" spc="-10" dirty="0">
                          <a:latin typeface="Arial MT"/>
                          <a:cs typeface="Arial MT"/>
                        </a:rPr>
                        <a:t>Depending</a:t>
                      </a:r>
                      <a:r>
                        <a:rPr sz="1600" dirty="0">
                          <a:latin typeface="Arial MT"/>
                          <a:cs typeface="Arial MT"/>
                        </a:rPr>
                        <a:t>	</a:t>
                      </a:r>
                      <a:r>
                        <a:rPr sz="1600" spc="-25" dirty="0">
                          <a:latin typeface="Arial MT"/>
                          <a:cs typeface="Arial MT"/>
                        </a:rPr>
                        <a:t>on</a:t>
                      </a:r>
                      <a:r>
                        <a:rPr sz="1600" dirty="0">
                          <a:latin typeface="Arial MT"/>
                          <a:cs typeface="Arial MT"/>
                        </a:rPr>
                        <a:t>	</a:t>
                      </a:r>
                      <a:r>
                        <a:rPr sz="1600" spc="-10" dirty="0">
                          <a:latin typeface="Arial MT"/>
                          <a:cs typeface="Arial MT"/>
                        </a:rPr>
                        <a:t>erosion</a:t>
                      </a:r>
                      <a:r>
                        <a:rPr sz="1600" dirty="0">
                          <a:latin typeface="Arial MT"/>
                          <a:cs typeface="Arial MT"/>
                        </a:rPr>
                        <a:t>	</a:t>
                      </a:r>
                      <a:r>
                        <a:rPr sz="1600" spc="-10" dirty="0">
                          <a:latin typeface="Arial MT"/>
                          <a:cs typeface="Arial MT"/>
                        </a:rPr>
                        <a:t>resistance</a:t>
                      </a:r>
                      <a:r>
                        <a:rPr sz="1600" dirty="0">
                          <a:latin typeface="Arial MT"/>
                          <a:cs typeface="Arial MT"/>
                        </a:rPr>
                        <a:t>	</a:t>
                      </a:r>
                      <a:r>
                        <a:rPr sz="1600" spc="-25" dirty="0">
                          <a:latin typeface="Arial MT"/>
                          <a:cs typeface="Arial MT"/>
                        </a:rPr>
                        <a:t>of</a:t>
                      </a:r>
                      <a:r>
                        <a:rPr sz="1600" dirty="0">
                          <a:latin typeface="Arial MT"/>
                          <a:cs typeface="Arial MT"/>
                        </a:rPr>
                        <a:t>	</a:t>
                      </a:r>
                      <a:r>
                        <a:rPr sz="1600" spc="-25" dirty="0">
                          <a:latin typeface="Arial MT"/>
                          <a:cs typeface="Arial MT"/>
                        </a:rPr>
                        <a:t>the</a:t>
                      </a:r>
                      <a:endParaRPr sz="1600">
                        <a:latin typeface="Arial MT"/>
                        <a:cs typeface="Arial MT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600" spc="-10" dirty="0">
                          <a:latin typeface="Arial MT"/>
                          <a:cs typeface="Arial MT"/>
                        </a:rPr>
                        <a:t>metallurgy</a:t>
                      </a:r>
                      <a:endParaRPr sz="1600">
                        <a:latin typeface="Arial MT"/>
                        <a:cs typeface="Arial MT"/>
                      </a:endParaRPr>
                    </a:p>
                  </a:txBody>
                  <a:tcPr marL="0" marR="0" marT="762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0705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600" b="1" dirty="0">
                          <a:solidFill>
                            <a:srgbClr val="FFFFCC"/>
                          </a:solidFill>
                          <a:latin typeface="Arial"/>
                          <a:cs typeface="Arial"/>
                        </a:rPr>
                        <a:t>Reynolds</a:t>
                      </a:r>
                      <a:r>
                        <a:rPr sz="1600" b="1" spc="-70" dirty="0">
                          <a:solidFill>
                            <a:srgbClr val="FFFFCC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10" dirty="0">
                          <a:solidFill>
                            <a:srgbClr val="FFFFCC"/>
                          </a:solidFill>
                          <a:latin typeface="Arial"/>
                          <a:cs typeface="Arial"/>
                        </a:rPr>
                        <a:t>number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600" b="1" dirty="0">
                          <a:latin typeface="Arial"/>
                          <a:cs typeface="Arial"/>
                        </a:rPr>
                        <a:t>30000</a:t>
                      </a:r>
                      <a:r>
                        <a:rPr sz="16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160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10" dirty="0">
                          <a:latin typeface="Arial"/>
                          <a:cs typeface="Arial"/>
                        </a:rPr>
                        <a:t>60000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60"/>
                        </a:spcBef>
                        <a:tabLst>
                          <a:tab pos="633095" algn="l"/>
                          <a:tab pos="1414780" algn="l"/>
                          <a:tab pos="2355215" algn="l"/>
                          <a:tab pos="2832735" algn="l"/>
                          <a:tab pos="3952875" algn="l"/>
                        </a:tabLst>
                      </a:pPr>
                      <a:r>
                        <a:rPr sz="1600" spc="-25" dirty="0">
                          <a:latin typeface="Arial MT"/>
                          <a:cs typeface="Arial MT"/>
                        </a:rPr>
                        <a:t>Low</a:t>
                      </a:r>
                      <a:r>
                        <a:rPr sz="1600" dirty="0">
                          <a:latin typeface="Arial MT"/>
                          <a:cs typeface="Arial MT"/>
                        </a:rPr>
                        <a:t>	</a:t>
                      </a:r>
                      <a:r>
                        <a:rPr sz="1600" spc="-10" dirty="0">
                          <a:latin typeface="Arial MT"/>
                          <a:cs typeface="Arial MT"/>
                        </a:rPr>
                        <a:t>values</a:t>
                      </a:r>
                      <a:r>
                        <a:rPr sz="1600" dirty="0">
                          <a:latin typeface="Arial MT"/>
                          <a:cs typeface="Arial MT"/>
                        </a:rPr>
                        <a:t>	</a:t>
                      </a:r>
                      <a:r>
                        <a:rPr sz="1600" spc="-10" dirty="0">
                          <a:latin typeface="Arial MT"/>
                          <a:cs typeface="Arial MT"/>
                        </a:rPr>
                        <a:t>promote</a:t>
                      </a:r>
                      <a:r>
                        <a:rPr sz="1600" dirty="0">
                          <a:latin typeface="Arial MT"/>
                          <a:cs typeface="Arial MT"/>
                        </a:rPr>
                        <a:t>	</a:t>
                      </a:r>
                      <a:r>
                        <a:rPr sz="1600" spc="-25" dirty="0">
                          <a:latin typeface="Arial MT"/>
                          <a:cs typeface="Arial MT"/>
                        </a:rPr>
                        <a:t>the</a:t>
                      </a:r>
                      <a:r>
                        <a:rPr sz="1600" dirty="0">
                          <a:latin typeface="Arial MT"/>
                          <a:cs typeface="Arial MT"/>
                        </a:rPr>
                        <a:t>	</a:t>
                      </a:r>
                      <a:r>
                        <a:rPr sz="1600" spc="-10" dirty="0">
                          <a:latin typeface="Arial MT"/>
                          <a:cs typeface="Arial MT"/>
                        </a:rPr>
                        <a:t>deposition</a:t>
                      </a:r>
                      <a:r>
                        <a:rPr sz="1600" dirty="0">
                          <a:latin typeface="Arial MT"/>
                          <a:cs typeface="Arial MT"/>
                        </a:rPr>
                        <a:t>	</a:t>
                      </a:r>
                      <a:r>
                        <a:rPr sz="1600" spc="-25" dirty="0">
                          <a:latin typeface="Arial MT"/>
                          <a:cs typeface="Arial MT"/>
                        </a:rPr>
                        <a:t>of</a:t>
                      </a:r>
                      <a:endParaRPr sz="1600">
                        <a:latin typeface="Arial MT"/>
                        <a:cs typeface="Arial MT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600" dirty="0">
                          <a:latin typeface="Arial MT"/>
                          <a:cs typeface="Arial MT"/>
                        </a:rPr>
                        <a:t>suspended</a:t>
                      </a:r>
                      <a:r>
                        <a:rPr sz="160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spc="-10" dirty="0">
                          <a:latin typeface="Arial MT"/>
                          <a:cs typeface="Arial MT"/>
                        </a:rPr>
                        <a:t>solids</a:t>
                      </a:r>
                      <a:endParaRPr sz="1600">
                        <a:latin typeface="Arial MT"/>
                        <a:cs typeface="Arial MT"/>
                      </a:endParaRPr>
                    </a:p>
                  </a:txBody>
                  <a:tcPr marL="0" marR="0" marT="762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0035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600" b="1" dirty="0">
                          <a:solidFill>
                            <a:srgbClr val="FFFFCC"/>
                          </a:solidFill>
                          <a:latin typeface="Arial"/>
                          <a:cs typeface="Arial"/>
                        </a:rPr>
                        <a:t>Suspended</a:t>
                      </a:r>
                      <a:r>
                        <a:rPr sz="1600" b="1" spc="-5" dirty="0">
                          <a:solidFill>
                            <a:srgbClr val="FFFFCC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10" dirty="0">
                          <a:solidFill>
                            <a:srgbClr val="FFFFCC"/>
                          </a:solidFill>
                          <a:latin typeface="Arial"/>
                          <a:cs typeface="Arial"/>
                        </a:rPr>
                        <a:t>solids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600" b="1" dirty="0">
                          <a:latin typeface="Arial"/>
                          <a:cs typeface="Arial"/>
                        </a:rPr>
                        <a:t>&lt;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8</a:t>
                      </a:r>
                      <a:r>
                        <a:rPr sz="16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mg/l</a:t>
                      </a:r>
                      <a:r>
                        <a:rPr sz="160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or</a:t>
                      </a:r>
                      <a:r>
                        <a:rPr sz="16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&lt; 15</a:t>
                      </a:r>
                      <a:r>
                        <a:rPr sz="1600" b="1" spc="-20" dirty="0">
                          <a:latin typeface="Arial"/>
                          <a:cs typeface="Arial"/>
                        </a:rPr>
                        <a:t> mg/l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600" dirty="0">
                          <a:latin typeface="Arial MT"/>
                          <a:cs typeface="Arial MT"/>
                        </a:rPr>
                        <a:t>For</a:t>
                      </a:r>
                      <a:r>
                        <a:rPr sz="16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dirty="0">
                          <a:latin typeface="Arial MT"/>
                          <a:cs typeface="Arial MT"/>
                        </a:rPr>
                        <a:t>film</a:t>
                      </a:r>
                      <a:r>
                        <a:rPr sz="16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dirty="0">
                          <a:latin typeface="Arial MT"/>
                          <a:cs typeface="Arial MT"/>
                        </a:rPr>
                        <a:t>fill</a:t>
                      </a:r>
                      <a:r>
                        <a:rPr sz="16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dirty="0">
                          <a:latin typeface="Arial MT"/>
                          <a:cs typeface="Arial MT"/>
                        </a:rPr>
                        <a:t>and</a:t>
                      </a:r>
                      <a:r>
                        <a:rPr sz="16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dirty="0">
                          <a:latin typeface="Arial MT"/>
                          <a:cs typeface="Arial MT"/>
                        </a:rPr>
                        <a:t>splash</a:t>
                      </a:r>
                      <a:r>
                        <a:rPr sz="16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dirty="0">
                          <a:latin typeface="Arial MT"/>
                          <a:cs typeface="Arial MT"/>
                        </a:rPr>
                        <a:t>fill</a:t>
                      </a:r>
                      <a:r>
                        <a:rPr sz="16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spc="-10" dirty="0">
                          <a:latin typeface="Arial MT"/>
                          <a:cs typeface="Arial MT"/>
                        </a:rPr>
                        <a:t>respectively</a:t>
                      </a:r>
                      <a:endParaRPr sz="1600">
                        <a:latin typeface="Arial MT"/>
                        <a:cs typeface="Arial MT"/>
                      </a:endParaRPr>
                    </a:p>
                  </a:txBody>
                  <a:tcPr marL="0" marR="0" marT="762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0705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600" b="1" spc="-25" dirty="0">
                          <a:solidFill>
                            <a:srgbClr val="FFFFCC"/>
                          </a:solidFill>
                          <a:latin typeface="Arial"/>
                          <a:cs typeface="Arial"/>
                        </a:rPr>
                        <a:t>RSI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600" b="1" dirty="0">
                          <a:latin typeface="Arial"/>
                          <a:cs typeface="Arial"/>
                        </a:rPr>
                        <a:t>&gt; 6.2 is</a:t>
                      </a:r>
                      <a:r>
                        <a:rPr sz="1600" b="1" spc="-10" dirty="0">
                          <a:latin typeface="Arial"/>
                          <a:cs typeface="Arial"/>
                        </a:rPr>
                        <a:t> preferable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600" dirty="0">
                          <a:latin typeface="Arial MT"/>
                          <a:cs typeface="Arial MT"/>
                        </a:rPr>
                        <a:t>Based</a:t>
                      </a:r>
                      <a:r>
                        <a:rPr sz="1600" spc="-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dirty="0">
                          <a:latin typeface="Arial MT"/>
                          <a:cs typeface="Arial MT"/>
                        </a:rPr>
                        <a:t>on</a:t>
                      </a:r>
                      <a:r>
                        <a:rPr sz="1600" spc="-10" dirty="0">
                          <a:latin typeface="Arial MT"/>
                          <a:cs typeface="Arial MT"/>
                        </a:rPr>
                        <a:t> interpretation</a:t>
                      </a:r>
                      <a:r>
                        <a:rPr sz="1600" spc="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dirty="0">
                          <a:latin typeface="Arial MT"/>
                          <a:cs typeface="Arial MT"/>
                        </a:rPr>
                        <a:t>of</a:t>
                      </a:r>
                      <a:r>
                        <a:rPr sz="16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spc="-25" dirty="0">
                          <a:latin typeface="Arial MT"/>
                          <a:cs typeface="Arial MT"/>
                        </a:rPr>
                        <a:t>RSI</a:t>
                      </a:r>
                      <a:endParaRPr sz="1600">
                        <a:latin typeface="Arial MT"/>
                        <a:cs typeface="Arial MT"/>
                      </a:endParaRPr>
                    </a:p>
                  </a:txBody>
                  <a:tcPr marL="0" marR="0" marT="7620" marB="0">
                    <a:lnL w="12700">
                      <a:solidFill>
                        <a:srgbClr val="FFFFCC"/>
                      </a:solidFill>
                      <a:prstDash val="solid"/>
                    </a:lnL>
                    <a:lnR w="12700">
                      <a:solidFill>
                        <a:srgbClr val="FFFFCC"/>
                      </a:solidFill>
                      <a:prstDash val="solid"/>
                    </a:lnR>
                    <a:lnT w="12700">
                      <a:solidFill>
                        <a:srgbClr val="FFFFCC"/>
                      </a:solidFill>
                      <a:prstDash val="solid"/>
                    </a:lnT>
                    <a:lnB w="12700">
                      <a:solidFill>
                        <a:srgbClr val="FFFFCC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307340" y="5514543"/>
            <a:ext cx="8528685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i="1" spc="-10" dirty="0">
                <a:latin typeface="Arial"/>
                <a:cs typeface="Arial"/>
              </a:rPr>
              <a:t>Pre-</a:t>
            </a:r>
            <a:r>
              <a:rPr sz="1800" i="1" dirty="0">
                <a:latin typeface="Arial"/>
                <a:cs typeface="Arial"/>
              </a:rPr>
              <a:t>treatment</a:t>
            </a:r>
            <a:r>
              <a:rPr sz="1800" i="1" spc="150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for</a:t>
            </a:r>
            <a:r>
              <a:rPr sz="1800" i="1" spc="145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removal</a:t>
            </a:r>
            <a:r>
              <a:rPr sz="1800" i="1" spc="140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of</a:t>
            </a:r>
            <a:r>
              <a:rPr sz="1800" i="1" spc="160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suspended</a:t>
            </a:r>
            <a:r>
              <a:rPr sz="1800" i="1" spc="155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matter</a:t>
            </a:r>
            <a:r>
              <a:rPr sz="1800" i="1" spc="145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(filters,</a:t>
            </a:r>
            <a:r>
              <a:rPr sz="1800" i="1" spc="140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grits)</a:t>
            </a:r>
            <a:r>
              <a:rPr sz="1800" i="1" spc="145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and</a:t>
            </a:r>
            <a:r>
              <a:rPr sz="1800" i="1" spc="145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organic</a:t>
            </a:r>
            <a:r>
              <a:rPr sz="1800" i="1" spc="150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matter</a:t>
            </a:r>
            <a:r>
              <a:rPr sz="1800" i="1" spc="140" dirty="0">
                <a:latin typeface="Arial"/>
                <a:cs typeface="Arial"/>
              </a:rPr>
              <a:t> </a:t>
            </a:r>
            <a:r>
              <a:rPr sz="1800" i="1" spc="-25" dirty="0">
                <a:latin typeface="Arial"/>
                <a:cs typeface="Arial"/>
              </a:rPr>
              <a:t>is </a:t>
            </a:r>
            <a:r>
              <a:rPr sz="1800" i="1" dirty="0">
                <a:latin typeface="Arial"/>
                <a:cs typeface="Arial"/>
              </a:rPr>
              <a:t>necessary</a:t>
            </a:r>
            <a:r>
              <a:rPr sz="1800" i="1" spc="390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(continuous</a:t>
            </a:r>
            <a:r>
              <a:rPr sz="1800" i="1" spc="390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chlorination</a:t>
            </a:r>
            <a:r>
              <a:rPr sz="1800" i="1" spc="385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to</a:t>
            </a:r>
            <a:r>
              <a:rPr sz="1800" i="1" spc="395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maintain</a:t>
            </a:r>
            <a:r>
              <a:rPr sz="1800" i="1" spc="390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FRC</a:t>
            </a:r>
            <a:r>
              <a:rPr sz="1800" i="1" spc="385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of</a:t>
            </a:r>
            <a:r>
              <a:rPr sz="1800" i="1" spc="395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0.2</a:t>
            </a:r>
            <a:r>
              <a:rPr sz="1800" i="1" spc="385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–</a:t>
            </a:r>
            <a:r>
              <a:rPr sz="1800" i="1" spc="385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0.5</a:t>
            </a:r>
            <a:r>
              <a:rPr sz="1800" i="1" spc="390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ppm</a:t>
            </a:r>
            <a:r>
              <a:rPr sz="1800" i="1" spc="390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or</a:t>
            </a:r>
            <a:r>
              <a:rPr sz="1800" i="1" spc="390" dirty="0">
                <a:latin typeface="Arial"/>
                <a:cs typeface="Arial"/>
              </a:rPr>
              <a:t> </a:t>
            </a:r>
            <a:r>
              <a:rPr sz="1800" i="1" spc="-10" dirty="0">
                <a:latin typeface="Arial"/>
                <a:cs typeface="Arial"/>
              </a:rPr>
              <a:t>shock </a:t>
            </a:r>
            <a:r>
              <a:rPr sz="1800" i="1" dirty="0">
                <a:latin typeface="Arial"/>
                <a:cs typeface="Arial"/>
              </a:rPr>
              <a:t>dosing</a:t>
            </a:r>
            <a:r>
              <a:rPr sz="1800" i="1" spc="210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of</a:t>
            </a:r>
            <a:r>
              <a:rPr sz="1800" i="1" spc="215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Chlorine</a:t>
            </a:r>
            <a:r>
              <a:rPr sz="1800" i="1" spc="204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dioxide</a:t>
            </a:r>
            <a:r>
              <a:rPr sz="1800" i="1" spc="210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if</a:t>
            </a:r>
            <a:r>
              <a:rPr sz="1800" i="1" spc="225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pH</a:t>
            </a:r>
            <a:r>
              <a:rPr sz="1800" i="1" spc="210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is</a:t>
            </a:r>
            <a:r>
              <a:rPr sz="1800" i="1" spc="220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more</a:t>
            </a:r>
            <a:r>
              <a:rPr sz="1800" i="1" spc="210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than</a:t>
            </a:r>
            <a:r>
              <a:rPr sz="1800" i="1" spc="204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8.2.</a:t>
            </a:r>
            <a:r>
              <a:rPr sz="1800" i="1" spc="220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Online</a:t>
            </a:r>
            <a:r>
              <a:rPr sz="1800" i="1" spc="215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tube</a:t>
            </a:r>
            <a:r>
              <a:rPr sz="1800" i="1" spc="210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cleaning</a:t>
            </a:r>
            <a:r>
              <a:rPr sz="1800" i="1" spc="215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system</a:t>
            </a:r>
            <a:r>
              <a:rPr sz="1800" i="1" spc="200" dirty="0">
                <a:latin typeface="Arial"/>
                <a:cs typeface="Arial"/>
              </a:rPr>
              <a:t> </a:t>
            </a:r>
            <a:r>
              <a:rPr sz="1800" i="1" spc="-25" dirty="0">
                <a:latin typeface="Arial"/>
                <a:cs typeface="Arial"/>
              </a:rPr>
              <a:t>is </a:t>
            </a:r>
            <a:r>
              <a:rPr sz="1800" i="1" dirty="0">
                <a:latin typeface="Arial"/>
                <a:cs typeface="Arial"/>
              </a:rPr>
              <a:t>beneficial.</a:t>
            </a:r>
            <a:r>
              <a:rPr sz="1800" i="1" spc="240" dirty="0">
                <a:latin typeface="Arial"/>
                <a:cs typeface="Arial"/>
              </a:rPr>
              <a:t>  </a:t>
            </a:r>
            <a:r>
              <a:rPr sz="1800" i="1" dirty="0">
                <a:latin typeface="Arial"/>
                <a:cs typeface="Arial"/>
              </a:rPr>
              <a:t>Online</a:t>
            </a:r>
            <a:r>
              <a:rPr sz="1800" i="1" spc="240" dirty="0">
                <a:latin typeface="Arial"/>
                <a:cs typeface="Arial"/>
              </a:rPr>
              <a:t>  </a:t>
            </a:r>
            <a:r>
              <a:rPr sz="1800" i="1" dirty="0">
                <a:latin typeface="Arial"/>
                <a:cs typeface="Arial"/>
              </a:rPr>
              <a:t>monitoring</a:t>
            </a:r>
            <a:r>
              <a:rPr sz="1800" i="1" spc="240" dirty="0">
                <a:latin typeface="Arial"/>
                <a:cs typeface="Arial"/>
              </a:rPr>
              <a:t>  </a:t>
            </a:r>
            <a:r>
              <a:rPr sz="1800" i="1" dirty="0">
                <a:latin typeface="Arial"/>
                <a:cs typeface="Arial"/>
              </a:rPr>
              <a:t>of</a:t>
            </a:r>
            <a:r>
              <a:rPr sz="1800" i="1" spc="235" dirty="0">
                <a:latin typeface="Arial"/>
                <a:cs typeface="Arial"/>
              </a:rPr>
              <a:t>  </a:t>
            </a:r>
            <a:r>
              <a:rPr sz="1800" i="1" dirty="0">
                <a:latin typeface="Arial"/>
                <a:cs typeface="Arial"/>
              </a:rPr>
              <a:t>fouling,</a:t>
            </a:r>
            <a:r>
              <a:rPr sz="1800" i="1" spc="245" dirty="0">
                <a:latin typeface="Arial"/>
                <a:cs typeface="Arial"/>
              </a:rPr>
              <a:t>  </a:t>
            </a:r>
            <a:r>
              <a:rPr sz="1800" i="1" dirty="0">
                <a:latin typeface="Arial"/>
                <a:cs typeface="Arial"/>
              </a:rPr>
              <a:t>scaling,</a:t>
            </a:r>
            <a:r>
              <a:rPr sz="1800" i="1" spc="235" dirty="0">
                <a:latin typeface="Arial"/>
                <a:cs typeface="Arial"/>
              </a:rPr>
              <a:t>  </a:t>
            </a:r>
            <a:r>
              <a:rPr sz="1800" i="1" dirty="0">
                <a:latin typeface="Arial"/>
                <a:cs typeface="Arial"/>
              </a:rPr>
              <a:t>biofouling</a:t>
            </a:r>
            <a:r>
              <a:rPr sz="1800" i="1" spc="235" dirty="0">
                <a:latin typeface="Arial"/>
                <a:cs typeface="Arial"/>
              </a:rPr>
              <a:t>  </a:t>
            </a:r>
            <a:r>
              <a:rPr sz="1800" i="1" dirty="0">
                <a:latin typeface="Arial"/>
                <a:cs typeface="Arial"/>
              </a:rPr>
              <a:t>&amp;</a:t>
            </a:r>
            <a:r>
              <a:rPr sz="1800" i="1" spc="245" dirty="0">
                <a:latin typeface="Arial"/>
                <a:cs typeface="Arial"/>
              </a:rPr>
              <a:t>  </a:t>
            </a:r>
            <a:r>
              <a:rPr sz="1800" i="1" dirty="0">
                <a:latin typeface="Arial"/>
                <a:cs typeface="Arial"/>
              </a:rPr>
              <a:t>Corrosion</a:t>
            </a:r>
            <a:r>
              <a:rPr sz="1800" baseline="-4629" dirty="0">
                <a:solidFill>
                  <a:srgbClr val="888888"/>
                </a:solidFill>
                <a:latin typeface="Calibri"/>
                <a:cs typeface="Calibri"/>
              </a:rPr>
              <a:t>65</a:t>
            </a:r>
            <a:r>
              <a:rPr sz="1800" spc="292" baseline="-4629" dirty="0">
                <a:solidFill>
                  <a:srgbClr val="888888"/>
                </a:solidFill>
                <a:latin typeface="Calibri"/>
                <a:cs typeface="Calibri"/>
              </a:rPr>
              <a:t> </a:t>
            </a:r>
            <a:r>
              <a:rPr sz="1800" i="1" spc="-25" dirty="0">
                <a:latin typeface="Arial"/>
                <a:cs typeface="Arial"/>
              </a:rPr>
              <a:t>is </a:t>
            </a:r>
            <a:r>
              <a:rPr sz="1800" i="1" spc="-10" dirty="0">
                <a:latin typeface="Arial"/>
                <a:cs typeface="Arial"/>
              </a:rPr>
              <a:t>recommended.</a:t>
            </a:r>
            <a:r>
              <a:rPr sz="1800" i="1" spc="-50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Alkalinity</a:t>
            </a:r>
            <a:r>
              <a:rPr sz="1800" i="1" spc="-5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control</a:t>
            </a:r>
            <a:r>
              <a:rPr sz="1800" i="1" spc="-5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to</a:t>
            </a:r>
            <a:r>
              <a:rPr sz="1800" i="1" spc="-20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&lt;</a:t>
            </a:r>
            <a:r>
              <a:rPr sz="1800" i="1" spc="-20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140</a:t>
            </a:r>
            <a:r>
              <a:rPr sz="1800" i="1" spc="-15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ppm</a:t>
            </a:r>
            <a:r>
              <a:rPr sz="1800" i="1" spc="-15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by</a:t>
            </a:r>
            <a:r>
              <a:rPr sz="1800" i="1" spc="-15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acid</a:t>
            </a:r>
            <a:r>
              <a:rPr sz="1800" i="1" spc="-15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can</a:t>
            </a:r>
            <a:r>
              <a:rPr sz="1800" i="1" spc="-20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be</a:t>
            </a:r>
            <a:r>
              <a:rPr sz="1800" i="1" spc="-20" dirty="0">
                <a:latin typeface="Arial"/>
                <a:cs typeface="Arial"/>
              </a:rPr>
              <a:t> </a:t>
            </a:r>
            <a:r>
              <a:rPr sz="1800" i="1" spc="-10" dirty="0">
                <a:latin typeface="Arial"/>
                <a:cs typeface="Arial"/>
              </a:rPr>
              <a:t>effective.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570">
              <a:lnSpc>
                <a:spcPts val="1240"/>
              </a:lnSpc>
            </a:pPr>
            <a:fld id="{81D60167-4931-47E6-BA6A-407CBD079E47}" type="slidenum">
              <a:rPr spc="-25" dirty="0"/>
              <a:t>67</a:t>
            </a:fld>
            <a:endParaRPr spc="-25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1000" y="2590812"/>
            <a:ext cx="8557260" cy="708025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3175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50"/>
              </a:spcBef>
            </a:pPr>
            <a:r>
              <a:rPr sz="4000" dirty="0">
                <a:latin typeface="Arial"/>
                <a:cs typeface="Arial"/>
              </a:rPr>
              <a:t>Fouling/Biofouling</a:t>
            </a:r>
            <a:r>
              <a:rPr sz="4000" spc="-30" dirty="0">
                <a:latin typeface="Arial"/>
                <a:cs typeface="Arial"/>
              </a:rPr>
              <a:t> </a:t>
            </a:r>
            <a:r>
              <a:rPr sz="4000" dirty="0">
                <a:latin typeface="Arial"/>
                <a:cs typeface="Arial"/>
              </a:rPr>
              <a:t>in</a:t>
            </a:r>
            <a:r>
              <a:rPr sz="4000" spc="-35" dirty="0">
                <a:latin typeface="Arial"/>
                <a:cs typeface="Arial"/>
              </a:rPr>
              <a:t> </a:t>
            </a:r>
            <a:r>
              <a:rPr sz="4000" dirty="0">
                <a:latin typeface="Arial"/>
                <a:cs typeface="Arial"/>
              </a:rPr>
              <a:t>CW</a:t>
            </a:r>
            <a:r>
              <a:rPr sz="4000" spc="-30" dirty="0">
                <a:latin typeface="Arial"/>
                <a:cs typeface="Arial"/>
              </a:rPr>
              <a:t> </a:t>
            </a:r>
            <a:r>
              <a:rPr sz="4000" spc="-10" dirty="0">
                <a:latin typeface="Arial"/>
                <a:cs typeface="Arial"/>
              </a:rPr>
              <a:t>Systems</a:t>
            </a:r>
            <a:endParaRPr sz="4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81200" y="228600"/>
            <a:ext cx="4953000" cy="533400"/>
          </a:xfrm>
          <a:custGeom>
            <a:avLst/>
            <a:gdLst/>
            <a:ahLst/>
            <a:cxnLst/>
            <a:rect l="l" t="t" r="r" b="b"/>
            <a:pathLst>
              <a:path w="4953000" h="533400">
                <a:moveTo>
                  <a:pt x="4953000" y="0"/>
                </a:moveTo>
                <a:lnTo>
                  <a:pt x="0" y="0"/>
                </a:lnTo>
                <a:lnTo>
                  <a:pt x="0" y="533400"/>
                </a:lnTo>
                <a:lnTo>
                  <a:pt x="4953000" y="533400"/>
                </a:lnTo>
                <a:lnTo>
                  <a:pt x="4953000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5734" rIns="0" bIns="0" rtlCol="0">
            <a:spAutoFit/>
          </a:bodyPr>
          <a:lstStyle/>
          <a:p>
            <a:pPr marL="2129790">
              <a:lnSpc>
                <a:spcPct val="100000"/>
              </a:lnSpc>
              <a:spcBef>
                <a:spcPts val="95"/>
              </a:spcBef>
            </a:pPr>
            <a:r>
              <a:rPr sz="4000" spc="-10" dirty="0"/>
              <a:t>FOULING</a:t>
            </a:r>
            <a:endParaRPr sz="4000"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441191"/>
            <a:ext cx="3042666" cy="896873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54939" y="1034542"/>
            <a:ext cx="8593455" cy="509016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355600" marR="393065" indent="-342900">
              <a:lnSpc>
                <a:spcPts val="3020"/>
              </a:lnSpc>
              <a:spcBef>
                <a:spcPts val="480"/>
              </a:spcBef>
              <a:buFont typeface="Arial MT"/>
              <a:buChar char="•"/>
              <a:tabLst>
                <a:tab pos="355600" algn="l"/>
              </a:tabLst>
            </a:pPr>
            <a:r>
              <a:rPr sz="2800" dirty="0">
                <a:solidFill>
                  <a:srgbClr val="C0504D"/>
                </a:solidFill>
                <a:latin typeface="Calibri"/>
                <a:cs typeface="Calibri"/>
              </a:rPr>
              <a:t>Fouling</a:t>
            </a:r>
            <a:r>
              <a:rPr sz="2800" spc="-6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C0504D"/>
                </a:solidFill>
                <a:latin typeface="Calibri"/>
                <a:cs typeface="Calibri"/>
              </a:rPr>
              <a:t>is</a:t>
            </a:r>
            <a:r>
              <a:rPr sz="2800" spc="-8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C0504D"/>
                </a:solidFill>
                <a:latin typeface="Calibri"/>
                <a:cs typeface="Calibri"/>
              </a:rPr>
              <a:t>deposition</a:t>
            </a:r>
            <a:r>
              <a:rPr sz="2800" spc="-5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C0504D"/>
                </a:solidFill>
                <a:latin typeface="Calibri"/>
                <a:cs typeface="Calibri"/>
              </a:rPr>
              <a:t>of</a:t>
            </a:r>
            <a:r>
              <a:rPr sz="2800" spc="-9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C0504D"/>
                </a:solidFill>
                <a:latin typeface="Calibri"/>
                <a:cs typeface="Calibri"/>
              </a:rPr>
              <a:t>suspended</a:t>
            </a:r>
            <a:r>
              <a:rPr sz="2800" spc="-4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C0504D"/>
                </a:solidFill>
                <a:latin typeface="Calibri"/>
                <a:cs typeface="Calibri"/>
              </a:rPr>
              <a:t>solids</a:t>
            </a:r>
            <a:r>
              <a:rPr sz="2800" spc="-5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C0504D"/>
                </a:solidFill>
                <a:latin typeface="Calibri"/>
                <a:cs typeface="Calibri"/>
              </a:rPr>
              <a:t>or</a:t>
            </a:r>
            <a:r>
              <a:rPr sz="2800" spc="-8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C0504D"/>
                </a:solidFill>
                <a:latin typeface="Calibri"/>
                <a:cs typeface="Calibri"/>
              </a:rPr>
              <a:t>buildup</a:t>
            </a:r>
            <a:r>
              <a:rPr sz="2800" spc="-4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800" spc="-25" dirty="0">
                <a:solidFill>
                  <a:srgbClr val="C0504D"/>
                </a:solidFill>
                <a:latin typeface="Calibri"/>
                <a:cs typeface="Calibri"/>
              </a:rPr>
              <a:t>of </a:t>
            </a:r>
            <a:r>
              <a:rPr sz="2800" dirty="0">
                <a:solidFill>
                  <a:srgbClr val="C0504D"/>
                </a:solidFill>
                <a:latin typeface="Calibri"/>
                <a:cs typeface="Calibri"/>
              </a:rPr>
              <a:t>microbiological</a:t>
            </a:r>
            <a:r>
              <a:rPr sz="2800" spc="-9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C0504D"/>
                </a:solidFill>
                <a:latin typeface="Calibri"/>
                <a:cs typeface="Calibri"/>
              </a:rPr>
              <a:t>organisms</a:t>
            </a:r>
            <a:r>
              <a:rPr sz="2800" spc="-7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C0504D"/>
                </a:solidFill>
                <a:latin typeface="Calibri"/>
                <a:cs typeface="Calibri"/>
              </a:rPr>
              <a:t>within</a:t>
            </a:r>
            <a:r>
              <a:rPr sz="2800" spc="-8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C0504D"/>
                </a:solidFill>
                <a:latin typeface="Calibri"/>
                <a:cs typeface="Calibri"/>
              </a:rPr>
              <a:t>heat</a:t>
            </a:r>
            <a:r>
              <a:rPr sz="2800" spc="-10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C0504D"/>
                </a:solidFill>
                <a:latin typeface="Calibri"/>
                <a:cs typeface="Calibri"/>
              </a:rPr>
              <a:t>exchanger</a:t>
            </a:r>
            <a:r>
              <a:rPr sz="2800" spc="-10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800" spc="-25" dirty="0">
                <a:solidFill>
                  <a:srgbClr val="C0504D"/>
                </a:solidFill>
                <a:latin typeface="Calibri"/>
                <a:cs typeface="Calibri"/>
              </a:rPr>
              <a:t>and </a:t>
            </a:r>
            <a:r>
              <a:rPr sz="2800" dirty="0">
                <a:solidFill>
                  <a:srgbClr val="C0504D"/>
                </a:solidFill>
                <a:latin typeface="Calibri"/>
                <a:cs typeface="Calibri"/>
              </a:rPr>
              <a:t>cooling</a:t>
            </a:r>
            <a:r>
              <a:rPr sz="2800" spc="-8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C0504D"/>
                </a:solidFill>
                <a:latin typeface="Calibri"/>
                <a:cs typeface="Calibri"/>
              </a:rPr>
              <a:t>tower</a:t>
            </a:r>
            <a:r>
              <a:rPr sz="2800" spc="-9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C0504D"/>
                </a:solidFill>
                <a:latin typeface="Calibri"/>
                <a:cs typeface="Calibri"/>
              </a:rPr>
              <a:t>fills.</a:t>
            </a:r>
            <a:endParaRPr sz="2800">
              <a:latin typeface="Calibri"/>
              <a:cs typeface="Calibri"/>
            </a:endParaRPr>
          </a:p>
          <a:p>
            <a:pPr marL="355600" marR="5080" indent="-342900">
              <a:lnSpc>
                <a:spcPts val="3020"/>
              </a:lnSpc>
              <a:spcBef>
                <a:spcPts val="2270"/>
              </a:spcBef>
              <a:buFont typeface="Arial MT"/>
              <a:buChar char="•"/>
              <a:tabLst>
                <a:tab pos="355600" algn="l"/>
                <a:tab pos="6903720" algn="l"/>
              </a:tabLst>
            </a:pPr>
            <a:r>
              <a:rPr sz="2800" dirty="0">
                <a:solidFill>
                  <a:srgbClr val="0000FF"/>
                </a:solidFill>
                <a:latin typeface="Calibri"/>
                <a:cs typeface="Calibri"/>
              </a:rPr>
              <a:t>Warm</a:t>
            </a:r>
            <a:r>
              <a:rPr sz="2800" spc="-13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800" spc="-45" dirty="0">
                <a:solidFill>
                  <a:srgbClr val="0000FF"/>
                </a:solidFill>
                <a:latin typeface="Calibri"/>
                <a:cs typeface="Calibri"/>
              </a:rPr>
              <a:t>water,</a:t>
            </a:r>
            <a:r>
              <a:rPr sz="2800" spc="-114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0000FF"/>
                </a:solidFill>
                <a:latin typeface="Calibri"/>
                <a:cs typeface="Calibri"/>
              </a:rPr>
              <a:t>aeration</a:t>
            </a:r>
            <a:r>
              <a:rPr sz="2800" spc="-13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0000FF"/>
                </a:solidFill>
                <a:latin typeface="Calibri"/>
                <a:cs typeface="Calibri"/>
              </a:rPr>
              <a:t>nutrients</a:t>
            </a:r>
            <a:r>
              <a:rPr sz="2800" spc="-9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0000FF"/>
                </a:solidFill>
                <a:latin typeface="Calibri"/>
                <a:cs typeface="Calibri"/>
              </a:rPr>
              <a:t>and</a:t>
            </a:r>
            <a:r>
              <a:rPr sz="2800" spc="-10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0000FF"/>
                </a:solidFill>
                <a:latin typeface="Calibri"/>
                <a:cs typeface="Calibri"/>
              </a:rPr>
              <a:t>sunlight</a:t>
            </a:r>
            <a:r>
              <a:rPr sz="2800" dirty="0">
                <a:solidFill>
                  <a:srgbClr val="0000FF"/>
                </a:solidFill>
                <a:latin typeface="Calibri"/>
                <a:cs typeface="Calibri"/>
              </a:rPr>
              <a:t>	</a:t>
            </a:r>
            <a:r>
              <a:rPr sz="2800" spc="-20" dirty="0">
                <a:solidFill>
                  <a:srgbClr val="0000FF"/>
                </a:solidFill>
                <a:latin typeface="Calibri"/>
                <a:cs typeface="Calibri"/>
              </a:rPr>
              <a:t>transform</a:t>
            </a:r>
            <a:r>
              <a:rPr sz="2800" spc="-8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800" spc="-50" dirty="0">
                <a:solidFill>
                  <a:srgbClr val="0000FF"/>
                </a:solidFill>
                <a:latin typeface="Calibri"/>
                <a:cs typeface="Calibri"/>
              </a:rPr>
              <a:t>a </a:t>
            </a:r>
            <a:r>
              <a:rPr sz="2800" dirty="0">
                <a:solidFill>
                  <a:srgbClr val="0000FF"/>
                </a:solidFill>
                <a:latin typeface="Calibri"/>
                <a:cs typeface="Calibri"/>
              </a:rPr>
              <a:t>cooling</a:t>
            </a:r>
            <a:r>
              <a:rPr sz="2800" spc="-8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0000FF"/>
                </a:solidFill>
                <a:latin typeface="Calibri"/>
                <a:cs typeface="Calibri"/>
              </a:rPr>
              <a:t>tower</a:t>
            </a:r>
            <a:r>
              <a:rPr sz="2800" spc="-10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0000FF"/>
                </a:solidFill>
                <a:latin typeface="Calibri"/>
                <a:cs typeface="Calibri"/>
              </a:rPr>
              <a:t>into</a:t>
            </a:r>
            <a:r>
              <a:rPr sz="2800" spc="-8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0000FF"/>
                </a:solidFill>
                <a:latin typeface="Calibri"/>
                <a:cs typeface="Calibri"/>
              </a:rPr>
              <a:t>an</a:t>
            </a:r>
            <a:r>
              <a:rPr sz="2800" spc="-9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0000FF"/>
                </a:solidFill>
                <a:latin typeface="Calibri"/>
                <a:cs typeface="Calibri"/>
              </a:rPr>
              <a:t>efficient</a:t>
            </a:r>
            <a:r>
              <a:rPr sz="2800" spc="-9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0000FF"/>
                </a:solidFill>
                <a:latin typeface="Calibri"/>
                <a:cs typeface="Calibri"/>
              </a:rPr>
              <a:t>bio-</a:t>
            </a:r>
            <a:r>
              <a:rPr sz="2800" spc="-10" dirty="0">
                <a:solidFill>
                  <a:srgbClr val="0000FF"/>
                </a:solidFill>
                <a:latin typeface="Calibri"/>
                <a:cs typeface="Calibri"/>
              </a:rPr>
              <a:t>reactor.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915"/>
              </a:spcBef>
            </a:pPr>
            <a:r>
              <a:rPr sz="3200" spc="-10" dirty="0">
                <a:solidFill>
                  <a:srgbClr val="008000"/>
                </a:solidFill>
                <a:latin typeface="Calibri"/>
                <a:cs typeface="Calibri"/>
              </a:rPr>
              <a:t>Types</a:t>
            </a:r>
            <a:r>
              <a:rPr sz="3200" spc="-80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008000"/>
                </a:solidFill>
                <a:latin typeface="Calibri"/>
                <a:cs typeface="Calibri"/>
              </a:rPr>
              <a:t>of</a:t>
            </a:r>
            <a:r>
              <a:rPr sz="3200" spc="-70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008000"/>
                </a:solidFill>
                <a:latin typeface="Calibri"/>
                <a:cs typeface="Calibri"/>
              </a:rPr>
              <a:t>fouling</a:t>
            </a:r>
            <a:endParaRPr sz="3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70"/>
              </a:spcBef>
            </a:pPr>
            <a:endParaRPr sz="32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buFont typeface="Arial MT"/>
              <a:buChar char="•"/>
              <a:tabLst>
                <a:tab pos="354965" algn="l"/>
              </a:tabLst>
            </a:pPr>
            <a:r>
              <a:rPr sz="3200" dirty="0">
                <a:solidFill>
                  <a:srgbClr val="0066FF"/>
                </a:solidFill>
                <a:latin typeface="Calibri"/>
                <a:cs typeface="Calibri"/>
              </a:rPr>
              <a:t>General</a:t>
            </a:r>
            <a:r>
              <a:rPr sz="3200" spc="-95" dirty="0">
                <a:solidFill>
                  <a:srgbClr val="0066FF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0066FF"/>
                </a:solidFill>
                <a:latin typeface="Calibri"/>
                <a:cs typeface="Calibri"/>
              </a:rPr>
              <a:t>Fouling</a:t>
            </a:r>
            <a:endParaRPr sz="32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390"/>
              </a:spcBef>
              <a:buFont typeface="Arial MT"/>
              <a:buChar char="•"/>
              <a:tabLst>
                <a:tab pos="354965" algn="l"/>
              </a:tabLst>
            </a:pPr>
            <a:r>
              <a:rPr sz="3200" dirty="0">
                <a:solidFill>
                  <a:srgbClr val="0066FF"/>
                </a:solidFill>
                <a:latin typeface="Calibri"/>
                <a:cs typeface="Calibri"/>
              </a:rPr>
              <a:t>Fouling</a:t>
            </a:r>
            <a:r>
              <a:rPr sz="3200" spc="-85" dirty="0">
                <a:solidFill>
                  <a:srgbClr val="0066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0066FF"/>
                </a:solidFill>
                <a:latin typeface="Calibri"/>
                <a:cs typeface="Calibri"/>
              </a:rPr>
              <a:t>by</a:t>
            </a:r>
            <a:r>
              <a:rPr sz="3200" spc="-100" dirty="0">
                <a:solidFill>
                  <a:srgbClr val="0066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0066FF"/>
                </a:solidFill>
                <a:latin typeface="Calibri"/>
                <a:cs typeface="Calibri"/>
              </a:rPr>
              <a:t>corrosion</a:t>
            </a:r>
            <a:r>
              <a:rPr sz="3200" spc="-120" dirty="0">
                <a:solidFill>
                  <a:srgbClr val="0066FF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0066FF"/>
                </a:solidFill>
                <a:latin typeface="Calibri"/>
                <a:cs typeface="Calibri"/>
              </a:rPr>
              <a:t>products</a:t>
            </a:r>
            <a:endParaRPr sz="32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384"/>
              </a:spcBef>
              <a:buFont typeface="Arial MT"/>
              <a:buChar char="•"/>
              <a:tabLst>
                <a:tab pos="354965" algn="l"/>
              </a:tabLst>
            </a:pPr>
            <a:r>
              <a:rPr sz="3200" spc="-10" dirty="0">
                <a:solidFill>
                  <a:srgbClr val="0066FF"/>
                </a:solidFill>
                <a:latin typeface="Calibri"/>
                <a:cs typeface="Calibri"/>
              </a:rPr>
              <a:t>Microbiological</a:t>
            </a:r>
            <a:r>
              <a:rPr sz="3200" spc="-85" dirty="0">
                <a:solidFill>
                  <a:srgbClr val="0066FF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0066FF"/>
                </a:solidFill>
                <a:latin typeface="Calibri"/>
                <a:cs typeface="Calibri"/>
              </a:rPr>
              <a:t>Fouling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570">
              <a:lnSpc>
                <a:spcPts val="1240"/>
              </a:lnSpc>
            </a:pPr>
            <a:fld id="{81D60167-4931-47E6-BA6A-407CBD079E47}" type="slidenum">
              <a:rPr spc="-25" dirty="0"/>
              <a:t>68</a:t>
            </a:fld>
            <a:endParaRPr spc="-25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97840" y="6238167"/>
            <a:ext cx="1393825" cy="3098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5"/>
              </a:lnSpc>
            </a:pPr>
            <a:r>
              <a:rPr sz="2000" spc="-10" dirty="0">
                <a:latin typeface="Arial MT"/>
                <a:cs typeface="Arial MT"/>
              </a:rPr>
              <a:t>temperature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35810" y="6238167"/>
            <a:ext cx="1314450" cy="3098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5"/>
              </a:lnSpc>
            </a:pPr>
            <a:r>
              <a:rPr sz="2000" spc="-10" dirty="0">
                <a:latin typeface="Arial MT"/>
                <a:cs typeface="Arial MT"/>
              </a:rPr>
              <a:t>application.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494659" y="6238167"/>
            <a:ext cx="1125220" cy="3098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5"/>
              </a:lnSpc>
            </a:pPr>
            <a:r>
              <a:rPr sz="2000" spc="-10" dirty="0">
                <a:latin typeface="Arial MT"/>
                <a:cs typeface="Arial MT"/>
              </a:rPr>
              <a:t>[Common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767198" y="6238167"/>
            <a:ext cx="2159000" cy="3098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5"/>
              </a:lnSpc>
              <a:tabLst>
                <a:tab pos="1170940" algn="l"/>
              </a:tabLst>
            </a:pPr>
            <a:r>
              <a:rPr sz="2000" spc="-10" dirty="0">
                <a:latin typeface="Arial MT"/>
                <a:cs typeface="Arial MT"/>
              </a:rPr>
              <a:t>Solution:</a:t>
            </a:r>
            <a:r>
              <a:rPr sz="2000" dirty="0">
                <a:latin typeface="Arial MT"/>
                <a:cs typeface="Arial MT"/>
              </a:rPr>
              <a:t>	</a:t>
            </a:r>
            <a:r>
              <a:rPr sz="2000" spc="-10" dirty="0">
                <a:latin typeface="Arial MT"/>
                <a:cs typeface="Arial MT"/>
              </a:rPr>
              <a:t>reducing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073265" y="6238167"/>
            <a:ext cx="377825" cy="3098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5"/>
              </a:lnSpc>
            </a:pPr>
            <a:r>
              <a:rPr sz="2000" spc="-25" dirty="0">
                <a:latin typeface="Arial MT"/>
                <a:cs typeface="Arial MT"/>
              </a:rPr>
              <a:t>the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96378" y="6238167"/>
            <a:ext cx="1391285" cy="405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5"/>
              </a:lnSpc>
            </a:pPr>
            <a:r>
              <a:rPr sz="2000" spc="-10" dirty="0">
                <a:latin typeface="Arial MT"/>
                <a:cs typeface="Arial MT"/>
              </a:rPr>
              <a:t>temperature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570">
              <a:lnSpc>
                <a:spcPts val="1240"/>
              </a:lnSpc>
            </a:pPr>
            <a:fld id="{81D60167-4931-47E6-BA6A-407CBD079E47}" type="slidenum">
              <a:rPr spc="-25" dirty="0"/>
              <a:t>69</a:t>
            </a:fld>
            <a:endParaRPr spc="-25" dirty="0"/>
          </a:p>
        </p:txBody>
      </p:sp>
      <p:sp>
        <p:nvSpPr>
          <p:cNvPr id="12" name="object 12"/>
          <p:cNvSpPr txBox="1"/>
          <p:nvPr/>
        </p:nvSpPr>
        <p:spPr>
          <a:xfrm>
            <a:off x="497840" y="6542692"/>
            <a:ext cx="5330825" cy="3105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5"/>
              </a:lnSpc>
            </a:pPr>
            <a:r>
              <a:rPr sz="2000" dirty="0">
                <a:latin typeface="Arial MT"/>
                <a:cs typeface="Arial MT"/>
              </a:rPr>
              <a:t>between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the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fluid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and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the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heat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transfer</a:t>
            </a:r>
            <a:r>
              <a:rPr sz="2000" spc="-6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surface]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4953000" cy="533400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3556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80"/>
              </a:spcBef>
            </a:pPr>
            <a:r>
              <a:rPr sz="2800" spc="-25" dirty="0">
                <a:latin typeface="Arial"/>
                <a:cs typeface="Arial"/>
              </a:rPr>
              <a:t>Types</a:t>
            </a:r>
            <a:r>
              <a:rPr sz="2800" spc="-8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of</a:t>
            </a:r>
            <a:r>
              <a:rPr sz="2800" spc="-10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Fouling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4939" y="1092453"/>
            <a:ext cx="8836025" cy="51479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6350" algn="just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Arial MT"/>
                <a:cs typeface="Arial MT"/>
              </a:rPr>
              <a:t>There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are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several</a:t>
            </a:r>
            <a:r>
              <a:rPr sz="2000" spc="-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types</a:t>
            </a:r>
            <a:r>
              <a:rPr sz="2000" spc="-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of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fouling,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each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forming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depending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on</a:t>
            </a:r>
            <a:r>
              <a:rPr sz="2000" spc="-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the type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of</a:t>
            </a:r>
            <a:r>
              <a:rPr sz="2000" spc="-10" dirty="0">
                <a:latin typeface="Arial MT"/>
                <a:cs typeface="Arial MT"/>
              </a:rPr>
              <a:t> fluid </a:t>
            </a:r>
            <a:r>
              <a:rPr sz="2000" dirty="0">
                <a:latin typeface="Arial MT"/>
                <a:cs typeface="Arial MT"/>
              </a:rPr>
              <a:t>and</a:t>
            </a:r>
            <a:r>
              <a:rPr sz="2000" spc="16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conditions.</a:t>
            </a:r>
            <a:r>
              <a:rPr sz="2000" spc="17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The</a:t>
            </a:r>
            <a:r>
              <a:rPr sz="2000" spc="17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following</a:t>
            </a:r>
            <a:r>
              <a:rPr sz="2000" spc="17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are</a:t>
            </a:r>
            <a:r>
              <a:rPr sz="2000" spc="17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some</a:t>
            </a:r>
            <a:r>
              <a:rPr sz="2000" spc="17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of</a:t>
            </a:r>
            <a:r>
              <a:rPr sz="2000" spc="17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the</a:t>
            </a:r>
            <a:r>
              <a:rPr sz="2000" spc="16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more</a:t>
            </a:r>
            <a:r>
              <a:rPr sz="2000" spc="17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common</a:t>
            </a:r>
            <a:r>
              <a:rPr sz="2000" spc="170" dirty="0">
                <a:latin typeface="Arial MT"/>
                <a:cs typeface="Arial MT"/>
              </a:rPr>
              <a:t>  </a:t>
            </a:r>
            <a:r>
              <a:rPr sz="2000" spc="-10" dirty="0">
                <a:latin typeface="Arial MT"/>
                <a:cs typeface="Arial MT"/>
              </a:rPr>
              <a:t>fouling mechanisms;</a:t>
            </a:r>
            <a:endParaRPr sz="2000">
              <a:latin typeface="Arial MT"/>
              <a:cs typeface="Arial MT"/>
            </a:endParaRPr>
          </a:p>
          <a:p>
            <a:pPr marL="352425" marR="5080" indent="-339725" algn="just">
              <a:lnSpc>
                <a:spcPct val="100000"/>
              </a:lnSpc>
              <a:spcBef>
                <a:spcPts val="480"/>
              </a:spcBef>
              <a:buFont typeface="Arial MT"/>
              <a:buChar char="•"/>
              <a:tabLst>
                <a:tab pos="355600" algn="l"/>
              </a:tabLst>
            </a:pPr>
            <a:r>
              <a:rPr sz="2000" b="1" dirty="0">
                <a:latin typeface="Arial"/>
                <a:cs typeface="Arial"/>
              </a:rPr>
              <a:t>Crystallization</a:t>
            </a:r>
            <a:r>
              <a:rPr sz="2000" b="1" spc="260" dirty="0">
                <a:latin typeface="Arial"/>
                <a:cs typeface="Arial"/>
              </a:rPr>
              <a:t> </a:t>
            </a:r>
            <a:r>
              <a:rPr sz="2000" dirty="0">
                <a:latin typeface="Arial MT"/>
                <a:cs typeface="Arial MT"/>
              </a:rPr>
              <a:t>is</a:t>
            </a:r>
            <a:r>
              <a:rPr sz="2000" spc="2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one</a:t>
            </a:r>
            <a:r>
              <a:rPr sz="2000" spc="254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of</a:t>
            </a:r>
            <a:r>
              <a:rPr sz="2000" spc="2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the</a:t>
            </a:r>
            <a:r>
              <a:rPr sz="2000" spc="2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most</a:t>
            </a:r>
            <a:r>
              <a:rPr sz="2000" spc="2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common</a:t>
            </a:r>
            <a:r>
              <a:rPr sz="2000" spc="2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type</a:t>
            </a:r>
            <a:r>
              <a:rPr sz="2000" spc="2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of</a:t>
            </a:r>
            <a:r>
              <a:rPr sz="2000" spc="26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fouling.</a:t>
            </a:r>
            <a:r>
              <a:rPr sz="2000" spc="254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Certain</a:t>
            </a:r>
            <a:r>
              <a:rPr sz="2000" spc="26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salts 	</a:t>
            </a:r>
            <a:r>
              <a:rPr sz="2000" dirty="0">
                <a:latin typeface="Arial MT"/>
                <a:cs typeface="Arial MT"/>
              </a:rPr>
              <a:t>commonly</a:t>
            </a:r>
            <a:r>
              <a:rPr sz="2000" spc="1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present</a:t>
            </a:r>
            <a:r>
              <a:rPr sz="2000" spc="1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in</a:t>
            </a:r>
            <a:r>
              <a:rPr sz="2000" spc="1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natural</a:t>
            </a:r>
            <a:r>
              <a:rPr sz="2000" spc="1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waters</a:t>
            </a:r>
            <a:r>
              <a:rPr sz="2000" spc="1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have</a:t>
            </a:r>
            <a:r>
              <a:rPr sz="2000" spc="1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</a:t>
            </a:r>
            <a:r>
              <a:rPr sz="2000" spc="1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lower</a:t>
            </a:r>
            <a:r>
              <a:rPr sz="2000" spc="1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solubility</a:t>
            </a:r>
            <a:r>
              <a:rPr sz="2000" spc="1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in</a:t>
            </a:r>
            <a:r>
              <a:rPr sz="2000" spc="1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warm</a:t>
            </a:r>
            <a:r>
              <a:rPr sz="2000" spc="14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water 	</a:t>
            </a:r>
            <a:r>
              <a:rPr sz="2000" dirty="0">
                <a:latin typeface="Arial MT"/>
                <a:cs typeface="Arial MT"/>
              </a:rPr>
              <a:t>than</a:t>
            </a:r>
            <a:r>
              <a:rPr sz="2000" spc="49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cold.</a:t>
            </a:r>
            <a:r>
              <a:rPr sz="2000" spc="-2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Therefore,</a:t>
            </a:r>
            <a:r>
              <a:rPr sz="2000" spc="-2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when</a:t>
            </a:r>
            <a:r>
              <a:rPr sz="2000" spc="-2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cooling</a:t>
            </a:r>
            <a:r>
              <a:rPr sz="2000" spc="-2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water</a:t>
            </a:r>
            <a:r>
              <a:rPr sz="2000" spc="-1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is</a:t>
            </a:r>
            <a:r>
              <a:rPr sz="2000" spc="-2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heated</a:t>
            </a:r>
            <a:r>
              <a:rPr sz="2000" spc="-2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during</a:t>
            </a:r>
            <a:r>
              <a:rPr sz="2000" spc="-2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the</a:t>
            </a:r>
            <a:r>
              <a:rPr sz="2000" spc="-25" dirty="0">
                <a:latin typeface="Arial MT"/>
                <a:cs typeface="Arial MT"/>
              </a:rPr>
              <a:t>  </a:t>
            </a:r>
            <a:r>
              <a:rPr sz="2000" spc="-10" dirty="0">
                <a:latin typeface="Arial MT"/>
                <a:cs typeface="Arial MT"/>
              </a:rPr>
              <a:t>cooling 	</a:t>
            </a:r>
            <a:r>
              <a:rPr sz="2000" dirty="0">
                <a:latin typeface="Arial MT"/>
                <a:cs typeface="Arial MT"/>
              </a:rPr>
              <a:t>process</a:t>
            </a:r>
            <a:r>
              <a:rPr sz="2000" spc="2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(particularly</a:t>
            </a:r>
            <a:r>
              <a:rPr sz="2000" spc="20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at</a:t>
            </a:r>
            <a:r>
              <a:rPr sz="2000" spc="19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the</a:t>
            </a:r>
            <a:r>
              <a:rPr sz="2000" spc="18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tube</a:t>
            </a:r>
            <a:r>
              <a:rPr sz="2000" spc="20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wall)</a:t>
            </a:r>
            <a:r>
              <a:rPr sz="2000" spc="2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these</a:t>
            </a:r>
            <a:r>
              <a:rPr sz="2000" spc="19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dissolved</a:t>
            </a:r>
            <a:r>
              <a:rPr sz="2000" spc="204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salts</a:t>
            </a:r>
            <a:r>
              <a:rPr sz="2000" spc="2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will</a:t>
            </a:r>
            <a:r>
              <a:rPr sz="2000" spc="20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crystallize 	</a:t>
            </a:r>
            <a:r>
              <a:rPr sz="2000" dirty="0">
                <a:latin typeface="Arial MT"/>
                <a:cs typeface="Arial MT"/>
              </a:rPr>
              <a:t>on</a:t>
            </a:r>
            <a:r>
              <a:rPr sz="2000" spc="2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the</a:t>
            </a:r>
            <a:r>
              <a:rPr sz="2000" spc="2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surface</a:t>
            </a:r>
            <a:r>
              <a:rPr sz="2000" spc="2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in</a:t>
            </a:r>
            <a:r>
              <a:rPr sz="2000" spc="2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the</a:t>
            </a:r>
            <a:r>
              <a:rPr sz="2000" spc="3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form</a:t>
            </a:r>
            <a:r>
              <a:rPr sz="2000" spc="2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of</a:t>
            </a:r>
            <a:r>
              <a:rPr sz="2000" spc="1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scale.</a:t>
            </a:r>
            <a:r>
              <a:rPr sz="2000" spc="1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[Common</a:t>
            </a:r>
            <a:r>
              <a:rPr sz="2000" spc="2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Solution:</a:t>
            </a:r>
            <a:r>
              <a:rPr sz="2000" spc="2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reducing</a:t>
            </a:r>
            <a:r>
              <a:rPr sz="2000" spc="25" dirty="0">
                <a:latin typeface="Arial MT"/>
                <a:cs typeface="Arial MT"/>
              </a:rPr>
              <a:t>  </a:t>
            </a:r>
            <a:r>
              <a:rPr sz="2000" spc="-25" dirty="0">
                <a:latin typeface="Arial MT"/>
                <a:cs typeface="Arial MT"/>
              </a:rPr>
              <a:t>the 	</a:t>
            </a:r>
            <a:r>
              <a:rPr sz="2000" dirty="0">
                <a:latin typeface="Arial MT"/>
                <a:cs typeface="Arial MT"/>
              </a:rPr>
              <a:t>temperature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of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the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heat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transfer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surface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often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softens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the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deposits]</a:t>
            </a:r>
            <a:endParaRPr sz="2000">
              <a:latin typeface="Arial MT"/>
              <a:cs typeface="Arial MT"/>
            </a:endParaRPr>
          </a:p>
          <a:p>
            <a:pPr marL="352425" marR="6350" indent="-339725" algn="just">
              <a:lnSpc>
                <a:spcPct val="100000"/>
              </a:lnSpc>
              <a:spcBef>
                <a:spcPts val="484"/>
              </a:spcBef>
              <a:buFont typeface="Arial MT"/>
              <a:buChar char="•"/>
              <a:tabLst>
                <a:tab pos="355600" algn="l"/>
              </a:tabLst>
            </a:pPr>
            <a:r>
              <a:rPr sz="2000" b="1" dirty="0">
                <a:latin typeface="Arial"/>
                <a:cs typeface="Arial"/>
              </a:rPr>
              <a:t>Sedimentation</a:t>
            </a:r>
            <a:r>
              <a:rPr sz="2000" dirty="0">
                <a:latin typeface="Arial MT"/>
                <a:cs typeface="Arial MT"/>
              </a:rPr>
              <a:t>,</a:t>
            </a:r>
            <a:r>
              <a:rPr sz="2000" spc="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the</a:t>
            </a:r>
            <a:r>
              <a:rPr sz="2000" spc="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depositing</a:t>
            </a:r>
            <a:r>
              <a:rPr sz="2000" spc="6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of</a:t>
            </a:r>
            <a:r>
              <a:rPr sz="2000" spc="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dirt,</a:t>
            </a:r>
            <a:r>
              <a:rPr sz="2000" spc="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sand,</a:t>
            </a:r>
            <a:r>
              <a:rPr sz="2000" spc="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rust,</a:t>
            </a:r>
            <a:r>
              <a:rPr sz="2000" spc="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and</a:t>
            </a:r>
            <a:r>
              <a:rPr sz="2000" spc="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other</a:t>
            </a:r>
            <a:r>
              <a:rPr sz="2000" spc="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small</a:t>
            </a:r>
            <a:r>
              <a:rPr sz="2000" spc="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matter</a:t>
            </a:r>
            <a:r>
              <a:rPr sz="2000" spc="50" dirty="0">
                <a:latin typeface="Arial MT"/>
                <a:cs typeface="Arial MT"/>
              </a:rPr>
              <a:t> </a:t>
            </a:r>
            <a:r>
              <a:rPr sz="2000" spc="-25" dirty="0">
                <a:latin typeface="Arial MT"/>
                <a:cs typeface="Arial MT"/>
              </a:rPr>
              <a:t>is 	</a:t>
            </a:r>
            <a:r>
              <a:rPr sz="2000" dirty="0">
                <a:latin typeface="Arial MT"/>
                <a:cs typeface="Arial MT"/>
              </a:rPr>
              <a:t>also</a:t>
            </a:r>
            <a:r>
              <a:rPr sz="2000" spc="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common</a:t>
            </a:r>
            <a:r>
              <a:rPr sz="2000" spc="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when</a:t>
            </a:r>
            <a:r>
              <a:rPr sz="2000" spc="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fresh</a:t>
            </a:r>
            <a:r>
              <a:rPr sz="2000" spc="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water</a:t>
            </a:r>
            <a:r>
              <a:rPr sz="2000" spc="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is</a:t>
            </a:r>
            <a:r>
              <a:rPr sz="2000" spc="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used.</a:t>
            </a:r>
            <a:r>
              <a:rPr sz="2000" spc="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This</a:t>
            </a:r>
            <a:r>
              <a:rPr sz="2000" spc="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can</a:t>
            </a:r>
            <a:r>
              <a:rPr sz="2000" spc="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be</a:t>
            </a:r>
            <a:r>
              <a:rPr sz="2000" spc="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controlled</a:t>
            </a:r>
            <a:r>
              <a:rPr sz="2000" spc="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to</a:t>
            </a:r>
            <a:r>
              <a:rPr sz="2000" spc="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</a:t>
            </a:r>
            <a:r>
              <a:rPr sz="2000" spc="2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degree 	</a:t>
            </a:r>
            <a:r>
              <a:rPr sz="2000" dirty="0">
                <a:latin typeface="Arial MT"/>
                <a:cs typeface="Arial MT"/>
              </a:rPr>
              <a:t>by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the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heat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exchanger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design.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[Common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Solution: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velocity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control]</a:t>
            </a:r>
            <a:endParaRPr sz="2000">
              <a:latin typeface="Arial MT"/>
              <a:cs typeface="Arial MT"/>
            </a:endParaRPr>
          </a:p>
          <a:p>
            <a:pPr marL="351790" marR="5715" indent="-339090" algn="just">
              <a:lnSpc>
                <a:spcPct val="100000"/>
              </a:lnSpc>
              <a:spcBef>
                <a:spcPts val="475"/>
              </a:spcBef>
              <a:buFont typeface="Arial MT"/>
              <a:buChar char="•"/>
              <a:tabLst>
                <a:tab pos="355600" algn="l"/>
              </a:tabLst>
            </a:pPr>
            <a:r>
              <a:rPr sz="2000" b="1" dirty="0">
                <a:latin typeface="Arial"/>
                <a:cs typeface="Arial"/>
              </a:rPr>
              <a:t>Biological</a:t>
            </a:r>
            <a:r>
              <a:rPr sz="2000" b="1" spc="1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Organic</a:t>
            </a:r>
            <a:r>
              <a:rPr sz="2000" b="1" spc="15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growth</a:t>
            </a:r>
            <a:r>
              <a:rPr sz="2000" b="1" spc="160" dirty="0">
                <a:latin typeface="Arial"/>
                <a:cs typeface="Arial"/>
              </a:rPr>
              <a:t> </a:t>
            </a:r>
            <a:r>
              <a:rPr sz="2000" dirty="0">
                <a:latin typeface="Arial MT"/>
                <a:cs typeface="Arial MT"/>
              </a:rPr>
              <a:t>material</a:t>
            </a:r>
            <a:r>
              <a:rPr sz="2000" spc="1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occurs</a:t>
            </a:r>
            <a:r>
              <a:rPr sz="2000" spc="1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from</a:t>
            </a:r>
            <a:r>
              <a:rPr sz="2000" spc="1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chemical</a:t>
            </a:r>
            <a:r>
              <a:rPr sz="2000" spc="16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reactions,</a:t>
            </a:r>
            <a:r>
              <a:rPr sz="2000" spc="155" dirty="0">
                <a:latin typeface="Arial MT"/>
                <a:cs typeface="Arial MT"/>
              </a:rPr>
              <a:t> </a:t>
            </a:r>
            <a:r>
              <a:rPr sz="2000" spc="-25" dirty="0">
                <a:latin typeface="Arial MT"/>
                <a:cs typeface="Arial MT"/>
              </a:rPr>
              <a:t>and 	</a:t>
            </a:r>
            <a:r>
              <a:rPr sz="2000" dirty="0">
                <a:latin typeface="Arial MT"/>
                <a:cs typeface="Arial MT"/>
              </a:rPr>
              <a:t>can</a:t>
            </a:r>
            <a:r>
              <a:rPr sz="2000" spc="16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cause</a:t>
            </a:r>
            <a:r>
              <a:rPr sz="2000" spc="16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considerable</a:t>
            </a:r>
            <a:r>
              <a:rPr sz="2000" spc="16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damage</a:t>
            </a:r>
            <a:r>
              <a:rPr sz="2000" spc="16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when</a:t>
            </a:r>
            <a:r>
              <a:rPr sz="2000" spc="17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built</a:t>
            </a:r>
            <a:r>
              <a:rPr sz="2000" spc="16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up.</a:t>
            </a:r>
            <a:r>
              <a:rPr sz="2000" spc="16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[Common</a:t>
            </a:r>
            <a:r>
              <a:rPr sz="2000" spc="160" dirty="0">
                <a:latin typeface="Arial MT"/>
                <a:cs typeface="Arial MT"/>
              </a:rPr>
              <a:t>  </a:t>
            </a:r>
            <a:r>
              <a:rPr sz="2000" spc="-10" dirty="0">
                <a:latin typeface="Arial MT"/>
                <a:cs typeface="Arial MT"/>
              </a:rPr>
              <a:t>Solution: 	</a:t>
            </a:r>
            <a:r>
              <a:rPr sz="2000" dirty="0">
                <a:latin typeface="Arial MT"/>
                <a:cs typeface="Arial MT"/>
              </a:rPr>
              <a:t>material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selection]</a:t>
            </a:r>
            <a:endParaRPr sz="2000">
              <a:latin typeface="Arial MT"/>
              <a:cs typeface="Arial MT"/>
            </a:endParaRPr>
          </a:p>
          <a:p>
            <a:pPr marL="352425" indent="-339725" algn="just">
              <a:lnSpc>
                <a:spcPct val="100000"/>
              </a:lnSpc>
              <a:spcBef>
                <a:spcPts val="484"/>
              </a:spcBef>
              <a:buFont typeface="Arial MT"/>
              <a:buChar char="•"/>
              <a:tabLst>
                <a:tab pos="352425" algn="l"/>
              </a:tabLst>
            </a:pPr>
            <a:r>
              <a:rPr sz="2000" b="1" dirty="0">
                <a:latin typeface="Arial"/>
                <a:cs typeface="Arial"/>
              </a:rPr>
              <a:t>Chemical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Reaction </a:t>
            </a:r>
            <a:r>
              <a:rPr sz="2000" dirty="0">
                <a:latin typeface="Arial MT"/>
                <a:cs typeface="Arial MT"/>
              </a:rPr>
              <a:t>Coking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appears where hydrocarbon</a:t>
            </a:r>
            <a:r>
              <a:rPr sz="2000" spc="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deposits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in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</a:t>
            </a:r>
            <a:r>
              <a:rPr sz="2000" spc="10" dirty="0">
                <a:latin typeface="Arial MT"/>
                <a:cs typeface="Arial MT"/>
              </a:rPr>
              <a:t> </a:t>
            </a:r>
            <a:r>
              <a:rPr sz="2000" spc="-20" dirty="0">
                <a:latin typeface="Arial MT"/>
                <a:cs typeface="Arial MT"/>
              </a:rPr>
              <a:t>high</a:t>
            </a:r>
            <a:endParaRPr sz="20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497061" y="6426504"/>
            <a:ext cx="110489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solidFill>
                  <a:srgbClr val="888888"/>
                </a:solidFill>
                <a:latin typeface="Arial MT"/>
                <a:cs typeface="Arial MT"/>
              </a:rPr>
              <a:t>6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524000" y="63"/>
            <a:ext cx="6705600" cy="462280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381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00"/>
              </a:spcBef>
            </a:pPr>
            <a:r>
              <a:rPr sz="2400" dirty="0">
                <a:latin typeface="Arial"/>
                <a:cs typeface="Arial"/>
              </a:rPr>
              <a:t>About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Myself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4939" y="388363"/>
            <a:ext cx="8834755" cy="3398520"/>
          </a:xfrm>
          <a:prstGeom prst="rect">
            <a:avLst/>
          </a:prstGeom>
        </p:spPr>
        <p:txBody>
          <a:bodyPr vert="horz" wrap="square" lIns="0" tIns="1835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45"/>
              </a:spcBef>
            </a:pP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Corrosion</a:t>
            </a:r>
            <a:r>
              <a:rPr sz="2000" b="1" spc="-5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and</a:t>
            </a:r>
            <a:r>
              <a:rPr sz="2000" b="1" spc="-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Water</a:t>
            </a:r>
            <a:r>
              <a:rPr sz="2000" b="1" spc="-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Management</a:t>
            </a:r>
            <a:r>
              <a:rPr sz="2000" b="1" spc="-5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-</a:t>
            </a:r>
            <a:r>
              <a:rPr sz="2000" b="1" spc="-3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0000"/>
                </a:solidFill>
                <a:latin typeface="Arial"/>
                <a:cs typeface="Arial"/>
              </a:rPr>
              <a:t>National</a:t>
            </a:r>
            <a:endParaRPr sz="20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1210"/>
              </a:spcBef>
              <a:buAutoNum type="arabicPeriod"/>
              <a:tabLst>
                <a:tab pos="354965" algn="l"/>
              </a:tabLst>
            </a:pPr>
            <a:r>
              <a:rPr sz="1800" b="1" dirty="0">
                <a:solidFill>
                  <a:srgbClr val="006FC0"/>
                </a:solidFill>
                <a:latin typeface="Arial"/>
                <a:cs typeface="Arial"/>
              </a:rPr>
              <a:t>NTPC</a:t>
            </a:r>
            <a:r>
              <a:rPr sz="1800" b="1" spc="-3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6FC0"/>
                </a:solidFill>
                <a:latin typeface="Arial"/>
                <a:cs typeface="Arial"/>
              </a:rPr>
              <a:t>and</a:t>
            </a:r>
            <a:r>
              <a:rPr sz="1800" b="1" spc="-3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6FC0"/>
                </a:solidFill>
                <a:latin typeface="Arial"/>
                <a:cs typeface="Arial"/>
              </a:rPr>
              <a:t>NTPC</a:t>
            </a:r>
            <a:r>
              <a:rPr sz="1800" b="1" spc="-2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6FC0"/>
                </a:solidFill>
                <a:latin typeface="Arial"/>
                <a:cs typeface="Arial"/>
              </a:rPr>
              <a:t>Subsidiary</a:t>
            </a:r>
            <a:r>
              <a:rPr sz="1800" b="1" spc="-2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6FC0"/>
                </a:solidFill>
                <a:latin typeface="Arial"/>
                <a:cs typeface="Arial"/>
              </a:rPr>
              <a:t>Companies</a:t>
            </a:r>
            <a:r>
              <a:rPr sz="1800" b="1" spc="-3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6FC0"/>
                </a:solidFill>
                <a:latin typeface="Arial"/>
                <a:cs typeface="Arial"/>
              </a:rPr>
              <a:t>(Meja,</a:t>
            </a:r>
            <a:r>
              <a:rPr sz="1800" b="1" spc="-3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006FC0"/>
                </a:solidFill>
                <a:latin typeface="Arial"/>
                <a:cs typeface="Arial"/>
              </a:rPr>
              <a:t>Unchahar,</a:t>
            </a:r>
            <a:r>
              <a:rPr sz="1800" b="1" spc="-2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6FC0"/>
                </a:solidFill>
                <a:latin typeface="Arial"/>
                <a:cs typeface="Arial"/>
              </a:rPr>
              <a:t>Kudgi</a:t>
            </a:r>
            <a:r>
              <a:rPr sz="1800" b="1" spc="-2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800" b="1" spc="-50" dirty="0">
                <a:solidFill>
                  <a:srgbClr val="006FC0"/>
                </a:solidFill>
                <a:latin typeface="Arial"/>
                <a:cs typeface="Arial"/>
              </a:rPr>
              <a:t>)</a:t>
            </a:r>
            <a:endParaRPr sz="18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buAutoNum type="arabicPeriod"/>
              <a:tabLst>
                <a:tab pos="354965" algn="l"/>
              </a:tabLst>
            </a:pPr>
            <a:r>
              <a:rPr sz="1800" b="1" dirty="0">
                <a:solidFill>
                  <a:srgbClr val="006FC0"/>
                </a:solidFill>
                <a:latin typeface="Arial"/>
                <a:cs typeface="Arial"/>
              </a:rPr>
              <a:t>Adani</a:t>
            </a:r>
            <a:r>
              <a:rPr sz="1800" b="1" spc="2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6FC0"/>
                </a:solidFill>
                <a:latin typeface="Arial"/>
                <a:cs typeface="Arial"/>
              </a:rPr>
              <a:t>Power-</a:t>
            </a:r>
            <a:r>
              <a:rPr sz="1800" b="1" spc="-4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6FC0"/>
                </a:solidFill>
                <a:latin typeface="Arial"/>
                <a:cs typeface="Arial"/>
              </a:rPr>
              <a:t>Mundra</a:t>
            </a:r>
            <a:r>
              <a:rPr sz="1800" b="1" spc="-3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6FC0"/>
                </a:solidFill>
                <a:latin typeface="Arial"/>
                <a:cs typeface="Arial"/>
              </a:rPr>
              <a:t>(Seawater),</a:t>
            </a:r>
            <a:r>
              <a:rPr sz="1800" b="1" spc="-6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6FC0"/>
                </a:solidFill>
                <a:latin typeface="Arial"/>
                <a:cs typeface="Arial"/>
              </a:rPr>
              <a:t>Tiroda,</a:t>
            </a:r>
            <a:r>
              <a:rPr sz="1800" b="1" spc="-2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6FC0"/>
                </a:solidFill>
                <a:latin typeface="Arial"/>
                <a:cs typeface="Arial"/>
              </a:rPr>
              <a:t>Kawai,</a:t>
            </a:r>
            <a:r>
              <a:rPr sz="1800" b="1" spc="-5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6FC0"/>
                </a:solidFill>
                <a:latin typeface="Arial"/>
                <a:cs typeface="Arial"/>
              </a:rPr>
              <a:t>Udupi</a:t>
            </a:r>
            <a:r>
              <a:rPr sz="1800" b="1" spc="-3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6FC0"/>
                </a:solidFill>
                <a:latin typeface="Arial"/>
                <a:cs typeface="Arial"/>
              </a:rPr>
              <a:t>(Seawater),</a:t>
            </a:r>
            <a:r>
              <a:rPr sz="1800" b="1" spc="-4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006FC0"/>
                </a:solidFill>
                <a:latin typeface="Arial"/>
                <a:cs typeface="Arial"/>
              </a:rPr>
              <a:t>Raipur,</a:t>
            </a:r>
            <a:endParaRPr sz="18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buAutoNum type="arabicPeriod"/>
              <a:tabLst>
                <a:tab pos="354965" algn="l"/>
              </a:tabLst>
            </a:pPr>
            <a:r>
              <a:rPr sz="1800" b="1" dirty="0">
                <a:latin typeface="Arial"/>
                <a:cs typeface="Arial"/>
              </a:rPr>
              <a:t>Sembcorp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(Seawater),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Nellore</a:t>
            </a:r>
            <a:endParaRPr sz="180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buAutoNum type="arabicPeriod"/>
              <a:tabLst>
                <a:tab pos="355600" algn="l"/>
              </a:tabLst>
            </a:pPr>
            <a:r>
              <a:rPr sz="1800" b="1" dirty="0">
                <a:latin typeface="Arial"/>
                <a:cs typeface="Arial"/>
              </a:rPr>
              <a:t>Rajasthan</a:t>
            </a:r>
            <a:r>
              <a:rPr sz="1800" b="1" spc="8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RVUNL</a:t>
            </a:r>
            <a:r>
              <a:rPr sz="1800" b="1" spc="5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-</a:t>
            </a:r>
            <a:r>
              <a:rPr sz="1800" b="1" spc="8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Kalisindh,</a:t>
            </a:r>
            <a:r>
              <a:rPr sz="1800" b="1" spc="8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Dholpur</a:t>
            </a:r>
            <a:r>
              <a:rPr sz="1800" b="1" spc="8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CCPP,</a:t>
            </a:r>
            <a:r>
              <a:rPr sz="1800" b="1" spc="9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Kota</a:t>
            </a:r>
            <a:r>
              <a:rPr sz="1800" b="1" spc="7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Thermal,</a:t>
            </a:r>
            <a:r>
              <a:rPr sz="1800" b="1" spc="9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Chhabra</a:t>
            </a:r>
            <a:r>
              <a:rPr sz="1800" b="1" spc="8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(TPP</a:t>
            </a:r>
            <a:r>
              <a:rPr sz="1800" b="1" spc="50" dirty="0">
                <a:latin typeface="Arial"/>
                <a:cs typeface="Arial"/>
              </a:rPr>
              <a:t> </a:t>
            </a:r>
            <a:r>
              <a:rPr sz="1800" b="1" spc="-50" dirty="0">
                <a:latin typeface="Arial"/>
                <a:cs typeface="Arial"/>
              </a:rPr>
              <a:t>&amp; </a:t>
            </a:r>
            <a:r>
              <a:rPr sz="1800" b="1" dirty="0">
                <a:latin typeface="Arial"/>
                <a:cs typeface="Arial"/>
              </a:rPr>
              <a:t>SC),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Suratgarh</a:t>
            </a:r>
            <a:endParaRPr sz="18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354965" algn="l"/>
              </a:tabLst>
            </a:pPr>
            <a:r>
              <a:rPr sz="1800" b="1" dirty="0">
                <a:latin typeface="Arial"/>
                <a:cs typeface="Arial"/>
              </a:rPr>
              <a:t>Mahagenco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–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Chandrapur,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Bhusawal,</a:t>
            </a:r>
            <a:r>
              <a:rPr sz="1800" b="1" spc="-6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Koradi</a:t>
            </a:r>
            <a:r>
              <a:rPr sz="1800" b="1" spc="-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(SC)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&amp;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Khaparkheda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(STP</a:t>
            </a:r>
            <a:r>
              <a:rPr sz="1800" b="1" spc="-5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Water)</a:t>
            </a:r>
            <a:endParaRPr sz="18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buAutoNum type="arabicPeriod"/>
              <a:tabLst>
                <a:tab pos="354965" algn="l"/>
              </a:tabLst>
            </a:pPr>
            <a:r>
              <a:rPr sz="1800" b="1" dirty="0">
                <a:latin typeface="Arial"/>
                <a:cs typeface="Arial"/>
              </a:rPr>
              <a:t>CLP</a:t>
            </a:r>
            <a:r>
              <a:rPr sz="1800" b="1" spc="-5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Jhajjar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(SC)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and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Paguthan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b="1" spc="-20" dirty="0">
                <a:latin typeface="Arial"/>
                <a:cs typeface="Arial"/>
              </a:rPr>
              <a:t>CCPP</a:t>
            </a:r>
            <a:endParaRPr sz="18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buAutoNum type="arabicPeriod"/>
              <a:tabLst>
                <a:tab pos="354965" algn="l"/>
              </a:tabLst>
            </a:pPr>
            <a:r>
              <a:rPr sz="1800" b="1" dirty="0">
                <a:latin typeface="Arial"/>
                <a:cs typeface="Arial"/>
              </a:rPr>
              <a:t>Haldia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Energy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Limited,</a:t>
            </a:r>
            <a:r>
              <a:rPr sz="1800" b="1" spc="-4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Haldia,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Dhariwal</a:t>
            </a:r>
            <a:r>
              <a:rPr sz="1800" b="1" spc="-6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Infrastructure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Ltd.,</a:t>
            </a:r>
            <a:r>
              <a:rPr sz="1800" b="1" spc="-4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Chandrapur</a:t>
            </a:r>
            <a:endParaRPr sz="18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buAutoNum type="arabicPeriod"/>
              <a:tabLst>
                <a:tab pos="354965" algn="l"/>
              </a:tabLst>
            </a:pPr>
            <a:r>
              <a:rPr sz="1800" b="1" dirty="0">
                <a:latin typeface="Arial"/>
                <a:cs typeface="Arial"/>
              </a:rPr>
              <a:t>Vedanta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Limited,</a:t>
            </a:r>
            <a:r>
              <a:rPr sz="1800" b="1" spc="-5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CPP</a:t>
            </a:r>
            <a:r>
              <a:rPr sz="1800" b="1" spc="-6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&amp;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b="1" spc="-40" dirty="0">
                <a:latin typeface="Arial"/>
                <a:cs typeface="Arial"/>
              </a:rPr>
              <a:t>IPP,</a:t>
            </a:r>
            <a:r>
              <a:rPr sz="1800" b="1" spc="-5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Jharsuguda,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TSPL</a:t>
            </a:r>
            <a:r>
              <a:rPr sz="1800" b="1" spc="-7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Bhatinda</a:t>
            </a:r>
            <a:r>
              <a:rPr sz="1800" b="1" spc="-5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and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Balco,</a:t>
            </a:r>
            <a:r>
              <a:rPr sz="1800" b="1" spc="-4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Korba</a:t>
            </a:r>
            <a:endParaRPr sz="18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buAutoNum type="arabicPeriod"/>
              <a:tabLst>
                <a:tab pos="354965" algn="l"/>
              </a:tabLst>
            </a:pPr>
            <a:r>
              <a:rPr sz="1800" b="1" dirty="0">
                <a:latin typeface="Arial"/>
                <a:cs typeface="Arial"/>
              </a:rPr>
              <a:t>GSECL</a:t>
            </a:r>
            <a:r>
              <a:rPr sz="1800" b="1" spc="-6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Sikka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TPS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(Seawater),</a:t>
            </a:r>
            <a:r>
              <a:rPr sz="1800" b="1" spc="-5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Jamnagar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4939" y="3761613"/>
            <a:ext cx="7239634" cy="3043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0"/>
              </a:spcBef>
              <a:buAutoNum type="arabicPeriod" startAt="10"/>
              <a:tabLst>
                <a:tab pos="354965" algn="l"/>
              </a:tabLst>
            </a:pPr>
            <a:r>
              <a:rPr sz="1800" b="1" dirty="0">
                <a:latin typeface="Arial"/>
                <a:cs typeface="Arial"/>
              </a:rPr>
              <a:t>Essar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Sallaya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Project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(Seawater),</a:t>
            </a:r>
            <a:r>
              <a:rPr sz="1800" b="1" spc="-5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Jamnagar</a:t>
            </a:r>
            <a:endParaRPr sz="18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buAutoNum type="arabicPeriod" startAt="10"/>
              <a:tabLst>
                <a:tab pos="354965" algn="l"/>
              </a:tabLst>
            </a:pPr>
            <a:r>
              <a:rPr sz="1800" b="1" dirty="0">
                <a:latin typeface="Arial"/>
                <a:cs typeface="Arial"/>
              </a:rPr>
              <a:t>NABHA</a:t>
            </a:r>
            <a:r>
              <a:rPr sz="1800" b="1" spc="-7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Power,</a:t>
            </a:r>
            <a:r>
              <a:rPr sz="1800" b="1" spc="-9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Rajpura,</a:t>
            </a:r>
            <a:r>
              <a:rPr sz="1800" b="1" spc="-7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Punjab</a:t>
            </a:r>
            <a:endParaRPr sz="18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buAutoNum type="arabicPeriod" startAt="10"/>
              <a:tabLst>
                <a:tab pos="354965" algn="l"/>
              </a:tabLst>
            </a:pPr>
            <a:r>
              <a:rPr sz="1800" b="1" dirty="0">
                <a:latin typeface="Arial"/>
                <a:cs typeface="Arial"/>
              </a:rPr>
              <a:t>IOCL</a:t>
            </a:r>
            <a:r>
              <a:rPr sz="1800" b="1" spc="-7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Refinery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-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Dibrugarh,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Guwahati,</a:t>
            </a:r>
            <a:r>
              <a:rPr sz="1800" b="1" spc="-6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Panipat</a:t>
            </a:r>
            <a:endParaRPr sz="18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buAutoNum type="arabicPeriod" startAt="10"/>
              <a:tabLst>
                <a:tab pos="354965" algn="l"/>
              </a:tabLst>
            </a:pPr>
            <a:r>
              <a:rPr sz="1800" b="1" dirty="0">
                <a:latin typeface="Arial"/>
                <a:cs typeface="Arial"/>
              </a:rPr>
              <a:t>JSW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–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KSK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Mahanadi,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Jindal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Raigarh,</a:t>
            </a:r>
            <a:endParaRPr sz="18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buAutoNum type="arabicPeriod" startAt="10"/>
              <a:tabLst>
                <a:tab pos="354965" algn="l"/>
              </a:tabLst>
            </a:pPr>
            <a:r>
              <a:rPr sz="1800" b="1" dirty="0">
                <a:latin typeface="Arial"/>
                <a:cs typeface="Arial"/>
              </a:rPr>
              <a:t>HMEL</a:t>
            </a:r>
            <a:r>
              <a:rPr sz="1800" b="1" spc="-10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Refinery,</a:t>
            </a:r>
            <a:r>
              <a:rPr sz="1800" b="1" spc="-6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Bhatinda,</a:t>
            </a:r>
            <a:r>
              <a:rPr sz="1800" b="1" spc="-8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Punjab</a:t>
            </a:r>
            <a:endParaRPr sz="1800">
              <a:latin typeface="Arial"/>
              <a:cs typeface="Arial"/>
            </a:endParaRPr>
          </a:p>
          <a:p>
            <a:pPr marL="354330" indent="-341630">
              <a:lnSpc>
                <a:spcPct val="100000"/>
              </a:lnSpc>
              <a:buAutoNum type="arabicPeriod" startAt="10"/>
              <a:tabLst>
                <a:tab pos="354330" algn="l"/>
              </a:tabLst>
            </a:pPr>
            <a:r>
              <a:rPr sz="1800" b="1" dirty="0">
                <a:latin typeface="Arial"/>
                <a:cs typeface="Arial"/>
              </a:rPr>
              <a:t>Reliance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Power</a:t>
            </a:r>
            <a:r>
              <a:rPr sz="1800" b="1" spc="-6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-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Rosa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Power,</a:t>
            </a:r>
            <a:r>
              <a:rPr sz="1800" b="1" spc="-5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Shajahanpur,</a:t>
            </a:r>
            <a:r>
              <a:rPr sz="1800" b="1" spc="-5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Sasan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spc="-20" dirty="0">
                <a:latin typeface="Arial"/>
                <a:cs typeface="Arial"/>
              </a:rPr>
              <a:t>UMPP</a:t>
            </a:r>
            <a:endParaRPr sz="18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buAutoNum type="arabicPeriod" startAt="10"/>
              <a:tabLst>
                <a:tab pos="354965" algn="l"/>
              </a:tabLst>
            </a:pPr>
            <a:r>
              <a:rPr sz="1800" b="1" dirty="0">
                <a:latin typeface="Arial"/>
                <a:cs typeface="Arial"/>
              </a:rPr>
              <a:t>Jindal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Power,</a:t>
            </a:r>
            <a:r>
              <a:rPr sz="1800" b="1" spc="-5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Raigarh;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JSPL,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Odisha,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Jindal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SimhaPuri,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Nellore</a:t>
            </a:r>
            <a:endParaRPr sz="18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buAutoNum type="arabicPeriod" startAt="10"/>
              <a:tabLst>
                <a:tab pos="354965" algn="l"/>
              </a:tabLst>
            </a:pPr>
            <a:r>
              <a:rPr sz="1800" b="1" dirty="0">
                <a:latin typeface="Arial"/>
                <a:cs typeface="Arial"/>
              </a:rPr>
              <a:t>Neyveli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Lignite</a:t>
            </a:r>
            <a:r>
              <a:rPr sz="1800" b="1" spc="-5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Corp.</a:t>
            </a:r>
            <a:r>
              <a:rPr sz="1800" b="1" spc="-4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and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NTPL,</a:t>
            </a:r>
            <a:r>
              <a:rPr sz="1800" b="1" spc="-4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Neyveli,</a:t>
            </a:r>
            <a:r>
              <a:rPr sz="1800" b="1" spc="15" dirty="0">
                <a:latin typeface="Arial"/>
                <a:cs typeface="Arial"/>
              </a:rPr>
              <a:t> </a:t>
            </a:r>
            <a:r>
              <a:rPr sz="1800" b="1" spc="-25" dirty="0">
                <a:latin typeface="Arial"/>
                <a:cs typeface="Arial"/>
              </a:rPr>
              <a:t>TN</a:t>
            </a:r>
            <a:endParaRPr sz="18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buAutoNum type="arabicPeriod" startAt="10"/>
              <a:tabLst>
                <a:tab pos="354965" algn="l"/>
              </a:tabLst>
            </a:pPr>
            <a:r>
              <a:rPr sz="1800" b="1" dirty="0">
                <a:latin typeface="Arial"/>
                <a:cs typeface="Arial"/>
              </a:rPr>
              <a:t>Hindalco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–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Mahan,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Sambalpur</a:t>
            </a:r>
            <a:endParaRPr sz="18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buAutoNum type="arabicPeriod" startAt="10"/>
              <a:tabLst>
                <a:tab pos="354965" algn="l"/>
              </a:tabLst>
            </a:pPr>
            <a:r>
              <a:rPr sz="1800" b="1" dirty="0">
                <a:latin typeface="Arial"/>
                <a:cs typeface="Arial"/>
              </a:rPr>
              <a:t>Pipavav CCPP</a:t>
            </a:r>
            <a:r>
              <a:rPr sz="1800" b="1" spc="-5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(Seawater),</a:t>
            </a:r>
            <a:r>
              <a:rPr sz="1800" b="1" spc="-4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Gujarat</a:t>
            </a:r>
            <a:endParaRPr sz="18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buAutoNum type="arabicPeriod" startAt="10"/>
              <a:tabLst>
                <a:tab pos="354965" algn="l"/>
              </a:tabLst>
            </a:pPr>
            <a:r>
              <a:rPr sz="1800" b="1" spc="-10" dirty="0">
                <a:latin typeface="Arial"/>
                <a:cs typeface="Arial"/>
              </a:rPr>
              <a:t>Tuticorin</a:t>
            </a:r>
            <a:r>
              <a:rPr sz="1800" b="1" spc="-4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TPP</a:t>
            </a:r>
            <a:r>
              <a:rPr sz="1800" b="1" spc="-5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(Seawater),</a:t>
            </a:r>
            <a:r>
              <a:rPr sz="1800" b="1" spc="-4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Panipat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Thermal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Power</a:t>
            </a:r>
            <a:r>
              <a:rPr sz="1800" b="1" spc="-5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Plant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97840" y="6238167"/>
            <a:ext cx="1662430" cy="3098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5"/>
              </a:lnSpc>
            </a:pPr>
            <a:r>
              <a:rPr sz="2000" dirty="0">
                <a:latin typeface="Arial MT"/>
                <a:cs typeface="Arial MT"/>
              </a:rPr>
              <a:t>reciprocal</a:t>
            </a:r>
            <a:r>
              <a:rPr sz="2000" spc="-7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of</a:t>
            </a:r>
            <a:r>
              <a:rPr sz="2000" spc="-65" dirty="0">
                <a:latin typeface="Arial MT"/>
                <a:cs typeface="Arial MT"/>
              </a:rPr>
              <a:t> </a:t>
            </a:r>
            <a:r>
              <a:rPr sz="2000" spc="-50" dirty="0">
                <a:latin typeface="Arial MT"/>
                <a:cs typeface="Arial MT"/>
              </a:rPr>
              <a:t>U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04973" y="6238167"/>
            <a:ext cx="503555" cy="3098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714"/>
              </a:lnSpc>
            </a:pPr>
            <a:r>
              <a:rPr sz="1300" spc="-10" dirty="0">
                <a:latin typeface="Arial MT"/>
                <a:cs typeface="Arial MT"/>
              </a:rPr>
              <a:t>clean</a:t>
            </a:r>
            <a:r>
              <a:rPr sz="3000" spc="-15" baseline="-16666" dirty="0">
                <a:latin typeface="Arial MT"/>
                <a:cs typeface="Arial MT"/>
              </a:rPr>
              <a:t>.</a:t>
            </a:r>
            <a:endParaRPr sz="3000" baseline="-16666">
              <a:latin typeface="Arial MT"/>
              <a:cs typeface="Arial MT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570">
              <a:lnSpc>
                <a:spcPts val="1240"/>
              </a:lnSpc>
            </a:pPr>
            <a:fld id="{81D60167-4931-47E6-BA6A-407CBD079E47}" type="slidenum">
              <a:rPr spc="-25" dirty="0"/>
              <a:t>70</a:t>
            </a:fld>
            <a:endParaRPr spc="-25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4953000" cy="533400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3556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80"/>
              </a:spcBef>
            </a:pPr>
            <a:r>
              <a:rPr sz="2800" spc="-25" dirty="0">
                <a:latin typeface="Arial"/>
                <a:cs typeface="Arial"/>
              </a:rPr>
              <a:t>Types</a:t>
            </a:r>
            <a:r>
              <a:rPr sz="2800" spc="-8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of</a:t>
            </a:r>
            <a:r>
              <a:rPr sz="2800" spc="-10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Fouling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4939" y="1092453"/>
            <a:ext cx="8836660" cy="51479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2425" marR="5715" indent="-339725" algn="just">
              <a:lnSpc>
                <a:spcPct val="100000"/>
              </a:lnSpc>
              <a:spcBef>
                <a:spcPts val="105"/>
              </a:spcBef>
              <a:buFont typeface="Arial MT"/>
              <a:buChar char="•"/>
              <a:tabLst>
                <a:tab pos="355600" algn="l"/>
              </a:tabLst>
            </a:pPr>
            <a:r>
              <a:rPr sz="2000" b="1" dirty="0">
                <a:latin typeface="Arial"/>
                <a:cs typeface="Arial"/>
              </a:rPr>
              <a:t>Corrosion</a:t>
            </a:r>
            <a:r>
              <a:rPr sz="2000" b="1" spc="455" dirty="0">
                <a:latin typeface="Arial"/>
                <a:cs typeface="Arial"/>
              </a:rPr>
              <a:t> </a:t>
            </a:r>
            <a:r>
              <a:rPr sz="2000" dirty="0">
                <a:latin typeface="Arial MT"/>
                <a:cs typeface="Arial MT"/>
              </a:rPr>
              <a:t>can</a:t>
            </a:r>
            <a:r>
              <a:rPr sz="2000" spc="47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destroy</a:t>
            </a:r>
            <a:r>
              <a:rPr sz="2000" spc="459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surface</a:t>
            </a:r>
            <a:r>
              <a:rPr sz="2000" spc="47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areas</a:t>
            </a:r>
            <a:r>
              <a:rPr sz="2000" spc="4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of</a:t>
            </a:r>
            <a:r>
              <a:rPr sz="2000" spc="4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the</a:t>
            </a:r>
            <a:r>
              <a:rPr sz="2000" spc="459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heat</a:t>
            </a:r>
            <a:r>
              <a:rPr sz="2000" spc="459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exchangers,</a:t>
            </a:r>
            <a:r>
              <a:rPr sz="2000" spc="459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creating 	</a:t>
            </a:r>
            <a:r>
              <a:rPr sz="2000" dirty="0">
                <a:latin typeface="Arial MT"/>
                <a:cs typeface="Arial MT"/>
              </a:rPr>
              <a:t>costly</a:t>
            </a:r>
            <a:r>
              <a:rPr sz="2000" spc="22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damage.</a:t>
            </a:r>
            <a:r>
              <a:rPr sz="2000" spc="22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Fouling</a:t>
            </a:r>
            <a:r>
              <a:rPr sz="2000" spc="22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will</a:t>
            </a:r>
            <a:r>
              <a:rPr sz="2000" spc="229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slow</a:t>
            </a:r>
            <a:r>
              <a:rPr sz="2000" spc="229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down</a:t>
            </a:r>
            <a:r>
              <a:rPr sz="2000" spc="22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heat</a:t>
            </a:r>
            <a:r>
              <a:rPr sz="2000" spc="21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transfer</a:t>
            </a:r>
            <a:r>
              <a:rPr sz="2000" spc="22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and</a:t>
            </a:r>
            <a:r>
              <a:rPr sz="2000" spc="215" dirty="0">
                <a:latin typeface="Arial MT"/>
                <a:cs typeface="Arial MT"/>
              </a:rPr>
              <a:t>  </a:t>
            </a:r>
            <a:r>
              <a:rPr sz="2000" spc="-10" dirty="0">
                <a:latin typeface="Arial MT"/>
                <a:cs typeface="Arial MT"/>
              </a:rPr>
              <a:t>damage 	</a:t>
            </a:r>
            <a:r>
              <a:rPr sz="2000" dirty="0">
                <a:latin typeface="Arial MT"/>
                <a:cs typeface="Arial MT"/>
              </a:rPr>
              <a:t>equipment</a:t>
            </a:r>
            <a:r>
              <a:rPr sz="2000" spc="1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unless</a:t>
            </a:r>
            <a:r>
              <a:rPr sz="2000" spc="18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it</a:t>
            </a:r>
            <a:r>
              <a:rPr sz="2000" spc="18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is</a:t>
            </a:r>
            <a:r>
              <a:rPr sz="2000" spc="18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dealt</a:t>
            </a:r>
            <a:r>
              <a:rPr sz="2000" spc="18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with</a:t>
            </a:r>
            <a:r>
              <a:rPr sz="2000" spc="19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accordingly.</a:t>
            </a:r>
            <a:r>
              <a:rPr sz="2000" spc="18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[Common</a:t>
            </a:r>
            <a:r>
              <a:rPr sz="2000" spc="18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Solution:</a:t>
            </a:r>
            <a:r>
              <a:rPr sz="2000" spc="18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material 	selection]</a:t>
            </a:r>
            <a:endParaRPr sz="2000">
              <a:latin typeface="Arial MT"/>
              <a:cs typeface="Arial MT"/>
            </a:endParaRPr>
          </a:p>
          <a:p>
            <a:pPr marL="352425" marR="5080" indent="-339725" algn="just">
              <a:lnSpc>
                <a:spcPct val="100000"/>
              </a:lnSpc>
              <a:spcBef>
                <a:spcPts val="480"/>
              </a:spcBef>
              <a:buFont typeface="Arial MT"/>
              <a:buChar char="•"/>
              <a:tabLst>
                <a:tab pos="355600" algn="l"/>
              </a:tabLst>
            </a:pPr>
            <a:r>
              <a:rPr sz="2000" b="1" dirty="0">
                <a:latin typeface="Arial"/>
                <a:cs typeface="Arial"/>
              </a:rPr>
              <a:t>Freezing</a:t>
            </a:r>
            <a:r>
              <a:rPr sz="2000" b="1" spc="45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Fouling</a:t>
            </a:r>
            <a:r>
              <a:rPr sz="2000" b="1" spc="455" dirty="0">
                <a:latin typeface="Arial"/>
                <a:cs typeface="Arial"/>
              </a:rPr>
              <a:t> </a:t>
            </a:r>
            <a:r>
              <a:rPr sz="2000" dirty="0">
                <a:latin typeface="Arial MT"/>
                <a:cs typeface="Arial MT"/>
              </a:rPr>
              <a:t>results</a:t>
            </a:r>
            <a:r>
              <a:rPr sz="2000" spc="4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from</a:t>
            </a:r>
            <a:r>
              <a:rPr sz="2000" spc="4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overcooling</a:t>
            </a:r>
            <a:r>
              <a:rPr sz="2000" spc="4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at</a:t>
            </a:r>
            <a:r>
              <a:rPr sz="2000" spc="4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the</a:t>
            </a:r>
            <a:r>
              <a:rPr sz="2000" spc="4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heat</a:t>
            </a:r>
            <a:r>
              <a:rPr sz="2000" spc="4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transfer</a:t>
            </a:r>
            <a:r>
              <a:rPr sz="2000" spc="45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surface 	</a:t>
            </a:r>
            <a:r>
              <a:rPr sz="2000" dirty="0">
                <a:latin typeface="Arial MT"/>
                <a:cs typeface="Arial MT"/>
              </a:rPr>
              <a:t>causing</a:t>
            </a:r>
            <a:r>
              <a:rPr sz="2000" spc="28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solidification</a:t>
            </a:r>
            <a:r>
              <a:rPr sz="2000" spc="29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of</a:t>
            </a:r>
            <a:r>
              <a:rPr sz="2000" spc="28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some</a:t>
            </a:r>
            <a:r>
              <a:rPr sz="2000" spc="28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of</a:t>
            </a:r>
            <a:r>
              <a:rPr sz="2000" spc="29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the</a:t>
            </a:r>
            <a:r>
              <a:rPr sz="2000" spc="29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fluid</a:t>
            </a:r>
            <a:r>
              <a:rPr sz="2000" spc="29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stream</a:t>
            </a:r>
            <a:r>
              <a:rPr sz="2000" spc="28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components.</a:t>
            </a:r>
            <a:r>
              <a:rPr sz="2000" spc="28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[Common 	</a:t>
            </a:r>
            <a:r>
              <a:rPr sz="2000" dirty="0">
                <a:latin typeface="Arial MT"/>
                <a:cs typeface="Arial MT"/>
              </a:rPr>
              <a:t>Solution:</a:t>
            </a:r>
            <a:r>
              <a:rPr sz="2000" spc="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reducing</a:t>
            </a:r>
            <a:r>
              <a:rPr sz="2000" spc="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the</a:t>
            </a:r>
            <a:r>
              <a:rPr sz="2000" spc="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temperature</a:t>
            </a:r>
            <a:r>
              <a:rPr sz="2000" spc="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gradient</a:t>
            </a:r>
            <a:r>
              <a:rPr sz="2000" spc="6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between</a:t>
            </a:r>
            <a:r>
              <a:rPr sz="2000" spc="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the</a:t>
            </a:r>
            <a:r>
              <a:rPr sz="2000" spc="6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fluid</a:t>
            </a:r>
            <a:r>
              <a:rPr sz="2000" spc="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and</a:t>
            </a:r>
            <a:r>
              <a:rPr sz="2000" spc="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the</a:t>
            </a:r>
            <a:r>
              <a:rPr sz="2000" spc="65" dirty="0">
                <a:latin typeface="Arial MT"/>
                <a:cs typeface="Arial MT"/>
              </a:rPr>
              <a:t> </a:t>
            </a:r>
            <a:r>
              <a:rPr sz="2000" spc="-20" dirty="0">
                <a:latin typeface="Arial MT"/>
                <a:cs typeface="Arial MT"/>
              </a:rPr>
              <a:t>heat 	</a:t>
            </a:r>
            <a:r>
              <a:rPr sz="2000" dirty="0">
                <a:latin typeface="Arial MT"/>
                <a:cs typeface="Arial MT"/>
              </a:rPr>
              <a:t>transfer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surface.]</a:t>
            </a:r>
            <a:endParaRPr sz="2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060"/>
              </a:spcBef>
              <a:buFont typeface="Arial MT"/>
              <a:buChar char="•"/>
            </a:pPr>
            <a:endParaRPr sz="20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Fouling</a:t>
            </a:r>
            <a:r>
              <a:rPr sz="2000" b="1" u="sng" spc="-4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0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factor</a:t>
            </a:r>
            <a:endParaRPr sz="2000">
              <a:latin typeface="Arial"/>
              <a:cs typeface="Arial"/>
            </a:endParaRPr>
          </a:p>
          <a:p>
            <a:pPr marL="352425" marR="5080" indent="-339725" algn="just">
              <a:lnSpc>
                <a:spcPct val="100000"/>
              </a:lnSpc>
              <a:spcBef>
                <a:spcPts val="480"/>
              </a:spcBef>
              <a:buChar char="•"/>
              <a:tabLst>
                <a:tab pos="355600" algn="l"/>
              </a:tabLst>
            </a:pPr>
            <a:r>
              <a:rPr sz="2000" dirty="0">
                <a:latin typeface="Arial MT"/>
                <a:cs typeface="Arial MT"/>
              </a:rPr>
              <a:t>The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most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common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way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to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account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for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the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effects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of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fouling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in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tubular</a:t>
            </a:r>
            <a:r>
              <a:rPr sz="2000" spc="-20" dirty="0">
                <a:latin typeface="Arial MT"/>
                <a:cs typeface="Arial MT"/>
              </a:rPr>
              <a:t> heat 	</a:t>
            </a:r>
            <a:r>
              <a:rPr sz="2000" dirty="0">
                <a:latin typeface="Arial MT"/>
                <a:cs typeface="Arial MT"/>
              </a:rPr>
              <a:t>exchanger</a:t>
            </a:r>
            <a:r>
              <a:rPr sz="2000" spc="4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is</a:t>
            </a:r>
            <a:r>
              <a:rPr sz="2000" spc="434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the</a:t>
            </a:r>
            <a:r>
              <a:rPr sz="2000" spc="4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application</a:t>
            </a:r>
            <a:r>
              <a:rPr sz="2000" spc="4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of</a:t>
            </a:r>
            <a:r>
              <a:rPr sz="2000" spc="4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</a:t>
            </a:r>
            <a:r>
              <a:rPr sz="2000" spc="4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fouling</a:t>
            </a:r>
            <a:r>
              <a:rPr sz="2000" spc="4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factor.</a:t>
            </a:r>
            <a:r>
              <a:rPr sz="2000" spc="4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The</a:t>
            </a:r>
            <a:r>
              <a:rPr sz="2000" spc="4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fouling</a:t>
            </a:r>
            <a:r>
              <a:rPr sz="2000" spc="4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factor</a:t>
            </a:r>
            <a:r>
              <a:rPr sz="2000" spc="4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is</a:t>
            </a:r>
            <a:r>
              <a:rPr sz="2000" spc="450" dirty="0">
                <a:latin typeface="Arial MT"/>
                <a:cs typeface="Arial MT"/>
              </a:rPr>
              <a:t> </a:t>
            </a:r>
            <a:r>
              <a:rPr sz="2000" spc="-50" dirty="0">
                <a:latin typeface="Arial MT"/>
                <a:cs typeface="Arial MT"/>
              </a:rPr>
              <a:t>a 	</a:t>
            </a:r>
            <a:r>
              <a:rPr sz="2000" dirty="0">
                <a:latin typeface="Arial MT"/>
                <a:cs typeface="Arial MT"/>
              </a:rPr>
              <a:t>predetermined</a:t>
            </a:r>
            <a:r>
              <a:rPr sz="2000" spc="27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number</a:t>
            </a:r>
            <a:r>
              <a:rPr sz="2000" spc="29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that</a:t>
            </a:r>
            <a:r>
              <a:rPr sz="2000" spc="28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represents</a:t>
            </a:r>
            <a:r>
              <a:rPr sz="2000" spc="2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the</a:t>
            </a:r>
            <a:r>
              <a:rPr sz="2000" spc="2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amount</a:t>
            </a:r>
            <a:r>
              <a:rPr sz="2000" spc="26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of</a:t>
            </a:r>
            <a:r>
              <a:rPr sz="2000" spc="2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fouling</a:t>
            </a:r>
            <a:r>
              <a:rPr sz="2000" spc="28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</a:t>
            </a:r>
            <a:r>
              <a:rPr sz="2000" spc="27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particular 	</a:t>
            </a:r>
            <a:r>
              <a:rPr sz="2000" dirty="0">
                <a:latin typeface="Arial MT"/>
                <a:cs typeface="Arial MT"/>
              </a:rPr>
              <a:t>heat</a:t>
            </a:r>
            <a:r>
              <a:rPr sz="2000" spc="3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exchanger</a:t>
            </a:r>
            <a:r>
              <a:rPr sz="2000" spc="4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transferring</a:t>
            </a:r>
            <a:r>
              <a:rPr sz="2000" spc="5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a</a:t>
            </a:r>
            <a:r>
              <a:rPr sz="2000" spc="4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particular</a:t>
            </a:r>
            <a:r>
              <a:rPr sz="2000" spc="4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fluid</a:t>
            </a:r>
            <a:r>
              <a:rPr sz="2000" spc="4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will</a:t>
            </a:r>
            <a:r>
              <a:rPr sz="2000" spc="5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sustain.</a:t>
            </a:r>
            <a:r>
              <a:rPr sz="2000" spc="3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In</a:t>
            </a:r>
            <a:r>
              <a:rPr sz="2000" spc="4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the</a:t>
            </a:r>
            <a:r>
              <a:rPr sz="2000" spc="45" dirty="0">
                <a:latin typeface="Arial MT"/>
                <a:cs typeface="Arial MT"/>
              </a:rPr>
              <a:t>  </a:t>
            </a:r>
            <a:r>
              <a:rPr sz="2000" spc="-20" dirty="0">
                <a:latin typeface="Arial MT"/>
                <a:cs typeface="Arial MT"/>
              </a:rPr>
              <a:t>heat 	</a:t>
            </a:r>
            <a:r>
              <a:rPr sz="2000" dirty="0">
                <a:latin typeface="Arial MT"/>
                <a:cs typeface="Arial MT"/>
              </a:rPr>
              <a:t>transfer</a:t>
            </a:r>
            <a:r>
              <a:rPr sz="2000" spc="22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equation</a:t>
            </a:r>
            <a:r>
              <a:rPr sz="2000" spc="22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the</a:t>
            </a:r>
            <a:r>
              <a:rPr sz="2000" spc="21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fouling</a:t>
            </a:r>
            <a:r>
              <a:rPr sz="2000" spc="22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factor</a:t>
            </a:r>
            <a:r>
              <a:rPr sz="2000" spc="22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is</a:t>
            </a:r>
            <a:r>
              <a:rPr sz="2000" spc="22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added</a:t>
            </a:r>
            <a:r>
              <a:rPr sz="2000" spc="21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to</a:t>
            </a:r>
            <a:r>
              <a:rPr sz="2000" spc="22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the</a:t>
            </a:r>
            <a:r>
              <a:rPr sz="2000" spc="22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other</a:t>
            </a:r>
            <a:r>
              <a:rPr sz="2000" spc="215" dirty="0">
                <a:latin typeface="Arial MT"/>
                <a:cs typeface="Arial MT"/>
              </a:rPr>
              <a:t>  </a:t>
            </a:r>
            <a:r>
              <a:rPr sz="2000" spc="-10" dirty="0">
                <a:latin typeface="Arial MT"/>
                <a:cs typeface="Arial MT"/>
              </a:rPr>
              <a:t>thermal 	</a:t>
            </a:r>
            <a:r>
              <a:rPr sz="2000" dirty="0">
                <a:latin typeface="Arial MT"/>
                <a:cs typeface="Arial MT"/>
              </a:rPr>
              <a:t>resistances</a:t>
            </a:r>
            <a:r>
              <a:rPr sz="2000" spc="15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to</a:t>
            </a:r>
            <a:r>
              <a:rPr sz="2000" spc="15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calculate</a:t>
            </a:r>
            <a:r>
              <a:rPr sz="2000" spc="15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the</a:t>
            </a:r>
            <a:r>
              <a:rPr sz="2000" spc="15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Total</a:t>
            </a:r>
            <a:r>
              <a:rPr sz="2000" spc="15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Thermal</a:t>
            </a:r>
            <a:r>
              <a:rPr sz="2000" spc="150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Resistance</a:t>
            </a:r>
            <a:r>
              <a:rPr sz="2000" spc="15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which</a:t>
            </a:r>
            <a:r>
              <a:rPr sz="2000" spc="155" dirty="0">
                <a:latin typeface="Arial MT"/>
                <a:cs typeface="Arial MT"/>
              </a:rPr>
              <a:t>  </a:t>
            </a:r>
            <a:r>
              <a:rPr sz="2000" dirty="0">
                <a:latin typeface="Arial MT"/>
                <a:cs typeface="Arial MT"/>
              </a:rPr>
              <a:t>is</a:t>
            </a:r>
            <a:r>
              <a:rPr sz="2000" spc="160" dirty="0">
                <a:latin typeface="Arial MT"/>
                <a:cs typeface="Arial MT"/>
              </a:rPr>
              <a:t>  </a:t>
            </a:r>
            <a:r>
              <a:rPr sz="2000" spc="-25" dirty="0">
                <a:latin typeface="Arial MT"/>
                <a:cs typeface="Arial MT"/>
              </a:rPr>
              <a:t>the</a:t>
            </a:r>
            <a:endParaRPr sz="20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52720" y="6300927"/>
            <a:ext cx="2970530" cy="518795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434340" marR="5080" indent="-422275">
              <a:lnSpc>
                <a:spcPct val="102499"/>
              </a:lnSpc>
              <a:spcBef>
                <a:spcPts val="45"/>
              </a:spcBef>
            </a:pPr>
            <a:r>
              <a:rPr sz="1600" b="1" dirty="0">
                <a:latin typeface="Arial"/>
                <a:cs typeface="Arial"/>
              </a:rPr>
              <a:t>BIOFOULING</a:t>
            </a:r>
            <a:r>
              <a:rPr sz="1600" b="1" spc="-4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OF</a:t>
            </a:r>
            <a:r>
              <a:rPr sz="1600" b="1" spc="-105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ADM.</a:t>
            </a:r>
            <a:r>
              <a:rPr sz="1600" b="1" spc="-25" dirty="0">
                <a:latin typeface="Arial"/>
                <a:cs typeface="Arial"/>
              </a:rPr>
              <a:t> </a:t>
            </a:r>
            <a:r>
              <a:rPr sz="1600" b="1" spc="-20" dirty="0">
                <a:latin typeface="Arial"/>
                <a:cs typeface="Arial"/>
              </a:rPr>
              <a:t>BRASS </a:t>
            </a:r>
            <a:r>
              <a:rPr sz="1600" b="1" dirty="0">
                <a:latin typeface="Arial"/>
                <a:cs typeface="Arial"/>
              </a:rPr>
              <a:t>CONDENSER</a:t>
            </a:r>
            <a:r>
              <a:rPr sz="1600" b="1" spc="-5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TUBES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200" y="609600"/>
            <a:ext cx="3581400" cy="2590800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91844" y="3227959"/>
            <a:ext cx="26993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83055" algn="l"/>
              </a:tabLst>
            </a:pPr>
            <a:r>
              <a:rPr sz="1800" b="0" dirty="0">
                <a:solidFill>
                  <a:srgbClr val="000000"/>
                </a:solidFill>
                <a:latin typeface="Arial MT"/>
                <a:cs typeface="Arial MT"/>
              </a:rPr>
              <a:t>Cooling</a:t>
            </a:r>
            <a:r>
              <a:rPr sz="1800" b="0" spc="-70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sz="1800" b="0" spc="-20" dirty="0">
                <a:solidFill>
                  <a:srgbClr val="000000"/>
                </a:solidFill>
                <a:latin typeface="Arial MT"/>
                <a:cs typeface="Arial MT"/>
              </a:rPr>
              <a:t>Tower</a:t>
            </a:r>
            <a:r>
              <a:rPr sz="1800" b="0" dirty="0">
                <a:solidFill>
                  <a:srgbClr val="000000"/>
                </a:solidFill>
                <a:latin typeface="Arial MT"/>
                <a:cs typeface="Arial MT"/>
              </a:rPr>
              <a:t>	Fill</a:t>
            </a:r>
            <a:r>
              <a:rPr sz="1800" b="0" spc="-35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sz="1800" b="0" spc="-10" dirty="0">
                <a:solidFill>
                  <a:srgbClr val="000000"/>
                </a:solidFill>
                <a:latin typeface="Arial MT"/>
                <a:cs typeface="Arial MT"/>
              </a:rPr>
              <a:t>Fouling</a:t>
            </a:r>
            <a:endParaRPr sz="1800">
              <a:latin typeface="Arial MT"/>
              <a:cs typeface="Arial MT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76800" y="609600"/>
            <a:ext cx="3886200" cy="266700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4973828" y="3380358"/>
            <a:ext cx="384937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6F2F9F"/>
                </a:solidFill>
                <a:latin typeface="Times New Roman"/>
                <a:cs typeface="Times New Roman"/>
              </a:rPr>
              <a:t>SEVERE</a:t>
            </a:r>
            <a:r>
              <a:rPr sz="1400" b="1" spc="-10" dirty="0">
                <a:solidFill>
                  <a:srgbClr val="6F2F9F"/>
                </a:solidFill>
                <a:latin typeface="Times New Roman"/>
                <a:cs typeface="Times New Roman"/>
              </a:rPr>
              <a:t> BIOFOULING</a:t>
            </a:r>
            <a:r>
              <a:rPr sz="1400" b="1" spc="-30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6F2F9F"/>
                </a:solidFill>
                <a:latin typeface="Times New Roman"/>
                <a:cs typeface="Times New Roman"/>
              </a:rPr>
              <a:t>OF</a:t>
            </a:r>
            <a:r>
              <a:rPr sz="1400" b="1" spc="-70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6F2F9F"/>
                </a:solidFill>
                <a:latin typeface="Times New Roman"/>
                <a:cs typeface="Times New Roman"/>
              </a:rPr>
              <a:t>COOLING</a:t>
            </a:r>
            <a:r>
              <a:rPr sz="1400" b="1" spc="-50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1400" b="1" spc="-10" dirty="0">
                <a:solidFill>
                  <a:srgbClr val="6F2F9F"/>
                </a:solidFill>
                <a:latin typeface="Times New Roman"/>
                <a:cs typeface="Times New Roman"/>
              </a:rPr>
              <a:t>TOWER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16939" y="6367068"/>
            <a:ext cx="30276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 MT"/>
                <a:cs typeface="Arial MT"/>
              </a:rPr>
              <a:t>Fouling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by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corrosion </a:t>
            </a:r>
            <a:r>
              <a:rPr sz="1800" spc="-10" dirty="0">
                <a:latin typeface="Arial MT"/>
                <a:cs typeface="Arial MT"/>
              </a:rPr>
              <a:t>products</a:t>
            </a:r>
            <a:endParaRPr sz="1800">
              <a:latin typeface="Arial MT"/>
              <a:cs typeface="Arial MT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5800" y="3862451"/>
            <a:ext cx="3581400" cy="243674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800600" y="3810000"/>
            <a:ext cx="3886200" cy="2403475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426957" y="6426504"/>
            <a:ext cx="18097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888888"/>
                </a:solidFill>
                <a:latin typeface="Calibri"/>
                <a:cs typeface="Calibri"/>
              </a:rPr>
              <a:t>71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600200" y="274650"/>
            <a:ext cx="7086600" cy="785495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2032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60"/>
              </a:spcBef>
            </a:pPr>
            <a:r>
              <a:rPr sz="3200" dirty="0"/>
              <a:t>THE</a:t>
            </a:r>
            <a:r>
              <a:rPr sz="3200" spc="-50" dirty="0"/>
              <a:t> </a:t>
            </a:r>
            <a:r>
              <a:rPr sz="3200" dirty="0"/>
              <a:t>BIOFOULING</a:t>
            </a:r>
            <a:r>
              <a:rPr sz="3200" spc="-90" dirty="0"/>
              <a:t> </a:t>
            </a:r>
            <a:r>
              <a:rPr sz="3200" spc="-10" dirty="0"/>
              <a:t>PROCESS</a:t>
            </a:r>
            <a:endParaRPr sz="3200"/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474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0"/>
              </a:spcBef>
            </a:pPr>
            <a:r>
              <a:rPr sz="3200" dirty="0">
                <a:solidFill>
                  <a:srgbClr val="0000CC"/>
                </a:solidFill>
              </a:rPr>
              <a:t>Bacteria</a:t>
            </a:r>
            <a:r>
              <a:rPr sz="3200" spc="-95" dirty="0">
                <a:solidFill>
                  <a:srgbClr val="0000CC"/>
                </a:solidFill>
              </a:rPr>
              <a:t> </a:t>
            </a:r>
            <a:r>
              <a:rPr sz="3200" dirty="0">
                <a:solidFill>
                  <a:srgbClr val="0000CC"/>
                </a:solidFill>
              </a:rPr>
              <a:t>prefer</a:t>
            </a:r>
            <a:r>
              <a:rPr sz="3200" spc="-70" dirty="0">
                <a:solidFill>
                  <a:srgbClr val="0000CC"/>
                </a:solidFill>
              </a:rPr>
              <a:t> </a:t>
            </a:r>
            <a:r>
              <a:rPr sz="3200" dirty="0">
                <a:solidFill>
                  <a:srgbClr val="0000CC"/>
                </a:solidFill>
              </a:rPr>
              <a:t>to</a:t>
            </a:r>
            <a:r>
              <a:rPr sz="3200" spc="-70" dirty="0">
                <a:solidFill>
                  <a:srgbClr val="0000CC"/>
                </a:solidFill>
              </a:rPr>
              <a:t> </a:t>
            </a:r>
            <a:r>
              <a:rPr sz="3200" dirty="0">
                <a:solidFill>
                  <a:srgbClr val="0000CC"/>
                </a:solidFill>
              </a:rPr>
              <a:t>colonise</a:t>
            </a:r>
            <a:r>
              <a:rPr sz="3200" spc="-95" dirty="0">
                <a:solidFill>
                  <a:srgbClr val="0000CC"/>
                </a:solidFill>
              </a:rPr>
              <a:t> </a:t>
            </a:r>
            <a:r>
              <a:rPr sz="3200" spc="-10" dirty="0">
                <a:solidFill>
                  <a:srgbClr val="0000CC"/>
                </a:solidFill>
              </a:rPr>
              <a:t>surfaces</a:t>
            </a:r>
            <a:endParaRPr sz="3200"/>
          </a:p>
          <a:p>
            <a:pPr marL="756285" marR="5080" indent="-287020">
              <a:lnSpc>
                <a:spcPct val="100000"/>
              </a:lnSpc>
              <a:spcBef>
                <a:spcPts val="690"/>
              </a:spcBef>
            </a:pPr>
            <a:r>
              <a:rPr sz="2800" b="0" dirty="0">
                <a:solidFill>
                  <a:srgbClr val="0000CC"/>
                </a:solidFill>
                <a:latin typeface="Arial MT"/>
                <a:cs typeface="Arial MT"/>
              </a:rPr>
              <a:t>–</a:t>
            </a:r>
            <a:r>
              <a:rPr sz="2800" b="0" spc="-140" dirty="0">
                <a:solidFill>
                  <a:srgbClr val="0000CC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0000CC"/>
                </a:solidFill>
              </a:rPr>
              <a:t>enables</a:t>
            </a:r>
            <a:r>
              <a:rPr sz="2800" spc="-35" dirty="0">
                <a:solidFill>
                  <a:srgbClr val="0000CC"/>
                </a:solidFill>
              </a:rPr>
              <a:t> </a:t>
            </a:r>
            <a:r>
              <a:rPr sz="2800" spc="-10" dirty="0">
                <a:solidFill>
                  <a:srgbClr val="0000CC"/>
                </a:solidFill>
              </a:rPr>
              <a:t>production</a:t>
            </a:r>
            <a:r>
              <a:rPr sz="2800" spc="-45" dirty="0">
                <a:solidFill>
                  <a:srgbClr val="0000CC"/>
                </a:solidFill>
              </a:rPr>
              <a:t> </a:t>
            </a:r>
            <a:r>
              <a:rPr sz="2800" dirty="0">
                <a:solidFill>
                  <a:srgbClr val="0000CC"/>
                </a:solidFill>
              </a:rPr>
              <a:t>of</a:t>
            </a:r>
            <a:r>
              <a:rPr sz="2800" spc="-45" dirty="0">
                <a:solidFill>
                  <a:srgbClr val="0000CC"/>
                </a:solidFill>
              </a:rPr>
              <a:t> </a:t>
            </a:r>
            <a:r>
              <a:rPr sz="2800" dirty="0"/>
              <a:t>biofilm</a:t>
            </a:r>
            <a:r>
              <a:rPr sz="2800" spc="-35" dirty="0"/>
              <a:t> </a:t>
            </a:r>
            <a:r>
              <a:rPr sz="2800" dirty="0">
                <a:solidFill>
                  <a:srgbClr val="0000CC"/>
                </a:solidFill>
              </a:rPr>
              <a:t>which</a:t>
            </a:r>
            <a:r>
              <a:rPr sz="2800" spc="-50" dirty="0">
                <a:solidFill>
                  <a:srgbClr val="0000CC"/>
                </a:solidFill>
              </a:rPr>
              <a:t> </a:t>
            </a:r>
            <a:r>
              <a:rPr sz="2800" dirty="0">
                <a:solidFill>
                  <a:srgbClr val="0000CC"/>
                </a:solidFill>
              </a:rPr>
              <a:t>acts</a:t>
            </a:r>
            <a:r>
              <a:rPr sz="2800" spc="-35" dirty="0">
                <a:solidFill>
                  <a:srgbClr val="0000CC"/>
                </a:solidFill>
              </a:rPr>
              <a:t> </a:t>
            </a:r>
            <a:r>
              <a:rPr sz="2800" spc="-25" dirty="0">
                <a:solidFill>
                  <a:srgbClr val="0000CC"/>
                </a:solidFill>
              </a:rPr>
              <a:t>to </a:t>
            </a:r>
            <a:r>
              <a:rPr sz="2800" dirty="0">
                <a:solidFill>
                  <a:srgbClr val="0000CC"/>
                </a:solidFill>
              </a:rPr>
              <a:t>protect</a:t>
            </a:r>
            <a:r>
              <a:rPr sz="2800" spc="-75" dirty="0">
                <a:solidFill>
                  <a:srgbClr val="0000CC"/>
                </a:solidFill>
              </a:rPr>
              <a:t> </a:t>
            </a:r>
            <a:r>
              <a:rPr sz="2800" dirty="0">
                <a:solidFill>
                  <a:srgbClr val="0000CC"/>
                </a:solidFill>
              </a:rPr>
              <a:t>and</a:t>
            </a:r>
            <a:r>
              <a:rPr sz="2800" spc="-90" dirty="0">
                <a:solidFill>
                  <a:srgbClr val="0000CC"/>
                </a:solidFill>
              </a:rPr>
              <a:t> </a:t>
            </a:r>
            <a:r>
              <a:rPr sz="2800" spc="-10" dirty="0">
                <a:solidFill>
                  <a:srgbClr val="0000CC"/>
                </a:solidFill>
              </a:rPr>
              <a:t>entrap</a:t>
            </a:r>
            <a:r>
              <a:rPr sz="2800" spc="-85" dirty="0">
                <a:solidFill>
                  <a:srgbClr val="0000CC"/>
                </a:solidFill>
              </a:rPr>
              <a:t> </a:t>
            </a:r>
            <a:r>
              <a:rPr sz="2800" dirty="0">
                <a:solidFill>
                  <a:srgbClr val="0000CC"/>
                </a:solidFill>
              </a:rPr>
              <a:t>food</a:t>
            </a:r>
            <a:r>
              <a:rPr sz="2800" spc="-90" dirty="0">
                <a:solidFill>
                  <a:srgbClr val="0000CC"/>
                </a:solidFill>
              </a:rPr>
              <a:t> </a:t>
            </a:r>
            <a:r>
              <a:rPr sz="2800" spc="-10" dirty="0">
                <a:solidFill>
                  <a:srgbClr val="0000CC"/>
                </a:solidFill>
              </a:rPr>
              <a:t>sources</a:t>
            </a:r>
            <a:endParaRPr sz="2800">
              <a:latin typeface="Arial MT"/>
              <a:cs typeface="Arial MT"/>
            </a:endParaRPr>
          </a:p>
          <a:p>
            <a:pPr marL="354965" indent="-342265">
              <a:lnSpc>
                <a:spcPct val="100000"/>
              </a:lnSpc>
              <a:spcBef>
                <a:spcPts val="755"/>
              </a:spcBef>
              <a:buFont typeface="Arial MT"/>
              <a:buChar char="•"/>
              <a:tabLst>
                <a:tab pos="354965" algn="l"/>
              </a:tabLst>
            </a:pPr>
            <a:r>
              <a:rPr sz="3200" dirty="0">
                <a:solidFill>
                  <a:srgbClr val="800000"/>
                </a:solidFill>
              </a:rPr>
              <a:t>Planktonic</a:t>
            </a:r>
            <a:r>
              <a:rPr sz="3200" spc="-95" dirty="0">
                <a:solidFill>
                  <a:srgbClr val="800000"/>
                </a:solidFill>
              </a:rPr>
              <a:t> </a:t>
            </a:r>
            <a:r>
              <a:rPr sz="3200" spc="-10" dirty="0">
                <a:solidFill>
                  <a:srgbClr val="800000"/>
                </a:solidFill>
              </a:rPr>
              <a:t>bacteria</a:t>
            </a:r>
            <a:endParaRPr sz="3200"/>
          </a:p>
          <a:p>
            <a:pPr marL="755650" lvl="1" indent="-285750">
              <a:lnSpc>
                <a:spcPct val="100000"/>
              </a:lnSpc>
              <a:spcBef>
                <a:spcPts val="690"/>
              </a:spcBef>
              <a:buFont typeface="Arial MT"/>
              <a:buChar char="–"/>
              <a:tabLst>
                <a:tab pos="755650" algn="l"/>
              </a:tabLst>
            </a:pPr>
            <a:r>
              <a:rPr sz="2800" b="1" dirty="0">
                <a:solidFill>
                  <a:srgbClr val="008000"/>
                </a:solidFill>
                <a:latin typeface="Calibri"/>
                <a:cs typeface="Calibri"/>
              </a:rPr>
              <a:t>free</a:t>
            </a:r>
            <a:r>
              <a:rPr sz="2800" b="1" spc="-55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8000"/>
                </a:solidFill>
                <a:latin typeface="Calibri"/>
                <a:cs typeface="Calibri"/>
              </a:rPr>
              <a:t>swimming</a:t>
            </a:r>
            <a:r>
              <a:rPr sz="2800" b="1" spc="-80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8000"/>
                </a:solidFill>
                <a:latin typeface="Calibri"/>
                <a:cs typeface="Calibri"/>
              </a:rPr>
              <a:t>in</a:t>
            </a:r>
            <a:r>
              <a:rPr sz="2800" b="1" spc="-65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8000"/>
                </a:solidFill>
                <a:latin typeface="Calibri"/>
                <a:cs typeface="Calibri"/>
              </a:rPr>
              <a:t>bulk</a:t>
            </a:r>
            <a:r>
              <a:rPr sz="2800" b="1" spc="-60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08000"/>
                </a:solidFill>
                <a:latin typeface="Calibri"/>
                <a:cs typeface="Calibri"/>
              </a:rPr>
              <a:t>water</a:t>
            </a:r>
            <a:endParaRPr sz="28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750"/>
              </a:spcBef>
              <a:buFont typeface="Arial MT"/>
              <a:buChar char="•"/>
              <a:tabLst>
                <a:tab pos="354965" algn="l"/>
              </a:tabLst>
            </a:pPr>
            <a:r>
              <a:rPr sz="3200" dirty="0">
                <a:solidFill>
                  <a:srgbClr val="800000"/>
                </a:solidFill>
              </a:rPr>
              <a:t>Sessile</a:t>
            </a:r>
            <a:r>
              <a:rPr sz="3200" spc="-25" dirty="0">
                <a:solidFill>
                  <a:srgbClr val="800000"/>
                </a:solidFill>
              </a:rPr>
              <a:t> </a:t>
            </a:r>
            <a:r>
              <a:rPr sz="3200" spc="-10" dirty="0">
                <a:solidFill>
                  <a:srgbClr val="800000"/>
                </a:solidFill>
              </a:rPr>
              <a:t>bacteria</a:t>
            </a:r>
            <a:endParaRPr sz="3200"/>
          </a:p>
          <a:p>
            <a:pPr marL="755650" lvl="1" indent="-285750">
              <a:lnSpc>
                <a:spcPct val="100000"/>
              </a:lnSpc>
              <a:spcBef>
                <a:spcPts val="690"/>
              </a:spcBef>
              <a:buFont typeface="Arial MT"/>
              <a:buChar char="–"/>
              <a:tabLst>
                <a:tab pos="755650" algn="l"/>
              </a:tabLst>
            </a:pPr>
            <a:r>
              <a:rPr sz="2800" b="1" spc="-10" dirty="0">
                <a:solidFill>
                  <a:srgbClr val="008000"/>
                </a:solidFill>
                <a:latin typeface="Calibri"/>
                <a:cs typeface="Calibri"/>
              </a:rPr>
              <a:t>attached</a:t>
            </a:r>
            <a:r>
              <a:rPr sz="2800" b="1" spc="-60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8000"/>
                </a:solidFill>
                <a:latin typeface="Calibri"/>
                <a:cs typeface="Calibri"/>
              </a:rPr>
              <a:t>to</a:t>
            </a:r>
            <a:r>
              <a:rPr sz="2800" b="1" spc="-70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08000"/>
                </a:solidFill>
                <a:latin typeface="Calibri"/>
                <a:cs typeface="Calibri"/>
              </a:rPr>
              <a:t>surfaces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62200" y="76200"/>
            <a:ext cx="4800600" cy="609600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1047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25"/>
              </a:spcBef>
            </a:pPr>
            <a:r>
              <a:rPr sz="2400" dirty="0">
                <a:latin typeface="Arial"/>
                <a:cs typeface="Arial"/>
              </a:rPr>
              <a:t>BIOFILM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FORMATION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6540" y="728853"/>
            <a:ext cx="8754110" cy="5878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00" algn="just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8000"/>
                </a:solidFill>
                <a:latin typeface="Arial"/>
                <a:cs typeface="Arial"/>
              </a:rPr>
              <a:t>What</a:t>
            </a:r>
            <a:r>
              <a:rPr sz="2400" b="1" spc="-1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8000"/>
                </a:solidFill>
                <a:latin typeface="Arial"/>
                <a:cs typeface="Arial"/>
              </a:rPr>
              <a:t>is</a:t>
            </a:r>
            <a:r>
              <a:rPr sz="2400" b="1" spc="-1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8000"/>
                </a:solidFill>
                <a:latin typeface="Arial"/>
                <a:cs typeface="Arial"/>
              </a:rPr>
              <a:t>a</a:t>
            </a:r>
            <a:r>
              <a:rPr sz="2400" b="1" spc="-1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8000"/>
                </a:solidFill>
                <a:latin typeface="Arial"/>
                <a:cs typeface="Arial"/>
              </a:rPr>
              <a:t>Biofilm?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20"/>
              </a:spcBef>
            </a:pPr>
            <a:endParaRPr sz="2400">
              <a:latin typeface="Arial"/>
              <a:cs typeface="Arial"/>
            </a:endParaRPr>
          </a:p>
          <a:p>
            <a:pPr marL="63500" marR="55880" algn="just">
              <a:lnSpc>
                <a:spcPct val="100000"/>
              </a:lnSpc>
            </a:pP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A</a:t>
            </a:r>
            <a:r>
              <a:rPr sz="2400" b="1" spc="100" dirty="0">
                <a:solidFill>
                  <a:srgbClr val="0000FF"/>
                </a:solidFill>
                <a:latin typeface="Arial"/>
                <a:cs typeface="Arial"/>
              </a:rPr>
              <a:t> 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biofilm</a:t>
            </a:r>
            <a:r>
              <a:rPr sz="2400" b="1" spc="145" dirty="0">
                <a:solidFill>
                  <a:srgbClr val="0000FF"/>
                </a:solidFill>
                <a:latin typeface="Arial"/>
                <a:cs typeface="Arial"/>
              </a:rPr>
              <a:t> 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consists</a:t>
            </a:r>
            <a:r>
              <a:rPr sz="2400" b="1" spc="145" dirty="0">
                <a:solidFill>
                  <a:srgbClr val="0000FF"/>
                </a:solidFill>
                <a:latin typeface="Arial"/>
                <a:cs typeface="Arial"/>
              </a:rPr>
              <a:t> 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of</a:t>
            </a:r>
            <a:r>
              <a:rPr sz="2400" b="1" spc="140" dirty="0">
                <a:solidFill>
                  <a:srgbClr val="0000FF"/>
                </a:solidFill>
                <a:latin typeface="Arial"/>
                <a:cs typeface="Arial"/>
              </a:rPr>
              <a:t> 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microbial</a:t>
            </a:r>
            <a:r>
              <a:rPr sz="2400" b="1" spc="145" dirty="0">
                <a:solidFill>
                  <a:srgbClr val="0000FF"/>
                </a:solidFill>
                <a:latin typeface="Arial"/>
                <a:cs typeface="Arial"/>
              </a:rPr>
              <a:t> 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cells</a:t>
            </a:r>
            <a:r>
              <a:rPr sz="2400" b="1" spc="135" dirty="0">
                <a:solidFill>
                  <a:srgbClr val="0000FF"/>
                </a:solidFill>
                <a:latin typeface="Arial"/>
                <a:cs typeface="Arial"/>
              </a:rPr>
              <a:t> 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(algal,</a:t>
            </a:r>
            <a:r>
              <a:rPr sz="2400" b="1" spc="140" dirty="0">
                <a:solidFill>
                  <a:srgbClr val="0000FF"/>
                </a:solidFill>
                <a:latin typeface="Arial"/>
                <a:cs typeface="Arial"/>
              </a:rPr>
              <a:t> 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fungal,</a:t>
            </a:r>
            <a:r>
              <a:rPr sz="2400" b="1" spc="140" dirty="0">
                <a:solidFill>
                  <a:srgbClr val="0000FF"/>
                </a:solidFill>
                <a:latin typeface="Arial"/>
                <a:cs typeface="Arial"/>
              </a:rPr>
              <a:t>  </a:t>
            </a:r>
            <a:r>
              <a:rPr sz="2400" b="1" spc="-25" dirty="0">
                <a:solidFill>
                  <a:srgbClr val="0000FF"/>
                </a:solidFill>
                <a:latin typeface="Arial"/>
                <a:cs typeface="Arial"/>
              </a:rPr>
              <a:t>or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bacterial)</a:t>
            </a:r>
            <a:r>
              <a:rPr sz="2400" b="1" spc="47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and</a:t>
            </a:r>
            <a:r>
              <a:rPr sz="2400" b="1" spc="47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the</a:t>
            </a:r>
            <a:r>
              <a:rPr sz="2400" b="1" spc="47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extracellular</a:t>
            </a:r>
            <a:r>
              <a:rPr sz="2400" b="1" spc="484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biopolymer</a:t>
            </a:r>
            <a:r>
              <a:rPr sz="2400" b="1" spc="47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they</a:t>
            </a:r>
            <a:r>
              <a:rPr sz="2400" b="1" spc="47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00FF"/>
                </a:solidFill>
                <a:latin typeface="Arial"/>
                <a:cs typeface="Arial"/>
              </a:rPr>
              <a:t>produce.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Generally,</a:t>
            </a:r>
            <a:r>
              <a:rPr sz="2400" b="1" spc="229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it</a:t>
            </a:r>
            <a:r>
              <a:rPr sz="2400" b="1" spc="22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is</a:t>
            </a:r>
            <a:r>
              <a:rPr sz="2400" b="1" spc="229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bacterial</a:t>
            </a:r>
            <a:r>
              <a:rPr sz="2400" b="1" spc="23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biofilms</a:t>
            </a:r>
            <a:r>
              <a:rPr sz="2400" b="1" spc="22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that</a:t>
            </a:r>
            <a:r>
              <a:rPr sz="2400" b="1" spc="23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are</a:t>
            </a:r>
            <a:r>
              <a:rPr sz="2400" b="1" spc="229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of</a:t>
            </a:r>
            <a:r>
              <a:rPr sz="2400" b="1" spc="229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most</a:t>
            </a:r>
            <a:r>
              <a:rPr sz="2400" b="1" spc="22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00FF"/>
                </a:solidFill>
                <a:latin typeface="Arial"/>
                <a:cs typeface="Arial"/>
              </a:rPr>
              <a:t>concern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in</a:t>
            </a:r>
            <a:r>
              <a:rPr sz="2400" b="1" spc="240" dirty="0">
                <a:solidFill>
                  <a:srgbClr val="0000FF"/>
                </a:solidFill>
                <a:latin typeface="Arial"/>
                <a:cs typeface="Arial"/>
              </a:rPr>
              <a:t> 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industrial</a:t>
            </a:r>
            <a:r>
              <a:rPr sz="2400" b="1" spc="245" dirty="0">
                <a:solidFill>
                  <a:srgbClr val="0000FF"/>
                </a:solidFill>
                <a:latin typeface="Arial"/>
                <a:cs typeface="Arial"/>
              </a:rPr>
              <a:t> 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water</a:t>
            </a:r>
            <a:r>
              <a:rPr sz="2400" b="1" spc="260" dirty="0">
                <a:solidFill>
                  <a:srgbClr val="0000FF"/>
                </a:solidFill>
                <a:latin typeface="Arial"/>
                <a:cs typeface="Arial"/>
              </a:rPr>
              <a:t> 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systems,</a:t>
            </a:r>
            <a:r>
              <a:rPr sz="2400" b="1" spc="260" dirty="0">
                <a:solidFill>
                  <a:srgbClr val="0000FF"/>
                </a:solidFill>
                <a:latin typeface="Arial"/>
                <a:cs typeface="Arial"/>
              </a:rPr>
              <a:t> 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since</a:t>
            </a:r>
            <a:r>
              <a:rPr sz="2400" b="1" spc="245" dirty="0">
                <a:solidFill>
                  <a:srgbClr val="0000FF"/>
                </a:solidFill>
                <a:latin typeface="Arial"/>
                <a:cs typeface="Arial"/>
              </a:rPr>
              <a:t> 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they</a:t>
            </a:r>
            <a:r>
              <a:rPr sz="2400" b="1" spc="245" dirty="0">
                <a:solidFill>
                  <a:srgbClr val="0000FF"/>
                </a:solidFill>
                <a:latin typeface="Arial"/>
                <a:cs typeface="Arial"/>
              </a:rPr>
              <a:t> 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are</a:t>
            </a:r>
            <a:r>
              <a:rPr sz="2400" b="1" spc="260" dirty="0">
                <a:solidFill>
                  <a:srgbClr val="0000FF"/>
                </a:solidFill>
                <a:latin typeface="Arial"/>
                <a:cs typeface="Arial"/>
              </a:rPr>
              <a:t>  </a:t>
            </a:r>
            <a:r>
              <a:rPr sz="2400" b="1" spc="-10" dirty="0">
                <a:solidFill>
                  <a:srgbClr val="0000FF"/>
                </a:solidFill>
                <a:latin typeface="Arial"/>
                <a:cs typeface="Arial"/>
              </a:rPr>
              <a:t>generally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responsible</a:t>
            </a:r>
            <a:r>
              <a:rPr sz="2400" b="1" spc="75" dirty="0">
                <a:solidFill>
                  <a:srgbClr val="0000FF"/>
                </a:solidFill>
                <a:latin typeface="Arial"/>
                <a:cs typeface="Arial"/>
              </a:rPr>
              <a:t> 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for</a:t>
            </a:r>
            <a:r>
              <a:rPr sz="2400" b="1" spc="80" dirty="0">
                <a:solidFill>
                  <a:srgbClr val="0000FF"/>
                </a:solidFill>
                <a:latin typeface="Arial"/>
                <a:cs typeface="Arial"/>
              </a:rPr>
              <a:t> 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the</a:t>
            </a:r>
            <a:r>
              <a:rPr sz="2400" b="1" spc="75" dirty="0">
                <a:solidFill>
                  <a:srgbClr val="0000FF"/>
                </a:solidFill>
                <a:latin typeface="Arial"/>
                <a:cs typeface="Arial"/>
              </a:rPr>
              <a:t> 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fouling</a:t>
            </a:r>
            <a:r>
              <a:rPr sz="2400" b="1" spc="75" dirty="0">
                <a:solidFill>
                  <a:srgbClr val="0000FF"/>
                </a:solidFill>
                <a:latin typeface="Arial"/>
                <a:cs typeface="Arial"/>
              </a:rPr>
              <a:t> 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of</a:t>
            </a:r>
            <a:r>
              <a:rPr sz="2400" b="1" spc="80" dirty="0">
                <a:solidFill>
                  <a:srgbClr val="0000FF"/>
                </a:solidFill>
                <a:latin typeface="Arial"/>
                <a:cs typeface="Arial"/>
              </a:rPr>
              <a:t> 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heat</a:t>
            </a:r>
            <a:r>
              <a:rPr sz="2400" b="1" spc="80" dirty="0">
                <a:solidFill>
                  <a:srgbClr val="0000FF"/>
                </a:solidFill>
                <a:latin typeface="Arial"/>
                <a:cs typeface="Arial"/>
              </a:rPr>
              <a:t> 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transfer</a:t>
            </a:r>
            <a:r>
              <a:rPr sz="2400" b="1" spc="85" dirty="0">
                <a:solidFill>
                  <a:srgbClr val="0000FF"/>
                </a:solidFill>
                <a:latin typeface="Arial"/>
                <a:cs typeface="Arial"/>
              </a:rPr>
              <a:t>  </a:t>
            </a:r>
            <a:r>
              <a:rPr sz="2400" b="1" spc="-10" dirty="0">
                <a:solidFill>
                  <a:srgbClr val="0000FF"/>
                </a:solidFill>
                <a:latin typeface="Arial"/>
                <a:cs typeface="Arial"/>
              </a:rPr>
              <a:t>equipment.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When</a:t>
            </a:r>
            <a:r>
              <a:rPr sz="2400" b="1" spc="30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dealing</a:t>
            </a:r>
            <a:r>
              <a:rPr sz="2400" b="1" spc="27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with</a:t>
            </a:r>
            <a:r>
              <a:rPr sz="2400" b="1" spc="29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cooling</a:t>
            </a:r>
            <a:r>
              <a:rPr sz="2400" b="1" spc="29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towers</a:t>
            </a:r>
            <a:r>
              <a:rPr sz="2400" b="1" spc="30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and</a:t>
            </a:r>
            <a:r>
              <a:rPr sz="2400" b="1" spc="28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spray</a:t>
            </a:r>
            <a:r>
              <a:rPr sz="2400" b="1" spc="29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ponds,</a:t>
            </a:r>
            <a:r>
              <a:rPr sz="2400" b="1" spc="30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00FF"/>
                </a:solidFill>
                <a:latin typeface="Arial"/>
                <a:cs typeface="Arial"/>
              </a:rPr>
              <a:t>algal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biofilms</a:t>
            </a:r>
            <a:r>
              <a:rPr sz="2400" b="1" spc="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are</a:t>
            </a:r>
            <a:r>
              <a:rPr sz="2400" b="1" spc="1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also</a:t>
            </a:r>
            <a:r>
              <a:rPr sz="2400" b="1" spc="1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a</a:t>
            </a:r>
            <a:r>
              <a:rPr sz="2400" b="1" spc="1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concern.</a:t>
            </a:r>
            <a:r>
              <a:rPr sz="2400" b="1" spc="2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Not</a:t>
            </a:r>
            <a:r>
              <a:rPr sz="2400" b="1" spc="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only</a:t>
            </a:r>
            <a:r>
              <a:rPr sz="2400" b="1" spc="-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will</a:t>
            </a:r>
            <a:r>
              <a:rPr sz="2400" b="1" spc="2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algal</a:t>
            </a:r>
            <a:r>
              <a:rPr sz="2400" b="1" spc="1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biofilms</a:t>
            </a:r>
            <a:r>
              <a:rPr sz="2400" b="1" spc="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spc="-20" dirty="0">
                <a:solidFill>
                  <a:srgbClr val="0000FF"/>
                </a:solidFill>
                <a:latin typeface="Arial"/>
                <a:cs typeface="Arial"/>
              </a:rPr>
              <a:t>foul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distribution</a:t>
            </a:r>
            <a:r>
              <a:rPr sz="2400" b="1" spc="4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decks</a:t>
            </a:r>
            <a:r>
              <a:rPr sz="2400" b="1" spc="4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and</a:t>
            </a:r>
            <a:r>
              <a:rPr sz="2400" b="1" spc="4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tower</a:t>
            </a:r>
            <a:r>
              <a:rPr sz="2400" b="1" spc="3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fill,</a:t>
            </a:r>
            <a:r>
              <a:rPr sz="2400" b="1" spc="4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but</a:t>
            </a:r>
            <a:r>
              <a:rPr sz="2400" b="1" spc="5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algae</a:t>
            </a:r>
            <a:r>
              <a:rPr sz="2400" b="1" spc="2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will</a:t>
            </a:r>
            <a:r>
              <a:rPr sz="2400" b="1" spc="4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also</a:t>
            </a:r>
            <a:r>
              <a:rPr sz="2400" b="1" spc="1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00FF"/>
                </a:solidFill>
                <a:latin typeface="Arial"/>
                <a:cs typeface="Arial"/>
              </a:rPr>
              <a:t>provide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nutrient</a:t>
            </a:r>
            <a:r>
              <a:rPr sz="2400" b="1" spc="18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(organic</a:t>
            </a:r>
            <a:r>
              <a:rPr sz="2400" b="1" spc="19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carbon)</a:t>
            </a:r>
            <a:r>
              <a:rPr sz="2400" b="1" spc="18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that</a:t>
            </a:r>
            <a:r>
              <a:rPr sz="2400" b="1" spc="16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will</a:t>
            </a:r>
            <a:r>
              <a:rPr sz="2400" b="1" spc="18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help</a:t>
            </a:r>
            <a:r>
              <a:rPr sz="2400" b="1" spc="19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support</a:t>
            </a:r>
            <a:r>
              <a:rPr sz="2400" b="1" spc="18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the</a:t>
            </a:r>
            <a:r>
              <a:rPr sz="2400" b="1" spc="17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00FF"/>
                </a:solidFill>
                <a:latin typeface="Arial"/>
                <a:cs typeface="Arial"/>
              </a:rPr>
              <a:t>growth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of</a:t>
            </a:r>
            <a:r>
              <a:rPr sz="2400" b="1" spc="14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bacteria</a:t>
            </a:r>
            <a:r>
              <a:rPr sz="2400" b="1" spc="15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and</a:t>
            </a:r>
            <a:r>
              <a:rPr sz="2400" b="1" spc="13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fungi.</a:t>
            </a:r>
            <a:r>
              <a:rPr sz="2400" b="1" spc="15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Algae</a:t>
            </a:r>
            <a:r>
              <a:rPr sz="2400" b="1" spc="13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do</a:t>
            </a:r>
            <a:r>
              <a:rPr sz="2400" b="1" spc="15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not</a:t>
            </a:r>
            <a:r>
              <a:rPr sz="2400" b="1" spc="14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require</a:t>
            </a:r>
            <a:r>
              <a:rPr sz="2400" b="1" spc="14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organic</a:t>
            </a:r>
            <a:r>
              <a:rPr sz="2400" b="1" spc="16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00FF"/>
                </a:solidFill>
                <a:latin typeface="Arial"/>
                <a:cs typeface="Arial"/>
              </a:rPr>
              <a:t>carbon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for</a:t>
            </a:r>
            <a:r>
              <a:rPr sz="2400" b="1" spc="13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growth</a:t>
            </a:r>
            <a:r>
              <a:rPr sz="2400" b="1" spc="1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but</a:t>
            </a:r>
            <a:r>
              <a:rPr sz="2400" b="1" spc="13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instead</a:t>
            </a:r>
            <a:r>
              <a:rPr sz="2400" b="1" spc="13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utilize</a:t>
            </a:r>
            <a:r>
              <a:rPr sz="2400" b="1" spc="13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CO</a:t>
            </a:r>
            <a:r>
              <a:rPr sz="2400" b="1" baseline="-20833" dirty="0">
                <a:solidFill>
                  <a:srgbClr val="0000FF"/>
                </a:solidFill>
                <a:latin typeface="Arial"/>
                <a:cs typeface="Arial"/>
              </a:rPr>
              <a:t>2</a:t>
            </a:r>
            <a:r>
              <a:rPr sz="2400" b="1" spc="555" baseline="-20833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and</a:t>
            </a:r>
            <a:r>
              <a:rPr sz="2400" b="1" spc="12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the</a:t>
            </a:r>
            <a:r>
              <a:rPr sz="2400" b="1" spc="14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energy</a:t>
            </a:r>
            <a:r>
              <a:rPr sz="2400" b="1" spc="14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00FF"/>
                </a:solidFill>
                <a:latin typeface="Arial"/>
                <a:cs typeface="Arial"/>
              </a:rPr>
              <a:t>provided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by</a:t>
            </a:r>
            <a:r>
              <a:rPr sz="2400" b="1" spc="-10" dirty="0">
                <a:solidFill>
                  <a:srgbClr val="0000FF"/>
                </a:solidFill>
                <a:latin typeface="Arial"/>
                <a:cs typeface="Arial"/>
              </a:rPr>
              <a:t> 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the  sun  to  manufacture</a:t>
            </a:r>
            <a:r>
              <a:rPr sz="2400" b="1" spc="5" dirty="0">
                <a:solidFill>
                  <a:srgbClr val="0000FF"/>
                </a:solidFill>
                <a:latin typeface="Arial"/>
                <a:cs typeface="Arial"/>
              </a:rPr>
              <a:t> 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carbohydrate.  So,  a</a:t>
            </a:r>
            <a:r>
              <a:rPr sz="2400" b="1" spc="-5" dirty="0">
                <a:solidFill>
                  <a:srgbClr val="0000FF"/>
                </a:solidFill>
                <a:latin typeface="Arial"/>
                <a:cs typeface="Arial"/>
              </a:rPr>
              <a:t>  </a:t>
            </a:r>
            <a:r>
              <a:rPr sz="2400" b="1" spc="-10" dirty="0">
                <a:solidFill>
                  <a:srgbClr val="0000FF"/>
                </a:solidFill>
                <a:latin typeface="Arial"/>
                <a:cs typeface="Arial"/>
              </a:rPr>
              <a:t>cooling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water</a:t>
            </a:r>
            <a:r>
              <a:rPr sz="2400" b="1" spc="55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system</a:t>
            </a:r>
            <a:r>
              <a:rPr sz="2400" b="1" spc="53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with</a:t>
            </a:r>
            <a:r>
              <a:rPr sz="2400" b="1" spc="53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little</a:t>
            </a:r>
            <a:r>
              <a:rPr sz="2400" b="1" spc="52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organic</a:t>
            </a:r>
            <a:r>
              <a:rPr sz="2400" b="1" spc="54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carbon</a:t>
            </a:r>
            <a:r>
              <a:rPr sz="2400" b="1" spc="52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can</a:t>
            </a:r>
            <a:r>
              <a:rPr sz="2400" b="1" spc="54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generate</a:t>
            </a:r>
            <a:r>
              <a:rPr sz="2400" b="1" spc="54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spc="-25" dirty="0">
                <a:solidFill>
                  <a:srgbClr val="0000FF"/>
                </a:solidFill>
                <a:latin typeface="Arial"/>
                <a:cs typeface="Arial"/>
              </a:rPr>
              <a:t>its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own</a:t>
            </a:r>
            <a:r>
              <a:rPr sz="2400" b="1" spc="-5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through</a:t>
            </a:r>
            <a:r>
              <a:rPr sz="2400" b="1" spc="-1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the</a:t>
            </a:r>
            <a:r>
              <a:rPr sz="2400" b="1" spc="-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growth</a:t>
            </a:r>
            <a:r>
              <a:rPr sz="2400" b="1" spc="-4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and</a:t>
            </a:r>
            <a:r>
              <a:rPr sz="2400" b="1" spc="-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dispersal</a:t>
            </a:r>
            <a:r>
              <a:rPr sz="2400" b="1" spc="-1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00FF"/>
                </a:solidFill>
                <a:latin typeface="Arial"/>
                <a:cs typeface="Arial"/>
              </a:rPr>
              <a:t>of algal</a:t>
            </a:r>
            <a:r>
              <a:rPr sz="2400" b="1" spc="-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00FF"/>
                </a:solidFill>
                <a:latin typeface="Arial"/>
                <a:cs typeface="Arial"/>
              </a:rPr>
              <a:t>cells.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62200" y="76200"/>
            <a:ext cx="4800600" cy="609600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71120" rIns="0" bIns="0" rtlCol="0">
            <a:spAutoFit/>
          </a:bodyPr>
          <a:lstStyle/>
          <a:p>
            <a:pPr marL="509905">
              <a:lnSpc>
                <a:spcPct val="100000"/>
              </a:lnSpc>
              <a:spcBef>
                <a:spcPts val="560"/>
              </a:spcBef>
              <a:tabLst>
                <a:tab pos="2169160" algn="l"/>
              </a:tabLst>
            </a:pPr>
            <a:r>
              <a:rPr sz="2800" spc="-10" dirty="0">
                <a:latin typeface="Arial"/>
                <a:cs typeface="Arial"/>
              </a:rPr>
              <a:t>BIOFILM</a:t>
            </a:r>
            <a:r>
              <a:rPr sz="2800" dirty="0">
                <a:latin typeface="Arial"/>
                <a:cs typeface="Arial"/>
              </a:rPr>
              <a:t>	</a:t>
            </a:r>
            <a:r>
              <a:rPr sz="2800" spc="-10" dirty="0">
                <a:latin typeface="Arial"/>
                <a:cs typeface="Arial"/>
              </a:rPr>
              <a:t>FORMATION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800" y="838200"/>
            <a:ext cx="4114800" cy="250977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54914" y="3441649"/>
            <a:ext cx="451104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Arial"/>
                <a:cs typeface="Arial"/>
              </a:rPr>
              <a:t>Fig.1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-</a:t>
            </a:r>
            <a:r>
              <a:rPr sz="1800" b="1" spc="-9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Attachment</a:t>
            </a:r>
            <a:r>
              <a:rPr sz="1800" b="1" spc="2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of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bacteria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to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surfaces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24400" y="838200"/>
            <a:ext cx="3962400" cy="251460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4800" y="3810000"/>
            <a:ext cx="4114800" cy="259397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724400" y="3810000"/>
            <a:ext cx="3962400" cy="2651125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5776086" y="3457194"/>
            <a:ext cx="21139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Arial"/>
                <a:cs typeface="Arial"/>
              </a:rPr>
              <a:t>Initial</a:t>
            </a:r>
            <a:r>
              <a:rPr sz="1800" b="1" spc="-5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Development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09852" y="6443878"/>
            <a:ext cx="11938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Arial"/>
                <a:cs typeface="Arial"/>
              </a:rPr>
              <a:t>Maturation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163692" y="6520078"/>
            <a:ext cx="2565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Arial"/>
                <a:cs typeface="Arial"/>
              </a:rPr>
              <a:t>Accumulation</a:t>
            </a:r>
            <a:r>
              <a:rPr sz="1800" b="1" dirty="0">
                <a:latin typeface="Arial"/>
                <a:cs typeface="Arial"/>
              </a:rPr>
              <a:t> of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debris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33600" y="152400"/>
            <a:ext cx="4800600" cy="609600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71120" rIns="0" bIns="0" rtlCol="0">
            <a:spAutoFit/>
          </a:bodyPr>
          <a:lstStyle/>
          <a:p>
            <a:pPr marL="509905">
              <a:lnSpc>
                <a:spcPct val="100000"/>
              </a:lnSpc>
              <a:spcBef>
                <a:spcPts val="560"/>
              </a:spcBef>
              <a:tabLst>
                <a:tab pos="2169795" algn="l"/>
              </a:tabLst>
            </a:pPr>
            <a:r>
              <a:rPr sz="2800" spc="-10" dirty="0">
                <a:latin typeface="Arial"/>
                <a:cs typeface="Arial"/>
              </a:rPr>
              <a:t>BIOFILM</a:t>
            </a:r>
            <a:r>
              <a:rPr sz="2800" dirty="0">
                <a:latin typeface="Arial"/>
                <a:cs typeface="Arial"/>
              </a:rPr>
              <a:t>	</a:t>
            </a:r>
            <a:r>
              <a:rPr sz="2800" spc="-10" dirty="0">
                <a:latin typeface="Arial"/>
                <a:cs typeface="Arial"/>
              </a:rPr>
              <a:t>FORMATION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85800" y="1066863"/>
            <a:ext cx="7696200" cy="4724400"/>
            <a:chOff x="685800" y="1066863"/>
            <a:chExt cx="7696200" cy="4724400"/>
          </a:xfrm>
        </p:grpSpPr>
        <p:sp>
          <p:nvSpPr>
            <p:cNvPr id="5" name="object 5"/>
            <p:cNvSpPr/>
            <p:nvPr/>
          </p:nvSpPr>
          <p:spPr>
            <a:xfrm>
              <a:off x="4575238" y="3576637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0" y="4762"/>
                  </a:moveTo>
                  <a:lnTo>
                    <a:pt x="1394" y="1394"/>
                  </a:lnTo>
                  <a:lnTo>
                    <a:pt x="4762" y="0"/>
                  </a:lnTo>
                  <a:lnTo>
                    <a:pt x="8130" y="1394"/>
                  </a:lnTo>
                  <a:lnTo>
                    <a:pt x="9525" y="4762"/>
                  </a:lnTo>
                  <a:lnTo>
                    <a:pt x="8130" y="8130"/>
                  </a:lnTo>
                  <a:lnTo>
                    <a:pt x="4762" y="9525"/>
                  </a:lnTo>
                  <a:lnTo>
                    <a:pt x="1394" y="8130"/>
                  </a:lnTo>
                  <a:lnTo>
                    <a:pt x="0" y="476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5800" y="1066863"/>
              <a:ext cx="7696200" cy="467829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85800" y="5333999"/>
              <a:ext cx="914400" cy="457200"/>
            </a:xfrm>
            <a:custGeom>
              <a:avLst/>
              <a:gdLst/>
              <a:ahLst/>
              <a:cxnLst/>
              <a:rect l="l" t="t" r="r" b="b"/>
              <a:pathLst>
                <a:path w="914400" h="457200">
                  <a:moveTo>
                    <a:pt x="914400" y="0"/>
                  </a:moveTo>
                  <a:lnTo>
                    <a:pt x="0" y="0"/>
                  </a:lnTo>
                  <a:lnTo>
                    <a:pt x="0" y="457200"/>
                  </a:lnTo>
                  <a:lnTo>
                    <a:pt x="914400" y="457200"/>
                  </a:lnTo>
                  <a:lnTo>
                    <a:pt x="914400" y="0"/>
                  </a:lnTo>
                  <a:close/>
                </a:path>
              </a:pathLst>
            </a:custGeom>
            <a:solidFill>
              <a:srgbClr val="FFFF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324090" y="4525771"/>
            <a:ext cx="1000125" cy="422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b="1" spc="-20" dirty="0">
                <a:solidFill>
                  <a:srgbClr val="FFFFFF"/>
                </a:solidFill>
                <a:latin typeface="Arial"/>
                <a:cs typeface="Arial"/>
              </a:rPr>
              <a:t>FLOW</a:t>
            </a:r>
            <a:endParaRPr sz="2600">
              <a:latin typeface="Arial"/>
              <a:cs typeface="Arial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4864073" y="1752589"/>
          <a:ext cx="2301240" cy="21920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677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14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80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136525">
                        <a:lnSpc>
                          <a:spcPct val="100000"/>
                        </a:lnSpc>
                      </a:pPr>
                      <a:r>
                        <a:rPr sz="1650" spc="-10" dirty="0">
                          <a:solidFill>
                            <a:srgbClr val="FFFF00"/>
                          </a:solidFill>
                          <a:latin typeface="Arial MT"/>
                          <a:cs typeface="Arial MT"/>
                        </a:rPr>
                        <a:t>Foulant</a:t>
                      </a:r>
                      <a:endParaRPr sz="1650">
                        <a:latin typeface="Arial MT"/>
                        <a:cs typeface="Arial MT"/>
                      </a:endParaRPr>
                    </a:p>
                  </a:txBody>
                  <a:tcPr marL="0" marR="0" marT="4127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650" spc="-10" dirty="0">
                          <a:solidFill>
                            <a:srgbClr val="FFFF00"/>
                          </a:solidFill>
                          <a:latin typeface="Arial MT"/>
                          <a:cs typeface="Arial MT"/>
                        </a:rPr>
                        <a:t>Thermal</a:t>
                      </a:r>
                      <a:endParaRPr sz="1650">
                        <a:latin typeface="Arial MT"/>
                        <a:cs typeface="Arial MT"/>
                      </a:endParaRPr>
                    </a:p>
                    <a:p>
                      <a:pPr marR="1270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650" spc="-10" dirty="0">
                          <a:solidFill>
                            <a:srgbClr val="FFFF00"/>
                          </a:solidFill>
                          <a:latin typeface="Arial MT"/>
                          <a:cs typeface="Arial MT"/>
                        </a:rPr>
                        <a:t>Conductivity</a:t>
                      </a:r>
                      <a:endParaRPr sz="1650">
                        <a:latin typeface="Arial MT"/>
                        <a:cs typeface="Arial MT"/>
                      </a:endParaRPr>
                    </a:p>
                  </a:txBody>
                  <a:tcPr marL="0" marR="0" marT="825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40005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650" spc="-10" dirty="0">
                          <a:solidFill>
                            <a:srgbClr val="FFFF00"/>
                          </a:solidFill>
                          <a:latin typeface="Arial MT"/>
                          <a:cs typeface="Arial MT"/>
                        </a:rPr>
                        <a:t>CaCO3</a:t>
                      </a:r>
                      <a:endParaRPr sz="1650">
                        <a:latin typeface="Arial MT"/>
                        <a:cs typeface="Arial MT"/>
                      </a:endParaRPr>
                    </a:p>
                  </a:txBody>
                  <a:tcPr marL="0" marR="0" marT="825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650" spc="-25" dirty="0">
                          <a:solidFill>
                            <a:srgbClr val="FFFF00"/>
                          </a:solidFill>
                          <a:latin typeface="Arial MT"/>
                          <a:cs typeface="Arial MT"/>
                        </a:rPr>
                        <a:t>1.3-1.7</a:t>
                      </a:r>
                      <a:endParaRPr sz="1650">
                        <a:latin typeface="Arial MT"/>
                        <a:cs typeface="Arial MT"/>
                      </a:endParaRPr>
                    </a:p>
                  </a:txBody>
                  <a:tcPr marL="0" marR="0" marT="825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685">
                <a:tc>
                  <a:txBody>
                    <a:bodyPr/>
                    <a:lstStyle/>
                    <a:p>
                      <a:pPr marL="4000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650" spc="-10" dirty="0">
                          <a:solidFill>
                            <a:srgbClr val="FFFF00"/>
                          </a:solidFill>
                          <a:latin typeface="Arial MT"/>
                          <a:cs typeface="Arial MT"/>
                        </a:rPr>
                        <a:t>CaSO4</a:t>
                      </a:r>
                      <a:endParaRPr sz="1650">
                        <a:latin typeface="Arial MT"/>
                        <a:cs typeface="Arial MT"/>
                      </a:endParaRPr>
                    </a:p>
                  </a:txBody>
                  <a:tcPr marL="0" marR="0" marT="76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650" spc="-25" dirty="0">
                          <a:solidFill>
                            <a:srgbClr val="FFFF00"/>
                          </a:solidFill>
                          <a:latin typeface="Arial MT"/>
                          <a:cs typeface="Arial MT"/>
                        </a:rPr>
                        <a:t>1.3</a:t>
                      </a:r>
                      <a:endParaRPr sz="1650">
                        <a:latin typeface="Arial MT"/>
                        <a:cs typeface="Arial MT"/>
                      </a:endParaRPr>
                    </a:p>
                  </a:txBody>
                  <a:tcPr marL="0" marR="0" marT="76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40005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650" spc="-10" dirty="0">
                          <a:solidFill>
                            <a:srgbClr val="FFFF00"/>
                          </a:solidFill>
                          <a:latin typeface="Arial MT"/>
                          <a:cs typeface="Arial MT"/>
                        </a:rPr>
                        <a:t>CaPO4</a:t>
                      </a:r>
                      <a:endParaRPr sz="1650">
                        <a:latin typeface="Arial MT"/>
                        <a:cs typeface="Arial MT"/>
                      </a:endParaRPr>
                    </a:p>
                  </a:txBody>
                  <a:tcPr marL="0" marR="0" marT="825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650" spc="-25" dirty="0">
                          <a:solidFill>
                            <a:srgbClr val="FFFF00"/>
                          </a:solidFill>
                          <a:latin typeface="Arial MT"/>
                          <a:cs typeface="Arial MT"/>
                        </a:rPr>
                        <a:t>1.5</a:t>
                      </a:r>
                      <a:endParaRPr sz="1650">
                        <a:latin typeface="Arial MT"/>
                        <a:cs typeface="Arial MT"/>
                      </a:endParaRPr>
                    </a:p>
                  </a:txBody>
                  <a:tcPr marL="0" marR="0" marT="825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685">
                <a:tc>
                  <a:txBody>
                    <a:bodyPr/>
                    <a:lstStyle/>
                    <a:p>
                      <a:pPr marL="4000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650" spc="-10" dirty="0">
                          <a:solidFill>
                            <a:srgbClr val="FFFF00"/>
                          </a:solidFill>
                          <a:latin typeface="Arial MT"/>
                          <a:cs typeface="Arial MT"/>
                        </a:rPr>
                        <a:t>MgPO4</a:t>
                      </a:r>
                      <a:endParaRPr sz="1650">
                        <a:latin typeface="Arial MT"/>
                        <a:cs typeface="Arial MT"/>
                      </a:endParaRPr>
                    </a:p>
                  </a:txBody>
                  <a:tcPr marL="0" marR="0" marT="76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650" spc="-25" dirty="0">
                          <a:solidFill>
                            <a:srgbClr val="FFFF00"/>
                          </a:solidFill>
                          <a:latin typeface="Arial MT"/>
                          <a:cs typeface="Arial MT"/>
                        </a:rPr>
                        <a:t>1.3</a:t>
                      </a:r>
                      <a:endParaRPr sz="1650">
                        <a:latin typeface="Arial MT"/>
                        <a:cs typeface="Arial MT"/>
                      </a:endParaRPr>
                    </a:p>
                  </a:txBody>
                  <a:tcPr marL="0" marR="0" marT="76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40005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650" dirty="0">
                          <a:solidFill>
                            <a:srgbClr val="FFFF00"/>
                          </a:solidFill>
                          <a:latin typeface="Arial MT"/>
                          <a:cs typeface="Arial MT"/>
                        </a:rPr>
                        <a:t>Fe</a:t>
                      </a:r>
                      <a:r>
                        <a:rPr sz="1650" spc="5" dirty="0">
                          <a:solidFill>
                            <a:srgbClr val="FFFF00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650" spc="-10" dirty="0">
                          <a:solidFill>
                            <a:srgbClr val="FFFF00"/>
                          </a:solidFill>
                          <a:latin typeface="Arial MT"/>
                          <a:cs typeface="Arial MT"/>
                        </a:rPr>
                        <a:t>Oxide</a:t>
                      </a:r>
                      <a:endParaRPr sz="1650">
                        <a:latin typeface="Arial MT"/>
                        <a:cs typeface="Arial MT"/>
                      </a:endParaRPr>
                    </a:p>
                  </a:txBody>
                  <a:tcPr marL="0" marR="0" marT="825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650" spc="-25" dirty="0">
                          <a:solidFill>
                            <a:srgbClr val="FFFF00"/>
                          </a:solidFill>
                          <a:latin typeface="Arial MT"/>
                          <a:cs typeface="Arial MT"/>
                        </a:rPr>
                        <a:t>1.7</a:t>
                      </a:r>
                      <a:endParaRPr sz="1650">
                        <a:latin typeface="Arial MT"/>
                        <a:cs typeface="Arial MT"/>
                      </a:endParaRPr>
                    </a:p>
                  </a:txBody>
                  <a:tcPr marL="0" marR="0" marT="825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3685">
                <a:tc>
                  <a:txBody>
                    <a:bodyPr/>
                    <a:lstStyle/>
                    <a:p>
                      <a:pPr marL="4000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650" spc="-10" dirty="0">
                          <a:solidFill>
                            <a:srgbClr val="000080"/>
                          </a:solidFill>
                          <a:latin typeface="Arial MT"/>
                          <a:cs typeface="Arial MT"/>
                        </a:rPr>
                        <a:t>Biofilm</a:t>
                      </a:r>
                      <a:endParaRPr sz="1650">
                        <a:latin typeface="Arial MT"/>
                        <a:cs typeface="Arial MT"/>
                      </a:endParaRPr>
                    </a:p>
                  </a:txBody>
                  <a:tcPr marL="0" marR="0" marT="76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650" spc="-25" dirty="0">
                          <a:solidFill>
                            <a:srgbClr val="000080"/>
                          </a:solidFill>
                          <a:latin typeface="Arial MT"/>
                          <a:cs typeface="Arial MT"/>
                        </a:rPr>
                        <a:t>0.4</a:t>
                      </a:r>
                      <a:endParaRPr sz="1650">
                        <a:latin typeface="Arial MT"/>
                        <a:cs typeface="Arial MT"/>
                      </a:endParaRPr>
                    </a:p>
                  </a:txBody>
                  <a:tcPr marL="0" marR="0" marT="76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5" name="object 5"/>
          <p:cNvGrpSpPr/>
          <p:nvPr/>
        </p:nvGrpSpPr>
        <p:grpSpPr>
          <a:xfrm>
            <a:off x="4806950" y="4191000"/>
            <a:ext cx="1054100" cy="168275"/>
            <a:chOff x="4806950" y="4191000"/>
            <a:chExt cx="1054100" cy="16827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13299" y="4197349"/>
              <a:ext cx="1041400" cy="15557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813299" y="4197349"/>
              <a:ext cx="1041400" cy="155575"/>
            </a:xfrm>
            <a:custGeom>
              <a:avLst/>
              <a:gdLst/>
              <a:ahLst/>
              <a:cxnLst/>
              <a:rect l="l" t="t" r="r" b="b"/>
              <a:pathLst>
                <a:path w="1041400" h="155575">
                  <a:moveTo>
                    <a:pt x="0" y="155575"/>
                  </a:moveTo>
                  <a:lnTo>
                    <a:pt x="1041400" y="155575"/>
                  </a:lnTo>
                  <a:lnTo>
                    <a:pt x="1041400" y="0"/>
                  </a:lnTo>
                  <a:lnTo>
                    <a:pt x="0" y="0"/>
                  </a:lnTo>
                  <a:lnTo>
                    <a:pt x="0" y="155575"/>
                  </a:lnTo>
                  <a:close/>
                </a:path>
              </a:pathLst>
            </a:custGeom>
            <a:ln w="12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4851400" y="4848288"/>
            <a:ext cx="1052830" cy="549275"/>
            <a:chOff x="4851400" y="4848288"/>
            <a:chExt cx="1052830" cy="549275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57749" y="4897373"/>
              <a:ext cx="1039812" cy="15240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857749" y="4897373"/>
              <a:ext cx="1040130" cy="152400"/>
            </a:xfrm>
            <a:custGeom>
              <a:avLst/>
              <a:gdLst/>
              <a:ahLst/>
              <a:cxnLst/>
              <a:rect l="l" t="t" r="r" b="b"/>
              <a:pathLst>
                <a:path w="1040129" h="152400">
                  <a:moveTo>
                    <a:pt x="0" y="152400"/>
                  </a:moveTo>
                  <a:lnTo>
                    <a:pt x="1039812" y="152400"/>
                  </a:lnTo>
                  <a:lnTo>
                    <a:pt x="1039812" y="0"/>
                  </a:lnTo>
                  <a:lnTo>
                    <a:pt x="0" y="0"/>
                  </a:lnTo>
                  <a:lnTo>
                    <a:pt x="0" y="152400"/>
                  </a:lnTo>
                  <a:close/>
                </a:path>
              </a:pathLst>
            </a:custGeom>
            <a:ln w="12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43474" y="4854638"/>
              <a:ext cx="157162" cy="23653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943474" y="4854638"/>
              <a:ext cx="157480" cy="236854"/>
            </a:xfrm>
            <a:custGeom>
              <a:avLst/>
              <a:gdLst/>
              <a:ahLst/>
              <a:cxnLst/>
              <a:rect l="l" t="t" r="r" b="b"/>
              <a:pathLst>
                <a:path w="157479" h="236854">
                  <a:moveTo>
                    <a:pt x="0" y="236537"/>
                  </a:moveTo>
                  <a:lnTo>
                    <a:pt x="157162" y="236537"/>
                  </a:lnTo>
                  <a:lnTo>
                    <a:pt x="157162" y="0"/>
                  </a:lnTo>
                  <a:lnTo>
                    <a:pt x="0" y="0"/>
                  </a:lnTo>
                  <a:lnTo>
                    <a:pt x="0" y="236537"/>
                  </a:lnTo>
                  <a:close/>
                </a:path>
              </a:pathLst>
            </a:custGeom>
            <a:ln w="12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53150" y="4854638"/>
              <a:ext cx="158750" cy="23653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5653150" y="4854638"/>
              <a:ext cx="158750" cy="236854"/>
            </a:xfrm>
            <a:custGeom>
              <a:avLst/>
              <a:gdLst/>
              <a:ahLst/>
              <a:cxnLst/>
              <a:rect l="l" t="t" r="r" b="b"/>
              <a:pathLst>
                <a:path w="158750" h="236854">
                  <a:moveTo>
                    <a:pt x="0" y="236537"/>
                  </a:moveTo>
                  <a:lnTo>
                    <a:pt x="158750" y="236537"/>
                  </a:lnTo>
                  <a:lnTo>
                    <a:pt x="158750" y="0"/>
                  </a:lnTo>
                  <a:lnTo>
                    <a:pt x="0" y="0"/>
                  </a:lnTo>
                  <a:lnTo>
                    <a:pt x="0" y="236537"/>
                  </a:lnTo>
                  <a:close/>
                </a:path>
              </a:pathLst>
            </a:custGeom>
            <a:ln w="12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021325" y="4973573"/>
              <a:ext cx="741680" cy="411480"/>
            </a:xfrm>
            <a:custGeom>
              <a:avLst/>
              <a:gdLst/>
              <a:ahLst/>
              <a:cxnLst/>
              <a:rect l="l" t="t" r="r" b="b"/>
              <a:pathLst>
                <a:path w="741679" h="411479">
                  <a:moveTo>
                    <a:pt x="0" y="0"/>
                  </a:moveTo>
                  <a:lnTo>
                    <a:pt x="19050" y="12700"/>
                  </a:lnTo>
                  <a:lnTo>
                    <a:pt x="39624" y="23875"/>
                  </a:lnTo>
                  <a:lnTo>
                    <a:pt x="57150" y="53975"/>
                  </a:lnTo>
                  <a:lnTo>
                    <a:pt x="63500" y="85725"/>
                  </a:lnTo>
                  <a:lnTo>
                    <a:pt x="68199" y="127000"/>
                  </a:lnTo>
                  <a:lnTo>
                    <a:pt x="68199" y="168275"/>
                  </a:lnTo>
                  <a:lnTo>
                    <a:pt x="45974" y="168275"/>
                  </a:lnTo>
                  <a:lnTo>
                    <a:pt x="28575" y="168275"/>
                  </a:lnTo>
                  <a:lnTo>
                    <a:pt x="12700" y="168275"/>
                  </a:lnTo>
                  <a:lnTo>
                    <a:pt x="28575" y="147700"/>
                  </a:lnTo>
                  <a:lnTo>
                    <a:pt x="45974" y="147700"/>
                  </a:lnTo>
                  <a:lnTo>
                    <a:pt x="63500" y="168275"/>
                  </a:lnTo>
                  <a:lnTo>
                    <a:pt x="79375" y="211200"/>
                  </a:lnTo>
                  <a:lnTo>
                    <a:pt x="85725" y="242950"/>
                  </a:lnTo>
                  <a:lnTo>
                    <a:pt x="85725" y="274700"/>
                  </a:lnTo>
                  <a:lnTo>
                    <a:pt x="73025" y="315975"/>
                  </a:lnTo>
                  <a:lnTo>
                    <a:pt x="45974" y="327151"/>
                  </a:lnTo>
                  <a:lnTo>
                    <a:pt x="28575" y="327151"/>
                  </a:lnTo>
                  <a:lnTo>
                    <a:pt x="28575" y="295401"/>
                  </a:lnTo>
                  <a:lnTo>
                    <a:pt x="45974" y="304926"/>
                  </a:lnTo>
                  <a:lnTo>
                    <a:pt x="57150" y="347725"/>
                  </a:lnTo>
                  <a:lnTo>
                    <a:pt x="57150" y="389000"/>
                  </a:lnTo>
                  <a:lnTo>
                    <a:pt x="39624" y="398525"/>
                  </a:lnTo>
                  <a:lnTo>
                    <a:pt x="73025" y="411225"/>
                  </a:lnTo>
                </a:path>
                <a:path w="741679" h="411479">
                  <a:moveTo>
                    <a:pt x="741299" y="0"/>
                  </a:moveTo>
                  <a:lnTo>
                    <a:pt x="715899" y="12700"/>
                  </a:lnTo>
                  <a:lnTo>
                    <a:pt x="685800" y="23875"/>
                  </a:lnTo>
                  <a:lnTo>
                    <a:pt x="661924" y="53975"/>
                  </a:lnTo>
                  <a:lnTo>
                    <a:pt x="655574" y="85725"/>
                  </a:lnTo>
                  <a:lnTo>
                    <a:pt x="647700" y="127000"/>
                  </a:lnTo>
                  <a:lnTo>
                    <a:pt x="647700" y="168275"/>
                  </a:lnTo>
                  <a:lnTo>
                    <a:pt x="677799" y="168275"/>
                  </a:lnTo>
                  <a:lnTo>
                    <a:pt x="700024" y="168275"/>
                  </a:lnTo>
                  <a:lnTo>
                    <a:pt x="722249" y="168275"/>
                  </a:lnTo>
                  <a:lnTo>
                    <a:pt x="700024" y="147700"/>
                  </a:lnTo>
                  <a:lnTo>
                    <a:pt x="677799" y="147700"/>
                  </a:lnTo>
                  <a:lnTo>
                    <a:pt x="655574" y="168275"/>
                  </a:lnTo>
                  <a:lnTo>
                    <a:pt x="631825" y="211200"/>
                  </a:lnTo>
                  <a:lnTo>
                    <a:pt x="625475" y="242950"/>
                  </a:lnTo>
                  <a:lnTo>
                    <a:pt x="625475" y="274700"/>
                  </a:lnTo>
                  <a:lnTo>
                    <a:pt x="639699" y="315975"/>
                  </a:lnTo>
                  <a:lnTo>
                    <a:pt x="677799" y="327151"/>
                  </a:lnTo>
                  <a:lnTo>
                    <a:pt x="700024" y="327151"/>
                  </a:lnTo>
                  <a:lnTo>
                    <a:pt x="700024" y="295401"/>
                  </a:lnTo>
                  <a:lnTo>
                    <a:pt x="677799" y="304926"/>
                  </a:lnTo>
                  <a:lnTo>
                    <a:pt x="661924" y="347725"/>
                  </a:lnTo>
                  <a:lnTo>
                    <a:pt x="661924" y="389000"/>
                  </a:lnTo>
                  <a:lnTo>
                    <a:pt x="685800" y="398525"/>
                  </a:lnTo>
                  <a:lnTo>
                    <a:pt x="641350" y="411225"/>
                  </a:lnTo>
                </a:path>
              </a:pathLst>
            </a:custGeom>
            <a:ln w="253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5111750" y="4521200"/>
            <a:ext cx="396875" cy="165100"/>
            <a:chOff x="5111750" y="4521200"/>
            <a:chExt cx="396875" cy="165100"/>
          </a:xfrm>
        </p:grpSpPr>
        <p:sp>
          <p:nvSpPr>
            <p:cNvPr id="17" name="object 17"/>
            <p:cNvSpPr/>
            <p:nvPr/>
          </p:nvSpPr>
          <p:spPr>
            <a:xfrm>
              <a:off x="5118099" y="4527549"/>
              <a:ext cx="384175" cy="152400"/>
            </a:xfrm>
            <a:custGeom>
              <a:avLst/>
              <a:gdLst/>
              <a:ahLst/>
              <a:cxnLst/>
              <a:rect l="l" t="t" r="r" b="b"/>
              <a:pathLst>
                <a:path w="384175" h="152400">
                  <a:moveTo>
                    <a:pt x="192024" y="0"/>
                  </a:moveTo>
                  <a:lnTo>
                    <a:pt x="0" y="76200"/>
                  </a:lnTo>
                  <a:lnTo>
                    <a:pt x="192024" y="152400"/>
                  </a:lnTo>
                  <a:lnTo>
                    <a:pt x="192024" y="114300"/>
                  </a:lnTo>
                  <a:lnTo>
                    <a:pt x="384175" y="114300"/>
                  </a:lnTo>
                  <a:lnTo>
                    <a:pt x="384175" y="38100"/>
                  </a:lnTo>
                  <a:lnTo>
                    <a:pt x="192024" y="38100"/>
                  </a:lnTo>
                  <a:lnTo>
                    <a:pt x="1920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118099" y="4527549"/>
              <a:ext cx="384175" cy="152400"/>
            </a:xfrm>
            <a:custGeom>
              <a:avLst/>
              <a:gdLst/>
              <a:ahLst/>
              <a:cxnLst/>
              <a:rect l="l" t="t" r="r" b="b"/>
              <a:pathLst>
                <a:path w="384175" h="152400">
                  <a:moveTo>
                    <a:pt x="0" y="76200"/>
                  </a:moveTo>
                  <a:lnTo>
                    <a:pt x="192024" y="0"/>
                  </a:lnTo>
                  <a:lnTo>
                    <a:pt x="192024" y="38100"/>
                  </a:lnTo>
                  <a:lnTo>
                    <a:pt x="384175" y="38100"/>
                  </a:lnTo>
                  <a:lnTo>
                    <a:pt x="384175" y="114300"/>
                  </a:lnTo>
                  <a:lnTo>
                    <a:pt x="192024" y="114300"/>
                  </a:lnTo>
                  <a:lnTo>
                    <a:pt x="192024" y="152400"/>
                  </a:lnTo>
                  <a:lnTo>
                    <a:pt x="0" y="76200"/>
                  </a:lnTo>
                  <a:close/>
                </a:path>
              </a:pathLst>
            </a:custGeom>
            <a:ln w="12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/>
          <p:nvPr/>
        </p:nvSpPr>
        <p:spPr>
          <a:xfrm>
            <a:off x="5302250" y="5892800"/>
            <a:ext cx="158750" cy="149225"/>
          </a:xfrm>
          <a:custGeom>
            <a:avLst/>
            <a:gdLst/>
            <a:ahLst/>
            <a:cxnLst/>
            <a:rect l="l" t="t" r="r" b="b"/>
            <a:pathLst>
              <a:path w="158750" h="149225">
                <a:moveTo>
                  <a:pt x="0" y="149225"/>
                </a:moveTo>
                <a:lnTo>
                  <a:pt x="79375" y="0"/>
                </a:lnTo>
                <a:lnTo>
                  <a:pt x="158750" y="149225"/>
                </a:lnTo>
                <a:lnTo>
                  <a:pt x="0" y="149225"/>
                </a:lnTo>
                <a:close/>
              </a:path>
            </a:pathLst>
          </a:custGeom>
          <a:ln w="12698">
            <a:solidFill>
              <a:srgbClr val="000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4968875" y="5434012"/>
            <a:ext cx="843280" cy="727075"/>
          </a:xfrm>
          <a:prstGeom prst="rect">
            <a:avLst/>
          </a:prstGeom>
          <a:ln w="12698">
            <a:solidFill>
              <a:srgbClr val="000000"/>
            </a:solidFill>
          </a:ln>
        </p:spPr>
        <p:txBody>
          <a:bodyPr vert="horz" wrap="square" lIns="0" tIns="920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725"/>
              </a:spcBef>
            </a:pPr>
            <a:endParaRPr sz="2000">
              <a:latin typeface="Times New Roman"/>
              <a:cs typeface="Times New Roman"/>
            </a:endParaRPr>
          </a:p>
          <a:p>
            <a:pPr marL="496570">
              <a:lnSpc>
                <a:spcPct val="100000"/>
              </a:lnSpc>
            </a:pPr>
            <a:r>
              <a:rPr sz="2000" b="1" spc="-50" dirty="0">
                <a:solidFill>
                  <a:srgbClr val="000080"/>
                </a:solidFill>
                <a:latin typeface="Arial"/>
                <a:cs typeface="Arial"/>
              </a:rPr>
              <a:t>P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5029200" y="5473700"/>
            <a:ext cx="787400" cy="338455"/>
            <a:chOff x="5029200" y="5473700"/>
            <a:chExt cx="787400" cy="338455"/>
          </a:xfrm>
        </p:grpSpPr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38750" y="5559425"/>
              <a:ext cx="211454" cy="252552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5041900" y="5486400"/>
              <a:ext cx="762000" cy="304800"/>
            </a:xfrm>
            <a:custGeom>
              <a:avLst/>
              <a:gdLst/>
              <a:ahLst/>
              <a:cxnLst/>
              <a:rect l="l" t="t" r="r" b="b"/>
              <a:pathLst>
                <a:path w="762000" h="304800">
                  <a:moveTo>
                    <a:pt x="0" y="304800"/>
                  </a:moveTo>
                  <a:lnTo>
                    <a:pt x="3477" y="263442"/>
                  </a:lnTo>
                  <a:lnTo>
                    <a:pt x="13608" y="223775"/>
                  </a:lnTo>
                  <a:lnTo>
                    <a:pt x="29938" y="186162"/>
                  </a:lnTo>
                  <a:lnTo>
                    <a:pt x="52013" y="150966"/>
                  </a:lnTo>
                  <a:lnTo>
                    <a:pt x="79380" y="118550"/>
                  </a:lnTo>
                  <a:lnTo>
                    <a:pt x="111585" y="89277"/>
                  </a:lnTo>
                  <a:lnTo>
                    <a:pt x="148174" y="63512"/>
                  </a:lnTo>
                  <a:lnTo>
                    <a:pt x="188693" y="41616"/>
                  </a:lnTo>
                  <a:lnTo>
                    <a:pt x="232689" y="23954"/>
                  </a:lnTo>
                  <a:lnTo>
                    <a:pt x="279708" y="10888"/>
                  </a:lnTo>
                  <a:lnTo>
                    <a:pt x="329296" y="2782"/>
                  </a:lnTo>
                  <a:lnTo>
                    <a:pt x="381000" y="0"/>
                  </a:lnTo>
                  <a:lnTo>
                    <a:pt x="432703" y="2782"/>
                  </a:lnTo>
                  <a:lnTo>
                    <a:pt x="482291" y="10888"/>
                  </a:lnTo>
                  <a:lnTo>
                    <a:pt x="529310" y="23954"/>
                  </a:lnTo>
                  <a:lnTo>
                    <a:pt x="573306" y="41616"/>
                  </a:lnTo>
                  <a:lnTo>
                    <a:pt x="613825" y="63512"/>
                  </a:lnTo>
                  <a:lnTo>
                    <a:pt x="650414" y="89277"/>
                  </a:lnTo>
                  <a:lnTo>
                    <a:pt x="682619" y="118550"/>
                  </a:lnTo>
                  <a:lnTo>
                    <a:pt x="709986" y="150966"/>
                  </a:lnTo>
                  <a:lnTo>
                    <a:pt x="732061" y="186162"/>
                  </a:lnTo>
                  <a:lnTo>
                    <a:pt x="748391" y="223775"/>
                  </a:lnTo>
                  <a:lnTo>
                    <a:pt x="758522" y="263442"/>
                  </a:lnTo>
                  <a:lnTo>
                    <a:pt x="762000" y="304800"/>
                  </a:lnTo>
                </a:path>
              </a:pathLst>
            </a:custGeom>
            <a:ln w="25398">
              <a:solidFill>
                <a:srgbClr val="FF00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6073775" y="4191000"/>
            <a:ext cx="1094105" cy="1206500"/>
            <a:chOff x="6073775" y="4191000"/>
            <a:chExt cx="1094105" cy="1206500"/>
          </a:xfrm>
        </p:grpSpPr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13525" y="4897373"/>
              <a:ext cx="1041400" cy="152400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6113525" y="4897373"/>
              <a:ext cx="1041400" cy="152400"/>
            </a:xfrm>
            <a:custGeom>
              <a:avLst/>
              <a:gdLst/>
              <a:ahLst/>
              <a:cxnLst/>
              <a:rect l="l" t="t" r="r" b="b"/>
              <a:pathLst>
                <a:path w="1041400" h="152400">
                  <a:moveTo>
                    <a:pt x="0" y="152400"/>
                  </a:moveTo>
                  <a:lnTo>
                    <a:pt x="1041400" y="152400"/>
                  </a:lnTo>
                  <a:lnTo>
                    <a:pt x="1041400" y="0"/>
                  </a:lnTo>
                  <a:lnTo>
                    <a:pt x="0" y="0"/>
                  </a:lnTo>
                  <a:lnTo>
                    <a:pt x="0" y="152400"/>
                  </a:lnTo>
                  <a:close/>
                </a:path>
              </a:pathLst>
            </a:custGeom>
            <a:ln w="12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199250" y="4854638"/>
              <a:ext cx="158750" cy="236537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6199250" y="4854638"/>
              <a:ext cx="158750" cy="236854"/>
            </a:xfrm>
            <a:custGeom>
              <a:avLst/>
              <a:gdLst/>
              <a:ahLst/>
              <a:cxnLst/>
              <a:rect l="l" t="t" r="r" b="b"/>
              <a:pathLst>
                <a:path w="158750" h="236854">
                  <a:moveTo>
                    <a:pt x="0" y="236537"/>
                  </a:moveTo>
                  <a:lnTo>
                    <a:pt x="158750" y="236537"/>
                  </a:lnTo>
                  <a:lnTo>
                    <a:pt x="158750" y="0"/>
                  </a:lnTo>
                  <a:lnTo>
                    <a:pt x="0" y="0"/>
                  </a:lnTo>
                  <a:lnTo>
                    <a:pt x="0" y="236537"/>
                  </a:lnTo>
                  <a:close/>
                </a:path>
              </a:pathLst>
            </a:custGeom>
            <a:ln w="12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113525" y="4197349"/>
              <a:ext cx="1041400" cy="155575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6113525" y="4197349"/>
              <a:ext cx="1041400" cy="155575"/>
            </a:xfrm>
            <a:custGeom>
              <a:avLst/>
              <a:gdLst/>
              <a:ahLst/>
              <a:cxnLst/>
              <a:rect l="l" t="t" r="r" b="b"/>
              <a:pathLst>
                <a:path w="1041400" h="155575">
                  <a:moveTo>
                    <a:pt x="0" y="155575"/>
                  </a:moveTo>
                  <a:lnTo>
                    <a:pt x="1041400" y="155575"/>
                  </a:lnTo>
                  <a:lnTo>
                    <a:pt x="1041400" y="0"/>
                  </a:lnTo>
                  <a:lnTo>
                    <a:pt x="0" y="0"/>
                  </a:lnTo>
                  <a:lnTo>
                    <a:pt x="0" y="155575"/>
                  </a:lnTo>
                  <a:close/>
                </a:path>
              </a:pathLst>
            </a:custGeom>
            <a:ln w="12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910450" y="4854638"/>
              <a:ext cx="157162" cy="236537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6910450" y="4854638"/>
              <a:ext cx="157480" cy="236854"/>
            </a:xfrm>
            <a:custGeom>
              <a:avLst/>
              <a:gdLst/>
              <a:ahLst/>
              <a:cxnLst/>
              <a:rect l="l" t="t" r="r" b="b"/>
              <a:pathLst>
                <a:path w="157479" h="236854">
                  <a:moveTo>
                    <a:pt x="0" y="236537"/>
                  </a:moveTo>
                  <a:lnTo>
                    <a:pt x="157162" y="236537"/>
                  </a:lnTo>
                  <a:lnTo>
                    <a:pt x="157162" y="0"/>
                  </a:lnTo>
                  <a:lnTo>
                    <a:pt x="0" y="0"/>
                  </a:lnTo>
                  <a:lnTo>
                    <a:pt x="0" y="236537"/>
                  </a:lnTo>
                  <a:close/>
                </a:path>
              </a:pathLst>
            </a:custGeom>
            <a:ln w="12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6276974" y="4973573"/>
              <a:ext cx="741680" cy="411480"/>
            </a:xfrm>
            <a:custGeom>
              <a:avLst/>
              <a:gdLst/>
              <a:ahLst/>
              <a:cxnLst/>
              <a:rect l="l" t="t" r="r" b="b"/>
              <a:pathLst>
                <a:path w="741679" h="411479">
                  <a:moveTo>
                    <a:pt x="0" y="39750"/>
                  </a:moveTo>
                  <a:lnTo>
                    <a:pt x="23749" y="50800"/>
                  </a:lnTo>
                  <a:lnTo>
                    <a:pt x="53975" y="60325"/>
                  </a:lnTo>
                  <a:lnTo>
                    <a:pt x="76200" y="88900"/>
                  </a:lnTo>
                  <a:lnTo>
                    <a:pt x="84200" y="117475"/>
                  </a:lnTo>
                  <a:lnTo>
                    <a:pt x="90550" y="155575"/>
                  </a:lnTo>
                  <a:lnTo>
                    <a:pt x="90550" y="192150"/>
                  </a:lnTo>
                  <a:lnTo>
                    <a:pt x="61975" y="192150"/>
                  </a:lnTo>
                  <a:lnTo>
                    <a:pt x="39624" y="192150"/>
                  </a:lnTo>
                  <a:lnTo>
                    <a:pt x="15875" y="192150"/>
                  </a:lnTo>
                  <a:lnTo>
                    <a:pt x="39624" y="174625"/>
                  </a:lnTo>
                  <a:lnTo>
                    <a:pt x="61975" y="174625"/>
                  </a:lnTo>
                  <a:lnTo>
                    <a:pt x="84200" y="192150"/>
                  </a:lnTo>
                  <a:lnTo>
                    <a:pt x="106425" y="230250"/>
                  </a:lnTo>
                  <a:lnTo>
                    <a:pt x="114300" y="258825"/>
                  </a:lnTo>
                  <a:lnTo>
                    <a:pt x="114300" y="287400"/>
                  </a:lnTo>
                  <a:lnTo>
                    <a:pt x="98425" y="323976"/>
                  </a:lnTo>
                  <a:lnTo>
                    <a:pt x="61975" y="335025"/>
                  </a:lnTo>
                  <a:lnTo>
                    <a:pt x="39624" y="335025"/>
                  </a:lnTo>
                  <a:lnTo>
                    <a:pt x="39624" y="306450"/>
                  </a:lnTo>
                  <a:lnTo>
                    <a:pt x="61975" y="314451"/>
                  </a:lnTo>
                  <a:lnTo>
                    <a:pt x="76200" y="352551"/>
                  </a:lnTo>
                  <a:lnTo>
                    <a:pt x="76200" y="392175"/>
                  </a:lnTo>
                  <a:lnTo>
                    <a:pt x="53975" y="400176"/>
                  </a:lnTo>
                  <a:lnTo>
                    <a:pt x="96900" y="411225"/>
                  </a:lnTo>
                </a:path>
                <a:path w="741679" h="411479">
                  <a:moveTo>
                    <a:pt x="741426" y="0"/>
                  </a:moveTo>
                  <a:lnTo>
                    <a:pt x="716026" y="12700"/>
                  </a:lnTo>
                  <a:lnTo>
                    <a:pt x="685800" y="23875"/>
                  </a:lnTo>
                  <a:lnTo>
                    <a:pt x="663575" y="53975"/>
                  </a:lnTo>
                  <a:lnTo>
                    <a:pt x="655701" y="85725"/>
                  </a:lnTo>
                  <a:lnTo>
                    <a:pt x="649351" y="127000"/>
                  </a:lnTo>
                  <a:lnTo>
                    <a:pt x="649351" y="168275"/>
                  </a:lnTo>
                  <a:lnTo>
                    <a:pt x="677926" y="168275"/>
                  </a:lnTo>
                  <a:lnTo>
                    <a:pt x="700151" y="168275"/>
                  </a:lnTo>
                  <a:lnTo>
                    <a:pt x="723900" y="168275"/>
                  </a:lnTo>
                  <a:lnTo>
                    <a:pt x="700151" y="147700"/>
                  </a:lnTo>
                  <a:lnTo>
                    <a:pt x="677926" y="147700"/>
                  </a:lnTo>
                  <a:lnTo>
                    <a:pt x="655701" y="168275"/>
                  </a:lnTo>
                  <a:lnTo>
                    <a:pt x="633476" y="211200"/>
                  </a:lnTo>
                  <a:lnTo>
                    <a:pt x="627126" y="242950"/>
                  </a:lnTo>
                  <a:lnTo>
                    <a:pt x="627126" y="274700"/>
                  </a:lnTo>
                  <a:lnTo>
                    <a:pt x="641350" y="315975"/>
                  </a:lnTo>
                  <a:lnTo>
                    <a:pt x="677926" y="327151"/>
                  </a:lnTo>
                  <a:lnTo>
                    <a:pt x="700151" y="327151"/>
                  </a:lnTo>
                  <a:lnTo>
                    <a:pt x="700151" y="295401"/>
                  </a:lnTo>
                  <a:lnTo>
                    <a:pt x="677926" y="304926"/>
                  </a:lnTo>
                  <a:lnTo>
                    <a:pt x="663575" y="347725"/>
                  </a:lnTo>
                  <a:lnTo>
                    <a:pt x="663575" y="389000"/>
                  </a:lnTo>
                  <a:lnTo>
                    <a:pt x="685800" y="398525"/>
                  </a:lnTo>
                  <a:lnTo>
                    <a:pt x="643001" y="411225"/>
                  </a:lnTo>
                </a:path>
              </a:pathLst>
            </a:custGeom>
            <a:ln w="253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6080124" y="4359274"/>
              <a:ext cx="1081405" cy="161925"/>
            </a:xfrm>
            <a:custGeom>
              <a:avLst/>
              <a:gdLst/>
              <a:ahLst/>
              <a:cxnLst/>
              <a:rect l="l" t="t" r="r" b="b"/>
              <a:pathLst>
                <a:path w="1081404" h="161925">
                  <a:moveTo>
                    <a:pt x="1081024" y="0"/>
                  </a:moveTo>
                  <a:lnTo>
                    <a:pt x="23749" y="0"/>
                  </a:lnTo>
                  <a:lnTo>
                    <a:pt x="30099" y="71500"/>
                  </a:lnTo>
                  <a:lnTo>
                    <a:pt x="0" y="101600"/>
                  </a:lnTo>
                  <a:lnTo>
                    <a:pt x="39624" y="87375"/>
                  </a:lnTo>
                  <a:lnTo>
                    <a:pt x="79375" y="115950"/>
                  </a:lnTo>
                  <a:lnTo>
                    <a:pt x="118999" y="101600"/>
                  </a:lnTo>
                  <a:lnTo>
                    <a:pt x="169799" y="71500"/>
                  </a:lnTo>
                  <a:lnTo>
                    <a:pt x="209550" y="101600"/>
                  </a:lnTo>
                  <a:lnTo>
                    <a:pt x="250825" y="101600"/>
                  </a:lnTo>
                  <a:lnTo>
                    <a:pt x="290449" y="87375"/>
                  </a:lnTo>
                  <a:lnTo>
                    <a:pt x="331724" y="71500"/>
                  </a:lnTo>
                  <a:lnTo>
                    <a:pt x="381000" y="57150"/>
                  </a:lnTo>
                  <a:lnTo>
                    <a:pt x="411099" y="71500"/>
                  </a:lnTo>
                  <a:lnTo>
                    <a:pt x="441325" y="87375"/>
                  </a:lnTo>
                  <a:lnTo>
                    <a:pt x="461899" y="131825"/>
                  </a:lnTo>
                  <a:lnTo>
                    <a:pt x="512699" y="131825"/>
                  </a:lnTo>
                  <a:lnTo>
                    <a:pt x="482600" y="115950"/>
                  </a:lnTo>
                  <a:lnTo>
                    <a:pt x="461899" y="71500"/>
                  </a:lnTo>
                  <a:lnTo>
                    <a:pt x="501650" y="57150"/>
                  </a:lnTo>
                  <a:lnTo>
                    <a:pt x="542925" y="57150"/>
                  </a:lnTo>
                  <a:lnTo>
                    <a:pt x="542925" y="101600"/>
                  </a:lnTo>
                  <a:lnTo>
                    <a:pt x="582549" y="71500"/>
                  </a:lnTo>
                  <a:lnTo>
                    <a:pt x="622300" y="71500"/>
                  </a:lnTo>
                  <a:lnTo>
                    <a:pt x="633349" y="115950"/>
                  </a:lnTo>
                  <a:lnTo>
                    <a:pt x="673100" y="101600"/>
                  </a:lnTo>
                  <a:lnTo>
                    <a:pt x="714375" y="71500"/>
                  </a:lnTo>
                  <a:lnTo>
                    <a:pt x="774700" y="71500"/>
                  </a:lnTo>
                  <a:lnTo>
                    <a:pt x="793750" y="115950"/>
                  </a:lnTo>
                  <a:lnTo>
                    <a:pt x="835025" y="115950"/>
                  </a:lnTo>
                  <a:lnTo>
                    <a:pt x="844550" y="161925"/>
                  </a:lnTo>
                  <a:lnTo>
                    <a:pt x="865124" y="115950"/>
                  </a:lnTo>
                  <a:lnTo>
                    <a:pt x="874649" y="71500"/>
                  </a:lnTo>
                  <a:lnTo>
                    <a:pt x="904875" y="57150"/>
                  </a:lnTo>
                  <a:lnTo>
                    <a:pt x="934974" y="57150"/>
                  </a:lnTo>
                  <a:lnTo>
                    <a:pt x="914400" y="101600"/>
                  </a:lnTo>
                  <a:lnTo>
                    <a:pt x="965200" y="71500"/>
                  </a:lnTo>
                  <a:lnTo>
                    <a:pt x="1004824" y="71500"/>
                  </a:lnTo>
                  <a:lnTo>
                    <a:pt x="1046099" y="101600"/>
                  </a:lnTo>
                  <a:lnTo>
                    <a:pt x="1076325" y="57150"/>
                  </a:lnTo>
                  <a:lnTo>
                    <a:pt x="1081024" y="0"/>
                  </a:lnTo>
                  <a:close/>
                </a:path>
              </a:pathLst>
            </a:custGeom>
            <a:solidFill>
              <a:srgbClr val="66FF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6080124" y="4359274"/>
              <a:ext cx="1081405" cy="161925"/>
            </a:xfrm>
            <a:custGeom>
              <a:avLst/>
              <a:gdLst/>
              <a:ahLst/>
              <a:cxnLst/>
              <a:rect l="l" t="t" r="r" b="b"/>
              <a:pathLst>
                <a:path w="1081404" h="161925">
                  <a:moveTo>
                    <a:pt x="23749" y="0"/>
                  </a:moveTo>
                  <a:lnTo>
                    <a:pt x="1081024" y="0"/>
                  </a:lnTo>
                  <a:lnTo>
                    <a:pt x="1076325" y="57150"/>
                  </a:lnTo>
                  <a:lnTo>
                    <a:pt x="1046099" y="101600"/>
                  </a:lnTo>
                  <a:lnTo>
                    <a:pt x="1004824" y="71500"/>
                  </a:lnTo>
                  <a:lnTo>
                    <a:pt x="965200" y="71500"/>
                  </a:lnTo>
                  <a:lnTo>
                    <a:pt x="914400" y="101600"/>
                  </a:lnTo>
                  <a:lnTo>
                    <a:pt x="934974" y="57150"/>
                  </a:lnTo>
                  <a:lnTo>
                    <a:pt x="904875" y="57150"/>
                  </a:lnTo>
                  <a:lnTo>
                    <a:pt x="874649" y="71500"/>
                  </a:lnTo>
                  <a:lnTo>
                    <a:pt x="865124" y="115950"/>
                  </a:lnTo>
                  <a:lnTo>
                    <a:pt x="844550" y="161925"/>
                  </a:lnTo>
                  <a:lnTo>
                    <a:pt x="835025" y="115950"/>
                  </a:lnTo>
                  <a:lnTo>
                    <a:pt x="793750" y="115950"/>
                  </a:lnTo>
                  <a:lnTo>
                    <a:pt x="774700" y="71500"/>
                  </a:lnTo>
                  <a:lnTo>
                    <a:pt x="744474" y="71500"/>
                  </a:lnTo>
                  <a:lnTo>
                    <a:pt x="714375" y="71500"/>
                  </a:lnTo>
                  <a:lnTo>
                    <a:pt x="673100" y="101600"/>
                  </a:lnTo>
                  <a:lnTo>
                    <a:pt x="633349" y="115950"/>
                  </a:lnTo>
                  <a:lnTo>
                    <a:pt x="622300" y="71500"/>
                  </a:lnTo>
                  <a:lnTo>
                    <a:pt x="582549" y="71500"/>
                  </a:lnTo>
                  <a:lnTo>
                    <a:pt x="542925" y="101600"/>
                  </a:lnTo>
                  <a:lnTo>
                    <a:pt x="542925" y="57150"/>
                  </a:lnTo>
                  <a:lnTo>
                    <a:pt x="501650" y="57150"/>
                  </a:lnTo>
                  <a:lnTo>
                    <a:pt x="461899" y="71500"/>
                  </a:lnTo>
                  <a:lnTo>
                    <a:pt x="482600" y="115950"/>
                  </a:lnTo>
                  <a:lnTo>
                    <a:pt x="512699" y="131825"/>
                  </a:lnTo>
                  <a:lnTo>
                    <a:pt x="461899" y="131825"/>
                  </a:lnTo>
                  <a:lnTo>
                    <a:pt x="441325" y="87375"/>
                  </a:lnTo>
                  <a:lnTo>
                    <a:pt x="411099" y="71500"/>
                  </a:lnTo>
                  <a:lnTo>
                    <a:pt x="381000" y="57150"/>
                  </a:lnTo>
                  <a:lnTo>
                    <a:pt x="331724" y="71500"/>
                  </a:lnTo>
                  <a:lnTo>
                    <a:pt x="290449" y="87375"/>
                  </a:lnTo>
                  <a:lnTo>
                    <a:pt x="250825" y="101600"/>
                  </a:lnTo>
                  <a:lnTo>
                    <a:pt x="209550" y="101600"/>
                  </a:lnTo>
                  <a:lnTo>
                    <a:pt x="169799" y="71500"/>
                  </a:lnTo>
                  <a:lnTo>
                    <a:pt x="118999" y="101600"/>
                  </a:lnTo>
                  <a:lnTo>
                    <a:pt x="79375" y="115950"/>
                  </a:lnTo>
                  <a:lnTo>
                    <a:pt x="39624" y="87375"/>
                  </a:lnTo>
                  <a:lnTo>
                    <a:pt x="0" y="101600"/>
                  </a:lnTo>
                  <a:lnTo>
                    <a:pt x="30099" y="71500"/>
                  </a:lnTo>
                  <a:lnTo>
                    <a:pt x="23749" y="0"/>
                  </a:lnTo>
                </a:path>
              </a:pathLst>
            </a:custGeom>
            <a:ln w="12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6080124" y="4686299"/>
              <a:ext cx="1081405" cy="205104"/>
            </a:xfrm>
            <a:custGeom>
              <a:avLst/>
              <a:gdLst/>
              <a:ahLst/>
              <a:cxnLst/>
              <a:rect l="l" t="t" r="r" b="b"/>
              <a:pathLst>
                <a:path w="1081404" h="205104">
                  <a:moveTo>
                    <a:pt x="844550" y="0"/>
                  </a:moveTo>
                  <a:lnTo>
                    <a:pt x="835025" y="55499"/>
                  </a:lnTo>
                  <a:lnTo>
                    <a:pt x="793750" y="55499"/>
                  </a:lnTo>
                  <a:lnTo>
                    <a:pt x="774700" y="111125"/>
                  </a:lnTo>
                  <a:lnTo>
                    <a:pt x="714375" y="111125"/>
                  </a:lnTo>
                  <a:lnTo>
                    <a:pt x="673100" y="74549"/>
                  </a:lnTo>
                  <a:lnTo>
                    <a:pt x="633349" y="55499"/>
                  </a:lnTo>
                  <a:lnTo>
                    <a:pt x="622300" y="111125"/>
                  </a:lnTo>
                  <a:lnTo>
                    <a:pt x="582549" y="111125"/>
                  </a:lnTo>
                  <a:lnTo>
                    <a:pt x="542925" y="74549"/>
                  </a:lnTo>
                  <a:lnTo>
                    <a:pt x="542925" y="131699"/>
                  </a:lnTo>
                  <a:lnTo>
                    <a:pt x="501650" y="131699"/>
                  </a:lnTo>
                  <a:lnTo>
                    <a:pt x="461899" y="111125"/>
                  </a:lnTo>
                  <a:lnTo>
                    <a:pt x="482600" y="55499"/>
                  </a:lnTo>
                  <a:lnTo>
                    <a:pt x="512699" y="36449"/>
                  </a:lnTo>
                  <a:lnTo>
                    <a:pt x="461899" y="36449"/>
                  </a:lnTo>
                  <a:lnTo>
                    <a:pt x="441325" y="93599"/>
                  </a:lnTo>
                  <a:lnTo>
                    <a:pt x="411099" y="111125"/>
                  </a:lnTo>
                  <a:lnTo>
                    <a:pt x="381000" y="131699"/>
                  </a:lnTo>
                  <a:lnTo>
                    <a:pt x="331724" y="111125"/>
                  </a:lnTo>
                  <a:lnTo>
                    <a:pt x="290449" y="93599"/>
                  </a:lnTo>
                  <a:lnTo>
                    <a:pt x="250825" y="74549"/>
                  </a:lnTo>
                  <a:lnTo>
                    <a:pt x="209550" y="74549"/>
                  </a:lnTo>
                  <a:lnTo>
                    <a:pt x="169799" y="111125"/>
                  </a:lnTo>
                  <a:lnTo>
                    <a:pt x="118999" y="74549"/>
                  </a:lnTo>
                  <a:lnTo>
                    <a:pt x="79375" y="55499"/>
                  </a:lnTo>
                  <a:lnTo>
                    <a:pt x="39624" y="93599"/>
                  </a:lnTo>
                  <a:lnTo>
                    <a:pt x="0" y="74549"/>
                  </a:lnTo>
                  <a:lnTo>
                    <a:pt x="30099" y="111125"/>
                  </a:lnTo>
                  <a:lnTo>
                    <a:pt x="23749" y="204724"/>
                  </a:lnTo>
                  <a:lnTo>
                    <a:pt x="1081024" y="204724"/>
                  </a:lnTo>
                  <a:lnTo>
                    <a:pt x="1076325" y="131699"/>
                  </a:lnTo>
                  <a:lnTo>
                    <a:pt x="1046099" y="74549"/>
                  </a:lnTo>
                  <a:lnTo>
                    <a:pt x="1004824" y="111125"/>
                  </a:lnTo>
                  <a:lnTo>
                    <a:pt x="965200" y="111125"/>
                  </a:lnTo>
                  <a:lnTo>
                    <a:pt x="914400" y="74549"/>
                  </a:lnTo>
                  <a:lnTo>
                    <a:pt x="934974" y="131699"/>
                  </a:lnTo>
                  <a:lnTo>
                    <a:pt x="904875" y="131699"/>
                  </a:lnTo>
                  <a:lnTo>
                    <a:pt x="874649" y="111125"/>
                  </a:lnTo>
                  <a:lnTo>
                    <a:pt x="865124" y="55499"/>
                  </a:lnTo>
                  <a:lnTo>
                    <a:pt x="844550" y="0"/>
                  </a:lnTo>
                  <a:close/>
                </a:path>
              </a:pathLst>
            </a:custGeom>
            <a:solidFill>
              <a:srgbClr val="66FF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6080124" y="4686299"/>
              <a:ext cx="1081405" cy="205104"/>
            </a:xfrm>
            <a:custGeom>
              <a:avLst/>
              <a:gdLst/>
              <a:ahLst/>
              <a:cxnLst/>
              <a:rect l="l" t="t" r="r" b="b"/>
              <a:pathLst>
                <a:path w="1081404" h="205104">
                  <a:moveTo>
                    <a:pt x="23749" y="204724"/>
                  </a:moveTo>
                  <a:lnTo>
                    <a:pt x="1081024" y="204724"/>
                  </a:lnTo>
                  <a:lnTo>
                    <a:pt x="1076325" y="131699"/>
                  </a:lnTo>
                  <a:lnTo>
                    <a:pt x="1046099" y="74549"/>
                  </a:lnTo>
                  <a:lnTo>
                    <a:pt x="1004824" y="111125"/>
                  </a:lnTo>
                  <a:lnTo>
                    <a:pt x="965200" y="111125"/>
                  </a:lnTo>
                  <a:lnTo>
                    <a:pt x="914400" y="74549"/>
                  </a:lnTo>
                  <a:lnTo>
                    <a:pt x="934974" y="131699"/>
                  </a:lnTo>
                  <a:lnTo>
                    <a:pt x="904875" y="131699"/>
                  </a:lnTo>
                  <a:lnTo>
                    <a:pt x="874649" y="111125"/>
                  </a:lnTo>
                  <a:lnTo>
                    <a:pt x="865124" y="55499"/>
                  </a:lnTo>
                  <a:lnTo>
                    <a:pt x="844550" y="0"/>
                  </a:lnTo>
                  <a:lnTo>
                    <a:pt x="835025" y="55499"/>
                  </a:lnTo>
                  <a:lnTo>
                    <a:pt x="793750" y="55499"/>
                  </a:lnTo>
                  <a:lnTo>
                    <a:pt x="774700" y="111125"/>
                  </a:lnTo>
                  <a:lnTo>
                    <a:pt x="744474" y="111125"/>
                  </a:lnTo>
                  <a:lnTo>
                    <a:pt x="714375" y="111125"/>
                  </a:lnTo>
                  <a:lnTo>
                    <a:pt x="673100" y="74549"/>
                  </a:lnTo>
                  <a:lnTo>
                    <a:pt x="633349" y="55499"/>
                  </a:lnTo>
                  <a:lnTo>
                    <a:pt x="622300" y="111125"/>
                  </a:lnTo>
                  <a:lnTo>
                    <a:pt x="582549" y="111125"/>
                  </a:lnTo>
                  <a:lnTo>
                    <a:pt x="542925" y="74549"/>
                  </a:lnTo>
                  <a:lnTo>
                    <a:pt x="542925" y="131699"/>
                  </a:lnTo>
                  <a:lnTo>
                    <a:pt x="501650" y="131699"/>
                  </a:lnTo>
                  <a:lnTo>
                    <a:pt x="461899" y="111125"/>
                  </a:lnTo>
                  <a:lnTo>
                    <a:pt x="482600" y="55499"/>
                  </a:lnTo>
                  <a:lnTo>
                    <a:pt x="512699" y="36449"/>
                  </a:lnTo>
                  <a:lnTo>
                    <a:pt x="461899" y="36449"/>
                  </a:lnTo>
                  <a:lnTo>
                    <a:pt x="441325" y="93599"/>
                  </a:lnTo>
                  <a:lnTo>
                    <a:pt x="411099" y="111125"/>
                  </a:lnTo>
                  <a:lnTo>
                    <a:pt x="381000" y="131699"/>
                  </a:lnTo>
                  <a:lnTo>
                    <a:pt x="331724" y="111125"/>
                  </a:lnTo>
                  <a:lnTo>
                    <a:pt x="290449" y="93599"/>
                  </a:lnTo>
                  <a:lnTo>
                    <a:pt x="250825" y="74549"/>
                  </a:lnTo>
                  <a:lnTo>
                    <a:pt x="209550" y="74549"/>
                  </a:lnTo>
                  <a:lnTo>
                    <a:pt x="169799" y="111125"/>
                  </a:lnTo>
                  <a:lnTo>
                    <a:pt x="118999" y="74549"/>
                  </a:lnTo>
                  <a:lnTo>
                    <a:pt x="79375" y="55499"/>
                  </a:lnTo>
                  <a:lnTo>
                    <a:pt x="39624" y="93599"/>
                  </a:lnTo>
                  <a:lnTo>
                    <a:pt x="0" y="74549"/>
                  </a:lnTo>
                  <a:lnTo>
                    <a:pt x="30099" y="111125"/>
                  </a:lnTo>
                  <a:lnTo>
                    <a:pt x="23749" y="204724"/>
                  </a:lnTo>
                </a:path>
              </a:pathLst>
            </a:custGeom>
            <a:ln w="12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6450075" y="4527549"/>
              <a:ext cx="386080" cy="152400"/>
            </a:xfrm>
            <a:custGeom>
              <a:avLst/>
              <a:gdLst/>
              <a:ahLst/>
              <a:cxnLst/>
              <a:rect l="l" t="t" r="r" b="b"/>
              <a:pathLst>
                <a:path w="386079" h="152400">
                  <a:moveTo>
                    <a:pt x="192785" y="0"/>
                  </a:moveTo>
                  <a:lnTo>
                    <a:pt x="0" y="76200"/>
                  </a:lnTo>
                  <a:lnTo>
                    <a:pt x="192785" y="152400"/>
                  </a:lnTo>
                  <a:lnTo>
                    <a:pt x="192785" y="114300"/>
                  </a:lnTo>
                  <a:lnTo>
                    <a:pt x="385699" y="114300"/>
                  </a:lnTo>
                  <a:lnTo>
                    <a:pt x="385699" y="38100"/>
                  </a:lnTo>
                  <a:lnTo>
                    <a:pt x="192785" y="38100"/>
                  </a:lnTo>
                  <a:lnTo>
                    <a:pt x="19278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6450075" y="4527549"/>
              <a:ext cx="386080" cy="152400"/>
            </a:xfrm>
            <a:custGeom>
              <a:avLst/>
              <a:gdLst/>
              <a:ahLst/>
              <a:cxnLst/>
              <a:rect l="l" t="t" r="r" b="b"/>
              <a:pathLst>
                <a:path w="386079" h="152400">
                  <a:moveTo>
                    <a:pt x="0" y="76200"/>
                  </a:moveTo>
                  <a:lnTo>
                    <a:pt x="192785" y="0"/>
                  </a:lnTo>
                  <a:lnTo>
                    <a:pt x="192785" y="38100"/>
                  </a:lnTo>
                  <a:lnTo>
                    <a:pt x="385699" y="38100"/>
                  </a:lnTo>
                  <a:lnTo>
                    <a:pt x="385699" y="114300"/>
                  </a:lnTo>
                  <a:lnTo>
                    <a:pt x="192785" y="114300"/>
                  </a:lnTo>
                  <a:lnTo>
                    <a:pt x="192785" y="152400"/>
                  </a:lnTo>
                  <a:lnTo>
                    <a:pt x="0" y="76200"/>
                  </a:lnTo>
                  <a:close/>
                </a:path>
              </a:pathLst>
            </a:custGeom>
            <a:ln w="12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0" name="object 4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610604" y="5559425"/>
            <a:ext cx="236220" cy="253123"/>
          </a:xfrm>
          <a:prstGeom prst="rect">
            <a:avLst/>
          </a:prstGeom>
        </p:spPr>
      </p:pic>
      <p:sp>
        <p:nvSpPr>
          <p:cNvPr id="41" name="object 41"/>
          <p:cNvSpPr/>
          <p:nvPr/>
        </p:nvSpPr>
        <p:spPr>
          <a:xfrm>
            <a:off x="6537325" y="5892800"/>
            <a:ext cx="158750" cy="149225"/>
          </a:xfrm>
          <a:custGeom>
            <a:avLst/>
            <a:gdLst/>
            <a:ahLst/>
            <a:cxnLst/>
            <a:rect l="l" t="t" r="r" b="b"/>
            <a:pathLst>
              <a:path w="158750" h="149225">
                <a:moveTo>
                  <a:pt x="0" y="149225"/>
                </a:moveTo>
                <a:lnTo>
                  <a:pt x="79375" y="0"/>
                </a:lnTo>
                <a:lnTo>
                  <a:pt x="158750" y="149225"/>
                </a:lnTo>
                <a:lnTo>
                  <a:pt x="0" y="149225"/>
                </a:lnTo>
                <a:close/>
              </a:path>
            </a:pathLst>
          </a:custGeom>
          <a:ln w="12698">
            <a:solidFill>
              <a:srgbClr val="000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6227826" y="5434012"/>
            <a:ext cx="840105" cy="727075"/>
          </a:xfrm>
          <a:prstGeom prst="rect">
            <a:avLst/>
          </a:prstGeom>
          <a:ln w="12698">
            <a:solidFill>
              <a:srgbClr val="000000"/>
            </a:solidFill>
          </a:ln>
        </p:spPr>
        <p:txBody>
          <a:bodyPr vert="horz" wrap="square" lIns="0" tIns="920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725"/>
              </a:spcBef>
            </a:pPr>
            <a:endParaRPr sz="2000">
              <a:latin typeface="Times New Roman"/>
              <a:cs typeface="Times New Roman"/>
            </a:endParaRPr>
          </a:p>
          <a:p>
            <a:pPr marL="473075">
              <a:lnSpc>
                <a:spcPct val="100000"/>
              </a:lnSpc>
            </a:pPr>
            <a:r>
              <a:rPr sz="2000" b="1" spc="-50" dirty="0">
                <a:solidFill>
                  <a:srgbClr val="000080"/>
                </a:solidFill>
                <a:latin typeface="Arial"/>
                <a:cs typeface="Arial"/>
              </a:rPr>
              <a:t>P</a:t>
            </a:r>
            <a:endParaRPr sz="2000">
              <a:latin typeface="Arial"/>
              <a:cs typeface="Arial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6276975" y="5486400"/>
            <a:ext cx="762000" cy="304800"/>
          </a:xfrm>
          <a:custGeom>
            <a:avLst/>
            <a:gdLst/>
            <a:ahLst/>
            <a:cxnLst/>
            <a:rect l="l" t="t" r="r" b="b"/>
            <a:pathLst>
              <a:path w="762000" h="304800">
                <a:moveTo>
                  <a:pt x="0" y="304800"/>
                </a:moveTo>
                <a:lnTo>
                  <a:pt x="3477" y="263442"/>
                </a:lnTo>
                <a:lnTo>
                  <a:pt x="13608" y="223775"/>
                </a:lnTo>
                <a:lnTo>
                  <a:pt x="29938" y="186162"/>
                </a:lnTo>
                <a:lnTo>
                  <a:pt x="52013" y="150966"/>
                </a:lnTo>
                <a:lnTo>
                  <a:pt x="79380" y="118550"/>
                </a:lnTo>
                <a:lnTo>
                  <a:pt x="111585" y="89277"/>
                </a:lnTo>
                <a:lnTo>
                  <a:pt x="148174" y="63512"/>
                </a:lnTo>
                <a:lnTo>
                  <a:pt x="188693" y="41616"/>
                </a:lnTo>
                <a:lnTo>
                  <a:pt x="232689" y="23954"/>
                </a:lnTo>
                <a:lnTo>
                  <a:pt x="279708" y="10888"/>
                </a:lnTo>
                <a:lnTo>
                  <a:pt x="329296" y="2782"/>
                </a:lnTo>
                <a:lnTo>
                  <a:pt x="381000" y="0"/>
                </a:lnTo>
                <a:lnTo>
                  <a:pt x="432703" y="2782"/>
                </a:lnTo>
                <a:lnTo>
                  <a:pt x="482291" y="10888"/>
                </a:lnTo>
                <a:lnTo>
                  <a:pt x="529310" y="23954"/>
                </a:lnTo>
                <a:lnTo>
                  <a:pt x="573306" y="41616"/>
                </a:lnTo>
                <a:lnTo>
                  <a:pt x="613825" y="63512"/>
                </a:lnTo>
                <a:lnTo>
                  <a:pt x="650414" y="89277"/>
                </a:lnTo>
                <a:lnTo>
                  <a:pt x="682619" y="118550"/>
                </a:lnTo>
                <a:lnTo>
                  <a:pt x="709986" y="150966"/>
                </a:lnTo>
                <a:lnTo>
                  <a:pt x="732061" y="186162"/>
                </a:lnTo>
                <a:lnTo>
                  <a:pt x="748391" y="223775"/>
                </a:lnTo>
                <a:lnTo>
                  <a:pt x="758522" y="263442"/>
                </a:lnTo>
                <a:lnTo>
                  <a:pt x="762000" y="304800"/>
                </a:lnTo>
              </a:path>
            </a:pathLst>
          </a:custGeom>
          <a:ln w="25398">
            <a:solidFill>
              <a:srgbClr val="FF00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7151369" y="2204085"/>
            <a:ext cx="1233170" cy="14884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FF0033"/>
                </a:solidFill>
                <a:latin typeface="Arial MT"/>
                <a:cs typeface="Arial MT"/>
              </a:rPr>
              <a:t>Common </a:t>
            </a:r>
            <a:r>
              <a:rPr sz="1600" dirty="0">
                <a:solidFill>
                  <a:srgbClr val="FF0033"/>
                </a:solidFill>
                <a:latin typeface="Arial MT"/>
                <a:cs typeface="Arial MT"/>
              </a:rPr>
              <a:t>biofilms</a:t>
            </a:r>
            <a:r>
              <a:rPr sz="1600" spc="-55" dirty="0">
                <a:solidFill>
                  <a:srgbClr val="FF0033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0033"/>
                </a:solidFill>
                <a:latin typeface="Arial MT"/>
                <a:cs typeface="Arial MT"/>
              </a:rPr>
              <a:t>are</a:t>
            </a:r>
            <a:r>
              <a:rPr sz="1600" spc="-35" dirty="0">
                <a:solidFill>
                  <a:srgbClr val="FF0033"/>
                </a:solidFill>
                <a:latin typeface="Arial MT"/>
                <a:cs typeface="Arial MT"/>
              </a:rPr>
              <a:t> </a:t>
            </a:r>
            <a:r>
              <a:rPr sz="1600" spc="-50" dirty="0">
                <a:solidFill>
                  <a:srgbClr val="FF0033"/>
                </a:solidFill>
                <a:latin typeface="Arial MT"/>
                <a:cs typeface="Arial MT"/>
              </a:rPr>
              <a:t>4 </a:t>
            </a:r>
            <a:r>
              <a:rPr sz="1600" dirty="0">
                <a:solidFill>
                  <a:srgbClr val="FF0033"/>
                </a:solidFill>
                <a:latin typeface="Arial MT"/>
                <a:cs typeface="Arial MT"/>
              </a:rPr>
              <a:t>times</a:t>
            </a:r>
            <a:r>
              <a:rPr sz="1600" spc="-40" dirty="0">
                <a:solidFill>
                  <a:srgbClr val="FF0033"/>
                </a:solidFill>
                <a:latin typeface="Arial MT"/>
                <a:cs typeface="Arial MT"/>
              </a:rPr>
              <a:t> </a:t>
            </a:r>
            <a:r>
              <a:rPr sz="1600" spc="-20" dirty="0">
                <a:solidFill>
                  <a:srgbClr val="FF0033"/>
                </a:solidFill>
                <a:latin typeface="Arial MT"/>
                <a:cs typeface="Arial MT"/>
              </a:rPr>
              <a:t>more </a:t>
            </a:r>
            <a:r>
              <a:rPr sz="1600" spc="-10" dirty="0">
                <a:solidFill>
                  <a:srgbClr val="FF0033"/>
                </a:solidFill>
                <a:latin typeface="Arial MT"/>
                <a:cs typeface="Arial MT"/>
              </a:rPr>
              <a:t>insulating </a:t>
            </a:r>
            <a:r>
              <a:rPr sz="1600" dirty="0">
                <a:solidFill>
                  <a:srgbClr val="FF0033"/>
                </a:solidFill>
                <a:latin typeface="Arial MT"/>
                <a:cs typeface="Arial MT"/>
              </a:rPr>
              <a:t>than</a:t>
            </a:r>
            <a:r>
              <a:rPr sz="1600" spc="-40" dirty="0">
                <a:solidFill>
                  <a:srgbClr val="FF0033"/>
                </a:solidFill>
                <a:latin typeface="Arial MT"/>
                <a:cs typeface="Arial MT"/>
              </a:rPr>
              <a:t> </a:t>
            </a:r>
            <a:r>
              <a:rPr sz="1600" spc="-20" dirty="0">
                <a:solidFill>
                  <a:srgbClr val="FF0033"/>
                </a:solidFill>
                <a:latin typeface="Arial MT"/>
                <a:cs typeface="Arial MT"/>
              </a:rPr>
              <a:t>CaCO3 </a:t>
            </a:r>
            <a:r>
              <a:rPr sz="1600" spc="-10" dirty="0">
                <a:solidFill>
                  <a:srgbClr val="FF0033"/>
                </a:solidFill>
                <a:latin typeface="Arial MT"/>
                <a:cs typeface="Arial MT"/>
              </a:rPr>
              <a:t>scale!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47" name="object 4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570">
              <a:lnSpc>
                <a:spcPts val="1240"/>
              </a:lnSpc>
            </a:pPr>
            <a:fld id="{81D60167-4931-47E6-BA6A-407CBD079E47}" type="slidenum">
              <a:rPr spc="-25" dirty="0"/>
              <a:t>76</a:t>
            </a:fld>
            <a:endParaRPr spc="-25" dirty="0"/>
          </a:p>
        </p:txBody>
      </p:sp>
      <p:sp>
        <p:nvSpPr>
          <p:cNvPr id="45" name="object 45"/>
          <p:cNvSpPr txBox="1"/>
          <p:nvPr/>
        </p:nvSpPr>
        <p:spPr>
          <a:xfrm>
            <a:off x="1526794" y="1643837"/>
            <a:ext cx="3014345" cy="416560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355600" marR="38735" indent="-342900">
              <a:lnSpc>
                <a:spcPct val="90400"/>
              </a:lnSpc>
              <a:spcBef>
                <a:spcPts val="420"/>
              </a:spcBef>
              <a:buFont typeface="Arial MT"/>
              <a:buChar char="•"/>
              <a:tabLst>
                <a:tab pos="355600" algn="l"/>
              </a:tabLst>
            </a:pPr>
            <a:r>
              <a:rPr sz="2800" dirty="0">
                <a:latin typeface="Calibri"/>
                <a:cs typeface="Calibri"/>
              </a:rPr>
              <a:t>More</a:t>
            </a:r>
            <a:r>
              <a:rPr sz="2800" spc="-8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insulating </a:t>
            </a:r>
            <a:r>
              <a:rPr sz="2800" dirty="0">
                <a:latin typeface="Calibri"/>
                <a:cs typeface="Calibri"/>
              </a:rPr>
              <a:t>than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most </a:t>
            </a:r>
            <a:r>
              <a:rPr sz="2800" dirty="0">
                <a:latin typeface="Calibri"/>
                <a:cs typeface="Calibri"/>
              </a:rPr>
              <a:t>common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scales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spc="-50" dirty="0">
                <a:latin typeface="Wingdings"/>
                <a:cs typeface="Wingdings"/>
              </a:rPr>
              <a:t></a:t>
            </a:r>
            <a:endParaRPr sz="2800">
              <a:latin typeface="Wingdings"/>
              <a:cs typeface="Wingdings"/>
            </a:endParaRPr>
          </a:p>
          <a:p>
            <a:pPr marL="355600" marR="69215" indent="-342900">
              <a:lnSpc>
                <a:spcPts val="3020"/>
              </a:lnSpc>
              <a:spcBef>
                <a:spcPts val="695"/>
              </a:spcBef>
              <a:buFont typeface="Arial MT"/>
              <a:buChar char="•"/>
              <a:tabLst>
                <a:tab pos="355600" algn="l"/>
              </a:tabLst>
            </a:pPr>
            <a:r>
              <a:rPr sz="2800" dirty="0">
                <a:latin typeface="Calibri"/>
                <a:cs typeface="Calibri"/>
              </a:rPr>
              <a:t>Reduce</a:t>
            </a:r>
            <a:r>
              <a:rPr sz="2800" spc="-12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heat </a:t>
            </a:r>
            <a:r>
              <a:rPr sz="2800" spc="-10" dirty="0">
                <a:latin typeface="Calibri"/>
                <a:cs typeface="Calibri"/>
              </a:rPr>
              <a:t>transfer</a:t>
            </a:r>
            <a:r>
              <a:rPr sz="2800" spc="-14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efficiency</a:t>
            </a:r>
            <a:endParaRPr sz="2800">
              <a:latin typeface="Calibri"/>
              <a:cs typeface="Calibri"/>
            </a:endParaRPr>
          </a:p>
          <a:p>
            <a:pPr marL="355600" marR="5080" indent="-342900">
              <a:lnSpc>
                <a:spcPts val="3020"/>
              </a:lnSpc>
              <a:spcBef>
                <a:spcPts val="680"/>
              </a:spcBef>
              <a:buFont typeface="Arial MT"/>
              <a:buChar char="•"/>
              <a:tabLst>
                <a:tab pos="355600" algn="l"/>
              </a:tabLst>
            </a:pPr>
            <a:r>
              <a:rPr sz="2800" dirty="0">
                <a:latin typeface="Calibri"/>
                <a:cs typeface="Calibri"/>
              </a:rPr>
              <a:t>Increase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dP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across </a:t>
            </a:r>
            <a:r>
              <a:rPr sz="2800" dirty="0">
                <a:latin typeface="Calibri"/>
                <a:cs typeface="Calibri"/>
              </a:rPr>
              <a:t>heat</a:t>
            </a:r>
            <a:r>
              <a:rPr sz="2800" spc="-8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exchangers</a:t>
            </a:r>
            <a:r>
              <a:rPr sz="2800" spc="70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&amp;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reduce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flow</a:t>
            </a:r>
            <a:endParaRPr sz="2800">
              <a:latin typeface="Calibri"/>
              <a:cs typeface="Calibri"/>
            </a:endParaRPr>
          </a:p>
          <a:p>
            <a:pPr marL="355600" marR="974090" indent="-342900">
              <a:lnSpc>
                <a:spcPts val="3030"/>
              </a:lnSpc>
              <a:spcBef>
                <a:spcPts val="680"/>
              </a:spcBef>
              <a:buFont typeface="Arial MT"/>
              <a:buChar char="•"/>
              <a:tabLst>
                <a:tab pos="355600" algn="l"/>
              </a:tabLst>
            </a:pPr>
            <a:r>
              <a:rPr sz="2800" dirty="0">
                <a:latin typeface="Calibri"/>
                <a:cs typeface="Calibri"/>
              </a:rPr>
              <a:t>Health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risks </a:t>
            </a:r>
            <a:r>
              <a:rPr sz="2800" spc="-10" dirty="0">
                <a:latin typeface="Calibri"/>
                <a:cs typeface="Calibri"/>
              </a:rPr>
              <a:t>(legionella)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2438400" y="177800"/>
            <a:ext cx="6019800" cy="736600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381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00"/>
              </a:spcBef>
            </a:pPr>
            <a:r>
              <a:rPr sz="2400" b="1" spc="-10" dirty="0">
                <a:solidFill>
                  <a:srgbClr val="FFFFCC"/>
                </a:solidFill>
                <a:latin typeface="Arial"/>
                <a:cs typeface="Arial"/>
              </a:rPr>
              <a:t>Biofilms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1447800"/>
            <a:ext cx="4114800" cy="43434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48200" y="1447800"/>
            <a:ext cx="3886200" cy="4314825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905000" y="76200"/>
            <a:ext cx="6781800" cy="1066800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38100" rIns="0" bIns="0" rtlCol="0">
            <a:spAutoFit/>
          </a:bodyPr>
          <a:lstStyle/>
          <a:p>
            <a:pPr marL="1410970" marR="306070" indent="-1099185">
              <a:lnSpc>
                <a:spcPct val="100000"/>
              </a:lnSpc>
              <a:spcBef>
                <a:spcPts val="300"/>
              </a:spcBef>
            </a:pPr>
            <a:r>
              <a:rPr sz="2400" dirty="0">
                <a:latin typeface="Arial"/>
                <a:cs typeface="Arial"/>
              </a:rPr>
              <a:t>Losses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in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Pipelines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due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to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Friction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Head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spc="-50" dirty="0">
                <a:latin typeface="Arial"/>
                <a:cs typeface="Arial"/>
              </a:rPr>
              <a:t>&amp; </a:t>
            </a:r>
            <a:r>
              <a:rPr sz="2400" dirty="0">
                <a:latin typeface="Arial"/>
                <a:cs typeface="Arial"/>
              </a:rPr>
              <a:t>consequent</a:t>
            </a:r>
            <a:r>
              <a:rPr sz="2400" spc="-7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Energy</a:t>
            </a:r>
            <a:r>
              <a:rPr sz="2400" spc="-7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Losses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570">
              <a:lnSpc>
                <a:spcPts val="1240"/>
              </a:lnSpc>
            </a:pPr>
            <a:fld id="{81D60167-4931-47E6-BA6A-407CBD079E47}" type="slidenum">
              <a:rPr spc="-25" dirty="0"/>
              <a:t>77</a:t>
            </a:fld>
            <a:endParaRPr spc="-25"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1981200"/>
            <a:ext cx="4419600" cy="35814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53000" y="1981200"/>
            <a:ext cx="4191000" cy="358140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62000" y="5791200"/>
            <a:ext cx="7504430" cy="650875"/>
          </a:xfrm>
          <a:prstGeom prst="rect">
            <a:avLst/>
          </a:prstGeom>
          <a:ln w="9525">
            <a:solidFill>
              <a:srgbClr val="FF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1440" marR="675640">
              <a:lnSpc>
                <a:spcPct val="100000"/>
              </a:lnSpc>
              <a:spcBef>
                <a:spcPts val="320"/>
              </a:spcBef>
            </a:pPr>
            <a:r>
              <a:rPr sz="1800" b="1" dirty="0">
                <a:solidFill>
                  <a:srgbClr val="0000FF"/>
                </a:solidFill>
                <a:latin typeface="Arial"/>
                <a:cs typeface="Arial"/>
              </a:rPr>
              <a:t>Pump</a:t>
            </a:r>
            <a:r>
              <a:rPr sz="1800" b="1" spc="-1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00FF"/>
                </a:solidFill>
                <a:latin typeface="Arial"/>
                <a:cs typeface="Arial"/>
              </a:rPr>
              <a:t>designed</a:t>
            </a:r>
            <a:r>
              <a:rPr sz="1800" b="1" spc="-1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00FF"/>
                </a:solidFill>
                <a:latin typeface="Arial"/>
                <a:cs typeface="Arial"/>
              </a:rPr>
              <a:t>for</a:t>
            </a:r>
            <a:r>
              <a:rPr sz="1800" b="1" spc="-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00FF"/>
                </a:solidFill>
                <a:latin typeface="Arial"/>
                <a:cs typeface="Arial"/>
              </a:rPr>
              <a:t>630</a:t>
            </a:r>
            <a:r>
              <a:rPr sz="1800" b="1" spc="-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00FF"/>
                </a:solidFill>
                <a:latin typeface="Arial"/>
                <a:cs typeface="Arial"/>
              </a:rPr>
              <a:t>m3/hr</a:t>
            </a:r>
            <a:r>
              <a:rPr sz="1800" b="1" spc="-2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00FF"/>
                </a:solidFill>
                <a:latin typeface="Arial"/>
                <a:cs typeface="Arial"/>
              </a:rPr>
              <a:t>was</a:t>
            </a:r>
            <a:r>
              <a:rPr sz="1800" b="1" spc="-4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00FF"/>
                </a:solidFill>
                <a:latin typeface="Arial"/>
                <a:cs typeface="Arial"/>
              </a:rPr>
              <a:t>delivering</a:t>
            </a:r>
            <a:r>
              <a:rPr sz="1800" b="1" spc="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00FF"/>
                </a:solidFill>
                <a:latin typeface="Arial"/>
                <a:cs typeface="Arial"/>
              </a:rPr>
              <a:t>450</a:t>
            </a:r>
            <a:r>
              <a:rPr sz="1800" b="1" spc="-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00FF"/>
                </a:solidFill>
                <a:latin typeface="Arial"/>
                <a:cs typeface="Arial"/>
              </a:rPr>
              <a:t>m3/hr</a:t>
            </a:r>
            <a:r>
              <a:rPr sz="1800" b="1" spc="-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00FF"/>
                </a:solidFill>
                <a:latin typeface="Arial"/>
                <a:cs typeface="Arial"/>
              </a:rPr>
              <a:t>due</a:t>
            </a:r>
            <a:r>
              <a:rPr sz="1800" b="1" spc="-1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800" b="1" spc="-25" dirty="0">
                <a:solidFill>
                  <a:srgbClr val="0000FF"/>
                </a:solidFill>
                <a:latin typeface="Arial"/>
                <a:cs typeface="Arial"/>
              </a:rPr>
              <a:t>to </a:t>
            </a:r>
            <a:r>
              <a:rPr sz="1800" b="1" dirty="0">
                <a:solidFill>
                  <a:srgbClr val="0000FF"/>
                </a:solidFill>
                <a:latin typeface="Arial"/>
                <a:cs typeface="Arial"/>
              </a:rPr>
              <a:t>Severe fouling.</a:t>
            </a:r>
            <a:r>
              <a:rPr sz="1800" b="1" spc="-5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00FF"/>
                </a:solidFill>
                <a:latin typeface="Arial"/>
                <a:cs typeface="Arial"/>
              </a:rPr>
              <a:t>Corrosion</a:t>
            </a:r>
            <a:r>
              <a:rPr sz="1800" b="1" spc="-4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0000FF"/>
                </a:solidFill>
                <a:latin typeface="Arial"/>
                <a:cs typeface="Arial"/>
              </a:rPr>
              <a:t>products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570">
              <a:lnSpc>
                <a:spcPts val="1240"/>
              </a:lnSpc>
            </a:pPr>
            <a:fld id="{81D60167-4931-47E6-BA6A-407CBD079E47}" type="slidenum">
              <a:rPr spc="-25" dirty="0"/>
              <a:t>78</a:t>
            </a:fld>
            <a:endParaRPr spc="-25" dirty="0"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905000" y="76200"/>
            <a:ext cx="6781800" cy="1066800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38100" rIns="0" bIns="0" rtlCol="0">
            <a:spAutoFit/>
          </a:bodyPr>
          <a:lstStyle/>
          <a:p>
            <a:pPr marL="1410970" marR="306070" indent="-1099185">
              <a:lnSpc>
                <a:spcPct val="100000"/>
              </a:lnSpc>
              <a:spcBef>
                <a:spcPts val="300"/>
              </a:spcBef>
            </a:pPr>
            <a:r>
              <a:rPr sz="2400" dirty="0">
                <a:latin typeface="Arial"/>
                <a:cs typeface="Arial"/>
              </a:rPr>
              <a:t>Losses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in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Pipelines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due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to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Friction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Head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spc="-50" dirty="0">
                <a:latin typeface="Arial"/>
                <a:cs typeface="Arial"/>
              </a:rPr>
              <a:t>&amp; </a:t>
            </a:r>
            <a:r>
              <a:rPr sz="2400" dirty="0">
                <a:latin typeface="Arial"/>
                <a:cs typeface="Arial"/>
              </a:rPr>
              <a:t>consequent</a:t>
            </a:r>
            <a:r>
              <a:rPr sz="2400" spc="-7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Energy</a:t>
            </a:r>
            <a:r>
              <a:rPr sz="2400" spc="-7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Losses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" y="1676400"/>
            <a:ext cx="4267200" cy="323532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76800" y="1676400"/>
            <a:ext cx="4267200" cy="3276600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905000" y="76200"/>
            <a:ext cx="6781800" cy="1066800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38100" rIns="0" bIns="0" rtlCol="0">
            <a:spAutoFit/>
          </a:bodyPr>
          <a:lstStyle/>
          <a:p>
            <a:pPr marL="1410970" marR="306070" indent="-1099185">
              <a:lnSpc>
                <a:spcPct val="100000"/>
              </a:lnSpc>
              <a:spcBef>
                <a:spcPts val="300"/>
              </a:spcBef>
            </a:pPr>
            <a:r>
              <a:rPr sz="2400" dirty="0">
                <a:latin typeface="Arial"/>
                <a:cs typeface="Arial"/>
              </a:rPr>
              <a:t>Losses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in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Pipelines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due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to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Friction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Head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spc="-50" dirty="0">
                <a:latin typeface="Arial"/>
                <a:cs typeface="Arial"/>
              </a:rPr>
              <a:t>&amp; </a:t>
            </a:r>
            <a:r>
              <a:rPr sz="2400" dirty="0">
                <a:latin typeface="Arial"/>
                <a:cs typeface="Arial"/>
              </a:rPr>
              <a:t>consequent</a:t>
            </a:r>
            <a:r>
              <a:rPr sz="2400" spc="-7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Energy</a:t>
            </a:r>
            <a:r>
              <a:rPr sz="2400" spc="-7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Losses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570">
              <a:lnSpc>
                <a:spcPts val="1240"/>
              </a:lnSpc>
            </a:pPr>
            <a:fld id="{81D60167-4931-47E6-BA6A-407CBD079E47}" type="slidenum">
              <a:rPr spc="-25" dirty="0"/>
              <a:t>79</a:t>
            </a:fld>
            <a:endParaRPr spc="-25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0350" y="685797"/>
            <a:ext cx="8512175" cy="60960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23189" y="771271"/>
            <a:ext cx="7855584" cy="5585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67970" indent="-255270">
              <a:lnSpc>
                <a:spcPct val="100000"/>
              </a:lnSpc>
              <a:spcBef>
                <a:spcPts val="95"/>
              </a:spcBef>
              <a:buSzPct val="114285"/>
              <a:buFont typeface="Arial MT"/>
              <a:buChar char="•"/>
              <a:tabLst>
                <a:tab pos="267970" algn="l"/>
              </a:tabLst>
            </a:pPr>
            <a:r>
              <a:rPr sz="2800" b="1" spc="-10" dirty="0">
                <a:latin typeface="Arial"/>
                <a:cs typeface="Arial"/>
              </a:rPr>
              <a:t>Introduction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35"/>
              </a:spcBef>
              <a:buFont typeface="Arial MT"/>
              <a:buChar char="•"/>
            </a:pPr>
            <a:endParaRPr sz="2800">
              <a:latin typeface="Arial"/>
              <a:cs typeface="Arial"/>
            </a:endParaRPr>
          </a:p>
          <a:p>
            <a:pPr marL="234315" indent="-221615">
              <a:lnSpc>
                <a:spcPct val="100000"/>
              </a:lnSpc>
              <a:buFont typeface="Arial MT"/>
              <a:buChar char="•"/>
              <a:tabLst>
                <a:tab pos="234315" algn="l"/>
              </a:tabLst>
            </a:pPr>
            <a:r>
              <a:rPr sz="2800" b="1" dirty="0">
                <a:latin typeface="Arial"/>
                <a:cs typeface="Arial"/>
              </a:rPr>
              <a:t>Cooling</a:t>
            </a:r>
            <a:r>
              <a:rPr sz="2800" b="1" spc="-110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Water</a:t>
            </a:r>
            <a:r>
              <a:rPr sz="2800" b="1" spc="-125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System</a:t>
            </a:r>
            <a:r>
              <a:rPr sz="2800" b="1" spc="-85" dirty="0">
                <a:latin typeface="Arial"/>
                <a:cs typeface="Arial"/>
              </a:rPr>
              <a:t> </a:t>
            </a:r>
            <a:r>
              <a:rPr sz="2800" b="1" spc="-10" dirty="0">
                <a:latin typeface="Arial"/>
                <a:cs typeface="Arial"/>
              </a:rPr>
              <a:t>Problems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40"/>
              </a:spcBef>
              <a:buFont typeface="Arial MT"/>
              <a:buChar char="•"/>
            </a:pPr>
            <a:endParaRPr sz="2800">
              <a:latin typeface="Arial"/>
              <a:cs typeface="Arial"/>
            </a:endParaRPr>
          </a:p>
          <a:p>
            <a:pPr marL="234315" indent="-221615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234315" algn="l"/>
              </a:tabLst>
            </a:pPr>
            <a:r>
              <a:rPr sz="2800" b="1" dirty="0">
                <a:latin typeface="Arial"/>
                <a:cs typeface="Arial"/>
              </a:rPr>
              <a:t>Scaling</a:t>
            </a:r>
            <a:r>
              <a:rPr sz="2800" b="1" spc="-100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in</a:t>
            </a:r>
            <a:r>
              <a:rPr sz="2800" b="1" spc="-100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Cooling</a:t>
            </a:r>
            <a:r>
              <a:rPr sz="2800" b="1" spc="-70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Water</a:t>
            </a:r>
            <a:r>
              <a:rPr sz="2800" b="1" spc="-100" dirty="0">
                <a:latin typeface="Arial"/>
                <a:cs typeface="Arial"/>
              </a:rPr>
              <a:t> </a:t>
            </a:r>
            <a:r>
              <a:rPr sz="2800" b="1" spc="-10" dirty="0">
                <a:latin typeface="Arial"/>
                <a:cs typeface="Arial"/>
              </a:rPr>
              <a:t>Systems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35"/>
              </a:spcBef>
              <a:buFont typeface="Arial MT"/>
              <a:buChar char="•"/>
            </a:pPr>
            <a:endParaRPr sz="2800">
              <a:latin typeface="Arial"/>
              <a:cs typeface="Arial"/>
            </a:endParaRPr>
          </a:p>
          <a:p>
            <a:pPr marL="234315" indent="-221615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234315" algn="l"/>
              </a:tabLst>
            </a:pPr>
            <a:r>
              <a:rPr sz="2800" b="1" spc="-10" dirty="0">
                <a:latin typeface="Arial"/>
                <a:cs typeface="Arial"/>
              </a:rPr>
              <a:t>Fouling/Biofouling</a:t>
            </a:r>
            <a:r>
              <a:rPr sz="2800" b="1" spc="-55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in</a:t>
            </a:r>
            <a:r>
              <a:rPr sz="2800" b="1" spc="-100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Cooling</a:t>
            </a:r>
            <a:r>
              <a:rPr sz="2800" b="1" spc="-80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Water</a:t>
            </a:r>
            <a:r>
              <a:rPr sz="2800" b="1" spc="-95" dirty="0">
                <a:latin typeface="Arial"/>
                <a:cs typeface="Arial"/>
              </a:rPr>
              <a:t> </a:t>
            </a:r>
            <a:r>
              <a:rPr sz="2800" b="1" spc="-10" dirty="0">
                <a:latin typeface="Arial"/>
                <a:cs typeface="Arial"/>
              </a:rPr>
              <a:t>Systems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40"/>
              </a:spcBef>
              <a:buFont typeface="Arial MT"/>
              <a:buChar char="•"/>
            </a:pPr>
            <a:endParaRPr sz="2800">
              <a:latin typeface="Arial"/>
              <a:cs typeface="Arial"/>
            </a:endParaRPr>
          </a:p>
          <a:p>
            <a:pPr marL="234315" indent="-221615">
              <a:lnSpc>
                <a:spcPct val="100000"/>
              </a:lnSpc>
              <a:buFont typeface="Arial MT"/>
              <a:buChar char="•"/>
              <a:tabLst>
                <a:tab pos="234315" algn="l"/>
              </a:tabLst>
            </a:pPr>
            <a:r>
              <a:rPr sz="2800" b="1" dirty="0">
                <a:latin typeface="Arial"/>
                <a:cs typeface="Arial"/>
              </a:rPr>
              <a:t>Corrosion</a:t>
            </a:r>
            <a:r>
              <a:rPr sz="2800" b="1" spc="-95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in</a:t>
            </a:r>
            <a:r>
              <a:rPr sz="2800" b="1" spc="-110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Cooling</a:t>
            </a:r>
            <a:r>
              <a:rPr sz="2800" b="1" spc="-90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Water</a:t>
            </a:r>
            <a:r>
              <a:rPr sz="2800" b="1" spc="-100" dirty="0">
                <a:latin typeface="Arial"/>
                <a:cs typeface="Arial"/>
              </a:rPr>
              <a:t> </a:t>
            </a:r>
            <a:r>
              <a:rPr sz="2800" b="1" spc="-10" dirty="0">
                <a:latin typeface="Arial"/>
                <a:cs typeface="Arial"/>
              </a:rPr>
              <a:t>Systems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40"/>
              </a:spcBef>
              <a:buFont typeface="Arial MT"/>
              <a:buChar char="•"/>
            </a:pPr>
            <a:endParaRPr sz="2800">
              <a:latin typeface="Arial"/>
              <a:cs typeface="Arial"/>
            </a:endParaRPr>
          </a:p>
          <a:p>
            <a:pPr marL="233679" indent="-220979">
              <a:lnSpc>
                <a:spcPct val="100000"/>
              </a:lnSpc>
              <a:buFont typeface="Arial MT"/>
              <a:buChar char="•"/>
              <a:tabLst>
                <a:tab pos="233679" algn="l"/>
              </a:tabLst>
            </a:pPr>
            <a:r>
              <a:rPr sz="2800" b="1" dirty="0">
                <a:latin typeface="Arial"/>
                <a:cs typeface="Arial"/>
              </a:rPr>
              <a:t>Cooling</a:t>
            </a:r>
            <a:r>
              <a:rPr sz="2800" b="1" spc="-120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Water</a:t>
            </a:r>
            <a:r>
              <a:rPr sz="2800" b="1" spc="-135" dirty="0">
                <a:latin typeface="Arial"/>
                <a:cs typeface="Arial"/>
              </a:rPr>
              <a:t> </a:t>
            </a:r>
            <a:r>
              <a:rPr sz="2800" b="1" spc="-10" dirty="0">
                <a:latin typeface="Arial"/>
                <a:cs typeface="Arial"/>
              </a:rPr>
              <a:t>Treatment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45"/>
              </a:spcBef>
              <a:buFont typeface="Arial MT"/>
              <a:buChar char="•"/>
            </a:pPr>
            <a:endParaRPr sz="2800">
              <a:latin typeface="Arial"/>
              <a:cs typeface="Arial"/>
            </a:endParaRPr>
          </a:p>
          <a:p>
            <a:pPr marL="234315" indent="-221615">
              <a:lnSpc>
                <a:spcPct val="100000"/>
              </a:lnSpc>
              <a:buFont typeface="Arial MT"/>
              <a:buChar char="•"/>
              <a:tabLst>
                <a:tab pos="234315" algn="l"/>
              </a:tabLst>
            </a:pPr>
            <a:r>
              <a:rPr sz="2800" b="1" dirty="0">
                <a:latin typeface="Arial"/>
                <a:cs typeface="Arial"/>
              </a:rPr>
              <a:t>Monitoring</a:t>
            </a:r>
            <a:r>
              <a:rPr sz="2800" b="1" spc="-95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of</a:t>
            </a:r>
            <a:r>
              <a:rPr sz="2800" b="1" spc="-95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Cooling</a:t>
            </a:r>
            <a:r>
              <a:rPr sz="2800" b="1" spc="-90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Water</a:t>
            </a:r>
            <a:r>
              <a:rPr sz="2800" b="1" spc="-100" dirty="0">
                <a:latin typeface="Arial"/>
                <a:cs typeface="Arial"/>
              </a:rPr>
              <a:t> </a:t>
            </a:r>
            <a:r>
              <a:rPr sz="2800" b="1" spc="-10" dirty="0">
                <a:latin typeface="Arial"/>
                <a:cs typeface="Arial"/>
              </a:rPr>
              <a:t>Systems</a:t>
            </a:r>
            <a:endParaRPr sz="28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667000" y="44513"/>
            <a:ext cx="3700779" cy="52260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3556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80"/>
              </a:spcBef>
            </a:pPr>
            <a:r>
              <a:rPr sz="2800" dirty="0">
                <a:solidFill>
                  <a:srgbClr val="C00000"/>
                </a:solidFill>
                <a:latin typeface="Arial"/>
                <a:cs typeface="Arial"/>
              </a:rPr>
              <a:t>Presentation</a:t>
            </a:r>
            <a:r>
              <a:rPr sz="2800" spc="-17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C00000"/>
                </a:solidFill>
                <a:latin typeface="Arial"/>
                <a:cs typeface="Arial"/>
              </a:rPr>
              <a:t>Outline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981200" y="152400"/>
            <a:ext cx="4648200" cy="762000"/>
          </a:xfrm>
          <a:prstGeom prst="rect">
            <a:avLst/>
          </a:prstGeom>
          <a:solidFill>
            <a:srgbClr val="009900"/>
          </a:solidFill>
          <a:ln w="9525">
            <a:solidFill>
              <a:srgbClr val="000000"/>
            </a:solidFill>
          </a:ln>
        </p:spPr>
        <p:txBody>
          <a:bodyPr vert="horz" wrap="square" lIns="0" tIns="7620" rIns="0" bIns="0" rtlCol="0">
            <a:spAutoFit/>
          </a:bodyPr>
          <a:lstStyle/>
          <a:p>
            <a:pPr marR="75565" algn="ctr">
              <a:lnSpc>
                <a:spcPct val="100000"/>
              </a:lnSpc>
              <a:spcBef>
                <a:spcPts val="60"/>
              </a:spcBef>
            </a:pPr>
            <a:r>
              <a:rPr sz="2400" b="1" dirty="0">
                <a:solidFill>
                  <a:srgbClr val="FFFFCC"/>
                </a:solidFill>
                <a:latin typeface="Arial"/>
                <a:cs typeface="Arial"/>
              </a:rPr>
              <a:t>CASES</a:t>
            </a:r>
            <a:r>
              <a:rPr sz="2400" b="1" spc="-20" dirty="0">
                <a:solidFill>
                  <a:srgbClr val="FFFFCC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CC"/>
                </a:solidFill>
                <a:latin typeface="Arial"/>
                <a:cs typeface="Arial"/>
              </a:rPr>
              <a:t>OF</a:t>
            </a:r>
            <a:r>
              <a:rPr sz="2400" b="1" spc="-60" dirty="0">
                <a:solidFill>
                  <a:srgbClr val="FFFFCC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CC"/>
                </a:solidFill>
                <a:latin typeface="Arial"/>
                <a:cs typeface="Arial"/>
              </a:rPr>
              <a:t>CORROSION</a:t>
            </a:r>
            <a:r>
              <a:rPr sz="2400" b="1" spc="-35" dirty="0">
                <a:solidFill>
                  <a:srgbClr val="FFFFCC"/>
                </a:solidFill>
                <a:latin typeface="Arial"/>
                <a:cs typeface="Arial"/>
              </a:rPr>
              <a:t> </a:t>
            </a:r>
            <a:r>
              <a:rPr sz="2400" b="1" spc="-25" dirty="0">
                <a:solidFill>
                  <a:srgbClr val="FFFFCC"/>
                </a:solidFill>
                <a:latin typeface="Arial"/>
                <a:cs typeface="Arial"/>
              </a:rPr>
              <a:t>IN</a:t>
            </a:r>
            <a:endParaRPr sz="2400">
              <a:latin typeface="Arial"/>
              <a:cs typeface="Arial"/>
            </a:endParaRPr>
          </a:p>
          <a:p>
            <a:pPr marL="3175" algn="ctr">
              <a:lnSpc>
                <a:spcPct val="100000"/>
              </a:lnSpc>
            </a:pPr>
            <a:r>
              <a:rPr sz="2400" b="1" dirty="0">
                <a:solidFill>
                  <a:srgbClr val="FFFFCC"/>
                </a:solidFill>
                <a:latin typeface="Arial"/>
                <a:cs typeface="Arial"/>
              </a:rPr>
              <a:t>CONDENSER</a:t>
            </a:r>
            <a:r>
              <a:rPr sz="2400" b="1" spc="-130" dirty="0">
                <a:solidFill>
                  <a:srgbClr val="FFFFCC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FFFFCC"/>
                </a:solidFill>
                <a:latin typeface="Arial"/>
                <a:cs typeface="Arial"/>
              </a:rPr>
              <a:t>TUBES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200" y="1600263"/>
            <a:ext cx="7696200" cy="455447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018133" y="6428614"/>
            <a:ext cx="7031990" cy="307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285"/>
              </a:lnSpc>
            </a:pPr>
            <a:r>
              <a:rPr sz="20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MICROBIOLOGICAL</a:t>
            </a:r>
            <a:r>
              <a:rPr sz="2000" b="1" spc="-14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CORROSION</a:t>
            </a:r>
            <a:r>
              <a:rPr sz="2000" b="1" spc="-5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OF</a:t>
            </a:r>
            <a:r>
              <a:rPr sz="2000" b="1" spc="-9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0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CONDENSER</a:t>
            </a:r>
            <a:r>
              <a:rPr sz="2000" b="1" spc="-5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000" b="1" spc="-20" dirty="0">
                <a:solidFill>
                  <a:srgbClr val="FF0000"/>
                </a:solidFill>
                <a:latin typeface="Times New Roman"/>
                <a:cs typeface="Times New Roman"/>
              </a:rPr>
              <a:t>TUBE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981200" y="152400"/>
            <a:ext cx="4648200" cy="762000"/>
          </a:xfrm>
          <a:prstGeom prst="rect">
            <a:avLst/>
          </a:prstGeom>
          <a:solidFill>
            <a:srgbClr val="009900"/>
          </a:solidFill>
          <a:ln w="9525">
            <a:solidFill>
              <a:srgbClr val="000000"/>
            </a:solidFill>
          </a:ln>
        </p:spPr>
        <p:txBody>
          <a:bodyPr vert="horz" wrap="square" lIns="0" tIns="7620" rIns="0" bIns="0" rtlCol="0">
            <a:spAutoFit/>
          </a:bodyPr>
          <a:lstStyle/>
          <a:p>
            <a:pPr marR="75565" algn="ctr">
              <a:lnSpc>
                <a:spcPct val="100000"/>
              </a:lnSpc>
              <a:spcBef>
                <a:spcPts val="60"/>
              </a:spcBef>
            </a:pPr>
            <a:r>
              <a:rPr sz="2400" b="1" dirty="0">
                <a:solidFill>
                  <a:srgbClr val="FFFFCC"/>
                </a:solidFill>
                <a:latin typeface="Arial"/>
                <a:cs typeface="Arial"/>
              </a:rPr>
              <a:t>CASES</a:t>
            </a:r>
            <a:r>
              <a:rPr sz="2400" b="1" spc="-20" dirty="0">
                <a:solidFill>
                  <a:srgbClr val="FFFFCC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CC"/>
                </a:solidFill>
                <a:latin typeface="Arial"/>
                <a:cs typeface="Arial"/>
              </a:rPr>
              <a:t>OF</a:t>
            </a:r>
            <a:r>
              <a:rPr sz="2400" b="1" spc="-60" dirty="0">
                <a:solidFill>
                  <a:srgbClr val="FFFFCC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CC"/>
                </a:solidFill>
                <a:latin typeface="Arial"/>
                <a:cs typeface="Arial"/>
              </a:rPr>
              <a:t>CORROSION</a:t>
            </a:r>
            <a:r>
              <a:rPr sz="2400" b="1" spc="-35" dirty="0">
                <a:solidFill>
                  <a:srgbClr val="FFFFCC"/>
                </a:solidFill>
                <a:latin typeface="Arial"/>
                <a:cs typeface="Arial"/>
              </a:rPr>
              <a:t> </a:t>
            </a:r>
            <a:r>
              <a:rPr sz="2400" b="1" spc="-25" dirty="0">
                <a:solidFill>
                  <a:srgbClr val="FFFFCC"/>
                </a:solidFill>
                <a:latin typeface="Arial"/>
                <a:cs typeface="Arial"/>
              </a:rPr>
              <a:t>IN</a:t>
            </a:r>
            <a:endParaRPr sz="2400">
              <a:latin typeface="Arial"/>
              <a:cs typeface="Arial"/>
            </a:endParaRPr>
          </a:p>
          <a:p>
            <a:pPr marL="3175" algn="ctr">
              <a:lnSpc>
                <a:spcPct val="100000"/>
              </a:lnSpc>
            </a:pPr>
            <a:r>
              <a:rPr sz="2400" b="1" dirty="0">
                <a:solidFill>
                  <a:srgbClr val="FFFFCC"/>
                </a:solidFill>
                <a:latin typeface="Arial"/>
                <a:cs typeface="Arial"/>
              </a:rPr>
              <a:t>CONDENSER</a:t>
            </a:r>
            <a:r>
              <a:rPr sz="2400" b="1" spc="-130" dirty="0">
                <a:solidFill>
                  <a:srgbClr val="FFFFCC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FFFFCC"/>
                </a:solidFill>
                <a:latin typeface="Arial"/>
                <a:cs typeface="Arial"/>
              </a:rPr>
              <a:t>TUBES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2000" y="1828800"/>
            <a:ext cx="7391400" cy="4448175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457325" y="6425603"/>
            <a:ext cx="6150610" cy="281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z="1800" b="1" dirty="0">
                <a:solidFill>
                  <a:srgbClr val="FF0000"/>
                </a:solidFill>
                <a:latin typeface="Arial"/>
                <a:cs typeface="Arial"/>
              </a:rPr>
              <a:t>CORROSION</a:t>
            </a:r>
            <a:r>
              <a:rPr sz="1800" b="1" spc="-6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0000"/>
                </a:solidFill>
                <a:latin typeface="Arial"/>
                <a:cs typeface="Arial"/>
              </a:rPr>
              <a:t>&amp;</a:t>
            </a:r>
            <a:r>
              <a:rPr sz="1800" b="1" spc="-5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0000"/>
                </a:solidFill>
                <a:latin typeface="Arial"/>
                <a:cs typeface="Arial"/>
              </a:rPr>
              <a:t>FOULING</a:t>
            </a:r>
            <a:r>
              <a:rPr sz="1800" b="1" spc="-7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0000"/>
                </a:solidFill>
                <a:latin typeface="Arial"/>
                <a:cs typeface="Arial"/>
              </a:rPr>
              <a:t>IN</a:t>
            </a:r>
            <a:r>
              <a:rPr sz="1800" b="1" spc="-6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0000"/>
                </a:solidFill>
                <a:latin typeface="Arial"/>
                <a:cs typeface="Arial"/>
              </a:rPr>
              <a:t>CW</a:t>
            </a:r>
            <a:r>
              <a:rPr sz="1800" b="1" spc="-5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0000"/>
                </a:solidFill>
                <a:latin typeface="Arial"/>
                <a:cs typeface="Arial"/>
              </a:rPr>
              <a:t>MAKEUP</a:t>
            </a:r>
            <a:r>
              <a:rPr sz="1800" b="1" spc="-3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b="1" spc="-50" dirty="0">
                <a:solidFill>
                  <a:srgbClr val="FF0000"/>
                </a:solidFill>
                <a:latin typeface="Arial"/>
                <a:cs typeface="Arial"/>
              </a:rPr>
              <a:t>WATER</a:t>
            </a:r>
            <a:r>
              <a:rPr sz="1800" b="1" spc="-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0000"/>
                </a:solidFill>
                <a:latin typeface="Arial"/>
                <a:cs typeface="Arial"/>
              </a:rPr>
              <a:t>PIPES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981200" y="152400"/>
            <a:ext cx="4648200" cy="762000"/>
          </a:xfrm>
          <a:prstGeom prst="rect">
            <a:avLst/>
          </a:prstGeom>
          <a:solidFill>
            <a:srgbClr val="009900"/>
          </a:solidFill>
          <a:ln w="9525">
            <a:solidFill>
              <a:srgbClr val="000000"/>
            </a:solidFill>
          </a:ln>
        </p:spPr>
        <p:txBody>
          <a:bodyPr vert="horz" wrap="square" lIns="0" tIns="7620" rIns="0" bIns="0" rtlCol="0">
            <a:spAutoFit/>
          </a:bodyPr>
          <a:lstStyle/>
          <a:p>
            <a:pPr marR="75565" algn="ctr">
              <a:lnSpc>
                <a:spcPct val="100000"/>
              </a:lnSpc>
              <a:spcBef>
                <a:spcPts val="60"/>
              </a:spcBef>
            </a:pPr>
            <a:r>
              <a:rPr sz="2400" b="1" dirty="0">
                <a:solidFill>
                  <a:srgbClr val="FFFFCC"/>
                </a:solidFill>
                <a:latin typeface="Arial"/>
                <a:cs typeface="Arial"/>
              </a:rPr>
              <a:t>CASES</a:t>
            </a:r>
            <a:r>
              <a:rPr sz="2400" b="1" spc="-20" dirty="0">
                <a:solidFill>
                  <a:srgbClr val="FFFFCC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CC"/>
                </a:solidFill>
                <a:latin typeface="Arial"/>
                <a:cs typeface="Arial"/>
              </a:rPr>
              <a:t>OF</a:t>
            </a:r>
            <a:r>
              <a:rPr sz="2400" b="1" spc="-60" dirty="0">
                <a:solidFill>
                  <a:srgbClr val="FFFFCC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CC"/>
                </a:solidFill>
                <a:latin typeface="Arial"/>
                <a:cs typeface="Arial"/>
              </a:rPr>
              <a:t>CORROSION</a:t>
            </a:r>
            <a:r>
              <a:rPr sz="2400" b="1" spc="-35" dirty="0">
                <a:solidFill>
                  <a:srgbClr val="FFFFCC"/>
                </a:solidFill>
                <a:latin typeface="Arial"/>
                <a:cs typeface="Arial"/>
              </a:rPr>
              <a:t> </a:t>
            </a:r>
            <a:r>
              <a:rPr sz="2400" b="1" spc="-25" dirty="0">
                <a:solidFill>
                  <a:srgbClr val="FFFFCC"/>
                </a:solidFill>
                <a:latin typeface="Arial"/>
                <a:cs typeface="Arial"/>
              </a:rPr>
              <a:t>IN</a:t>
            </a:r>
            <a:endParaRPr sz="2400">
              <a:latin typeface="Arial"/>
              <a:cs typeface="Arial"/>
            </a:endParaRPr>
          </a:p>
          <a:p>
            <a:pPr marL="3175" algn="ctr">
              <a:lnSpc>
                <a:spcPct val="100000"/>
              </a:lnSpc>
            </a:pPr>
            <a:r>
              <a:rPr sz="2400" b="1" dirty="0">
                <a:solidFill>
                  <a:srgbClr val="FFFFCC"/>
                </a:solidFill>
                <a:latin typeface="Arial"/>
                <a:cs typeface="Arial"/>
              </a:rPr>
              <a:t>CONDENSER</a:t>
            </a:r>
            <a:r>
              <a:rPr sz="2400" b="1" spc="-130" dirty="0">
                <a:solidFill>
                  <a:srgbClr val="FFFFCC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FFFFCC"/>
                </a:solidFill>
                <a:latin typeface="Arial"/>
                <a:cs typeface="Arial"/>
              </a:rPr>
              <a:t>TUBES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200" y="1905000"/>
            <a:ext cx="7391400" cy="4410075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474088" y="6425603"/>
            <a:ext cx="6116955" cy="281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z="1800" b="1" dirty="0">
                <a:solidFill>
                  <a:srgbClr val="FF0000"/>
                </a:solidFill>
                <a:latin typeface="Arial"/>
                <a:cs typeface="Arial"/>
              </a:rPr>
              <a:t>CORROSION</a:t>
            </a:r>
            <a:r>
              <a:rPr sz="1800" b="1" spc="-7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0000"/>
                </a:solidFill>
                <a:latin typeface="Arial"/>
                <a:cs typeface="Arial"/>
              </a:rPr>
              <a:t>&amp;</a:t>
            </a:r>
            <a:r>
              <a:rPr sz="1800" b="1" spc="-6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0000"/>
                </a:solidFill>
                <a:latin typeface="Arial"/>
                <a:cs typeface="Arial"/>
              </a:rPr>
              <a:t>BIOFOULING</a:t>
            </a:r>
            <a:r>
              <a:rPr sz="1800" b="1" spc="-8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0000"/>
                </a:solidFill>
                <a:latin typeface="Arial"/>
                <a:cs typeface="Arial"/>
              </a:rPr>
              <a:t>OF</a:t>
            </a:r>
            <a:r>
              <a:rPr sz="1800" b="1" spc="-7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0000"/>
                </a:solidFill>
                <a:latin typeface="Arial"/>
                <a:cs typeface="Arial"/>
              </a:rPr>
              <a:t>RAW</a:t>
            </a:r>
            <a:r>
              <a:rPr sz="1800" b="1" spc="-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b="1" spc="-50" dirty="0">
                <a:solidFill>
                  <a:srgbClr val="FF0000"/>
                </a:solidFill>
                <a:latin typeface="Arial"/>
                <a:cs typeface="Arial"/>
              </a:rPr>
              <a:t>WATER</a:t>
            </a:r>
            <a:r>
              <a:rPr sz="1800" b="1" spc="-3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0000"/>
                </a:solidFill>
                <a:latin typeface="Arial"/>
                <a:cs typeface="Arial"/>
              </a:rPr>
              <a:t>PIPELINE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981200" y="152400"/>
            <a:ext cx="4648200" cy="762000"/>
          </a:xfrm>
          <a:prstGeom prst="rect">
            <a:avLst/>
          </a:prstGeom>
          <a:solidFill>
            <a:srgbClr val="009900"/>
          </a:solidFill>
          <a:ln w="9525">
            <a:solidFill>
              <a:srgbClr val="000000"/>
            </a:solidFill>
          </a:ln>
        </p:spPr>
        <p:txBody>
          <a:bodyPr vert="horz" wrap="square" lIns="0" tIns="7620" rIns="0" bIns="0" rtlCol="0">
            <a:spAutoFit/>
          </a:bodyPr>
          <a:lstStyle/>
          <a:p>
            <a:pPr marR="75565" algn="ctr">
              <a:lnSpc>
                <a:spcPct val="100000"/>
              </a:lnSpc>
              <a:spcBef>
                <a:spcPts val="60"/>
              </a:spcBef>
            </a:pPr>
            <a:r>
              <a:rPr sz="2400" b="1" dirty="0">
                <a:solidFill>
                  <a:srgbClr val="FFFFCC"/>
                </a:solidFill>
                <a:latin typeface="Arial"/>
                <a:cs typeface="Arial"/>
              </a:rPr>
              <a:t>CASES</a:t>
            </a:r>
            <a:r>
              <a:rPr sz="2400" b="1" spc="-20" dirty="0">
                <a:solidFill>
                  <a:srgbClr val="FFFFCC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CC"/>
                </a:solidFill>
                <a:latin typeface="Arial"/>
                <a:cs typeface="Arial"/>
              </a:rPr>
              <a:t>OF</a:t>
            </a:r>
            <a:r>
              <a:rPr sz="2400" b="1" spc="-60" dirty="0">
                <a:solidFill>
                  <a:srgbClr val="FFFFCC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CC"/>
                </a:solidFill>
                <a:latin typeface="Arial"/>
                <a:cs typeface="Arial"/>
              </a:rPr>
              <a:t>CORROSION</a:t>
            </a:r>
            <a:r>
              <a:rPr sz="2400" b="1" spc="-35" dirty="0">
                <a:solidFill>
                  <a:srgbClr val="FFFFCC"/>
                </a:solidFill>
                <a:latin typeface="Arial"/>
                <a:cs typeface="Arial"/>
              </a:rPr>
              <a:t> </a:t>
            </a:r>
            <a:r>
              <a:rPr sz="2400" b="1" spc="-25" dirty="0">
                <a:solidFill>
                  <a:srgbClr val="FFFFCC"/>
                </a:solidFill>
                <a:latin typeface="Arial"/>
                <a:cs typeface="Arial"/>
              </a:rPr>
              <a:t>IN</a:t>
            </a:r>
            <a:endParaRPr sz="2400">
              <a:latin typeface="Arial"/>
              <a:cs typeface="Arial"/>
            </a:endParaRPr>
          </a:p>
          <a:p>
            <a:pPr marL="3175" algn="ctr">
              <a:lnSpc>
                <a:spcPct val="100000"/>
              </a:lnSpc>
            </a:pPr>
            <a:r>
              <a:rPr sz="2400" b="1" dirty="0">
                <a:solidFill>
                  <a:srgbClr val="FFFFCC"/>
                </a:solidFill>
                <a:latin typeface="Arial"/>
                <a:cs typeface="Arial"/>
              </a:rPr>
              <a:t>CONDENSER</a:t>
            </a:r>
            <a:r>
              <a:rPr sz="2400" b="1" spc="-130" dirty="0">
                <a:solidFill>
                  <a:srgbClr val="FFFFCC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FFFFCC"/>
                </a:solidFill>
                <a:latin typeface="Arial"/>
                <a:cs typeface="Arial"/>
              </a:rPr>
              <a:t>TUBES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0" y="1036269"/>
            <a:ext cx="6400800" cy="5024755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304794" y="6425603"/>
            <a:ext cx="2459990" cy="281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z="1800" b="1" spc="-10" dirty="0">
                <a:solidFill>
                  <a:srgbClr val="FF0000"/>
                </a:solidFill>
                <a:latin typeface="Arial"/>
                <a:cs typeface="Arial"/>
              </a:rPr>
              <a:t>Tuberculation</a:t>
            </a:r>
            <a:r>
              <a:rPr sz="1800" b="1" spc="-6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0000"/>
                </a:solidFill>
                <a:latin typeface="Arial"/>
                <a:cs typeface="Arial"/>
              </a:rPr>
              <a:t>in</a:t>
            </a:r>
            <a:r>
              <a:rPr sz="1800" b="1" spc="-3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FF0000"/>
                </a:solidFill>
                <a:latin typeface="Arial"/>
                <a:cs typeface="Arial"/>
              </a:rPr>
              <a:t>Pipes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95400" y="277812"/>
            <a:ext cx="7391400" cy="713105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26034" rIns="0" bIns="0" rtlCol="0">
            <a:spAutoFit/>
          </a:bodyPr>
          <a:lstStyle/>
          <a:p>
            <a:pPr marL="6350" algn="ctr">
              <a:lnSpc>
                <a:spcPct val="100000"/>
              </a:lnSpc>
              <a:spcBef>
                <a:spcPts val="204"/>
              </a:spcBef>
            </a:pPr>
            <a:r>
              <a:rPr sz="2400" dirty="0"/>
              <a:t>Fouling</a:t>
            </a:r>
            <a:r>
              <a:rPr sz="2400" spc="-55" dirty="0"/>
              <a:t> </a:t>
            </a:r>
            <a:r>
              <a:rPr sz="2400" dirty="0"/>
              <a:t>of</a:t>
            </a:r>
            <a:r>
              <a:rPr sz="2400" spc="-50" dirty="0"/>
              <a:t> </a:t>
            </a:r>
            <a:r>
              <a:rPr sz="2400" dirty="0"/>
              <a:t>PVC</a:t>
            </a:r>
            <a:r>
              <a:rPr sz="2400" spc="-25" dirty="0"/>
              <a:t> </a:t>
            </a:r>
            <a:r>
              <a:rPr sz="2400" dirty="0"/>
              <a:t>Film</a:t>
            </a:r>
            <a:r>
              <a:rPr sz="2400" spc="-40" dirty="0"/>
              <a:t> </a:t>
            </a:r>
            <a:r>
              <a:rPr sz="2400" dirty="0"/>
              <a:t>Type</a:t>
            </a:r>
            <a:r>
              <a:rPr sz="2400" spc="-35" dirty="0"/>
              <a:t> </a:t>
            </a:r>
            <a:r>
              <a:rPr sz="2400" dirty="0"/>
              <a:t>Fills</a:t>
            </a:r>
            <a:r>
              <a:rPr sz="2400" spc="-40" dirty="0"/>
              <a:t> </a:t>
            </a:r>
            <a:r>
              <a:rPr sz="2400" dirty="0"/>
              <a:t>of</a:t>
            </a:r>
            <a:r>
              <a:rPr sz="2400" spc="-40" dirty="0"/>
              <a:t> </a:t>
            </a:r>
            <a:r>
              <a:rPr sz="2400" spc="-25" dirty="0"/>
              <a:t>CT</a:t>
            </a:r>
            <a:endParaRPr sz="240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1295400"/>
            <a:ext cx="3810000" cy="23622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29200" y="1295400"/>
            <a:ext cx="3581400" cy="228600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76800" y="3810000"/>
            <a:ext cx="3886200" cy="2451100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228600" y="3886200"/>
            <a:ext cx="7793355" cy="2819400"/>
            <a:chOff x="228600" y="3886200"/>
            <a:chExt cx="7793355" cy="2819400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8600" y="3886200"/>
              <a:ext cx="3962400" cy="244157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600200" y="6324600"/>
              <a:ext cx="6416675" cy="376555"/>
            </a:xfrm>
            <a:custGeom>
              <a:avLst/>
              <a:gdLst/>
              <a:ahLst/>
              <a:cxnLst/>
              <a:rect l="l" t="t" r="r" b="b"/>
              <a:pathLst>
                <a:path w="6416675" h="376554">
                  <a:moveTo>
                    <a:pt x="0" y="376237"/>
                  </a:moveTo>
                  <a:lnTo>
                    <a:pt x="6416675" y="376237"/>
                  </a:lnTo>
                  <a:lnTo>
                    <a:pt x="6416675" y="0"/>
                  </a:lnTo>
                  <a:lnTo>
                    <a:pt x="0" y="0"/>
                  </a:lnTo>
                  <a:lnTo>
                    <a:pt x="0" y="376237"/>
                  </a:lnTo>
                  <a:close/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679194" y="6357203"/>
            <a:ext cx="6247130" cy="3016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Tahoma"/>
                <a:cs typeface="Tahoma"/>
              </a:rPr>
              <a:t>Loss</a:t>
            </a:r>
            <a:r>
              <a:rPr sz="1800" b="1" spc="-40" dirty="0">
                <a:latin typeface="Tahoma"/>
                <a:cs typeface="Tahoma"/>
              </a:rPr>
              <a:t> </a:t>
            </a:r>
            <a:r>
              <a:rPr sz="1800" b="1" dirty="0">
                <a:latin typeface="Tahoma"/>
                <a:cs typeface="Tahoma"/>
              </a:rPr>
              <a:t>of</a:t>
            </a:r>
            <a:r>
              <a:rPr sz="1800" b="1" spc="-25" dirty="0">
                <a:latin typeface="Tahoma"/>
                <a:cs typeface="Tahoma"/>
              </a:rPr>
              <a:t> </a:t>
            </a:r>
            <a:r>
              <a:rPr sz="1800" b="1" dirty="0">
                <a:latin typeface="Tahoma"/>
                <a:cs typeface="Tahoma"/>
              </a:rPr>
              <a:t>around</a:t>
            </a:r>
            <a:r>
              <a:rPr sz="1800" b="1" spc="-35" dirty="0">
                <a:latin typeface="Tahoma"/>
                <a:cs typeface="Tahoma"/>
              </a:rPr>
              <a:t> </a:t>
            </a:r>
            <a:r>
              <a:rPr sz="1800" b="1" dirty="0">
                <a:latin typeface="Tahoma"/>
                <a:cs typeface="Tahoma"/>
              </a:rPr>
              <a:t>Rs.</a:t>
            </a:r>
            <a:r>
              <a:rPr sz="1800" b="1" spc="-20" dirty="0">
                <a:latin typeface="Tahoma"/>
                <a:cs typeface="Tahoma"/>
              </a:rPr>
              <a:t> </a:t>
            </a:r>
            <a:r>
              <a:rPr sz="1800" b="1" dirty="0">
                <a:latin typeface="Tahoma"/>
                <a:cs typeface="Tahoma"/>
              </a:rPr>
              <a:t>1.2</a:t>
            </a:r>
            <a:r>
              <a:rPr sz="1800" b="1" spc="-25" dirty="0">
                <a:latin typeface="Tahoma"/>
                <a:cs typeface="Tahoma"/>
              </a:rPr>
              <a:t> </a:t>
            </a:r>
            <a:r>
              <a:rPr sz="1800" b="1" dirty="0">
                <a:latin typeface="Tahoma"/>
                <a:cs typeface="Tahoma"/>
              </a:rPr>
              <a:t>Crore</a:t>
            </a:r>
            <a:r>
              <a:rPr sz="1800" b="1" spc="-30" dirty="0">
                <a:latin typeface="Tahoma"/>
                <a:cs typeface="Tahoma"/>
              </a:rPr>
              <a:t> </a:t>
            </a:r>
            <a:r>
              <a:rPr sz="1800" b="1" dirty="0">
                <a:latin typeface="Tahoma"/>
                <a:cs typeface="Tahoma"/>
              </a:rPr>
              <a:t>per</a:t>
            </a:r>
            <a:r>
              <a:rPr sz="1800" b="1" spc="-15" dirty="0">
                <a:latin typeface="Tahoma"/>
                <a:cs typeface="Tahoma"/>
              </a:rPr>
              <a:t> </a:t>
            </a:r>
            <a:r>
              <a:rPr sz="1800" b="1" dirty="0">
                <a:latin typeface="Tahoma"/>
                <a:cs typeface="Tahoma"/>
              </a:rPr>
              <a:t>500</a:t>
            </a:r>
            <a:r>
              <a:rPr sz="1800" b="1" spc="-25" dirty="0">
                <a:latin typeface="Tahoma"/>
                <a:cs typeface="Tahoma"/>
              </a:rPr>
              <a:t> </a:t>
            </a:r>
            <a:r>
              <a:rPr sz="1800" b="1" dirty="0">
                <a:latin typeface="Tahoma"/>
                <a:cs typeface="Tahoma"/>
              </a:rPr>
              <a:t>MW</a:t>
            </a:r>
            <a:r>
              <a:rPr sz="1800" b="1" spc="-15" dirty="0">
                <a:latin typeface="Tahoma"/>
                <a:cs typeface="Tahoma"/>
              </a:rPr>
              <a:t> </a:t>
            </a:r>
            <a:r>
              <a:rPr sz="1800" b="1" dirty="0">
                <a:latin typeface="Tahoma"/>
                <a:cs typeface="Tahoma"/>
              </a:rPr>
              <a:t>unit</a:t>
            </a:r>
            <a:r>
              <a:rPr sz="1800" b="1" spc="-40" dirty="0">
                <a:latin typeface="Tahoma"/>
                <a:cs typeface="Tahoma"/>
              </a:rPr>
              <a:t> </a:t>
            </a:r>
            <a:r>
              <a:rPr sz="1800" b="1" dirty="0">
                <a:latin typeface="Tahoma"/>
                <a:cs typeface="Tahoma"/>
              </a:rPr>
              <a:t>per</a:t>
            </a:r>
            <a:r>
              <a:rPr sz="1800" b="1" spc="-15" dirty="0">
                <a:latin typeface="Tahoma"/>
                <a:cs typeface="Tahoma"/>
              </a:rPr>
              <a:t> </a:t>
            </a:r>
            <a:r>
              <a:rPr sz="1800" b="1" spc="-20" dirty="0">
                <a:latin typeface="Tahoma"/>
                <a:cs typeface="Tahoma"/>
              </a:rPr>
              <a:t>year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411718" y="6445541"/>
            <a:ext cx="196215" cy="197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200" spc="-575" dirty="0">
                <a:latin typeface="Arial MT"/>
                <a:cs typeface="Arial MT"/>
              </a:rPr>
              <a:t>8</a:t>
            </a:r>
            <a:r>
              <a:rPr sz="1800" spc="-135" baseline="2314" dirty="0">
                <a:solidFill>
                  <a:srgbClr val="888888"/>
                </a:solidFill>
                <a:latin typeface="Calibri"/>
                <a:cs typeface="Calibri"/>
              </a:rPr>
              <a:t>8</a:t>
            </a:r>
            <a:r>
              <a:rPr sz="1200" spc="-635" dirty="0">
                <a:latin typeface="Arial MT"/>
                <a:cs typeface="Arial MT"/>
              </a:rPr>
              <a:t>3</a:t>
            </a:r>
            <a:r>
              <a:rPr sz="1800" spc="-37" baseline="2314" dirty="0">
                <a:solidFill>
                  <a:srgbClr val="888888"/>
                </a:solidFill>
                <a:latin typeface="Calibri"/>
                <a:cs typeface="Calibri"/>
              </a:rPr>
              <a:t>3</a:t>
            </a:r>
            <a:endParaRPr sz="1800" baseline="2314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411718" y="6445541"/>
            <a:ext cx="196215" cy="197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200" spc="-575" dirty="0">
                <a:latin typeface="Arial MT"/>
                <a:cs typeface="Arial MT"/>
              </a:rPr>
              <a:t>8</a:t>
            </a:r>
            <a:r>
              <a:rPr sz="1800" spc="-135" baseline="2314" dirty="0">
                <a:solidFill>
                  <a:srgbClr val="888888"/>
                </a:solidFill>
                <a:latin typeface="Calibri"/>
                <a:cs typeface="Calibri"/>
              </a:rPr>
              <a:t>8</a:t>
            </a:r>
            <a:r>
              <a:rPr sz="1200" spc="-635" dirty="0">
                <a:latin typeface="Arial MT"/>
                <a:cs typeface="Arial MT"/>
              </a:rPr>
              <a:t>4</a:t>
            </a:r>
            <a:r>
              <a:rPr sz="1800" spc="-37" baseline="2314" dirty="0">
                <a:solidFill>
                  <a:srgbClr val="888888"/>
                </a:solidFill>
                <a:latin typeface="Calibri"/>
                <a:cs typeface="Calibri"/>
              </a:rPr>
              <a:t>4</a:t>
            </a:r>
            <a:endParaRPr sz="1800" baseline="2314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95400" y="277812"/>
            <a:ext cx="7391400" cy="713105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381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00"/>
              </a:spcBef>
            </a:pPr>
            <a:r>
              <a:rPr sz="2400" dirty="0">
                <a:latin typeface="Arial"/>
                <a:cs typeface="Arial"/>
              </a:rPr>
              <a:t>Fouling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of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PVC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Film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spc="-20" dirty="0">
                <a:latin typeface="Arial"/>
                <a:cs typeface="Arial"/>
              </a:rPr>
              <a:t>Type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Fills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of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spc="-25" dirty="0">
                <a:latin typeface="Arial"/>
                <a:cs typeface="Arial"/>
              </a:rPr>
              <a:t>CT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03325" y="1905000"/>
            <a:ext cx="7254875" cy="1323975"/>
          </a:xfrm>
          <a:prstGeom prst="rect">
            <a:avLst/>
          </a:prstGeom>
          <a:ln w="9525">
            <a:solidFill>
              <a:srgbClr val="FF0000"/>
            </a:solidFill>
          </a:ln>
        </p:spPr>
        <p:txBody>
          <a:bodyPr vert="horz" wrap="square" lIns="0" tIns="38735" rIns="0" bIns="0" rtlCol="0">
            <a:spAutoFit/>
          </a:bodyPr>
          <a:lstStyle/>
          <a:p>
            <a:pPr marL="91440" marR="595630">
              <a:lnSpc>
                <a:spcPct val="100000"/>
              </a:lnSpc>
              <a:spcBef>
                <a:spcPts val="305"/>
              </a:spcBef>
            </a:pPr>
            <a:r>
              <a:rPr sz="2000" b="1" dirty="0">
                <a:latin typeface="Arial"/>
                <a:cs typeface="Arial"/>
              </a:rPr>
              <a:t>Need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based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Biocleaning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to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be</a:t>
            </a:r>
            <a:r>
              <a:rPr sz="2000" b="1" spc="-8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Adopted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using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Strong </a:t>
            </a:r>
            <a:r>
              <a:rPr sz="2000" b="1" dirty="0">
                <a:latin typeface="Arial"/>
                <a:cs typeface="Arial"/>
              </a:rPr>
              <a:t>Oxidizing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Biocide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such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as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Chlorine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Dioxide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along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with </a:t>
            </a:r>
            <a:r>
              <a:rPr sz="2000" b="1" dirty="0">
                <a:latin typeface="Arial"/>
                <a:cs typeface="Arial"/>
              </a:rPr>
              <a:t>suitable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dispersant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and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surfactant</a:t>
            </a:r>
            <a:r>
              <a:rPr sz="2000" b="1" spc="-5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will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reduce</a:t>
            </a:r>
            <a:r>
              <a:rPr sz="2000" b="1" spc="-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organic fouling.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570">
              <a:lnSpc>
                <a:spcPts val="1240"/>
              </a:lnSpc>
            </a:pPr>
            <a:fld id="{81D60167-4931-47E6-BA6A-407CBD079E47}" type="slidenum">
              <a:rPr spc="-25" dirty="0"/>
              <a:t>86</a:t>
            </a:fld>
            <a:endParaRPr spc="-25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71600" y="76200"/>
            <a:ext cx="7315200" cy="1143000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22225" rIns="0" bIns="0" rtlCol="0">
            <a:spAutoFit/>
          </a:bodyPr>
          <a:lstStyle/>
          <a:p>
            <a:pPr marL="2080895" marR="1559560" indent="-515620">
              <a:lnSpc>
                <a:spcPct val="100000"/>
              </a:lnSpc>
              <a:spcBef>
                <a:spcPts val="175"/>
              </a:spcBef>
            </a:pPr>
            <a:r>
              <a:rPr sz="2800" spc="-35" dirty="0"/>
              <a:t>FACTORS</a:t>
            </a:r>
            <a:r>
              <a:rPr sz="2800" spc="-120" dirty="0"/>
              <a:t> </a:t>
            </a:r>
            <a:r>
              <a:rPr sz="2800" spc="-10" dirty="0"/>
              <a:t>CONTRIBUTING</a:t>
            </a:r>
            <a:r>
              <a:rPr sz="2800" spc="-85" dirty="0"/>
              <a:t> </a:t>
            </a:r>
            <a:r>
              <a:rPr sz="2800" spc="-25" dirty="0"/>
              <a:t>TO </a:t>
            </a:r>
            <a:r>
              <a:rPr sz="2800" dirty="0"/>
              <a:t>MICROBIAL</a:t>
            </a:r>
            <a:r>
              <a:rPr sz="2800" spc="-140" dirty="0"/>
              <a:t> </a:t>
            </a:r>
            <a:r>
              <a:rPr sz="2800" spc="-10" dirty="0"/>
              <a:t>GROWTH</a:t>
            </a:r>
            <a:endParaRPr sz="2800"/>
          </a:p>
        </p:txBody>
      </p:sp>
      <p:sp>
        <p:nvSpPr>
          <p:cNvPr id="4" name="object 4"/>
          <p:cNvSpPr txBox="1"/>
          <p:nvPr/>
        </p:nvSpPr>
        <p:spPr>
          <a:xfrm>
            <a:off x="459740" y="1491742"/>
            <a:ext cx="7234555" cy="4843145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355600" marR="5080" indent="-342900">
              <a:lnSpc>
                <a:spcPts val="3020"/>
              </a:lnSpc>
              <a:spcBef>
                <a:spcPts val="480"/>
              </a:spcBef>
              <a:buFont typeface="Arial MT"/>
              <a:buChar char="•"/>
              <a:tabLst>
                <a:tab pos="355600" algn="l"/>
              </a:tabLst>
            </a:pPr>
            <a:r>
              <a:rPr sz="2800" b="1" dirty="0">
                <a:solidFill>
                  <a:srgbClr val="0000CC"/>
                </a:solidFill>
                <a:latin typeface="Calibri"/>
                <a:cs typeface="Calibri"/>
              </a:rPr>
              <a:t>Rate</a:t>
            </a:r>
            <a:r>
              <a:rPr sz="2800" b="1" spc="-70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00CC"/>
                </a:solidFill>
                <a:latin typeface="Calibri"/>
                <a:cs typeface="Calibri"/>
              </a:rPr>
              <a:t>of</a:t>
            </a:r>
            <a:r>
              <a:rPr sz="2800" b="1" spc="-90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00CC"/>
                </a:solidFill>
                <a:latin typeface="Calibri"/>
                <a:cs typeface="Calibri"/>
              </a:rPr>
              <a:t>incoming</a:t>
            </a:r>
            <a:r>
              <a:rPr sz="2800" b="1" spc="-85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000CC"/>
                </a:solidFill>
                <a:latin typeface="Calibri"/>
                <a:cs typeface="Calibri"/>
              </a:rPr>
              <a:t>contamination</a:t>
            </a:r>
            <a:r>
              <a:rPr sz="2800" b="1" spc="-85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00CC"/>
                </a:solidFill>
                <a:latin typeface="Calibri"/>
                <a:cs typeface="Calibri"/>
              </a:rPr>
              <a:t>from</a:t>
            </a:r>
            <a:r>
              <a:rPr sz="2800" b="1" spc="-85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00CC"/>
                </a:solidFill>
                <a:latin typeface="Calibri"/>
                <a:cs typeface="Calibri"/>
              </a:rPr>
              <a:t>make</a:t>
            </a:r>
            <a:r>
              <a:rPr sz="2800" b="1" spc="-80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800" b="1" spc="-35" dirty="0">
                <a:solidFill>
                  <a:srgbClr val="0000CC"/>
                </a:solidFill>
                <a:latin typeface="Calibri"/>
                <a:cs typeface="Calibri"/>
              </a:rPr>
              <a:t>up </a:t>
            </a:r>
            <a:r>
              <a:rPr sz="2800" b="1" dirty="0">
                <a:solidFill>
                  <a:srgbClr val="0000CC"/>
                </a:solidFill>
                <a:latin typeface="Calibri"/>
                <a:cs typeface="Calibri"/>
              </a:rPr>
              <a:t>water</a:t>
            </a:r>
            <a:r>
              <a:rPr sz="2800" b="1" spc="-85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00CC"/>
                </a:solidFill>
                <a:latin typeface="Calibri"/>
                <a:cs typeface="Calibri"/>
              </a:rPr>
              <a:t>&amp;</a:t>
            </a:r>
            <a:r>
              <a:rPr sz="2800" b="1" spc="-80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800" b="1" spc="-25" dirty="0">
                <a:solidFill>
                  <a:srgbClr val="0000CC"/>
                </a:solidFill>
                <a:latin typeface="Calibri"/>
                <a:cs typeface="Calibri"/>
              </a:rPr>
              <a:t>air</a:t>
            </a:r>
            <a:endParaRPr sz="28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1750"/>
              </a:spcBef>
              <a:buFont typeface="Arial MT"/>
              <a:buChar char="•"/>
              <a:tabLst>
                <a:tab pos="354965" algn="l"/>
              </a:tabLst>
            </a:pPr>
            <a:r>
              <a:rPr sz="2800" b="1" dirty="0">
                <a:solidFill>
                  <a:srgbClr val="0000CC"/>
                </a:solidFill>
                <a:latin typeface="Calibri"/>
                <a:cs typeface="Calibri"/>
              </a:rPr>
              <a:t>Amount</a:t>
            </a:r>
            <a:r>
              <a:rPr sz="2800" b="1" spc="-80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00CC"/>
                </a:solidFill>
                <a:latin typeface="Calibri"/>
                <a:cs typeface="Calibri"/>
              </a:rPr>
              <a:t>of</a:t>
            </a:r>
            <a:r>
              <a:rPr sz="2800" b="1" spc="-55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00CC"/>
                </a:solidFill>
                <a:latin typeface="Calibri"/>
                <a:cs typeface="Calibri"/>
              </a:rPr>
              <a:t>nutrient</a:t>
            </a:r>
            <a:r>
              <a:rPr sz="2800" b="1" spc="-60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000CC"/>
                </a:solidFill>
                <a:latin typeface="Calibri"/>
                <a:cs typeface="Calibri"/>
              </a:rPr>
              <a:t>present</a:t>
            </a:r>
            <a:endParaRPr sz="28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1920"/>
              </a:spcBef>
              <a:buFont typeface="Arial MT"/>
              <a:buChar char="•"/>
              <a:tabLst>
                <a:tab pos="354965" algn="l"/>
              </a:tabLst>
            </a:pPr>
            <a:r>
              <a:rPr sz="2800" b="1" spc="-25" dirty="0">
                <a:solidFill>
                  <a:srgbClr val="0000CC"/>
                </a:solidFill>
                <a:latin typeface="Calibri"/>
                <a:cs typeface="Calibri"/>
              </a:rPr>
              <a:t>pH</a:t>
            </a:r>
            <a:endParaRPr sz="28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1920"/>
              </a:spcBef>
              <a:buFont typeface="Arial MT"/>
              <a:buChar char="•"/>
              <a:tabLst>
                <a:tab pos="354965" algn="l"/>
              </a:tabLst>
            </a:pPr>
            <a:r>
              <a:rPr sz="2800" b="1" spc="-10" dirty="0">
                <a:solidFill>
                  <a:srgbClr val="0000CC"/>
                </a:solidFill>
                <a:latin typeface="Calibri"/>
                <a:cs typeface="Calibri"/>
              </a:rPr>
              <a:t>Temperature</a:t>
            </a:r>
            <a:endParaRPr sz="28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1920"/>
              </a:spcBef>
              <a:buFont typeface="Arial MT"/>
              <a:buChar char="•"/>
              <a:tabLst>
                <a:tab pos="354965" algn="l"/>
              </a:tabLst>
            </a:pPr>
            <a:r>
              <a:rPr sz="2800" b="1" spc="-10" dirty="0">
                <a:solidFill>
                  <a:srgbClr val="0000CC"/>
                </a:solidFill>
                <a:latin typeface="Calibri"/>
                <a:cs typeface="Calibri"/>
              </a:rPr>
              <a:t>Sunlight</a:t>
            </a:r>
            <a:endParaRPr sz="28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1925"/>
              </a:spcBef>
              <a:buFont typeface="Arial MT"/>
              <a:buChar char="•"/>
              <a:tabLst>
                <a:tab pos="354965" algn="l"/>
              </a:tabLst>
            </a:pPr>
            <a:r>
              <a:rPr sz="2800" b="1" spc="-10" dirty="0">
                <a:solidFill>
                  <a:srgbClr val="0000CC"/>
                </a:solidFill>
                <a:latin typeface="Calibri"/>
                <a:cs typeface="Calibri"/>
              </a:rPr>
              <a:t>Availability</a:t>
            </a:r>
            <a:r>
              <a:rPr sz="2800" b="1" spc="-50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00CC"/>
                </a:solidFill>
                <a:latin typeface="Calibri"/>
                <a:cs typeface="Calibri"/>
              </a:rPr>
              <a:t>of</a:t>
            </a:r>
            <a:r>
              <a:rPr sz="2800" b="1" spc="-70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800" b="1" spc="-20" dirty="0">
                <a:solidFill>
                  <a:srgbClr val="0000CC"/>
                </a:solidFill>
                <a:latin typeface="Calibri"/>
                <a:cs typeface="Calibri"/>
              </a:rPr>
              <a:t>oxygen/carbon</a:t>
            </a:r>
            <a:r>
              <a:rPr sz="2800" b="1" spc="-65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000CC"/>
                </a:solidFill>
                <a:latin typeface="Calibri"/>
                <a:cs typeface="Calibri"/>
              </a:rPr>
              <a:t>dioxide</a:t>
            </a:r>
            <a:endParaRPr sz="28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1920"/>
              </a:spcBef>
              <a:buFont typeface="Arial MT"/>
              <a:buChar char="•"/>
              <a:tabLst>
                <a:tab pos="354965" algn="l"/>
              </a:tabLst>
            </a:pPr>
            <a:r>
              <a:rPr sz="2800" b="1" spc="-20" dirty="0">
                <a:solidFill>
                  <a:srgbClr val="0000CC"/>
                </a:solidFill>
                <a:latin typeface="Calibri"/>
                <a:cs typeface="Calibri"/>
              </a:rPr>
              <a:t>Water</a:t>
            </a:r>
            <a:r>
              <a:rPr sz="2800" b="1" spc="-120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000CC"/>
                </a:solidFill>
                <a:latin typeface="Calibri"/>
                <a:cs typeface="Calibri"/>
              </a:rPr>
              <a:t>velocities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570">
              <a:lnSpc>
                <a:spcPts val="1240"/>
              </a:lnSpc>
            </a:pPr>
            <a:fld id="{81D60167-4931-47E6-BA6A-407CBD079E47}" type="slidenum">
              <a:rPr spc="-25" dirty="0"/>
              <a:t>87</a:t>
            </a:fld>
            <a:endParaRPr spc="-25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76400" y="63"/>
            <a:ext cx="5715000" cy="716280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4000" dirty="0"/>
              <a:t>Fouling</a:t>
            </a:r>
            <a:r>
              <a:rPr sz="4000" spc="-204" dirty="0"/>
              <a:t> </a:t>
            </a:r>
            <a:r>
              <a:rPr sz="4000" spc="-10" dirty="0"/>
              <a:t>Control</a:t>
            </a:r>
            <a:endParaRPr sz="4000"/>
          </a:p>
        </p:txBody>
      </p:sp>
      <p:sp>
        <p:nvSpPr>
          <p:cNvPr id="4" name="object 4"/>
          <p:cNvSpPr txBox="1"/>
          <p:nvPr/>
        </p:nvSpPr>
        <p:spPr>
          <a:xfrm>
            <a:off x="320040" y="1001013"/>
            <a:ext cx="7075805" cy="46348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08965" indent="-608965">
              <a:lnSpc>
                <a:spcPct val="100000"/>
              </a:lnSpc>
              <a:spcBef>
                <a:spcPts val="95"/>
              </a:spcBef>
              <a:buAutoNum type="arabicPeriod"/>
              <a:tabLst>
                <a:tab pos="608965" algn="l"/>
              </a:tabLst>
            </a:pPr>
            <a:r>
              <a:rPr sz="2800" b="1" spc="-10" dirty="0">
                <a:solidFill>
                  <a:srgbClr val="006600"/>
                </a:solidFill>
                <a:latin typeface="Calibri"/>
                <a:cs typeface="Calibri"/>
              </a:rPr>
              <a:t>Filtration</a:t>
            </a:r>
            <a:endParaRPr sz="2800">
              <a:latin typeface="Calibri"/>
              <a:cs typeface="Calibri"/>
            </a:endParaRPr>
          </a:p>
          <a:p>
            <a:pPr marL="608965" indent="-608965">
              <a:lnSpc>
                <a:spcPct val="100000"/>
              </a:lnSpc>
              <a:buAutoNum type="arabicPeriod"/>
              <a:tabLst>
                <a:tab pos="608965" algn="l"/>
              </a:tabLst>
            </a:pPr>
            <a:r>
              <a:rPr sz="2800" b="1" spc="-10" dirty="0">
                <a:solidFill>
                  <a:srgbClr val="006600"/>
                </a:solidFill>
                <a:latin typeface="Calibri"/>
                <a:cs typeface="Calibri"/>
              </a:rPr>
              <a:t>Cleaning</a:t>
            </a:r>
            <a:endParaRPr sz="2800">
              <a:latin typeface="Calibri"/>
              <a:cs typeface="Calibri"/>
            </a:endParaRPr>
          </a:p>
          <a:p>
            <a:pPr marL="608965" lvl="1" indent="-608965">
              <a:lnSpc>
                <a:spcPct val="100000"/>
              </a:lnSpc>
              <a:buFont typeface="Arial MT"/>
              <a:buChar char="•"/>
              <a:tabLst>
                <a:tab pos="608965" algn="l"/>
              </a:tabLst>
            </a:pPr>
            <a:r>
              <a:rPr sz="2800" b="1" dirty="0">
                <a:solidFill>
                  <a:srgbClr val="006600"/>
                </a:solidFill>
                <a:latin typeface="Calibri"/>
                <a:cs typeface="Calibri"/>
              </a:rPr>
              <a:t>On</a:t>
            </a:r>
            <a:r>
              <a:rPr sz="2800" b="1" spc="-30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6600"/>
                </a:solidFill>
                <a:latin typeface="Calibri"/>
                <a:cs typeface="Calibri"/>
              </a:rPr>
              <a:t>–</a:t>
            </a:r>
            <a:r>
              <a:rPr sz="2800" b="1" spc="-10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6600"/>
                </a:solidFill>
                <a:latin typeface="Calibri"/>
                <a:cs typeface="Calibri"/>
              </a:rPr>
              <a:t>load</a:t>
            </a:r>
            <a:r>
              <a:rPr sz="2800" b="1" spc="-15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06600"/>
                </a:solidFill>
                <a:latin typeface="Calibri"/>
                <a:cs typeface="Calibri"/>
              </a:rPr>
              <a:t>Cleaning</a:t>
            </a:r>
            <a:endParaRPr sz="2800">
              <a:latin typeface="Calibri"/>
              <a:cs typeface="Calibri"/>
            </a:endParaRPr>
          </a:p>
          <a:p>
            <a:pPr marL="608965" lvl="1" indent="-608965">
              <a:lnSpc>
                <a:spcPct val="100000"/>
              </a:lnSpc>
              <a:buFont typeface="Arial MT"/>
              <a:buChar char="•"/>
              <a:tabLst>
                <a:tab pos="608965" algn="l"/>
              </a:tabLst>
            </a:pPr>
            <a:r>
              <a:rPr sz="2800" b="1" dirty="0">
                <a:solidFill>
                  <a:srgbClr val="006600"/>
                </a:solidFill>
                <a:latin typeface="Calibri"/>
                <a:cs typeface="Calibri"/>
              </a:rPr>
              <a:t>Off</a:t>
            </a:r>
            <a:r>
              <a:rPr sz="2800" b="1" spc="-25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6600"/>
                </a:solidFill>
                <a:latin typeface="Calibri"/>
                <a:cs typeface="Calibri"/>
              </a:rPr>
              <a:t>-</a:t>
            </a:r>
            <a:r>
              <a:rPr sz="2800" b="1" spc="-10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6600"/>
                </a:solidFill>
                <a:latin typeface="Calibri"/>
                <a:cs typeface="Calibri"/>
              </a:rPr>
              <a:t>load</a:t>
            </a:r>
            <a:r>
              <a:rPr sz="2800" b="1" spc="-10" dirty="0">
                <a:solidFill>
                  <a:srgbClr val="006600"/>
                </a:solidFill>
                <a:latin typeface="Calibri"/>
                <a:cs typeface="Calibri"/>
              </a:rPr>
              <a:t> Cleaning</a:t>
            </a:r>
            <a:endParaRPr sz="2800">
              <a:latin typeface="Calibri"/>
              <a:cs typeface="Calibri"/>
            </a:endParaRPr>
          </a:p>
          <a:p>
            <a:pPr marL="608965" indent="-608965">
              <a:lnSpc>
                <a:spcPct val="100000"/>
              </a:lnSpc>
              <a:buAutoNum type="arabicPeriod" startAt="3"/>
              <a:tabLst>
                <a:tab pos="608965" algn="l"/>
              </a:tabLst>
            </a:pPr>
            <a:r>
              <a:rPr sz="2800" b="1" dirty="0">
                <a:solidFill>
                  <a:srgbClr val="006600"/>
                </a:solidFill>
                <a:latin typeface="Calibri"/>
                <a:cs typeface="Calibri"/>
              </a:rPr>
              <a:t>Blow</a:t>
            </a:r>
            <a:r>
              <a:rPr sz="2800" b="1" spc="-70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800" b="1" spc="-20" dirty="0">
                <a:solidFill>
                  <a:srgbClr val="006600"/>
                </a:solidFill>
                <a:latin typeface="Calibri"/>
                <a:cs typeface="Calibri"/>
              </a:rPr>
              <a:t>Down</a:t>
            </a:r>
            <a:endParaRPr sz="2800">
              <a:latin typeface="Calibri"/>
              <a:cs typeface="Calibri"/>
            </a:endParaRPr>
          </a:p>
          <a:p>
            <a:pPr marL="608965" indent="-608965">
              <a:lnSpc>
                <a:spcPct val="100000"/>
              </a:lnSpc>
              <a:buAutoNum type="arabicPeriod" startAt="3"/>
              <a:tabLst>
                <a:tab pos="608965" algn="l"/>
              </a:tabLst>
            </a:pPr>
            <a:r>
              <a:rPr sz="2800" b="1" dirty="0">
                <a:solidFill>
                  <a:srgbClr val="006600"/>
                </a:solidFill>
                <a:latin typeface="Calibri"/>
                <a:cs typeface="Calibri"/>
              </a:rPr>
              <a:t>Control</a:t>
            </a:r>
            <a:r>
              <a:rPr sz="2800" b="1" spc="-45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6600"/>
                </a:solidFill>
                <a:latin typeface="Calibri"/>
                <a:cs typeface="Calibri"/>
              </a:rPr>
              <a:t>By</a:t>
            </a:r>
            <a:r>
              <a:rPr sz="2800" b="1" spc="-60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06600"/>
                </a:solidFill>
                <a:latin typeface="Calibri"/>
                <a:cs typeface="Calibri"/>
              </a:rPr>
              <a:t>chemicals</a:t>
            </a:r>
            <a:endParaRPr sz="2800">
              <a:latin typeface="Calibri"/>
              <a:cs typeface="Calibri"/>
            </a:endParaRPr>
          </a:p>
          <a:p>
            <a:pPr marL="1010285" lvl="1" indent="-609600">
              <a:lnSpc>
                <a:spcPct val="100000"/>
              </a:lnSpc>
              <a:spcBef>
                <a:spcPts val="5"/>
              </a:spcBef>
              <a:buAutoNum type="romanLcPeriod"/>
              <a:tabLst>
                <a:tab pos="1010285" algn="l"/>
              </a:tabLst>
            </a:pPr>
            <a:r>
              <a:rPr sz="2800" b="1" spc="-10" dirty="0">
                <a:solidFill>
                  <a:srgbClr val="006600"/>
                </a:solidFill>
                <a:latin typeface="Calibri"/>
                <a:cs typeface="Calibri"/>
              </a:rPr>
              <a:t>Dispersants</a:t>
            </a:r>
            <a:endParaRPr sz="2800">
              <a:latin typeface="Calibri"/>
              <a:cs typeface="Calibri"/>
            </a:endParaRPr>
          </a:p>
          <a:p>
            <a:pPr marL="1010285" marR="5080" lvl="1" indent="-610235">
              <a:lnSpc>
                <a:spcPts val="2690"/>
              </a:lnSpc>
              <a:spcBef>
                <a:spcPts val="645"/>
              </a:spcBef>
              <a:buAutoNum type="romanLcPeriod"/>
              <a:tabLst>
                <a:tab pos="1010285" algn="l"/>
              </a:tabLst>
            </a:pPr>
            <a:r>
              <a:rPr sz="2800" b="1" dirty="0">
                <a:solidFill>
                  <a:srgbClr val="006600"/>
                </a:solidFill>
                <a:latin typeface="Calibri"/>
                <a:cs typeface="Calibri"/>
              </a:rPr>
              <a:t>Sludge</a:t>
            </a:r>
            <a:r>
              <a:rPr sz="2800" b="1" spc="-85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6600"/>
                </a:solidFill>
                <a:latin typeface="Calibri"/>
                <a:cs typeface="Calibri"/>
              </a:rPr>
              <a:t>fluidisers</a:t>
            </a:r>
            <a:r>
              <a:rPr sz="2800" b="1" spc="-65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6600"/>
                </a:solidFill>
                <a:latin typeface="Calibri"/>
                <a:cs typeface="Calibri"/>
              </a:rPr>
              <a:t>–</a:t>
            </a:r>
            <a:r>
              <a:rPr sz="2800" b="1" spc="-80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6600"/>
                </a:solidFill>
                <a:latin typeface="Calibri"/>
                <a:cs typeface="Calibri"/>
              </a:rPr>
              <a:t>High</a:t>
            </a:r>
            <a:r>
              <a:rPr sz="2800" b="1" spc="-75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6600"/>
                </a:solidFill>
                <a:latin typeface="Calibri"/>
                <a:cs typeface="Calibri"/>
              </a:rPr>
              <a:t>molecular</a:t>
            </a:r>
            <a:r>
              <a:rPr sz="2800" b="1" spc="-80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06600"/>
                </a:solidFill>
                <a:latin typeface="Calibri"/>
                <a:cs typeface="Calibri"/>
              </a:rPr>
              <a:t>weight polymers</a:t>
            </a:r>
            <a:endParaRPr sz="2800">
              <a:latin typeface="Calibri"/>
              <a:cs typeface="Calibri"/>
            </a:endParaRPr>
          </a:p>
          <a:p>
            <a:pPr marL="1010285" lvl="1" indent="-609600">
              <a:lnSpc>
                <a:spcPct val="100000"/>
              </a:lnSpc>
              <a:spcBef>
                <a:spcPts val="20"/>
              </a:spcBef>
              <a:buAutoNum type="romanLcPeriod"/>
              <a:tabLst>
                <a:tab pos="1010285" algn="l"/>
              </a:tabLst>
            </a:pPr>
            <a:r>
              <a:rPr sz="2800" b="1" spc="-10" dirty="0">
                <a:solidFill>
                  <a:srgbClr val="006600"/>
                </a:solidFill>
                <a:latin typeface="Calibri"/>
                <a:cs typeface="Calibri"/>
              </a:rPr>
              <a:t>Surfactants</a:t>
            </a:r>
            <a:endParaRPr sz="2800">
              <a:latin typeface="Calibri"/>
              <a:cs typeface="Calibri"/>
            </a:endParaRPr>
          </a:p>
          <a:p>
            <a:pPr marL="1010285" lvl="1" indent="-609600">
              <a:lnSpc>
                <a:spcPct val="100000"/>
              </a:lnSpc>
              <a:spcBef>
                <a:spcPts val="5"/>
              </a:spcBef>
              <a:buAutoNum type="romanLcPeriod"/>
              <a:tabLst>
                <a:tab pos="1010285" algn="l"/>
              </a:tabLst>
            </a:pPr>
            <a:r>
              <a:rPr sz="2800" b="1" spc="-10" dirty="0">
                <a:solidFill>
                  <a:srgbClr val="006600"/>
                </a:solidFill>
                <a:latin typeface="Calibri"/>
                <a:cs typeface="Calibri"/>
              </a:rPr>
              <a:t>Biocides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447800" y="76250"/>
            <a:ext cx="7239000" cy="664210"/>
          </a:xfrm>
          <a:custGeom>
            <a:avLst/>
            <a:gdLst/>
            <a:ahLst/>
            <a:cxnLst/>
            <a:rect l="l" t="t" r="r" b="b"/>
            <a:pathLst>
              <a:path w="7239000" h="664210">
                <a:moveTo>
                  <a:pt x="7239000" y="0"/>
                </a:moveTo>
                <a:lnTo>
                  <a:pt x="0" y="0"/>
                </a:lnTo>
                <a:lnTo>
                  <a:pt x="0" y="664032"/>
                </a:lnTo>
                <a:lnTo>
                  <a:pt x="7239000" y="664032"/>
                </a:lnTo>
                <a:lnTo>
                  <a:pt x="7239000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30400">
              <a:lnSpc>
                <a:spcPct val="100000"/>
              </a:lnSpc>
              <a:spcBef>
                <a:spcPts val="105"/>
              </a:spcBef>
            </a:pPr>
            <a:r>
              <a:rPr dirty="0"/>
              <a:t>Fouling</a:t>
            </a:r>
            <a:r>
              <a:rPr spc="-120" dirty="0"/>
              <a:t> </a:t>
            </a:r>
            <a:r>
              <a:rPr spc="-10" dirty="0"/>
              <a:t>Control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570">
              <a:lnSpc>
                <a:spcPts val="1240"/>
              </a:lnSpc>
            </a:pPr>
            <a:fld id="{81D60167-4931-47E6-BA6A-407CBD079E47}" type="slidenum">
              <a:rPr spc="-25" dirty="0"/>
              <a:t>88</a:t>
            </a:fld>
            <a:endParaRPr spc="-25" dirty="0"/>
          </a:p>
        </p:txBody>
      </p:sp>
      <p:sp>
        <p:nvSpPr>
          <p:cNvPr id="5" name="object 5"/>
          <p:cNvSpPr txBox="1"/>
          <p:nvPr/>
        </p:nvSpPr>
        <p:spPr>
          <a:xfrm>
            <a:off x="154939" y="1037082"/>
            <a:ext cx="8772525" cy="5366385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546100" marR="5080" indent="-533400">
              <a:lnSpc>
                <a:spcPts val="2300"/>
              </a:lnSpc>
              <a:spcBef>
                <a:spcPts val="660"/>
              </a:spcBef>
            </a:pPr>
            <a:r>
              <a:rPr sz="2400" b="1" dirty="0">
                <a:solidFill>
                  <a:srgbClr val="C0504D"/>
                </a:solidFill>
                <a:latin typeface="Calibri"/>
                <a:cs typeface="Calibri"/>
              </a:rPr>
              <a:t>Biocides</a:t>
            </a:r>
            <a:r>
              <a:rPr sz="2400" b="1" spc="-8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C0504D"/>
                </a:solidFill>
                <a:latin typeface="Calibri"/>
                <a:cs typeface="Calibri"/>
              </a:rPr>
              <a:t>are</a:t>
            </a:r>
            <a:r>
              <a:rPr sz="2400" spc="-7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C0504D"/>
                </a:solidFill>
                <a:latin typeface="Calibri"/>
                <a:cs typeface="Calibri"/>
              </a:rPr>
              <a:t>used</a:t>
            </a:r>
            <a:r>
              <a:rPr sz="2400" spc="-6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C0504D"/>
                </a:solidFill>
                <a:latin typeface="Calibri"/>
                <a:cs typeface="Calibri"/>
              </a:rPr>
              <a:t>to</a:t>
            </a:r>
            <a:r>
              <a:rPr sz="2400" spc="-9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C0504D"/>
                </a:solidFill>
                <a:latin typeface="Calibri"/>
                <a:cs typeface="Calibri"/>
              </a:rPr>
              <a:t>control</a:t>
            </a:r>
            <a:r>
              <a:rPr sz="2400" spc="-8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C0504D"/>
                </a:solidFill>
                <a:latin typeface="Calibri"/>
                <a:cs typeface="Calibri"/>
              </a:rPr>
              <a:t>microbiological</a:t>
            </a:r>
            <a:r>
              <a:rPr sz="2400" spc="-10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C0504D"/>
                </a:solidFill>
                <a:latin typeface="Calibri"/>
                <a:cs typeface="Calibri"/>
              </a:rPr>
              <a:t>fouling</a:t>
            </a:r>
            <a:r>
              <a:rPr sz="2400" spc="-7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C0504D"/>
                </a:solidFill>
                <a:latin typeface="Calibri"/>
                <a:cs typeface="Calibri"/>
              </a:rPr>
              <a:t>and</a:t>
            </a:r>
            <a:r>
              <a:rPr sz="2400" spc="-7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C0504D"/>
                </a:solidFill>
                <a:latin typeface="Calibri"/>
                <a:cs typeface="Calibri"/>
              </a:rPr>
              <a:t>organic</a:t>
            </a:r>
            <a:r>
              <a:rPr sz="2400" spc="-8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C0504D"/>
                </a:solidFill>
                <a:latin typeface="Calibri"/>
                <a:cs typeface="Calibri"/>
              </a:rPr>
              <a:t>fouling </a:t>
            </a:r>
            <a:r>
              <a:rPr sz="2400" dirty="0">
                <a:solidFill>
                  <a:srgbClr val="C0504D"/>
                </a:solidFill>
                <a:latin typeface="Calibri"/>
                <a:cs typeface="Calibri"/>
              </a:rPr>
              <a:t>in</a:t>
            </a:r>
            <a:r>
              <a:rPr sz="2400" spc="-4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C0504D"/>
                </a:solidFill>
                <a:latin typeface="Calibri"/>
                <a:cs typeface="Calibri"/>
              </a:rPr>
              <a:t>cooling</a:t>
            </a:r>
            <a:r>
              <a:rPr sz="2400" spc="-5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C0504D"/>
                </a:solidFill>
                <a:latin typeface="Calibri"/>
                <a:cs typeface="Calibri"/>
              </a:rPr>
              <a:t>water.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900"/>
              </a:spcBef>
            </a:pPr>
            <a:r>
              <a:rPr sz="2400" b="1" dirty="0">
                <a:solidFill>
                  <a:srgbClr val="008000"/>
                </a:solidFill>
                <a:latin typeface="Calibri"/>
                <a:cs typeface="Calibri"/>
              </a:rPr>
              <a:t>Types</a:t>
            </a:r>
            <a:r>
              <a:rPr sz="2400" b="1" spc="-65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8000"/>
                </a:solidFill>
                <a:latin typeface="Calibri"/>
                <a:cs typeface="Calibri"/>
              </a:rPr>
              <a:t>of</a:t>
            </a:r>
            <a:r>
              <a:rPr sz="2400" b="1" spc="-85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8000"/>
                </a:solidFill>
                <a:latin typeface="Calibri"/>
                <a:cs typeface="Calibri"/>
              </a:rPr>
              <a:t>Biocides</a:t>
            </a:r>
            <a:endParaRPr sz="2400">
              <a:latin typeface="Calibri"/>
              <a:cs typeface="Calibri"/>
            </a:endParaRPr>
          </a:p>
          <a:p>
            <a:pPr marL="545465" indent="-532765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545465" algn="l"/>
              </a:tabLst>
            </a:pPr>
            <a:r>
              <a:rPr sz="2400" dirty="0">
                <a:solidFill>
                  <a:srgbClr val="CC00FF"/>
                </a:solidFill>
                <a:latin typeface="Calibri"/>
                <a:cs typeface="Calibri"/>
              </a:rPr>
              <a:t>Oxidising</a:t>
            </a:r>
            <a:r>
              <a:rPr sz="2400" spc="-40" dirty="0">
                <a:solidFill>
                  <a:srgbClr val="CC00F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CC00FF"/>
                </a:solidFill>
                <a:latin typeface="Calibri"/>
                <a:cs typeface="Calibri"/>
              </a:rPr>
              <a:t>Biocides</a:t>
            </a:r>
            <a:endParaRPr sz="2400">
              <a:latin typeface="Calibri"/>
              <a:cs typeface="Calibri"/>
            </a:endParaRPr>
          </a:p>
          <a:p>
            <a:pPr marL="607060">
              <a:lnSpc>
                <a:spcPct val="100000"/>
              </a:lnSpc>
              <a:tabLst>
                <a:tab pos="836930" algn="l"/>
              </a:tabLst>
            </a:pPr>
            <a:r>
              <a:rPr sz="2400" b="1" spc="-50" dirty="0">
                <a:latin typeface="Calibri"/>
                <a:cs typeface="Calibri"/>
              </a:rPr>
              <a:t>-</a:t>
            </a:r>
            <a:r>
              <a:rPr sz="2400" b="1" dirty="0">
                <a:latin typeface="Calibri"/>
                <a:cs typeface="Calibri"/>
              </a:rPr>
              <a:t>	</a:t>
            </a:r>
            <a:r>
              <a:rPr sz="2400" b="1" dirty="0">
                <a:solidFill>
                  <a:srgbClr val="0000CC"/>
                </a:solidFill>
                <a:latin typeface="Calibri"/>
                <a:cs typeface="Calibri"/>
              </a:rPr>
              <a:t>Have</a:t>
            </a:r>
            <a:r>
              <a:rPr sz="2400" b="1" spc="-80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00CC"/>
                </a:solidFill>
                <a:latin typeface="Calibri"/>
                <a:cs typeface="Calibri"/>
              </a:rPr>
              <a:t>the</a:t>
            </a:r>
            <a:r>
              <a:rPr sz="2400" b="1" spc="-75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00CC"/>
                </a:solidFill>
                <a:latin typeface="Calibri"/>
                <a:cs typeface="Calibri"/>
              </a:rPr>
              <a:t>ability</a:t>
            </a:r>
            <a:r>
              <a:rPr sz="2400" b="1" spc="-70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00CC"/>
                </a:solidFill>
                <a:latin typeface="Calibri"/>
                <a:cs typeface="Calibri"/>
              </a:rPr>
              <a:t>to</a:t>
            </a:r>
            <a:r>
              <a:rPr sz="2400" b="1" spc="-70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00CC"/>
                </a:solidFill>
                <a:latin typeface="Calibri"/>
                <a:cs typeface="Calibri"/>
              </a:rPr>
              <a:t>oxidise</a:t>
            </a:r>
            <a:r>
              <a:rPr sz="2400" b="1" spc="-80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00CC"/>
                </a:solidFill>
                <a:latin typeface="Calibri"/>
                <a:cs typeface="Calibri"/>
              </a:rPr>
              <a:t>organic</a:t>
            </a:r>
            <a:r>
              <a:rPr sz="2400" b="1" spc="-100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00CC"/>
                </a:solidFill>
                <a:latin typeface="Calibri"/>
                <a:cs typeface="Calibri"/>
              </a:rPr>
              <a:t>matter</a:t>
            </a:r>
            <a:r>
              <a:rPr sz="2400" b="1" spc="-60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00CC"/>
                </a:solidFill>
                <a:latin typeface="Calibri"/>
                <a:cs typeface="Calibri"/>
              </a:rPr>
              <a:t>eg.</a:t>
            </a:r>
            <a:r>
              <a:rPr sz="2400" b="1" spc="-90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00CC"/>
                </a:solidFill>
                <a:latin typeface="Calibri"/>
                <a:cs typeface="Calibri"/>
              </a:rPr>
              <a:t>protein</a:t>
            </a:r>
            <a:r>
              <a:rPr sz="2400" b="1" spc="-70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00CC"/>
                </a:solidFill>
                <a:latin typeface="Calibri"/>
                <a:cs typeface="Calibri"/>
              </a:rPr>
              <a:t>groups</a:t>
            </a:r>
            <a:endParaRPr sz="2400">
              <a:latin typeface="Calibri"/>
              <a:cs typeface="Calibri"/>
            </a:endParaRPr>
          </a:p>
          <a:p>
            <a:pPr marL="545465" indent="-532765">
              <a:lnSpc>
                <a:spcPct val="100000"/>
              </a:lnSpc>
              <a:buFont typeface="Arial MT"/>
              <a:buChar char="•"/>
              <a:tabLst>
                <a:tab pos="545465" algn="l"/>
              </a:tabLst>
            </a:pPr>
            <a:r>
              <a:rPr sz="2400" spc="-10" dirty="0">
                <a:solidFill>
                  <a:srgbClr val="CC00FF"/>
                </a:solidFill>
                <a:latin typeface="Calibri"/>
                <a:cs typeface="Calibri"/>
              </a:rPr>
              <a:t>Non-</a:t>
            </a:r>
            <a:r>
              <a:rPr sz="2400" dirty="0">
                <a:solidFill>
                  <a:srgbClr val="CC00FF"/>
                </a:solidFill>
                <a:latin typeface="Calibri"/>
                <a:cs typeface="Calibri"/>
              </a:rPr>
              <a:t>oxidising</a:t>
            </a:r>
            <a:r>
              <a:rPr sz="2400" spc="-65" dirty="0">
                <a:solidFill>
                  <a:srgbClr val="CC00F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CC00FF"/>
                </a:solidFill>
                <a:latin typeface="Calibri"/>
                <a:cs typeface="Calibri"/>
              </a:rPr>
              <a:t>Biocides</a:t>
            </a:r>
            <a:endParaRPr sz="2400">
              <a:latin typeface="Calibri"/>
              <a:cs typeface="Calibri"/>
            </a:endParaRPr>
          </a:p>
          <a:p>
            <a:pPr marL="469900">
              <a:lnSpc>
                <a:spcPct val="100000"/>
              </a:lnSpc>
            </a:pPr>
            <a:r>
              <a:rPr sz="2400" b="1" spc="-10" dirty="0">
                <a:solidFill>
                  <a:srgbClr val="0000CC"/>
                </a:solidFill>
                <a:latin typeface="Calibri"/>
                <a:cs typeface="Calibri"/>
              </a:rPr>
              <a:t>Prevent</a:t>
            </a:r>
            <a:r>
              <a:rPr sz="2400" b="1" spc="-50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00CC"/>
                </a:solidFill>
                <a:latin typeface="Calibri"/>
                <a:cs typeface="Calibri"/>
              </a:rPr>
              <a:t>normal</a:t>
            </a:r>
            <a:r>
              <a:rPr sz="2400" b="1" spc="-60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00CC"/>
                </a:solidFill>
                <a:latin typeface="Calibri"/>
                <a:cs typeface="Calibri"/>
              </a:rPr>
              <a:t>cell</a:t>
            </a:r>
            <a:r>
              <a:rPr sz="2400" b="1" spc="-70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00CC"/>
                </a:solidFill>
                <a:latin typeface="Calibri"/>
                <a:cs typeface="Calibri"/>
              </a:rPr>
              <a:t>metabolism</a:t>
            </a:r>
            <a:r>
              <a:rPr sz="2400" b="1" spc="-60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00CC"/>
                </a:solidFill>
                <a:latin typeface="Calibri"/>
                <a:cs typeface="Calibri"/>
              </a:rPr>
              <a:t>in</a:t>
            </a:r>
            <a:r>
              <a:rPr sz="2400" b="1" spc="-55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00CC"/>
                </a:solidFill>
                <a:latin typeface="Calibri"/>
                <a:cs typeface="Calibri"/>
              </a:rPr>
              <a:t>any</a:t>
            </a:r>
            <a:r>
              <a:rPr sz="2400" b="1" spc="-50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00CC"/>
                </a:solidFill>
                <a:latin typeface="Calibri"/>
                <a:cs typeface="Calibri"/>
              </a:rPr>
              <a:t>of</a:t>
            </a:r>
            <a:r>
              <a:rPr sz="2400" b="1" spc="-65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00CC"/>
                </a:solidFill>
                <a:latin typeface="Calibri"/>
                <a:cs typeface="Calibri"/>
              </a:rPr>
              <a:t>the</a:t>
            </a:r>
            <a:r>
              <a:rPr sz="2400" b="1" spc="-40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00CC"/>
                </a:solidFill>
                <a:latin typeface="Calibri"/>
                <a:cs typeface="Calibri"/>
              </a:rPr>
              <a:t>following</a:t>
            </a:r>
            <a:r>
              <a:rPr sz="2400" b="1" spc="-60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00CC"/>
                </a:solidFill>
                <a:latin typeface="Calibri"/>
                <a:cs typeface="Calibri"/>
              </a:rPr>
              <a:t>ways</a:t>
            </a:r>
            <a:r>
              <a:rPr sz="2400" b="1" spc="-60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400" b="1" spc="-50" dirty="0">
                <a:solidFill>
                  <a:srgbClr val="0000CC"/>
                </a:solidFill>
                <a:latin typeface="Calibri"/>
                <a:cs typeface="Calibri"/>
              </a:rPr>
              <a:t>:</a:t>
            </a:r>
            <a:endParaRPr sz="2400">
              <a:latin typeface="Calibri"/>
              <a:cs typeface="Calibri"/>
            </a:endParaRPr>
          </a:p>
          <a:p>
            <a:pPr marL="927100" lvl="1" indent="-457200">
              <a:lnSpc>
                <a:spcPct val="100000"/>
              </a:lnSpc>
              <a:buFont typeface="Arial MT"/>
              <a:buChar char="–"/>
              <a:tabLst>
                <a:tab pos="927100" algn="l"/>
              </a:tabLst>
            </a:pPr>
            <a:r>
              <a:rPr sz="2400" b="1" dirty="0">
                <a:solidFill>
                  <a:srgbClr val="0000CC"/>
                </a:solidFill>
                <a:latin typeface="Calibri"/>
                <a:cs typeface="Calibri"/>
              </a:rPr>
              <a:t>Alter</a:t>
            </a:r>
            <a:r>
              <a:rPr sz="2400" b="1" spc="-50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00CC"/>
                </a:solidFill>
                <a:latin typeface="Calibri"/>
                <a:cs typeface="Calibri"/>
              </a:rPr>
              <a:t>permeability</a:t>
            </a:r>
            <a:r>
              <a:rPr sz="2400" b="1" spc="-45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00CC"/>
                </a:solidFill>
                <a:latin typeface="Calibri"/>
                <a:cs typeface="Calibri"/>
              </a:rPr>
              <a:t>of</a:t>
            </a:r>
            <a:r>
              <a:rPr sz="2400" b="1" spc="-45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00CC"/>
                </a:solidFill>
                <a:latin typeface="Calibri"/>
                <a:cs typeface="Calibri"/>
              </a:rPr>
              <a:t>cell</a:t>
            </a:r>
            <a:r>
              <a:rPr sz="2400" b="1" spc="-65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rgbClr val="0000CC"/>
                </a:solidFill>
                <a:latin typeface="Calibri"/>
                <a:cs typeface="Calibri"/>
              </a:rPr>
              <a:t>wall</a:t>
            </a:r>
            <a:endParaRPr sz="2400">
              <a:latin typeface="Calibri"/>
              <a:cs typeface="Calibri"/>
            </a:endParaRPr>
          </a:p>
          <a:p>
            <a:pPr marL="927100" lvl="1" indent="-457200">
              <a:lnSpc>
                <a:spcPct val="100000"/>
              </a:lnSpc>
              <a:buFont typeface="Arial MT"/>
              <a:buChar char="–"/>
              <a:tabLst>
                <a:tab pos="927100" algn="l"/>
              </a:tabLst>
            </a:pPr>
            <a:r>
              <a:rPr sz="2400" b="1" spc="-10" dirty="0">
                <a:solidFill>
                  <a:srgbClr val="0000CC"/>
                </a:solidFill>
                <a:latin typeface="Calibri"/>
                <a:cs typeface="Calibri"/>
              </a:rPr>
              <a:t>Destroy</a:t>
            </a:r>
            <a:r>
              <a:rPr sz="2400" b="1" spc="-105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00CC"/>
                </a:solidFill>
                <a:latin typeface="Calibri"/>
                <a:cs typeface="Calibri"/>
              </a:rPr>
              <a:t>protein</a:t>
            </a:r>
            <a:r>
              <a:rPr sz="2400" b="1" spc="-105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00CC"/>
                </a:solidFill>
                <a:latin typeface="Calibri"/>
                <a:cs typeface="Calibri"/>
              </a:rPr>
              <a:t>groups</a:t>
            </a:r>
            <a:endParaRPr sz="2400">
              <a:latin typeface="Calibri"/>
              <a:cs typeface="Calibri"/>
            </a:endParaRPr>
          </a:p>
          <a:p>
            <a:pPr marL="927100" lvl="1" indent="-457200">
              <a:lnSpc>
                <a:spcPct val="100000"/>
              </a:lnSpc>
              <a:buFont typeface="Arial MT"/>
              <a:buChar char="–"/>
              <a:tabLst>
                <a:tab pos="927100" algn="l"/>
              </a:tabLst>
            </a:pPr>
            <a:r>
              <a:rPr sz="2400" b="1" spc="-10" dirty="0">
                <a:solidFill>
                  <a:srgbClr val="0000CC"/>
                </a:solidFill>
                <a:latin typeface="Calibri"/>
                <a:cs typeface="Calibri"/>
              </a:rPr>
              <a:t>Precipitate</a:t>
            </a:r>
            <a:r>
              <a:rPr sz="2400" b="1" spc="-80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00CC"/>
                </a:solidFill>
                <a:latin typeface="Calibri"/>
                <a:cs typeface="Calibri"/>
              </a:rPr>
              <a:t>protein</a:t>
            </a:r>
            <a:endParaRPr sz="2400">
              <a:latin typeface="Calibri"/>
              <a:cs typeface="Calibri"/>
            </a:endParaRPr>
          </a:p>
          <a:p>
            <a:pPr marL="927100" lvl="1" indent="-457200">
              <a:lnSpc>
                <a:spcPct val="100000"/>
              </a:lnSpc>
              <a:buFont typeface="Arial MT"/>
              <a:buChar char="–"/>
              <a:tabLst>
                <a:tab pos="927100" algn="l"/>
              </a:tabLst>
            </a:pPr>
            <a:r>
              <a:rPr sz="2400" b="1" dirty="0">
                <a:solidFill>
                  <a:srgbClr val="0000CC"/>
                </a:solidFill>
                <a:latin typeface="Calibri"/>
                <a:cs typeface="Calibri"/>
              </a:rPr>
              <a:t>Block</a:t>
            </a:r>
            <a:r>
              <a:rPr sz="2400" b="1" spc="-60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00CC"/>
                </a:solidFill>
                <a:latin typeface="Calibri"/>
                <a:cs typeface="Calibri"/>
              </a:rPr>
              <a:t>metabolic</a:t>
            </a:r>
            <a:r>
              <a:rPr sz="2400" b="1" spc="-65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00CC"/>
                </a:solidFill>
                <a:latin typeface="Calibri"/>
                <a:cs typeface="Calibri"/>
              </a:rPr>
              <a:t>enzyme</a:t>
            </a:r>
            <a:r>
              <a:rPr sz="2400" b="1" spc="-60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00CC"/>
                </a:solidFill>
                <a:latin typeface="Calibri"/>
                <a:cs typeface="Calibri"/>
              </a:rPr>
              <a:t>reactions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15"/>
              </a:spcBef>
            </a:pPr>
            <a:endParaRPr sz="2400">
              <a:latin typeface="Calibri"/>
              <a:cs typeface="Calibri"/>
            </a:endParaRPr>
          </a:p>
          <a:p>
            <a:pPr marL="546100" marR="1068705" indent="-533400">
              <a:lnSpc>
                <a:spcPts val="2300"/>
              </a:lnSpc>
            </a:pPr>
            <a:r>
              <a:rPr sz="2400" b="1" spc="-10" dirty="0">
                <a:solidFill>
                  <a:srgbClr val="0033CC"/>
                </a:solidFill>
                <a:latin typeface="Calibri"/>
                <a:cs typeface="Calibri"/>
              </a:rPr>
              <a:t>Biodispersants</a:t>
            </a:r>
            <a:r>
              <a:rPr sz="2400" b="1" spc="-40" dirty="0">
                <a:solidFill>
                  <a:srgbClr val="0033C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00CC"/>
                </a:solidFill>
                <a:latin typeface="Calibri"/>
                <a:cs typeface="Calibri"/>
              </a:rPr>
              <a:t>(nonionic</a:t>
            </a:r>
            <a:r>
              <a:rPr sz="2400" spc="-50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000CC"/>
                </a:solidFill>
                <a:latin typeface="Calibri"/>
                <a:cs typeface="Calibri"/>
              </a:rPr>
              <a:t>surfactants)</a:t>
            </a:r>
            <a:r>
              <a:rPr sz="2400" spc="-75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00CC"/>
                </a:solidFill>
                <a:latin typeface="Calibri"/>
                <a:cs typeface="Calibri"/>
              </a:rPr>
              <a:t>are</a:t>
            </a:r>
            <a:r>
              <a:rPr sz="2400" spc="-45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00CC"/>
                </a:solidFill>
                <a:latin typeface="Calibri"/>
                <a:cs typeface="Calibri"/>
              </a:rPr>
              <a:t>used</a:t>
            </a:r>
            <a:r>
              <a:rPr sz="2400" spc="-55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00CC"/>
                </a:solidFill>
                <a:latin typeface="Calibri"/>
                <a:cs typeface="Calibri"/>
              </a:rPr>
              <a:t>to</a:t>
            </a:r>
            <a:r>
              <a:rPr sz="2400" spc="-60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00CC"/>
                </a:solidFill>
                <a:latin typeface="Calibri"/>
                <a:cs typeface="Calibri"/>
              </a:rPr>
              <a:t>enhance</a:t>
            </a:r>
            <a:r>
              <a:rPr sz="2400" spc="-55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400" spc="-25" dirty="0">
                <a:solidFill>
                  <a:srgbClr val="0000CC"/>
                </a:solidFill>
                <a:latin typeface="Calibri"/>
                <a:cs typeface="Calibri"/>
              </a:rPr>
              <a:t>the </a:t>
            </a:r>
            <a:r>
              <a:rPr sz="2400" spc="-10" dirty="0">
                <a:solidFill>
                  <a:srgbClr val="0000CC"/>
                </a:solidFill>
                <a:latin typeface="Calibri"/>
                <a:cs typeface="Calibri"/>
              </a:rPr>
              <a:t>effectiveness</a:t>
            </a:r>
            <a:r>
              <a:rPr sz="2400" spc="-65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00CC"/>
                </a:solidFill>
                <a:latin typeface="Calibri"/>
                <a:cs typeface="Calibri"/>
              </a:rPr>
              <a:t>of</a:t>
            </a:r>
            <a:r>
              <a:rPr sz="2400" spc="-65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000CC"/>
                </a:solidFill>
                <a:latin typeface="Calibri"/>
                <a:cs typeface="Calibri"/>
              </a:rPr>
              <a:t>biocides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570">
              <a:lnSpc>
                <a:spcPts val="1240"/>
              </a:lnSpc>
            </a:pPr>
            <a:fld id="{81D60167-4931-47E6-BA6A-407CBD079E47}" type="slidenum">
              <a:rPr spc="-25" dirty="0"/>
              <a:t>89</a:t>
            </a:fld>
            <a:endParaRPr spc="-25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00200" y="0"/>
            <a:ext cx="7010400" cy="609600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203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60"/>
              </a:spcBef>
            </a:pPr>
            <a:r>
              <a:rPr sz="3200" dirty="0"/>
              <a:t>Oxidising</a:t>
            </a:r>
            <a:r>
              <a:rPr sz="3200" spc="-75" dirty="0"/>
              <a:t> </a:t>
            </a:r>
            <a:r>
              <a:rPr sz="3200" spc="-10" dirty="0"/>
              <a:t>Biocides</a:t>
            </a:r>
            <a:endParaRPr sz="3200"/>
          </a:p>
        </p:txBody>
      </p:sp>
      <p:sp>
        <p:nvSpPr>
          <p:cNvPr id="4" name="object 4"/>
          <p:cNvSpPr txBox="1"/>
          <p:nvPr/>
        </p:nvSpPr>
        <p:spPr>
          <a:xfrm>
            <a:off x="307340" y="620013"/>
            <a:ext cx="8666480" cy="5857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86995" indent="-342900">
              <a:lnSpc>
                <a:spcPct val="100000"/>
              </a:lnSpc>
              <a:spcBef>
                <a:spcPts val="95"/>
              </a:spcBef>
              <a:tabLst>
                <a:tab pos="2637155" algn="l"/>
              </a:tabLst>
            </a:pPr>
            <a:r>
              <a:rPr sz="2800" spc="-20" dirty="0">
                <a:solidFill>
                  <a:srgbClr val="FF3399"/>
                </a:solidFill>
                <a:latin typeface="Calibri"/>
                <a:cs typeface="Calibri"/>
              </a:rPr>
              <a:t>Various</a:t>
            </a:r>
            <a:r>
              <a:rPr sz="2800" spc="-100" dirty="0">
                <a:solidFill>
                  <a:srgbClr val="FF3399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FF3399"/>
                </a:solidFill>
                <a:latin typeface="Calibri"/>
                <a:cs typeface="Calibri"/>
              </a:rPr>
              <a:t>Oxidising</a:t>
            </a:r>
            <a:r>
              <a:rPr sz="2800" dirty="0">
                <a:solidFill>
                  <a:srgbClr val="FF3399"/>
                </a:solidFill>
                <a:latin typeface="Calibri"/>
                <a:cs typeface="Calibri"/>
              </a:rPr>
              <a:t>	Biocides</a:t>
            </a:r>
            <a:r>
              <a:rPr sz="2800" spc="-75" dirty="0">
                <a:solidFill>
                  <a:srgbClr val="FF3399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FF3399"/>
                </a:solidFill>
                <a:latin typeface="Calibri"/>
                <a:cs typeface="Calibri"/>
              </a:rPr>
              <a:t>used</a:t>
            </a:r>
            <a:r>
              <a:rPr sz="2800" spc="-70" dirty="0">
                <a:solidFill>
                  <a:srgbClr val="FF3399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FF3399"/>
                </a:solidFill>
                <a:latin typeface="Calibri"/>
                <a:cs typeface="Calibri"/>
              </a:rPr>
              <a:t>in</a:t>
            </a:r>
            <a:r>
              <a:rPr sz="2800" spc="-85" dirty="0">
                <a:solidFill>
                  <a:srgbClr val="FF3399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FF3399"/>
                </a:solidFill>
                <a:latin typeface="Calibri"/>
                <a:cs typeface="Calibri"/>
              </a:rPr>
              <a:t>cooling</a:t>
            </a:r>
            <a:r>
              <a:rPr sz="2800" spc="-75" dirty="0">
                <a:solidFill>
                  <a:srgbClr val="FF3399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FF3399"/>
                </a:solidFill>
                <a:latin typeface="Calibri"/>
                <a:cs typeface="Calibri"/>
              </a:rPr>
              <a:t>water</a:t>
            </a:r>
            <a:r>
              <a:rPr sz="2800" spc="-95" dirty="0">
                <a:solidFill>
                  <a:srgbClr val="FF3399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FF3399"/>
                </a:solidFill>
                <a:latin typeface="Calibri"/>
                <a:cs typeface="Calibri"/>
              </a:rPr>
              <a:t>system</a:t>
            </a:r>
            <a:r>
              <a:rPr sz="2800" spc="-85" dirty="0">
                <a:solidFill>
                  <a:srgbClr val="FF3399"/>
                </a:solidFill>
                <a:latin typeface="Calibri"/>
                <a:cs typeface="Calibri"/>
              </a:rPr>
              <a:t> </a:t>
            </a:r>
            <a:r>
              <a:rPr sz="2800" spc="-25" dirty="0">
                <a:solidFill>
                  <a:srgbClr val="FF3399"/>
                </a:solidFill>
                <a:latin typeface="Calibri"/>
                <a:cs typeface="Calibri"/>
              </a:rPr>
              <a:t>for </a:t>
            </a:r>
            <a:r>
              <a:rPr sz="2800" dirty="0">
                <a:solidFill>
                  <a:srgbClr val="FF3399"/>
                </a:solidFill>
                <a:latin typeface="Calibri"/>
                <a:cs typeface="Calibri"/>
              </a:rPr>
              <a:t>microbial</a:t>
            </a:r>
            <a:r>
              <a:rPr sz="2800" spc="-55" dirty="0">
                <a:solidFill>
                  <a:srgbClr val="FF3399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FF3399"/>
                </a:solidFill>
                <a:latin typeface="Calibri"/>
                <a:cs typeface="Calibri"/>
              </a:rPr>
              <a:t>control</a:t>
            </a:r>
            <a:r>
              <a:rPr sz="2800" spc="-60" dirty="0">
                <a:solidFill>
                  <a:srgbClr val="FF3399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FF3399"/>
                </a:solidFill>
                <a:latin typeface="Calibri"/>
                <a:cs typeface="Calibri"/>
              </a:rPr>
              <a:t>are</a:t>
            </a:r>
            <a:r>
              <a:rPr sz="2800" spc="-70" dirty="0">
                <a:solidFill>
                  <a:srgbClr val="FF3399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FF3399"/>
                </a:solidFill>
                <a:latin typeface="Calibri"/>
                <a:cs typeface="Calibri"/>
              </a:rPr>
              <a:t>as</a:t>
            </a:r>
            <a:r>
              <a:rPr sz="2800" spc="-70" dirty="0">
                <a:solidFill>
                  <a:srgbClr val="FF3399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FF3399"/>
                </a:solidFill>
                <a:latin typeface="Calibri"/>
                <a:cs typeface="Calibri"/>
              </a:rPr>
              <a:t>follows:-</a:t>
            </a:r>
            <a:endParaRPr sz="2800">
              <a:latin typeface="Calibri"/>
              <a:cs typeface="Calibri"/>
            </a:endParaRPr>
          </a:p>
          <a:p>
            <a:pPr marL="704850" indent="-349250">
              <a:lnSpc>
                <a:spcPct val="100000"/>
              </a:lnSpc>
              <a:spcBef>
                <a:spcPts val="670"/>
              </a:spcBef>
              <a:buAutoNum type="alphaUcPeriod"/>
              <a:tabLst>
                <a:tab pos="704850" algn="l"/>
              </a:tabLst>
            </a:pPr>
            <a:r>
              <a:rPr sz="2800" dirty="0">
                <a:solidFill>
                  <a:srgbClr val="6600CC"/>
                </a:solidFill>
                <a:latin typeface="Calibri"/>
                <a:cs typeface="Calibri"/>
              </a:rPr>
              <a:t>Chlorine</a:t>
            </a:r>
            <a:r>
              <a:rPr sz="2800" spc="-45" dirty="0">
                <a:solidFill>
                  <a:srgbClr val="6600CC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6600CC"/>
                </a:solidFill>
                <a:latin typeface="Calibri"/>
                <a:cs typeface="Calibri"/>
              </a:rPr>
              <a:t>and</a:t>
            </a:r>
            <a:r>
              <a:rPr sz="2800" spc="-50" dirty="0">
                <a:solidFill>
                  <a:srgbClr val="6600CC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6600CC"/>
                </a:solidFill>
                <a:latin typeface="Calibri"/>
                <a:cs typeface="Calibri"/>
              </a:rPr>
              <a:t>its</a:t>
            </a:r>
            <a:r>
              <a:rPr sz="2800" spc="-55" dirty="0">
                <a:solidFill>
                  <a:srgbClr val="6600CC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6600CC"/>
                </a:solidFill>
                <a:latin typeface="Calibri"/>
                <a:cs typeface="Calibri"/>
              </a:rPr>
              <a:t>various</a:t>
            </a:r>
            <a:r>
              <a:rPr sz="2800" spc="-65" dirty="0">
                <a:solidFill>
                  <a:srgbClr val="6600CC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6600CC"/>
                </a:solidFill>
                <a:latin typeface="Calibri"/>
                <a:cs typeface="Calibri"/>
              </a:rPr>
              <a:t>products</a:t>
            </a:r>
            <a:endParaRPr sz="2800">
              <a:latin typeface="Calibri"/>
              <a:cs typeface="Calibri"/>
            </a:endParaRPr>
          </a:p>
          <a:p>
            <a:pPr marL="720090" indent="-364490">
              <a:lnSpc>
                <a:spcPct val="100000"/>
              </a:lnSpc>
              <a:spcBef>
                <a:spcPts val="675"/>
              </a:spcBef>
              <a:buAutoNum type="alphaUcPeriod"/>
              <a:tabLst>
                <a:tab pos="720090" algn="l"/>
              </a:tabLst>
            </a:pPr>
            <a:r>
              <a:rPr sz="2800" spc="-10" dirty="0">
                <a:solidFill>
                  <a:srgbClr val="6600CC"/>
                </a:solidFill>
                <a:latin typeface="Calibri"/>
                <a:cs typeface="Calibri"/>
              </a:rPr>
              <a:t>Bromine</a:t>
            </a:r>
            <a:endParaRPr sz="2800">
              <a:latin typeface="Calibri"/>
              <a:cs typeface="Calibri"/>
            </a:endParaRPr>
          </a:p>
          <a:p>
            <a:pPr marL="713740" indent="-358140">
              <a:lnSpc>
                <a:spcPct val="100000"/>
              </a:lnSpc>
              <a:spcBef>
                <a:spcPts val="675"/>
              </a:spcBef>
              <a:buAutoNum type="alphaUcPeriod"/>
              <a:tabLst>
                <a:tab pos="713740" algn="l"/>
              </a:tabLst>
            </a:pPr>
            <a:r>
              <a:rPr sz="2800" dirty="0">
                <a:solidFill>
                  <a:srgbClr val="6600CC"/>
                </a:solidFill>
                <a:latin typeface="Calibri"/>
                <a:cs typeface="Calibri"/>
              </a:rPr>
              <a:t>Chlorine</a:t>
            </a:r>
            <a:r>
              <a:rPr sz="2800" spc="-30" dirty="0">
                <a:solidFill>
                  <a:srgbClr val="6600CC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6600CC"/>
                </a:solidFill>
                <a:latin typeface="Calibri"/>
                <a:cs typeface="Calibri"/>
              </a:rPr>
              <a:t>dioxide</a:t>
            </a:r>
            <a:endParaRPr sz="2800">
              <a:latin typeface="Calibri"/>
              <a:cs typeface="Calibri"/>
            </a:endParaRPr>
          </a:p>
          <a:p>
            <a:pPr marL="738505" indent="-382905">
              <a:lnSpc>
                <a:spcPct val="100000"/>
              </a:lnSpc>
              <a:spcBef>
                <a:spcPts val="670"/>
              </a:spcBef>
              <a:buAutoNum type="alphaUcPeriod"/>
              <a:tabLst>
                <a:tab pos="738505" algn="l"/>
              </a:tabLst>
            </a:pPr>
            <a:r>
              <a:rPr sz="2800" spc="-10" dirty="0">
                <a:solidFill>
                  <a:srgbClr val="6600CC"/>
                </a:solidFill>
                <a:latin typeface="Calibri"/>
                <a:cs typeface="Calibri"/>
              </a:rPr>
              <a:t>Ozone</a:t>
            </a:r>
            <a:endParaRPr sz="2800">
              <a:latin typeface="Calibri"/>
              <a:cs typeface="Calibri"/>
            </a:endParaRPr>
          </a:p>
          <a:p>
            <a:pPr marL="699135" indent="-343535">
              <a:lnSpc>
                <a:spcPct val="100000"/>
              </a:lnSpc>
              <a:spcBef>
                <a:spcPts val="675"/>
              </a:spcBef>
              <a:buAutoNum type="alphaUcPeriod"/>
              <a:tabLst>
                <a:tab pos="699135" algn="l"/>
              </a:tabLst>
            </a:pPr>
            <a:r>
              <a:rPr sz="2800" spc="-10" dirty="0">
                <a:solidFill>
                  <a:srgbClr val="6600CC"/>
                </a:solidFill>
                <a:latin typeface="Calibri"/>
                <a:cs typeface="Calibri"/>
              </a:rPr>
              <a:t>Hydrogen</a:t>
            </a:r>
            <a:r>
              <a:rPr sz="2800" spc="-100" dirty="0">
                <a:solidFill>
                  <a:srgbClr val="6600CC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6600CC"/>
                </a:solidFill>
                <a:latin typeface="Calibri"/>
                <a:cs typeface="Calibri"/>
              </a:rPr>
              <a:t>Peroxide</a:t>
            </a:r>
            <a:endParaRPr sz="2800">
              <a:latin typeface="Calibri"/>
              <a:cs typeface="Calibri"/>
            </a:endParaRPr>
          </a:p>
          <a:p>
            <a:pPr marL="656590" indent="-300990">
              <a:lnSpc>
                <a:spcPct val="100000"/>
              </a:lnSpc>
              <a:spcBef>
                <a:spcPts val="670"/>
              </a:spcBef>
              <a:buAutoNum type="alphaUcPeriod"/>
              <a:tabLst>
                <a:tab pos="656590" algn="l"/>
              </a:tabLst>
            </a:pPr>
            <a:r>
              <a:rPr sz="2800" dirty="0">
                <a:solidFill>
                  <a:srgbClr val="6600CC"/>
                </a:solidFill>
                <a:latin typeface="Calibri"/>
                <a:cs typeface="Calibri"/>
              </a:rPr>
              <a:t>Halogen</a:t>
            </a:r>
            <a:r>
              <a:rPr sz="2800" spc="-75" dirty="0">
                <a:solidFill>
                  <a:srgbClr val="6600CC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6600CC"/>
                </a:solidFill>
                <a:latin typeface="Calibri"/>
                <a:cs typeface="Calibri"/>
              </a:rPr>
              <a:t>Donors</a:t>
            </a:r>
            <a:r>
              <a:rPr sz="2800" spc="-35" dirty="0">
                <a:solidFill>
                  <a:srgbClr val="6600CC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6600CC"/>
                </a:solidFill>
                <a:latin typeface="Calibri"/>
                <a:cs typeface="Calibri"/>
              </a:rPr>
              <a:t>/</a:t>
            </a:r>
            <a:r>
              <a:rPr sz="2800" spc="-60" dirty="0">
                <a:solidFill>
                  <a:srgbClr val="6600CC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6600CC"/>
                </a:solidFill>
                <a:latin typeface="Calibri"/>
                <a:cs typeface="Calibri"/>
              </a:rPr>
              <a:t>Halogen</a:t>
            </a:r>
            <a:r>
              <a:rPr sz="2800" spc="-70" dirty="0">
                <a:solidFill>
                  <a:srgbClr val="6600CC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6600CC"/>
                </a:solidFill>
                <a:latin typeface="Calibri"/>
                <a:cs typeface="Calibri"/>
              </a:rPr>
              <a:t>Releasingcompounds</a:t>
            </a:r>
            <a:endParaRPr sz="2800">
              <a:latin typeface="Calibri"/>
              <a:cs typeface="Calibri"/>
            </a:endParaRPr>
          </a:p>
          <a:p>
            <a:pPr marL="355600" marR="5080" indent="-342900">
              <a:lnSpc>
                <a:spcPct val="100000"/>
              </a:lnSpc>
              <a:spcBef>
                <a:spcPts val="605"/>
              </a:spcBef>
            </a:pPr>
            <a:r>
              <a:rPr sz="2400" b="1" dirty="0">
                <a:solidFill>
                  <a:srgbClr val="0033CC"/>
                </a:solidFill>
                <a:latin typeface="Calibri"/>
                <a:cs typeface="Calibri"/>
              </a:rPr>
              <a:t>Oxidising</a:t>
            </a:r>
            <a:r>
              <a:rPr sz="2400" b="1" spc="-85" dirty="0">
                <a:solidFill>
                  <a:srgbClr val="0033CC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33CC"/>
                </a:solidFill>
                <a:latin typeface="Calibri"/>
                <a:cs typeface="Calibri"/>
              </a:rPr>
              <a:t>biocides</a:t>
            </a:r>
            <a:r>
              <a:rPr sz="2400" b="1" spc="-85" dirty="0">
                <a:solidFill>
                  <a:srgbClr val="0033C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33CC"/>
                </a:solidFill>
                <a:latin typeface="Calibri"/>
                <a:cs typeface="Calibri"/>
              </a:rPr>
              <a:t>are</a:t>
            </a:r>
            <a:r>
              <a:rPr sz="2400" spc="-80" dirty="0">
                <a:solidFill>
                  <a:srgbClr val="0033C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33CC"/>
                </a:solidFill>
                <a:latin typeface="Calibri"/>
                <a:cs typeface="Calibri"/>
              </a:rPr>
              <a:t>capable</a:t>
            </a:r>
            <a:r>
              <a:rPr sz="2400" spc="-90" dirty="0">
                <a:solidFill>
                  <a:srgbClr val="0033C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33CC"/>
                </a:solidFill>
                <a:latin typeface="Calibri"/>
                <a:cs typeface="Calibri"/>
              </a:rPr>
              <a:t>of</a:t>
            </a:r>
            <a:r>
              <a:rPr sz="2400" spc="-85" dirty="0">
                <a:solidFill>
                  <a:srgbClr val="0033C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33CC"/>
                </a:solidFill>
                <a:latin typeface="Calibri"/>
                <a:cs typeface="Calibri"/>
              </a:rPr>
              <a:t>undergoing</a:t>
            </a:r>
            <a:r>
              <a:rPr sz="2400" spc="-85" dirty="0">
                <a:solidFill>
                  <a:srgbClr val="0033C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33CC"/>
                </a:solidFill>
                <a:latin typeface="Calibri"/>
                <a:cs typeface="Calibri"/>
              </a:rPr>
              <a:t>oxidative</a:t>
            </a:r>
            <a:r>
              <a:rPr sz="2400" spc="-90" dirty="0">
                <a:solidFill>
                  <a:srgbClr val="0033C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33CC"/>
                </a:solidFill>
                <a:latin typeface="Calibri"/>
                <a:cs typeface="Calibri"/>
              </a:rPr>
              <a:t>reactions</a:t>
            </a:r>
            <a:r>
              <a:rPr sz="2400" spc="-85" dirty="0">
                <a:solidFill>
                  <a:srgbClr val="0033CC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0033CC"/>
                </a:solidFill>
                <a:latin typeface="Calibri"/>
                <a:cs typeface="Calibri"/>
              </a:rPr>
              <a:t>with </a:t>
            </a:r>
            <a:r>
              <a:rPr sz="2400" dirty="0">
                <a:solidFill>
                  <a:srgbClr val="0033CC"/>
                </a:solidFill>
                <a:latin typeface="Calibri"/>
                <a:cs typeface="Calibri"/>
              </a:rPr>
              <a:t>organic</a:t>
            </a:r>
            <a:r>
              <a:rPr sz="2400" spc="-65" dirty="0">
                <a:solidFill>
                  <a:srgbClr val="0033C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33CC"/>
                </a:solidFill>
                <a:latin typeface="Calibri"/>
                <a:cs typeface="Calibri"/>
              </a:rPr>
              <a:t>molecules.</a:t>
            </a:r>
            <a:r>
              <a:rPr sz="2400" spc="-70" dirty="0">
                <a:solidFill>
                  <a:srgbClr val="0033C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33CC"/>
                </a:solidFill>
                <a:latin typeface="Calibri"/>
                <a:cs typeface="Calibri"/>
              </a:rPr>
              <a:t>They</a:t>
            </a:r>
            <a:r>
              <a:rPr sz="2400" spc="-55" dirty="0">
                <a:solidFill>
                  <a:srgbClr val="0033C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33CC"/>
                </a:solidFill>
                <a:latin typeface="Calibri"/>
                <a:cs typeface="Calibri"/>
              </a:rPr>
              <a:t>kill</a:t>
            </a:r>
            <a:r>
              <a:rPr sz="2400" spc="-65" dirty="0">
                <a:solidFill>
                  <a:srgbClr val="0033CC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033CC"/>
                </a:solidFill>
                <a:latin typeface="Calibri"/>
                <a:cs typeface="Calibri"/>
              </a:rPr>
              <a:t>microorganisms</a:t>
            </a:r>
            <a:r>
              <a:rPr sz="2400" spc="-80" dirty="0">
                <a:solidFill>
                  <a:srgbClr val="0033C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33CC"/>
                </a:solidFill>
                <a:latin typeface="Calibri"/>
                <a:cs typeface="Calibri"/>
              </a:rPr>
              <a:t>on</a:t>
            </a:r>
            <a:r>
              <a:rPr sz="2400" spc="-60" dirty="0">
                <a:solidFill>
                  <a:srgbClr val="0033C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33CC"/>
                </a:solidFill>
                <a:latin typeface="Calibri"/>
                <a:cs typeface="Calibri"/>
              </a:rPr>
              <a:t>contact</a:t>
            </a:r>
            <a:r>
              <a:rPr sz="2400" spc="-55" dirty="0">
                <a:solidFill>
                  <a:srgbClr val="0033CC"/>
                </a:solidFill>
                <a:latin typeface="Calibri"/>
                <a:cs typeface="Calibri"/>
              </a:rPr>
              <a:t> </a:t>
            </a:r>
            <a:r>
              <a:rPr sz="2400" spc="-25" dirty="0">
                <a:solidFill>
                  <a:srgbClr val="0033CC"/>
                </a:solidFill>
                <a:latin typeface="Calibri"/>
                <a:cs typeface="Calibri"/>
              </a:rPr>
              <a:t>and </a:t>
            </a:r>
            <a:r>
              <a:rPr sz="2400" dirty="0">
                <a:solidFill>
                  <a:srgbClr val="0033CC"/>
                </a:solidFill>
                <a:latin typeface="Calibri"/>
                <a:cs typeface="Calibri"/>
              </a:rPr>
              <a:t>dissipate</a:t>
            </a:r>
            <a:r>
              <a:rPr sz="2400" spc="-70" dirty="0">
                <a:solidFill>
                  <a:srgbClr val="0033C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33CC"/>
                </a:solidFill>
                <a:latin typeface="Calibri"/>
                <a:cs typeface="Calibri"/>
              </a:rPr>
              <a:t>to</a:t>
            </a:r>
            <a:r>
              <a:rPr sz="2400" spc="-90" dirty="0">
                <a:solidFill>
                  <a:srgbClr val="0033C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33CC"/>
                </a:solidFill>
                <a:latin typeface="Calibri"/>
                <a:cs typeface="Calibri"/>
              </a:rPr>
              <a:t>form</a:t>
            </a:r>
            <a:r>
              <a:rPr sz="2400" spc="-65" dirty="0">
                <a:solidFill>
                  <a:srgbClr val="0033C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33CC"/>
                </a:solidFill>
                <a:latin typeface="Calibri"/>
                <a:cs typeface="Calibri"/>
              </a:rPr>
              <a:t>harmless,</a:t>
            </a:r>
            <a:r>
              <a:rPr sz="2400" spc="-85" dirty="0">
                <a:solidFill>
                  <a:srgbClr val="0033CC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033CC"/>
                </a:solidFill>
                <a:latin typeface="Calibri"/>
                <a:cs typeface="Calibri"/>
              </a:rPr>
              <a:t>non-</a:t>
            </a:r>
            <a:r>
              <a:rPr sz="2400" dirty="0">
                <a:solidFill>
                  <a:srgbClr val="0033CC"/>
                </a:solidFill>
                <a:latin typeface="Calibri"/>
                <a:cs typeface="Calibri"/>
              </a:rPr>
              <a:t>toxic</a:t>
            </a:r>
            <a:r>
              <a:rPr sz="2400" spc="-75" dirty="0">
                <a:solidFill>
                  <a:srgbClr val="0033C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33CC"/>
                </a:solidFill>
                <a:latin typeface="Calibri"/>
                <a:cs typeface="Calibri"/>
              </a:rPr>
              <a:t>products.</a:t>
            </a:r>
            <a:r>
              <a:rPr sz="2400" spc="-75" dirty="0">
                <a:solidFill>
                  <a:srgbClr val="0033CC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033CC"/>
                </a:solidFill>
                <a:latin typeface="Calibri"/>
                <a:cs typeface="Calibri"/>
              </a:rPr>
              <a:t>However</a:t>
            </a:r>
            <a:r>
              <a:rPr sz="2400" spc="-65" dirty="0">
                <a:solidFill>
                  <a:srgbClr val="0033CC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033CC"/>
                </a:solidFill>
                <a:latin typeface="Calibri"/>
                <a:cs typeface="Calibri"/>
              </a:rPr>
              <a:t>their </a:t>
            </a:r>
            <a:r>
              <a:rPr sz="2400" dirty="0">
                <a:solidFill>
                  <a:srgbClr val="0033CC"/>
                </a:solidFill>
                <a:latin typeface="Calibri"/>
                <a:cs typeface="Calibri"/>
              </a:rPr>
              <a:t>activity</a:t>
            </a:r>
            <a:r>
              <a:rPr sz="2400" spc="-80" dirty="0">
                <a:solidFill>
                  <a:srgbClr val="0033C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33CC"/>
                </a:solidFill>
                <a:latin typeface="Calibri"/>
                <a:cs typeface="Calibri"/>
              </a:rPr>
              <a:t>is</a:t>
            </a:r>
            <a:r>
              <a:rPr sz="2400" spc="-50" dirty="0">
                <a:solidFill>
                  <a:srgbClr val="0033C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33CC"/>
                </a:solidFill>
                <a:latin typeface="Calibri"/>
                <a:cs typeface="Calibri"/>
              </a:rPr>
              <a:t>short</a:t>
            </a:r>
            <a:r>
              <a:rPr sz="2400" spc="-55" dirty="0">
                <a:solidFill>
                  <a:srgbClr val="0033C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33CC"/>
                </a:solidFill>
                <a:latin typeface="Calibri"/>
                <a:cs typeface="Calibri"/>
              </a:rPr>
              <a:t>and</a:t>
            </a:r>
            <a:r>
              <a:rPr sz="2400" spc="-55" dirty="0">
                <a:solidFill>
                  <a:srgbClr val="0033CC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033CC"/>
                </a:solidFill>
                <a:latin typeface="Calibri"/>
                <a:cs typeface="Calibri"/>
              </a:rPr>
              <a:t>require</a:t>
            </a:r>
            <a:r>
              <a:rPr sz="2400" spc="-45" dirty="0">
                <a:solidFill>
                  <a:srgbClr val="0033C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33CC"/>
                </a:solidFill>
                <a:latin typeface="Calibri"/>
                <a:cs typeface="Calibri"/>
              </a:rPr>
              <a:t>frequent</a:t>
            </a:r>
            <a:r>
              <a:rPr sz="2400" spc="-45" dirty="0">
                <a:solidFill>
                  <a:srgbClr val="0033C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33CC"/>
                </a:solidFill>
                <a:latin typeface="Calibri"/>
                <a:cs typeface="Calibri"/>
              </a:rPr>
              <a:t>and</a:t>
            </a:r>
            <a:r>
              <a:rPr sz="2400" spc="-55" dirty="0">
                <a:solidFill>
                  <a:srgbClr val="0033C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33CC"/>
                </a:solidFill>
                <a:latin typeface="Calibri"/>
                <a:cs typeface="Calibri"/>
              </a:rPr>
              <a:t>continuous</a:t>
            </a:r>
            <a:r>
              <a:rPr sz="2400" spc="-55" dirty="0">
                <a:solidFill>
                  <a:srgbClr val="0033C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33CC"/>
                </a:solidFill>
                <a:latin typeface="Calibri"/>
                <a:cs typeface="Calibri"/>
              </a:rPr>
              <a:t>dosing.</a:t>
            </a:r>
            <a:r>
              <a:rPr sz="2400" spc="-60" dirty="0">
                <a:solidFill>
                  <a:srgbClr val="0033CC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0033CC"/>
                </a:solidFill>
                <a:latin typeface="Calibri"/>
                <a:cs typeface="Calibri"/>
              </a:rPr>
              <a:t>Also </a:t>
            </a:r>
            <a:r>
              <a:rPr sz="2400" dirty="0">
                <a:solidFill>
                  <a:srgbClr val="0033CC"/>
                </a:solidFill>
                <a:latin typeface="Calibri"/>
                <a:cs typeface="Calibri"/>
              </a:rPr>
              <a:t>high</a:t>
            </a:r>
            <a:r>
              <a:rPr sz="2400" spc="-60" dirty="0">
                <a:solidFill>
                  <a:srgbClr val="0033C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33CC"/>
                </a:solidFill>
                <a:latin typeface="Calibri"/>
                <a:cs typeface="Calibri"/>
              </a:rPr>
              <a:t>dosages</a:t>
            </a:r>
            <a:r>
              <a:rPr sz="2400" spc="-60" dirty="0">
                <a:solidFill>
                  <a:srgbClr val="0033C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33CC"/>
                </a:solidFill>
                <a:latin typeface="Calibri"/>
                <a:cs typeface="Calibri"/>
              </a:rPr>
              <a:t>cause</a:t>
            </a:r>
            <a:r>
              <a:rPr sz="2400" spc="-50" dirty="0">
                <a:solidFill>
                  <a:srgbClr val="0033C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33CC"/>
                </a:solidFill>
                <a:latin typeface="Calibri"/>
                <a:cs typeface="Calibri"/>
              </a:rPr>
              <a:t>delignification</a:t>
            </a:r>
            <a:r>
              <a:rPr sz="2400" spc="-75" dirty="0">
                <a:solidFill>
                  <a:srgbClr val="0033C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33CC"/>
                </a:solidFill>
                <a:latin typeface="Calibri"/>
                <a:cs typeface="Calibri"/>
              </a:rPr>
              <a:t>of</a:t>
            </a:r>
            <a:r>
              <a:rPr sz="2400" spc="-60" dirty="0">
                <a:solidFill>
                  <a:srgbClr val="0033C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33CC"/>
                </a:solidFill>
                <a:latin typeface="Calibri"/>
                <a:cs typeface="Calibri"/>
              </a:rPr>
              <a:t>timbre</a:t>
            </a:r>
            <a:r>
              <a:rPr sz="2400" spc="-60" dirty="0">
                <a:solidFill>
                  <a:srgbClr val="0033C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33CC"/>
                </a:solidFill>
                <a:latin typeface="Calibri"/>
                <a:cs typeface="Calibri"/>
              </a:rPr>
              <a:t>and</a:t>
            </a:r>
            <a:r>
              <a:rPr sz="2400" spc="-60" dirty="0">
                <a:solidFill>
                  <a:srgbClr val="0033CC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33CC"/>
                </a:solidFill>
                <a:latin typeface="Calibri"/>
                <a:cs typeface="Calibri"/>
              </a:rPr>
              <a:t>metallic</a:t>
            </a:r>
            <a:r>
              <a:rPr sz="2400" spc="-85" dirty="0">
                <a:solidFill>
                  <a:srgbClr val="0033CC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033CC"/>
                </a:solidFill>
                <a:latin typeface="Calibri"/>
                <a:cs typeface="Calibri"/>
              </a:rPr>
              <a:t>corrosion.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04681" y="6426504"/>
            <a:ext cx="10287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solidFill>
                  <a:srgbClr val="888888"/>
                </a:solidFill>
                <a:latin typeface="Calibri"/>
                <a:cs typeface="Calibri"/>
              </a:rPr>
              <a:t>8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895600" y="2438412"/>
            <a:ext cx="3174365" cy="708025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3175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50"/>
              </a:spcBef>
            </a:pPr>
            <a:r>
              <a:rPr sz="4000" spc="-10" dirty="0">
                <a:latin typeface="Arial"/>
                <a:cs typeface="Arial"/>
              </a:rPr>
              <a:t>Introduction</a:t>
            </a:r>
            <a:endParaRPr sz="4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570">
              <a:lnSpc>
                <a:spcPts val="1240"/>
              </a:lnSpc>
            </a:pPr>
            <a:fld id="{81D60167-4931-47E6-BA6A-407CBD079E47}" type="slidenum">
              <a:rPr spc="-25" dirty="0"/>
              <a:t>90</a:t>
            </a:fld>
            <a:endParaRPr spc="-25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24000" y="152400"/>
            <a:ext cx="7162800" cy="685800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203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60"/>
              </a:spcBef>
            </a:pPr>
            <a:r>
              <a:rPr sz="3200" dirty="0"/>
              <a:t>Oxidising</a:t>
            </a:r>
            <a:r>
              <a:rPr sz="3200" spc="-75" dirty="0"/>
              <a:t> </a:t>
            </a:r>
            <a:r>
              <a:rPr sz="3200" spc="-10" dirty="0"/>
              <a:t>Biocides</a:t>
            </a:r>
            <a:endParaRPr sz="3200"/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0033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790"/>
              </a:spcBef>
              <a:buFont typeface="Arial MT"/>
              <a:buChar char="•"/>
              <a:tabLst>
                <a:tab pos="354965" algn="l"/>
              </a:tabLst>
            </a:pPr>
            <a:r>
              <a:rPr dirty="0"/>
              <a:t>Rapid </a:t>
            </a:r>
            <a:r>
              <a:rPr spc="-20" dirty="0"/>
              <a:t>kill</a:t>
            </a:r>
          </a:p>
          <a:p>
            <a:pPr marL="354965" indent="-342265">
              <a:lnSpc>
                <a:spcPct val="100000"/>
              </a:lnSpc>
              <a:spcBef>
                <a:spcPts val="695"/>
              </a:spcBef>
              <a:buFont typeface="Arial MT"/>
              <a:buChar char="•"/>
              <a:tabLst>
                <a:tab pos="354965" algn="l"/>
              </a:tabLst>
            </a:pPr>
            <a:r>
              <a:rPr dirty="0"/>
              <a:t>Cost</a:t>
            </a:r>
            <a:r>
              <a:rPr spc="-35" dirty="0"/>
              <a:t> </a:t>
            </a:r>
            <a:r>
              <a:rPr spc="-10" dirty="0"/>
              <a:t>effective</a:t>
            </a:r>
          </a:p>
          <a:p>
            <a:pPr marL="354965" indent="-342265">
              <a:lnSpc>
                <a:spcPct val="100000"/>
              </a:lnSpc>
              <a:spcBef>
                <a:spcPts val="700"/>
              </a:spcBef>
              <a:buFont typeface="Arial MT"/>
              <a:buChar char="•"/>
              <a:tabLst>
                <a:tab pos="354965" algn="l"/>
              </a:tabLst>
            </a:pPr>
            <a:r>
              <a:rPr spc="-30" dirty="0"/>
              <a:t>Tolerant</a:t>
            </a:r>
            <a:r>
              <a:rPr spc="-50" dirty="0"/>
              <a:t> </a:t>
            </a:r>
            <a:r>
              <a:rPr dirty="0"/>
              <a:t>of</a:t>
            </a:r>
            <a:r>
              <a:rPr spc="-45" dirty="0"/>
              <a:t> </a:t>
            </a:r>
            <a:r>
              <a:rPr spc="-10" dirty="0"/>
              <a:t>contamination</a:t>
            </a:r>
          </a:p>
          <a:p>
            <a:pPr marL="628015" indent="-615315">
              <a:lnSpc>
                <a:spcPct val="100000"/>
              </a:lnSpc>
              <a:spcBef>
                <a:spcPts val="695"/>
              </a:spcBef>
              <a:buFont typeface="Arial MT"/>
              <a:buChar char="•"/>
              <a:tabLst>
                <a:tab pos="628015" algn="l"/>
              </a:tabLst>
            </a:pPr>
            <a:r>
              <a:rPr dirty="0"/>
              <a:t>e.g.</a:t>
            </a:r>
            <a:r>
              <a:rPr spc="-50" dirty="0"/>
              <a:t> </a:t>
            </a:r>
            <a:r>
              <a:rPr dirty="0"/>
              <a:t>Bromine,</a:t>
            </a:r>
            <a:r>
              <a:rPr spc="-50" dirty="0"/>
              <a:t> </a:t>
            </a:r>
            <a:r>
              <a:rPr dirty="0"/>
              <a:t>Chlorine</a:t>
            </a:r>
            <a:r>
              <a:rPr spc="-45" dirty="0"/>
              <a:t> </a:t>
            </a:r>
            <a:r>
              <a:rPr spc="-10" dirty="0"/>
              <a:t>Dioxide</a:t>
            </a:r>
          </a:p>
          <a:p>
            <a:pPr marL="354965" indent="-342265">
              <a:lnSpc>
                <a:spcPct val="100000"/>
              </a:lnSpc>
              <a:spcBef>
                <a:spcPts val="700"/>
              </a:spcBef>
              <a:buFont typeface="Arial MT"/>
              <a:buChar char="•"/>
              <a:tabLst>
                <a:tab pos="354965" algn="l"/>
              </a:tabLst>
            </a:pPr>
            <a:r>
              <a:rPr dirty="0"/>
              <a:t>Minimal</a:t>
            </a:r>
            <a:r>
              <a:rPr spc="-70" dirty="0"/>
              <a:t> </a:t>
            </a:r>
            <a:r>
              <a:rPr spc="-10" dirty="0"/>
              <a:t>environmental</a:t>
            </a:r>
            <a:r>
              <a:rPr spc="-55" dirty="0"/>
              <a:t> </a:t>
            </a:r>
            <a:r>
              <a:rPr spc="-10" dirty="0"/>
              <a:t>impact</a:t>
            </a:r>
          </a:p>
          <a:p>
            <a:pPr marL="628015" indent="-615315">
              <a:lnSpc>
                <a:spcPct val="100000"/>
              </a:lnSpc>
              <a:spcBef>
                <a:spcPts val="695"/>
              </a:spcBef>
              <a:buFont typeface="Arial MT"/>
              <a:buChar char="•"/>
              <a:tabLst>
                <a:tab pos="628015" algn="l"/>
              </a:tabLst>
            </a:pPr>
            <a:r>
              <a:rPr dirty="0"/>
              <a:t>e.g.</a:t>
            </a:r>
            <a:r>
              <a:rPr spc="-55" dirty="0"/>
              <a:t> </a:t>
            </a:r>
            <a:r>
              <a:rPr dirty="0"/>
              <a:t>Bromine,</a:t>
            </a:r>
            <a:r>
              <a:rPr spc="-60" dirty="0"/>
              <a:t> </a:t>
            </a:r>
            <a:r>
              <a:rPr dirty="0"/>
              <a:t>Ozone,</a:t>
            </a:r>
            <a:r>
              <a:rPr spc="-60" dirty="0"/>
              <a:t> </a:t>
            </a:r>
            <a:r>
              <a:rPr spc="-10" dirty="0"/>
              <a:t>Peroxide,</a:t>
            </a:r>
            <a:r>
              <a:rPr spc="-60" dirty="0"/>
              <a:t> </a:t>
            </a:r>
            <a:r>
              <a:rPr dirty="0"/>
              <a:t>Chlorine</a:t>
            </a:r>
            <a:r>
              <a:rPr spc="-70" dirty="0"/>
              <a:t> </a:t>
            </a:r>
            <a:r>
              <a:rPr spc="-10" dirty="0"/>
              <a:t>Dioxide</a:t>
            </a:r>
          </a:p>
          <a:p>
            <a:pPr marL="354965" indent="-342265">
              <a:lnSpc>
                <a:spcPct val="100000"/>
              </a:lnSpc>
              <a:spcBef>
                <a:spcPts val="695"/>
              </a:spcBef>
              <a:buFont typeface="Arial MT"/>
              <a:buChar char="•"/>
              <a:tabLst>
                <a:tab pos="354965" algn="l"/>
              </a:tabLst>
            </a:pPr>
            <a:r>
              <a:rPr spc="-10" dirty="0"/>
              <a:t>Ineffective</a:t>
            </a:r>
            <a:r>
              <a:rPr spc="-95" dirty="0"/>
              <a:t> </a:t>
            </a:r>
            <a:r>
              <a:rPr dirty="0"/>
              <a:t>against</a:t>
            </a:r>
            <a:r>
              <a:rPr spc="-80" dirty="0"/>
              <a:t> </a:t>
            </a:r>
            <a:r>
              <a:rPr spc="-20" dirty="0"/>
              <a:t>SRB’s</a:t>
            </a:r>
          </a:p>
          <a:p>
            <a:pPr marL="354965" indent="-342265">
              <a:lnSpc>
                <a:spcPct val="100000"/>
              </a:lnSpc>
              <a:spcBef>
                <a:spcPts val="700"/>
              </a:spcBef>
              <a:buFont typeface="Arial MT"/>
              <a:buChar char="•"/>
              <a:tabLst>
                <a:tab pos="354965" algn="l"/>
              </a:tabLst>
            </a:pPr>
            <a:r>
              <a:rPr dirty="0"/>
              <a:t>Low</a:t>
            </a:r>
            <a:r>
              <a:rPr spc="-45" dirty="0"/>
              <a:t> </a:t>
            </a:r>
            <a:r>
              <a:rPr dirty="0"/>
              <a:t>residual</a:t>
            </a:r>
            <a:r>
              <a:rPr spc="-15" dirty="0"/>
              <a:t> </a:t>
            </a:r>
            <a:r>
              <a:rPr spc="-10" dirty="0"/>
              <a:t>toxicity</a:t>
            </a:r>
          </a:p>
          <a:p>
            <a:pPr marL="354965" indent="-342265">
              <a:lnSpc>
                <a:spcPct val="100000"/>
              </a:lnSpc>
              <a:spcBef>
                <a:spcPts val="695"/>
              </a:spcBef>
              <a:buFont typeface="Arial MT"/>
              <a:buChar char="•"/>
              <a:tabLst>
                <a:tab pos="354965" algn="l"/>
              </a:tabLst>
            </a:pPr>
            <a:r>
              <a:rPr dirty="0"/>
              <a:t>Counts</a:t>
            </a:r>
            <a:r>
              <a:rPr spc="-80" dirty="0"/>
              <a:t> </a:t>
            </a:r>
            <a:r>
              <a:rPr dirty="0"/>
              <a:t>approaching</a:t>
            </a:r>
            <a:r>
              <a:rPr spc="-95" dirty="0"/>
              <a:t> </a:t>
            </a:r>
            <a:r>
              <a:rPr dirty="0"/>
              <a:t>potable</a:t>
            </a:r>
            <a:r>
              <a:rPr spc="-85" dirty="0"/>
              <a:t> </a:t>
            </a:r>
            <a:r>
              <a:rPr dirty="0"/>
              <a:t>water</a:t>
            </a:r>
            <a:r>
              <a:rPr spc="-85" dirty="0"/>
              <a:t> </a:t>
            </a:r>
            <a:r>
              <a:rPr dirty="0"/>
              <a:t>standards</a:t>
            </a:r>
            <a:r>
              <a:rPr spc="-80" dirty="0"/>
              <a:t> </a:t>
            </a:r>
            <a:r>
              <a:rPr spc="-10" dirty="0"/>
              <a:t>possible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38200" y="609600"/>
            <a:ext cx="7391400" cy="457200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38100" rIns="0" bIns="0" rtlCol="0">
            <a:spAutoFit/>
          </a:bodyPr>
          <a:lstStyle/>
          <a:p>
            <a:pPr marL="285750">
              <a:lnSpc>
                <a:spcPct val="100000"/>
              </a:lnSpc>
              <a:spcBef>
                <a:spcPts val="300"/>
              </a:spcBef>
            </a:pPr>
            <a:r>
              <a:rPr sz="2400" dirty="0">
                <a:latin typeface="Arial"/>
                <a:cs typeface="Arial"/>
              </a:rPr>
              <a:t>EFFECTIVENESS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OF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CHLORINE</a:t>
            </a:r>
            <a:r>
              <a:rPr sz="2400" spc="-114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AS</a:t>
            </a:r>
            <a:r>
              <a:rPr sz="2400" spc="-1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</a:t>
            </a:r>
            <a:r>
              <a:rPr sz="2400" spc="-13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BIOCIDE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0600" y="1524063"/>
            <a:ext cx="7456805" cy="83693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8100" rIns="0" bIns="0" rtlCol="0">
            <a:spAutoFit/>
          </a:bodyPr>
          <a:lstStyle/>
          <a:p>
            <a:pPr marL="2016125" marR="628015" indent="-1381125">
              <a:lnSpc>
                <a:spcPct val="100000"/>
              </a:lnSpc>
              <a:spcBef>
                <a:spcPts val="300"/>
              </a:spcBef>
            </a:pP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EFFECT</a:t>
            </a:r>
            <a:r>
              <a:rPr sz="2400" b="1" spc="-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OF</a:t>
            </a:r>
            <a:r>
              <a:rPr sz="2400" b="1" spc="-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pH</a:t>
            </a:r>
            <a:r>
              <a:rPr sz="2400" b="1" spc="-5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ON</a:t>
            </a:r>
            <a:r>
              <a:rPr sz="2400" b="1" spc="-5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THE</a:t>
            </a:r>
            <a:r>
              <a:rPr sz="2400" b="1" spc="-5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FF0000"/>
                </a:solidFill>
                <a:latin typeface="Arial"/>
                <a:cs typeface="Arial"/>
              </a:rPr>
              <a:t>DISSOCIATION</a:t>
            </a:r>
            <a:r>
              <a:rPr sz="2400" b="1" spc="-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-25" dirty="0">
                <a:solidFill>
                  <a:srgbClr val="FF0000"/>
                </a:solidFill>
                <a:latin typeface="Arial"/>
                <a:cs typeface="Arial"/>
              </a:rPr>
              <a:t>OF </a:t>
            </a:r>
            <a:r>
              <a:rPr sz="2400" b="1" spc="-10" dirty="0">
                <a:solidFill>
                  <a:srgbClr val="FF0000"/>
                </a:solidFill>
                <a:latin typeface="Arial"/>
                <a:cs typeface="Arial"/>
              </a:rPr>
              <a:t>HYPOCHLOROUS</a:t>
            </a:r>
            <a:r>
              <a:rPr sz="2400" b="1" spc="-9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-20" dirty="0">
                <a:solidFill>
                  <a:srgbClr val="FF0000"/>
                </a:solidFill>
                <a:latin typeface="Arial"/>
                <a:cs typeface="Arial"/>
              </a:rPr>
              <a:t>ACID</a:t>
            </a:r>
            <a:endParaRPr sz="2400">
              <a:latin typeface="Arial"/>
              <a:cs typeface="Arial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1447800" y="2508250"/>
          <a:ext cx="6788150" cy="38538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55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55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9280">
                <a:tc>
                  <a:txBody>
                    <a:bodyPr/>
                    <a:lstStyle/>
                    <a:p>
                      <a:pPr marR="621665" algn="ctr"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r>
                        <a:rPr sz="2400" b="1" spc="-25" dirty="0">
                          <a:solidFill>
                            <a:srgbClr val="008600"/>
                          </a:solidFill>
                          <a:latin typeface="Times New Roman"/>
                          <a:cs typeface="Times New Roman"/>
                        </a:rPr>
                        <a:t>pH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122555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06805"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r>
                        <a:rPr sz="2400" b="1" spc="-10" dirty="0">
                          <a:solidFill>
                            <a:srgbClr val="008600"/>
                          </a:solidFill>
                          <a:latin typeface="Times New Roman"/>
                          <a:cs typeface="Times New Roman"/>
                        </a:rPr>
                        <a:t>HClO</a:t>
                      </a:r>
                      <a:r>
                        <a:rPr sz="2400" b="1" spc="-15" baseline="24305" dirty="0">
                          <a:solidFill>
                            <a:srgbClr val="008600"/>
                          </a:solidFill>
                          <a:latin typeface="Times New Roman"/>
                          <a:cs typeface="Times New Roman"/>
                        </a:rPr>
                        <a:t>-</a:t>
                      </a:r>
                      <a:endParaRPr sz="2400" baseline="24305">
                        <a:latin typeface="Times New Roman"/>
                        <a:cs typeface="Times New Roman"/>
                      </a:endParaRPr>
                    </a:p>
                  </a:txBody>
                  <a:tcPr marL="0" marR="0" marT="122555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3085">
                <a:tc>
                  <a:txBody>
                    <a:bodyPr/>
                    <a:lstStyle/>
                    <a:p>
                      <a:pPr marR="537210" algn="ctr">
                        <a:lnSpc>
                          <a:spcPct val="100000"/>
                        </a:lnSpc>
                        <a:spcBef>
                          <a:spcPts val="765"/>
                        </a:spcBef>
                      </a:pPr>
                      <a:r>
                        <a:rPr sz="2300" b="1" spc="-50" dirty="0">
                          <a:solidFill>
                            <a:srgbClr val="0000B3"/>
                          </a:solidFill>
                          <a:latin typeface="Times New Roman"/>
                          <a:cs typeface="Times New Roman"/>
                        </a:rPr>
                        <a:t>4</a:t>
                      </a: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97155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R="201930" algn="ctr">
                        <a:lnSpc>
                          <a:spcPct val="100000"/>
                        </a:lnSpc>
                        <a:spcBef>
                          <a:spcPts val="765"/>
                        </a:spcBef>
                      </a:pPr>
                      <a:r>
                        <a:rPr sz="2300" b="1" spc="-25" dirty="0">
                          <a:solidFill>
                            <a:srgbClr val="0000B3"/>
                          </a:solidFill>
                          <a:latin typeface="Times New Roman"/>
                          <a:cs typeface="Times New Roman"/>
                        </a:rPr>
                        <a:t>100</a:t>
                      </a: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97155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5780">
                <a:tc>
                  <a:txBody>
                    <a:bodyPr/>
                    <a:lstStyle/>
                    <a:p>
                      <a:pPr marR="537210" algn="ctr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2300" b="1" spc="-50" dirty="0">
                          <a:solidFill>
                            <a:srgbClr val="0000B3"/>
                          </a:solidFill>
                          <a:latin typeface="Times New Roman"/>
                          <a:cs typeface="Times New Roman"/>
                        </a:rPr>
                        <a:t>5</a:t>
                      </a: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69215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201930" algn="ctr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2300" b="1" spc="-20" dirty="0">
                          <a:solidFill>
                            <a:srgbClr val="0000B3"/>
                          </a:solidFill>
                          <a:latin typeface="Times New Roman"/>
                          <a:cs typeface="Times New Roman"/>
                        </a:rPr>
                        <a:t>99.7</a:t>
                      </a: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69215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5780">
                <a:tc>
                  <a:txBody>
                    <a:bodyPr/>
                    <a:lstStyle/>
                    <a:p>
                      <a:pPr marR="537210" algn="ctr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2300" b="1" spc="-50" dirty="0">
                          <a:solidFill>
                            <a:srgbClr val="0000B3"/>
                          </a:solidFill>
                          <a:latin typeface="Times New Roman"/>
                          <a:cs typeface="Times New Roman"/>
                        </a:rPr>
                        <a:t>6</a:t>
                      </a: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69215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201930" algn="ctr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2300" b="1" spc="-20" dirty="0">
                          <a:solidFill>
                            <a:srgbClr val="0000B3"/>
                          </a:solidFill>
                          <a:latin typeface="Times New Roman"/>
                          <a:cs typeface="Times New Roman"/>
                        </a:rPr>
                        <a:t>96.8</a:t>
                      </a: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69215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5145">
                <a:tc>
                  <a:txBody>
                    <a:bodyPr/>
                    <a:lstStyle/>
                    <a:p>
                      <a:pPr marR="537210" algn="ctr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2300" b="1" spc="-50" dirty="0">
                          <a:solidFill>
                            <a:srgbClr val="0000B3"/>
                          </a:solidFill>
                          <a:latin typeface="Times New Roman"/>
                          <a:cs typeface="Times New Roman"/>
                        </a:rPr>
                        <a:t>7</a:t>
                      </a: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69215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201930" algn="ctr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2300" b="1" spc="-20" dirty="0">
                          <a:solidFill>
                            <a:srgbClr val="0000B3"/>
                          </a:solidFill>
                          <a:latin typeface="Times New Roman"/>
                          <a:cs typeface="Times New Roman"/>
                        </a:rPr>
                        <a:t>75.2</a:t>
                      </a: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69215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5780">
                <a:tc>
                  <a:txBody>
                    <a:bodyPr/>
                    <a:lstStyle/>
                    <a:p>
                      <a:pPr marR="537210" algn="ctr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2300" b="1" spc="-50" dirty="0">
                          <a:solidFill>
                            <a:srgbClr val="0000B3"/>
                          </a:solidFill>
                          <a:latin typeface="Times New Roman"/>
                          <a:cs typeface="Times New Roman"/>
                        </a:rPr>
                        <a:t>8</a:t>
                      </a: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69215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201295" algn="ctr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2300" b="1" spc="-20" dirty="0">
                          <a:solidFill>
                            <a:srgbClr val="0000B3"/>
                          </a:solidFill>
                          <a:latin typeface="Times New Roman"/>
                          <a:cs typeface="Times New Roman"/>
                        </a:rPr>
                        <a:t>20.0</a:t>
                      </a: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69215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8965">
                <a:tc>
                  <a:txBody>
                    <a:bodyPr/>
                    <a:lstStyle/>
                    <a:p>
                      <a:pPr marR="537210" algn="ctr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2300" b="1" spc="-50" dirty="0">
                          <a:solidFill>
                            <a:srgbClr val="0000B3"/>
                          </a:solidFill>
                          <a:latin typeface="Times New Roman"/>
                          <a:cs typeface="Times New Roman"/>
                        </a:rPr>
                        <a:t>9</a:t>
                      </a: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69215" marB="0">
                    <a:lnR w="1270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48055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2300" b="1" spc="-10" dirty="0">
                          <a:solidFill>
                            <a:srgbClr val="0000B3"/>
                          </a:solidFill>
                          <a:latin typeface="Times New Roman"/>
                          <a:cs typeface="Times New Roman"/>
                        </a:rPr>
                        <a:t>Negligible</a:t>
                      </a: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69215" marB="0">
                    <a:lnL w="12700">
                      <a:solidFill>
                        <a:srgbClr val="000000"/>
                      </a:solidFill>
                      <a:prstDash val="solid"/>
                    </a:lnL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19200" y="228600"/>
            <a:ext cx="7086600" cy="457200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38100" rIns="0" bIns="0" rtlCol="0">
            <a:spAutoFit/>
          </a:bodyPr>
          <a:lstStyle/>
          <a:p>
            <a:pPr marL="133350">
              <a:lnSpc>
                <a:spcPct val="100000"/>
              </a:lnSpc>
              <a:spcBef>
                <a:spcPts val="300"/>
              </a:spcBef>
            </a:pPr>
            <a:r>
              <a:rPr sz="2400" dirty="0">
                <a:latin typeface="Arial"/>
                <a:cs typeface="Arial"/>
              </a:rPr>
              <a:t>EFFECTIVENESS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OF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CHLORINE</a:t>
            </a:r>
            <a:r>
              <a:rPr sz="2400" spc="-114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AS</a:t>
            </a:r>
            <a:r>
              <a:rPr sz="2400" spc="-1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</a:t>
            </a:r>
            <a:r>
              <a:rPr sz="2400" spc="-13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BIOCIDE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80008" y="1398523"/>
            <a:ext cx="736409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11830" marR="5080" indent="-3199765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0000"/>
                </a:solidFill>
                <a:latin typeface="Arial"/>
                <a:cs typeface="Arial"/>
              </a:rPr>
              <a:t>EFFICIENCY</a:t>
            </a:r>
            <a:r>
              <a:rPr sz="1800" b="1" spc="-8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0000"/>
                </a:solidFill>
                <a:latin typeface="Arial"/>
                <a:cs typeface="Arial"/>
              </a:rPr>
              <a:t>OF</a:t>
            </a:r>
            <a:r>
              <a:rPr sz="1800" b="1" spc="-3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0000"/>
                </a:solidFill>
                <a:latin typeface="Arial"/>
                <a:cs typeface="Arial"/>
              </a:rPr>
              <a:t>CHLORINE</a:t>
            </a:r>
            <a:r>
              <a:rPr sz="1800" b="1" spc="-1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b="1" spc="-30" dirty="0">
                <a:solidFill>
                  <a:srgbClr val="FF0000"/>
                </a:solidFill>
                <a:latin typeface="Arial"/>
                <a:cs typeface="Arial"/>
              </a:rPr>
              <a:t>AT</a:t>
            </a:r>
            <a:r>
              <a:rPr sz="1800" b="1" spc="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0000"/>
                </a:solidFill>
                <a:latin typeface="Arial"/>
                <a:cs typeface="Arial"/>
              </a:rPr>
              <a:t>DIFFERENT</a:t>
            </a:r>
            <a:r>
              <a:rPr sz="1800" b="1" spc="-3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0000"/>
                </a:solidFill>
                <a:latin typeface="Arial"/>
                <a:cs typeface="Arial"/>
              </a:rPr>
              <a:t>pH</a:t>
            </a:r>
            <a:r>
              <a:rPr sz="1800" b="1" spc="-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0000"/>
                </a:solidFill>
                <a:latin typeface="Arial"/>
                <a:cs typeface="Arial"/>
              </a:rPr>
              <a:t>IN</a:t>
            </a:r>
            <a:r>
              <a:rPr sz="1800" b="1" spc="-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0000"/>
                </a:solidFill>
                <a:latin typeface="Arial"/>
                <a:cs typeface="Arial"/>
              </a:rPr>
              <a:t>COOLING</a:t>
            </a:r>
            <a:r>
              <a:rPr sz="1800" b="1" spc="-35" dirty="0">
                <a:solidFill>
                  <a:srgbClr val="FF0000"/>
                </a:solidFill>
                <a:latin typeface="Arial"/>
                <a:cs typeface="Arial"/>
              </a:rPr>
              <a:t> WATER </a:t>
            </a:r>
            <a:r>
              <a:rPr sz="1800" b="1" spc="-10" dirty="0">
                <a:solidFill>
                  <a:srgbClr val="FF0000"/>
                </a:solidFill>
                <a:latin typeface="Arial"/>
                <a:cs typeface="Arial"/>
              </a:rPr>
              <a:t>SYSTEM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177794" y="2187575"/>
            <a:ext cx="2123440" cy="2910205"/>
            <a:chOff x="3177794" y="2187575"/>
            <a:chExt cx="2123440" cy="2910205"/>
          </a:xfrm>
        </p:grpSpPr>
        <p:sp>
          <p:nvSpPr>
            <p:cNvPr id="6" name="object 6"/>
            <p:cNvSpPr/>
            <p:nvPr/>
          </p:nvSpPr>
          <p:spPr>
            <a:xfrm>
              <a:off x="3571621" y="2200275"/>
              <a:ext cx="1716405" cy="2884805"/>
            </a:xfrm>
            <a:custGeom>
              <a:avLst/>
              <a:gdLst/>
              <a:ahLst/>
              <a:cxnLst/>
              <a:rect l="l" t="t" r="r" b="b"/>
              <a:pathLst>
                <a:path w="1716404" h="2884804">
                  <a:moveTo>
                    <a:pt x="0" y="49275"/>
                  </a:moveTo>
                  <a:lnTo>
                    <a:pt x="110870" y="80390"/>
                  </a:lnTo>
                  <a:lnTo>
                    <a:pt x="155575" y="115824"/>
                  </a:lnTo>
                  <a:lnTo>
                    <a:pt x="204850" y="161162"/>
                  </a:lnTo>
                  <a:lnTo>
                    <a:pt x="277367" y="247650"/>
                  </a:lnTo>
                  <a:lnTo>
                    <a:pt x="349757" y="375158"/>
                  </a:lnTo>
                  <a:lnTo>
                    <a:pt x="422148" y="549401"/>
                  </a:lnTo>
                  <a:lnTo>
                    <a:pt x="494538" y="779017"/>
                  </a:lnTo>
                  <a:lnTo>
                    <a:pt x="565403" y="1022730"/>
                  </a:lnTo>
                  <a:lnTo>
                    <a:pt x="637793" y="1344422"/>
                  </a:lnTo>
                  <a:lnTo>
                    <a:pt x="804290" y="2217293"/>
                  </a:lnTo>
                  <a:lnTo>
                    <a:pt x="942848" y="2614041"/>
                  </a:lnTo>
                  <a:lnTo>
                    <a:pt x="1043051" y="2772664"/>
                  </a:lnTo>
                  <a:lnTo>
                    <a:pt x="1198626" y="2884678"/>
                  </a:lnTo>
                </a:path>
                <a:path w="1716404" h="2884804">
                  <a:moveTo>
                    <a:pt x="1716404" y="2841752"/>
                  </a:moveTo>
                  <a:lnTo>
                    <a:pt x="1550034" y="2796413"/>
                  </a:lnTo>
                  <a:lnTo>
                    <a:pt x="1432814" y="2719959"/>
                  </a:lnTo>
                  <a:lnTo>
                    <a:pt x="1289557" y="2535682"/>
                  </a:lnTo>
                  <a:lnTo>
                    <a:pt x="1178559" y="2235200"/>
                  </a:lnTo>
                  <a:lnTo>
                    <a:pt x="1067689" y="1764664"/>
                  </a:lnTo>
                  <a:lnTo>
                    <a:pt x="1005966" y="1346453"/>
                  </a:lnTo>
                  <a:lnTo>
                    <a:pt x="911987" y="989329"/>
                  </a:lnTo>
                  <a:lnTo>
                    <a:pt x="824102" y="734187"/>
                  </a:lnTo>
                  <a:lnTo>
                    <a:pt x="762507" y="551307"/>
                  </a:lnTo>
                  <a:lnTo>
                    <a:pt x="673100" y="290575"/>
                  </a:lnTo>
                  <a:lnTo>
                    <a:pt x="579119" y="96392"/>
                  </a:lnTo>
                  <a:lnTo>
                    <a:pt x="485139" y="0"/>
                  </a:lnTo>
                </a:path>
                <a:path w="1716404" h="2884804">
                  <a:moveTo>
                    <a:pt x="1298193" y="2881503"/>
                  </a:moveTo>
                  <a:lnTo>
                    <a:pt x="1187195" y="2840355"/>
                  </a:lnTo>
                  <a:lnTo>
                    <a:pt x="1093215" y="2759583"/>
                  </a:lnTo>
                  <a:lnTo>
                    <a:pt x="959103" y="2493137"/>
                  </a:lnTo>
                  <a:lnTo>
                    <a:pt x="882014" y="2212467"/>
                  </a:lnTo>
                  <a:lnTo>
                    <a:pt x="792606" y="1743329"/>
                  </a:lnTo>
                  <a:lnTo>
                    <a:pt x="709421" y="1289812"/>
                  </a:lnTo>
                  <a:lnTo>
                    <a:pt x="609218" y="856107"/>
                  </a:lnTo>
                  <a:lnTo>
                    <a:pt x="538226" y="632078"/>
                  </a:lnTo>
                  <a:lnTo>
                    <a:pt x="448817" y="377063"/>
                  </a:lnTo>
                  <a:lnTo>
                    <a:pt x="293115" y="151637"/>
                  </a:lnTo>
                  <a:lnTo>
                    <a:pt x="126745" y="39750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321047" y="2630423"/>
              <a:ext cx="266065" cy="128905"/>
            </a:xfrm>
            <a:custGeom>
              <a:avLst/>
              <a:gdLst/>
              <a:ahLst/>
              <a:cxnLst/>
              <a:rect l="l" t="t" r="r" b="b"/>
              <a:pathLst>
                <a:path w="266064" h="128905">
                  <a:moveTo>
                    <a:pt x="47371" y="58038"/>
                  </a:moveTo>
                  <a:lnTo>
                    <a:pt x="0" y="128777"/>
                  </a:lnTo>
                  <a:lnTo>
                    <a:pt x="85089" y="124205"/>
                  </a:lnTo>
                  <a:lnTo>
                    <a:pt x="73940" y="104648"/>
                  </a:lnTo>
                  <a:lnTo>
                    <a:pt x="55244" y="104648"/>
                  </a:lnTo>
                  <a:lnTo>
                    <a:pt x="51435" y="103504"/>
                  </a:lnTo>
                  <a:lnTo>
                    <a:pt x="49656" y="100584"/>
                  </a:lnTo>
                  <a:lnTo>
                    <a:pt x="47878" y="97536"/>
                  </a:lnTo>
                  <a:lnTo>
                    <a:pt x="49022" y="93599"/>
                  </a:lnTo>
                  <a:lnTo>
                    <a:pt x="52069" y="91821"/>
                  </a:lnTo>
                  <a:lnTo>
                    <a:pt x="63057" y="85557"/>
                  </a:lnTo>
                  <a:lnTo>
                    <a:pt x="47371" y="58038"/>
                  </a:lnTo>
                  <a:close/>
                </a:path>
                <a:path w="266064" h="128905">
                  <a:moveTo>
                    <a:pt x="63057" y="85557"/>
                  </a:moveTo>
                  <a:lnTo>
                    <a:pt x="52069" y="91821"/>
                  </a:lnTo>
                  <a:lnTo>
                    <a:pt x="49022" y="93599"/>
                  </a:lnTo>
                  <a:lnTo>
                    <a:pt x="47878" y="97536"/>
                  </a:lnTo>
                  <a:lnTo>
                    <a:pt x="49656" y="100584"/>
                  </a:lnTo>
                  <a:lnTo>
                    <a:pt x="51435" y="103504"/>
                  </a:lnTo>
                  <a:lnTo>
                    <a:pt x="55244" y="104648"/>
                  </a:lnTo>
                  <a:lnTo>
                    <a:pt x="58292" y="102870"/>
                  </a:lnTo>
                  <a:lnTo>
                    <a:pt x="69337" y="96573"/>
                  </a:lnTo>
                  <a:lnTo>
                    <a:pt x="63057" y="85557"/>
                  </a:lnTo>
                  <a:close/>
                </a:path>
                <a:path w="266064" h="128905">
                  <a:moveTo>
                    <a:pt x="69337" y="96573"/>
                  </a:moveTo>
                  <a:lnTo>
                    <a:pt x="58292" y="102870"/>
                  </a:lnTo>
                  <a:lnTo>
                    <a:pt x="55244" y="104648"/>
                  </a:lnTo>
                  <a:lnTo>
                    <a:pt x="73940" y="104648"/>
                  </a:lnTo>
                  <a:lnTo>
                    <a:pt x="69337" y="96573"/>
                  </a:lnTo>
                  <a:close/>
                </a:path>
                <a:path w="266064" h="128905">
                  <a:moveTo>
                    <a:pt x="262636" y="0"/>
                  </a:moveTo>
                  <a:lnTo>
                    <a:pt x="213613" y="0"/>
                  </a:lnTo>
                  <a:lnTo>
                    <a:pt x="212471" y="380"/>
                  </a:lnTo>
                  <a:lnTo>
                    <a:pt x="63057" y="85557"/>
                  </a:lnTo>
                  <a:lnTo>
                    <a:pt x="69337" y="96573"/>
                  </a:lnTo>
                  <a:lnTo>
                    <a:pt x="216468" y="12700"/>
                  </a:lnTo>
                  <a:lnTo>
                    <a:pt x="214756" y="12700"/>
                  </a:lnTo>
                  <a:lnTo>
                    <a:pt x="217804" y="11937"/>
                  </a:lnTo>
                  <a:lnTo>
                    <a:pt x="263432" y="11937"/>
                  </a:lnTo>
                  <a:lnTo>
                    <a:pt x="265556" y="9905"/>
                  </a:lnTo>
                  <a:lnTo>
                    <a:pt x="265556" y="2921"/>
                  </a:lnTo>
                  <a:lnTo>
                    <a:pt x="262636" y="0"/>
                  </a:lnTo>
                  <a:close/>
                </a:path>
                <a:path w="266064" h="128905">
                  <a:moveTo>
                    <a:pt x="217804" y="11937"/>
                  </a:moveTo>
                  <a:lnTo>
                    <a:pt x="214756" y="12700"/>
                  </a:lnTo>
                  <a:lnTo>
                    <a:pt x="216468" y="12700"/>
                  </a:lnTo>
                  <a:lnTo>
                    <a:pt x="217804" y="11937"/>
                  </a:lnTo>
                  <a:close/>
                </a:path>
                <a:path w="266064" h="128905">
                  <a:moveTo>
                    <a:pt x="263432" y="11937"/>
                  </a:moveTo>
                  <a:lnTo>
                    <a:pt x="217804" y="11937"/>
                  </a:lnTo>
                  <a:lnTo>
                    <a:pt x="216468" y="12700"/>
                  </a:lnTo>
                  <a:lnTo>
                    <a:pt x="262636" y="12700"/>
                  </a:lnTo>
                  <a:lnTo>
                    <a:pt x="263432" y="11937"/>
                  </a:lnTo>
                  <a:close/>
                </a:path>
              </a:pathLst>
            </a:custGeom>
            <a:solidFill>
              <a:srgbClr val="1F48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98392" y="3228975"/>
              <a:ext cx="234696" cy="11760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919855" y="3611498"/>
              <a:ext cx="956310" cy="774065"/>
            </a:xfrm>
            <a:custGeom>
              <a:avLst/>
              <a:gdLst/>
              <a:ahLst/>
              <a:cxnLst/>
              <a:rect l="l" t="t" r="r" b="b"/>
              <a:pathLst>
                <a:path w="956310" h="774064">
                  <a:moveTo>
                    <a:pt x="466598" y="484251"/>
                  </a:moveTo>
                  <a:lnTo>
                    <a:pt x="381508" y="488315"/>
                  </a:lnTo>
                  <a:lnTo>
                    <a:pt x="397078" y="516026"/>
                  </a:lnTo>
                  <a:lnTo>
                    <a:pt x="116293" y="673785"/>
                  </a:lnTo>
                  <a:lnTo>
                    <a:pt x="2794" y="678942"/>
                  </a:lnTo>
                  <a:lnTo>
                    <a:pt x="0" y="681990"/>
                  </a:lnTo>
                  <a:lnTo>
                    <a:pt x="254" y="685419"/>
                  </a:lnTo>
                  <a:lnTo>
                    <a:pt x="381" y="688975"/>
                  </a:lnTo>
                  <a:lnTo>
                    <a:pt x="3302" y="691642"/>
                  </a:lnTo>
                  <a:lnTo>
                    <a:pt x="6858" y="691515"/>
                  </a:lnTo>
                  <a:lnTo>
                    <a:pt x="116903" y="686384"/>
                  </a:lnTo>
                  <a:lnTo>
                    <a:pt x="118872" y="686943"/>
                  </a:lnTo>
                  <a:lnTo>
                    <a:pt x="120091" y="686231"/>
                  </a:lnTo>
                  <a:lnTo>
                    <a:pt x="127838" y="685863"/>
                  </a:lnTo>
                  <a:lnTo>
                    <a:pt x="353263" y="743267"/>
                  </a:lnTo>
                  <a:lnTo>
                    <a:pt x="345440" y="774065"/>
                  </a:lnTo>
                  <a:lnTo>
                    <a:pt x="428625" y="755904"/>
                  </a:lnTo>
                  <a:lnTo>
                    <a:pt x="418642" y="747268"/>
                  </a:lnTo>
                  <a:lnTo>
                    <a:pt x="364236" y="700151"/>
                  </a:lnTo>
                  <a:lnTo>
                    <a:pt x="356400" y="730935"/>
                  </a:lnTo>
                  <a:lnTo>
                    <a:pt x="179387" y="685863"/>
                  </a:lnTo>
                  <a:lnTo>
                    <a:pt x="138988" y="675576"/>
                  </a:lnTo>
                  <a:lnTo>
                    <a:pt x="403288" y="527075"/>
                  </a:lnTo>
                  <a:lnTo>
                    <a:pt x="418846" y="554736"/>
                  </a:lnTo>
                  <a:lnTo>
                    <a:pt x="450418" y="508127"/>
                  </a:lnTo>
                  <a:lnTo>
                    <a:pt x="466598" y="484251"/>
                  </a:lnTo>
                  <a:close/>
                </a:path>
                <a:path w="956310" h="774064">
                  <a:moveTo>
                    <a:pt x="956310" y="2921"/>
                  </a:moveTo>
                  <a:lnTo>
                    <a:pt x="953516" y="0"/>
                  </a:lnTo>
                  <a:lnTo>
                    <a:pt x="904367" y="0"/>
                  </a:lnTo>
                  <a:lnTo>
                    <a:pt x="903224" y="381"/>
                  </a:lnTo>
                  <a:lnTo>
                    <a:pt x="502742" y="222808"/>
                  </a:lnTo>
                  <a:lnTo>
                    <a:pt x="487299" y="195072"/>
                  </a:lnTo>
                  <a:lnTo>
                    <a:pt x="439166" y="265303"/>
                  </a:lnTo>
                  <a:lnTo>
                    <a:pt x="524383" y="261620"/>
                  </a:lnTo>
                  <a:lnTo>
                    <a:pt x="513334" y="241808"/>
                  </a:lnTo>
                  <a:lnTo>
                    <a:pt x="508914" y="233883"/>
                  </a:lnTo>
                  <a:lnTo>
                    <a:pt x="907046" y="12700"/>
                  </a:lnTo>
                  <a:lnTo>
                    <a:pt x="953516" y="12700"/>
                  </a:lnTo>
                  <a:lnTo>
                    <a:pt x="954278" y="11938"/>
                  </a:lnTo>
                  <a:lnTo>
                    <a:pt x="956310" y="9906"/>
                  </a:lnTo>
                  <a:lnTo>
                    <a:pt x="956310" y="2921"/>
                  </a:lnTo>
                  <a:close/>
                </a:path>
              </a:pathLst>
            </a:custGeom>
            <a:solidFill>
              <a:srgbClr val="1F48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184144" y="2244725"/>
              <a:ext cx="2096770" cy="2835275"/>
            </a:xfrm>
            <a:custGeom>
              <a:avLst/>
              <a:gdLst/>
              <a:ahLst/>
              <a:cxnLst/>
              <a:rect l="l" t="t" r="r" b="b"/>
              <a:pathLst>
                <a:path w="2096770" h="2835275">
                  <a:moveTo>
                    <a:pt x="0" y="2835275"/>
                  </a:moveTo>
                  <a:lnTo>
                    <a:pt x="2096388" y="2835275"/>
                  </a:lnTo>
                  <a:lnTo>
                    <a:pt x="2096388" y="0"/>
                  </a:lnTo>
                  <a:lnTo>
                    <a:pt x="0" y="0"/>
                  </a:lnTo>
                  <a:lnTo>
                    <a:pt x="0" y="2835275"/>
                  </a:lnTo>
                  <a:close/>
                </a:path>
              </a:pathLst>
            </a:custGeom>
            <a:ln w="12699">
              <a:solidFill>
                <a:srgbClr val="1F48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184144" y="2527300"/>
              <a:ext cx="2091055" cy="2554605"/>
            </a:xfrm>
            <a:custGeom>
              <a:avLst/>
              <a:gdLst/>
              <a:ahLst/>
              <a:cxnLst/>
              <a:rect l="l" t="t" r="r" b="b"/>
              <a:pathLst>
                <a:path w="2091054" h="2554604">
                  <a:moveTo>
                    <a:pt x="0" y="2282825"/>
                  </a:moveTo>
                  <a:lnTo>
                    <a:pt x="32638" y="2282825"/>
                  </a:lnTo>
                </a:path>
                <a:path w="2091054" h="2554604">
                  <a:moveTo>
                    <a:pt x="0" y="2005076"/>
                  </a:moveTo>
                  <a:lnTo>
                    <a:pt x="32638" y="2005076"/>
                  </a:lnTo>
                </a:path>
                <a:path w="2091054" h="2554604">
                  <a:moveTo>
                    <a:pt x="0" y="1719326"/>
                  </a:moveTo>
                  <a:lnTo>
                    <a:pt x="32638" y="1719326"/>
                  </a:lnTo>
                </a:path>
                <a:path w="2091054" h="2554604">
                  <a:moveTo>
                    <a:pt x="0" y="1422400"/>
                  </a:moveTo>
                  <a:lnTo>
                    <a:pt x="32638" y="1422400"/>
                  </a:lnTo>
                </a:path>
                <a:path w="2091054" h="2554604">
                  <a:moveTo>
                    <a:pt x="0" y="1149350"/>
                  </a:moveTo>
                  <a:lnTo>
                    <a:pt x="32638" y="1149350"/>
                  </a:lnTo>
                </a:path>
                <a:path w="2091054" h="2554604">
                  <a:moveTo>
                    <a:pt x="2056510" y="850900"/>
                  </a:moveTo>
                  <a:lnTo>
                    <a:pt x="2089150" y="850900"/>
                  </a:lnTo>
                </a:path>
                <a:path w="2091054" h="2554604">
                  <a:moveTo>
                    <a:pt x="0" y="565150"/>
                  </a:moveTo>
                  <a:lnTo>
                    <a:pt x="32638" y="565150"/>
                  </a:lnTo>
                </a:path>
                <a:path w="2091054" h="2554604">
                  <a:moveTo>
                    <a:pt x="0" y="285750"/>
                  </a:moveTo>
                  <a:lnTo>
                    <a:pt x="32638" y="285750"/>
                  </a:lnTo>
                </a:path>
                <a:path w="2091054" h="2554604">
                  <a:moveTo>
                    <a:pt x="0" y="0"/>
                  </a:moveTo>
                  <a:lnTo>
                    <a:pt x="32638" y="0"/>
                  </a:lnTo>
                </a:path>
                <a:path w="2091054" h="2554604">
                  <a:moveTo>
                    <a:pt x="2054733" y="0"/>
                  </a:moveTo>
                  <a:lnTo>
                    <a:pt x="2087371" y="0"/>
                  </a:lnTo>
                </a:path>
                <a:path w="2091054" h="2554604">
                  <a:moveTo>
                    <a:pt x="2056510" y="285750"/>
                  </a:moveTo>
                  <a:lnTo>
                    <a:pt x="2089150" y="285750"/>
                  </a:lnTo>
                </a:path>
                <a:path w="2091054" h="2554604">
                  <a:moveTo>
                    <a:pt x="2056510" y="565150"/>
                  </a:moveTo>
                  <a:lnTo>
                    <a:pt x="2089150" y="565150"/>
                  </a:lnTo>
                </a:path>
                <a:path w="2091054" h="2554604">
                  <a:moveTo>
                    <a:pt x="315086" y="2554224"/>
                  </a:moveTo>
                  <a:lnTo>
                    <a:pt x="315086" y="2501900"/>
                  </a:lnTo>
                </a:path>
                <a:path w="2091054" h="2554604">
                  <a:moveTo>
                    <a:pt x="619125" y="2554224"/>
                  </a:moveTo>
                  <a:lnTo>
                    <a:pt x="619125" y="2501900"/>
                  </a:lnTo>
                </a:path>
                <a:path w="2091054" h="2554604">
                  <a:moveTo>
                    <a:pt x="914272" y="2554224"/>
                  </a:moveTo>
                  <a:lnTo>
                    <a:pt x="914272" y="2501900"/>
                  </a:lnTo>
                </a:path>
                <a:path w="2091054" h="2554604">
                  <a:moveTo>
                    <a:pt x="1214755" y="2554224"/>
                  </a:moveTo>
                  <a:lnTo>
                    <a:pt x="1214755" y="2501900"/>
                  </a:lnTo>
                </a:path>
                <a:path w="2091054" h="2554604">
                  <a:moveTo>
                    <a:pt x="1513458" y="2554224"/>
                  </a:moveTo>
                  <a:lnTo>
                    <a:pt x="1513458" y="2501900"/>
                  </a:lnTo>
                </a:path>
                <a:path w="2091054" h="2554604">
                  <a:moveTo>
                    <a:pt x="1801241" y="2554224"/>
                  </a:moveTo>
                  <a:lnTo>
                    <a:pt x="1801241" y="2501900"/>
                  </a:lnTo>
                </a:path>
                <a:path w="2091054" h="2554604">
                  <a:moveTo>
                    <a:pt x="2058416" y="2282825"/>
                  </a:moveTo>
                  <a:lnTo>
                    <a:pt x="2090928" y="2282825"/>
                  </a:lnTo>
                </a:path>
                <a:path w="2091054" h="2554604">
                  <a:moveTo>
                    <a:pt x="2058416" y="2005076"/>
                  </a:moveTo>
                  <a:lnTo>
                    <a:pt x="2090928" y="2005076"/>
                  </a:lnTo>
                </a:path>
                <a:path w="2091054" h="2554604">
                  <a:moveTo>
                    <a:pt x="2058416" y="1719326"/>
                  </a:moveTo>
                  <a:lnTo>
                    <a:pt x="2090928" y="1719326"/>
                  </a:lnTo>
                </a:path>
                <a:path w="2091054" h="2554604">
                  <a:moveTo>
                    <a:pt x="2052955" y="1422400"/>
                  </a:moveTo>
                  <a:lnTo>
                    <a:pt x="2083689" y="1422400"/>
                  </a:lnTo>
                </a:path>
                <a:path w="2091054" h="2554604">
                  <a:moveTo>
                    <a:pt x="2058416" y="1149350"/>
                  </a:moveTo>
                  <a:lnTo>
                    <a:pt x="2090928" y="1149350"/>
                  </a:lnTo>
                </a:path>
              </a:pathLst>
            </a:custGeom>
            <a:ln w="12700">
              <a:solidFill>
                <a:srgbClr val="1F48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3091052" y="5080761"/>
            <a:ext cx="101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0" dirty="0">
                <a:solidFill>
                  <a:srgbClr val="0000B3"/>
                </a:solidFill>
                <a:latin typeface="Times New Roman"/>
                <a:cs typeface="Times New Roman"/>
              </a:rPr>
              <a:t>4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323459" y="4433061"/>
            <a:ext cx="1778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solidFill>
                  <a:srgbClr val="0000B3"/>
                </a:solidFill>
                <a:latin typeface="Times New Roman"/>
                <a:cs typeface="Times New Roman"/>
              </a:rPr>
              <a:t>80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323459" y="3829557"/>
            <a:ext cx="1778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solidFill>
                  <a:srgbClr val="0000B3"/>
                </a:solidFill>
                <a:latin typeface="Times New Roman"/>
                <a:cs typeface="Times New Roman"/>
              </a:rPr>
              <a:t>60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323459" y="3278885"/>
            <a:ext cx="1778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solidFill>
                  <a:srgbClr val="0000B3"/>
                </a:solidFill>
                <a:latin typeface="Times New Roman"/>
                <a:cs typeface="Times New Roman"/>
              </a:rPr>
              <a:t>40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323459" y="2718308"/>
            <a:ext cx="1778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solidFill>
                  <a:srgbClr val="0000B3"/>
                </a:solidFill>
                <a:latin typeface="Times New Roman"/>
                <a:cs typeface="Times New Roman"/>
              </a:rPr>
              <a:t>20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323459" y="2175128"/>
            <a:ext cx="101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0" dirty="0">
                <a:solidFill>
                  <a:srgbClr val="0000B3"/>
                </a:solidFill>
                <a:latin typeface="Times New Roman"/>
                <a:cs typeface="Times New Roman"/>
              </a:rPr>
              <a:t>0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992882" y="4437633"/>
            <a:ext cx="1778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solidFill>
                  <a:srgbClr val="0000B3"/>
                </a:solidFill>
                <a:latin typeface="Times New Roman"/>
                <a:cs typeface="Times New Roman"/>
              </a:rPr>
              <a:t>20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992882" y="3832986"/>
            <a:ext cx="1778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solidFill>
                  <a:srgbClr val="0000B3"/>
                </a:solidFill>
                <a:latin typeface="Times New Roman"/>
                <a:cs typeface="Times New Roman"/>
              </a:rPr>
              <a:t>40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992882" y="3261105"/>
            <a:ext cx="1778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solidFill>
                  <a:srgbClr val="0000B3"/>
                </a:solidFill>
                <a:latin typeface="Times New Roman"/>
                <a:cs typeface="Times New Roman"/>
              </a:rPr>
              <a:t>60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992882" y="2693873"/>
            <a:ext cx="17780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solidFill>
                  <a:srgbClr val="0000B3"/>
                </a:solidFill>
                <a:latin typeface="Times New Roman"/>
                <a:cs typeface="Times New Roman"/>
              </a:rPr>
              <a:t>80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917063" y="2117547"/>
            <a:ext cx="25400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solidFill>
                  <a:srgbClr val="0000B3"/>
                </a:solidFill>
                <a:latin typeface="Times New Roman"/>
                <a:cs typeface="Times New Roman"/>
              </a:rPr>
              <a:t>100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812919" y="3451605"/>
            <a:ext cx="3155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solidFill>
                  <a:srgbClr val="0000B3"/>
                </a:solidFill>
                <a:latin typeface="Times New Roman"/>
                <a:cs typeface="Times New Roman"/>
              </a:rPr>
              <a:t>O</a:t>
            </a:r>
            <a:r>
              <a:rPr sz="1200" b="1" spc="-25" dirty="0">
                <a:solidFill>
                  <a:srgbClr val="0000B3"/>
                </a:solidFill>
                <a:latin typeface="Arial"/>
                <a:cs typeface="Arial"/>
              </a:rPr>
              <a:t>°</a:t>
            </a:r>
            <a:r>
              <a:rPr sz="1200" b="1" spc="-25" dirty="0">
                <a:solidFill>
                  <a:srgbClr val="0000B3"/>
                </a:solidFill>
                <a:latin typeface="Times New Roman"/>
                <a:cs typeface="Times New Roman"/>
              </a:rPr>
              <a:t>C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532503" y="2492755"/>
            <a:ext cx="4330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0000B3"/>
                </a:solidFill>
                <a:latin typeface="Times New Roman"/>
                <a:cs typeface="Times New Roman"/>
              </a:rPr>
              <a:t>HOBr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650299" y="2538652"/>
            <a:ext cx="195580" cy="237807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415"/>
              </a:lnSpc>
            </a:pPr>
            <a:r>
              <a:rPr sz="1200" b="1" dirty="0">
                <a:solidFill>
                  <a:srgbClr val="0000B3"/>
                </a:solidFill>
                <a:latin typeface="Times New Roman"/>
                <a:cs typeface="Times New Roman"/>
              </a:rPr>
              <a:t>Percent</a:t>
            </a:r>
            <a:r>
              <a:rPr sz="1200" b="1" spc="-5" dirty="0">
                <a:solidFill>
                  <a:srgbClr val="0000B3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0000B3"/>
                </a:solidFill>
                <a:latin typeface="Times New Roman"/>
                <a:cs typeface="Times New Roman"/>
              </a:rPr>
              <a:t>ionized</a:t>
            </a:r>
            <a:r>
              <a:rPr sz="1200" b="1" spc="-10" dirty="0">
                <a:solidFill>
                  <a:srgbClr val="0000B3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0000B3"/>
                </a:solidFill>
                <a:latin typeface="Times New Roman"/>
                <a:cs typeface="Times New Roman"/>
              </a:rPr>
              <a:t>from</a:t>
            </a:r>
            <a:r>
              <a:rPr sz="1200" b="1" spc="-25" dirty="0">
                <a:solidFill>
                  <a:srgbClr val="0000B3"/>
                </a:solidFill>
                <a:latin typeface="Times New Roman"/>
                <a:cs typeface="Times New Roman"/>
              </a:rPr>
              <a:t> </a:t>
            </a:r>
            <a:r>
              <a:rPr sz="1200" b="1" spc="-20" dirty="0">
                <a:solidFill>
                  <a:srgbClr val="0000B3"/>
                </a:solidFill>
                <a:latin typeface="Times New Roman"/>
                <a:cs typeface="Times New Roman"/>
              </a:rPr>
              <a:t>(OCl</a:t>
            </a:r>
            <a:r>
              <a:rPr sz="1200" b="1" spc="-85" dirty="0">
                <a:solidFill>
                  <a:srgbClr val="0000B3"/>
                </a:solidFill>
                <a:latin typeface="Times New Roman"/>
                <a:cs typeface="Times New Roman"/>
              </a:rPr>
              <a:t> </a:t>
            </a:r>
            <a:r>
              <a:rPr sz="1200" b="1" baseline="24305" dirty="0">
                <a:solidFill>
                  <a:srgbClr val="0000B3"/>
                </a:solidFill>
                <a:latin typeface="Times New Roman"/>
                <a:cs typeface="Times New Roman"/>
              </a:rPr>
              <a:t>-</a:t>
            </a:r>
            <a:r>
              <a:rPr sz="1200" b="1" spc="-22" baseline="24305" dirty="0">
                <a:solidFill>
                  <a:srgbClr val="0000B3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0000B3"/>
                </a:solidFill>
                <a:latin typeface="Times New Roman"/>
                <a:cs typeface="Times New Roman"/>
              </a:rPr>
              <a:t>or</a:t>
            </a:r>
            <a:r>
              <a:rPr sz="1200" b="1" spc="-40" dirty="0">
                <a:solidFill>
                  <a:srgbClr val="0000B3"/>
                </a:solidFill>
                <a:latin typeface="Times New Roman"/>
                <a:cs typeface="Times New Roman"/>
              </a:rPr>
              <a:t> </a:t>
            </a:r>
            <a:r>
              <a:rPr sz="1200" b="1" spc="-25" dirty="0">
                <a:solidFill>
                  <a:srgbClr val="0000B3"/>
                </a:solidFill>
                <a:latin typeface="Times New Roman"/>
                <a:cs typeface="Times New Roman"/>
              </a:rPr>
              <a:t>OBr</a:t>
            </a:r>
            <a:r>
              <a:rPr sz="1200" b="1" spc="-37" baseline="24305" dirty="0">
                <a:solidFill>
                  <a:srgbClr val="0000B3"/>
                </a:solidFill>
                <a:latin typeface="Times New Roman"/>
                <a:cs typeface="Times New Roman"/>
              </a:rPr>
              <a:t>-</a:t>
            </a:r>
            <a:r>
              <a:rPr sz="1200" b="1" spc="-50" dirty="0">
                <a:solidFill>
                  <a:srgbClr val="0000B3"/>
                </a:solidFill>
                <a:latin typeface="Times New Roman"/>
                <a:cs typeface="Times New Roman"/>
              </a:rPr>
              <a:t>)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515431" y="2214294"/>
            <a:ext cx="195580" cy="287972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415"/>
              </a:lnSpc>
            </a:pPr>
            <a:r>
              <a:rPr sz="1200" b="1" dirty="0">
                <a:solidFill>
                  <a:srgbClr val="0000B3"/>
                </a:solidFill>
                <a:latin typeface="Times New Roman"/>
                <a:cs typeface="Times New Roman"/>
              </a:rPr>
              <a:t>Percent</a:t>
            </a:r>
            <a:r>
              <a:rPr sz="1200" b="1" spc="15" dirty="0">
                <a:solidFill>
                  <a:srgbClr val="0000B3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0000B3"/>
                </a:solidFill>
                <a:latin typeface="Times New Roman"/>
                <a:cs typeface="Times New Roman"/>
              </a:rPr>
              <a:t>un-ionized</a:t>
            </a:r>
            <a:r>
              <a:rPr sz="1200" b="1" spc="-30" dirty="0">
                <a:solidFill>
                  <a:srgbClr val="0000B3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0000B3"/>
                </a:solidFill>
                <a:latin typeface="Times New Roman"/>
                <a:cs typeface="Times New Roman"/>
              </a:rPr>
              <a:t>form</a:t>
            </a:r>
            <a:r>
              <a:rPr sz="1200" b="1" spc="-20" dirty="0">
                <a:solidFill>
                  <a:srgbClr val="0000B3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0000B3"/>
                </a:solidFill>
                <a:latin typeface="Times New Roman"/>
                <a:cs typeface="Times New Roman"/>
              </a:rPr>
              <a:t>(HOCI</a:t>
            </a:r>
            <a:r>
              <a:rPr sz="1200" b="1" spc="-15" dirty="0">
                <a:solidFill>
                  <a:srgbClr val="0000B3"/>
                </a:solidFill>
                <a:latin typeface="Times New Roman"/>
                <a:cs typeface="Times New Roman"/>
              </a:rPr>
              <a:t> </a:t>
            </a:r>
            <a:r>
              <a:rPr sz="1200" b="1" baseline="24305" dirty="0">
                <a:solidFill>
                  <a:srgbClr val="0000B3"/>
                </a:solidFill>
                <a:latin typeface="Times New Roman"/>
                <a:cs typeface="Times New Roman"/>
              </a:rPr>
              <a:t>-</a:t>
            </a:r>
            <a:r>
              <a:rPr sz="1200" b="1" spc="112" baseline="24305" dirty="0">
                <a:solidFill>
                  <a:srgbClr val="0000B3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0000B3"/>
                </a:solidFill>
                <a:latin typeface="Times New Roman"/>
                <a:cs typeface="Times New Roman"/>
              </a:rPr>
              <a:t>or</a:t>
            </a:r>
            <a:r>
              <a:rPr sz="1200" b="1" spc="-40" dirty="0">
                <a:solidFill>
                  <a:srgbClr val="0000B3"/>
                </a:solidFill>
                <a:latin typeface="Times New Roman"/>
                <a:cs typeface="Times New Roman"/>
              </a:rPr>
              <a:t> </a:t>
            </a:r>
            <a:r>
              <a:rPr sz="1200" b="1" spc="-25" dirty="0">
                <a:solidFill>
                  <a:srgbClr val="0000B3"/>
                </a:solidFill>
                <a:latin typeface="Times New Roman"/>
                <a:cs typeface="Times New Roman"/>
              </a:rPr>
              <a:t>HOBr</a:t>
            </a:r>
            <a:r>
              <a:rPr sz="1200" b="1" spc="-37" baseline="24305" dirty="0">
                <a:solidFill>
                  <a:srgbClr val="0000B3"/>
                </a:solidFill>
                <a:latin typeface="Times New Roman"/>
                <a:cs typeface="Times New Roman"/>
              </a:rPr>
              <a:t>-</a:t>
            </a:r>
            <a:r>
              <a:rPr sz="1200" b="1" spc="-50" dirty="0">
                <a:solidFill>
                  <a:srgbClr val="0000B3"/>
                </a:solidFill>
                <a:latin typeface="Times New Roman"/>
                <a:cs typeface="Times New Roman"/>
              </a:rPr>
              <a:t>)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442461" y="3186125"/>
            <a:ext cx="34925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0000B3"/>
                </a:solidFill>
                <a:latin typeface="Times New Roman"/>
                <a:cs typeface="Times New Roman"/>
              </a:rPr>
              <a:t>20</a:t>
            </a:r>
            <a:r>
              <a:rPr sz="1200" b="1" spc="-20" dirty="0">
                <a:solidFill>
                  <a:srgbClr val="0000B3"/>
                </a:solidFill>
                <a:latin typeface="Arial"/>
                <a:cs typeface="Arial"/>
              </a:rPr>
              <a:t>°</a:t>
            </a:r>
            <a:r>
              <a:rPr sz="1200" b="1" spc="-20" dirty="0">
                <a:solidFill>
                  <a:srgbClr val="0000B3"/>
                </a:solidFill>
                <a:latin typeface="Times New Roman"/>
                <a:cs typeface="Times New Roman"/>
              </a:rPr>
              <a:t>C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409950" y="4156709"/>
            <a:ext cx="43243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0000B3"/>
                </a:solidFill>
                <a:latin typeface="Times New Roman"/>
                <a:cs typeface="Times New Roman"/>
              </a:rPr>
              <a:t>HOCI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3184144" y="3371850"/>
            <a:ext cx="33020" cy="0"/>
          </a:xfrm>
          <a:custGeom>
            <a:avLst/>
            <a:gdLst/>
            <a:ahLst/>
            <a:cxnLst/>
            <a:rect l="l" t="t" r="r" b="b"/>
            <a:pathLst>
              <a:path w="33019">
                <a:moveTo>
                  <a:pt x="0" y="0"/>
                </a:moveTo>
                <a:lnTo>
                  <a:pt x="32638" y="0"/>
                </a:lnTo>
              </a:path>
            </a:pathLst>
          </a:custGeom>
          <a:ln w="12700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3366261" y="5023866"/>
            <a:ext cx="1910080" cy="473709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  <a:tabLst>
                <a:tab pos="327660" algn="l"/>
                <a:tab pos="609600" algn="l"/>
                <a:tab pos="915669" algn="l"/>
                <a:tab pos="1209040" algn="l"/>
                <a:tab pos="1455420" algn="l"/>
                <a:tab pos="1759585" algn="l"/>
              </a:tabLst>
            </a:pPr>
            <a:r>
              <a:rPr sz="1200" b="1" spc="-50" dirty="0">
                <a:solidFill>
                  <a:srgbClr val="0000B3"/>
                </a:solidFill>
                <a:latin typeface="Times New Roman"/>
                <a:cs typeface="Times New Roman"/>
              </a:rPr>
              <a:t>5</a:t>
            </a:r>
            <a:r>
              <a:rPr sz="1200" b="1" dirty="0">
                <a:solidFill>
                  <a:srgbClr val="0000B3"/>
                </a:solidFill>
                <a:latin typeface="Times New Roman"/>
                <a:cs typeface="Times New Roman"/>
              </a:rPr>
              <a:t>	</a:t>
            </a:r>
            <a:r>
              <a:rPr sz="1200" b="1" spc="-50" dirty="0">
                <a:solidFill>
                  <a:srgbClr val="0000B3"/>
                </a:solidFill>
                <a:latin typeface="Times New Roman"/>
                <a:cs typeface="Times New Roman"/>
              </a:rPr>
              <a:t>6</a:t>
            </a:r>
            <a:r>
              <a:rPr sz="1200" b="1" dirty="0">
                <a:solidFill>
                  <a:srgbClr val="0000B3"/>
                </a:solidFill>
                <a:latin typeface="Times New Roman"/>
                <a:cs typeface="Times New Roman"/>
              </a:rPr>
              <a:t>	</a:t>
            </a:r>
            <a:r>
              <a:rPr sz="1200" b="1" spc="-50" dirty="0">
                <a:solidFill>
                  <a:srgbClr val="0000B3"/>
                </a:solidFill>
                <a:latin typeface="Times New Roman"/>
                <a:cs typeface="Times New Roman"/>
              </a:rPr>
              <a:t>7</a:t>
            </a:r>
            <a:r>
              <a:rPr sz="1200" b="1" dirty="0">
                <a:solidFill>
                  <a:srgbClr val="0000B3"/>
                </a:solidFill>
                <a:latin typeface="Times New Roman"/>
                <a:cs typeface="Times New Roman"/>
              </a:rPr>
              <a:t>	</a:t>
            </a:r>
            <a:r>
              <a:rPr sz="1200" b="1" spc="-50" dirty="0">
                <a:solidFill>
                  <a:srgbClr val="0000B3"/>
                </a:solidFill>
                <a:latin typeface="Times New Roman"/>
                <a:cs typeface="Times New Roman"/>
              </a:rPr>
              <a:t>8</a:t>
            </a:r>
            <a:r>
              <a:rPr sz="1200" b="1" dirty="0">
                <a:solidFill>
                  <a:srgbClr val="0000B3"/>
                </a:solidFill>
                <a:latin typeface="Times New Roman"/>
                <a:cs typeface="Times New Roman"/>
              </a:rPr>
              <a:t>	</a:t>
            </a:r>
            <a:r>
              <a:rPr sz="1200" b="1" spc="-50" dirty="0">
                <a:solidFill>
                  <a:srgbClr val="0000B3"/>
                </a:solidFill>
                <a:latin typeface="Times New Roman"/>
                <a:cs typeface="Times New Roman"/>
              </a:rPr>
              <a:t>9</a:t>
            </a:r>
            <a:r>
              <a:rPr sz="1200" b="1" dirty="0">
                <a:solidFill>
                  <a:srgbClr val="0000B3"/>
                </a:solidFill>
                <a:latin typeface="Times New Roman"/>
                <a:cs typeface="Times New Roman"/>
              </a:rPr>
              <a:t>	</a:t>
            </a:r>
            <a:r>
              <a:rPr sz="1200" b="1" spc="-25" dirty="0">
                <a:solidFill>
                  <a:srgbClr val="0000B3"/>
                </a:solidFill>
                <a:latin typeface="Times New Roman"/>
                <a:cs typeface="Times New Roman"/>
              </a:rPr>
              <a:t>10</a:t>
            </a:r>
            <a:r>
              <a:rPr sz="1200" b="1" dirty="0">
                <a:solidFill>
                  <a:srgbClr val="0000B3"/>
                </a:solidFill>
                <a:latin typeface="Times New Roman"/>
                <a:cs typeface="Times New Roman"/>
              </a:rPr>
              <a:t>	</a:t>
            </a:r>
            <a:r>
              <a:rPr sz="1200" b="1" spc="-40" dirty="0">
                <a:solidFill>
                  <a:srgbClr val="0000B3"/>
                </a:solidFill>
                <a:latin typeface="Times New Roman"/>
                <a:cs typeface="Times New Roman"/>
              </a:rPr>
              <a:t>11</a:t>
            </a:r>
            <a:endParaRPr sz="1200">
              <a:latin typeface="Times New Roman"/>
              <a:cs typeface="Times New Roman"/>
            </a:endParaRPr>
          </a:p>
          <a:p>
            <a:pPr marL="633730">
              <a:lnSpc>
                <a:spcPct val="100000"/>
              </a:lnSpc>
              <a:spcBef>
                <a:spcPts val="325"/>
              </a:spcBef>
            </a:pPr>
            <a:r>
              <a:rPr sz="1200" b="1" spc="-25" dirty="0">
                <a:solidFill>
                  <a:srgbClr val="0000B3"/>
                </a:solidFill>
                <a:latin typeface="Times New Roman"/>
                <a:cs typeface="Times New Roman"/>
              </a:rPr>
              <a:t>pH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882139" y="5503570"/>
            <a:ext cx="1057910" cy="645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0000B3"/>
                </a:solidFill>
                <a:latin typeface="Times New Roman"/>
                <a:cs typeface="Times New Roman"/>
              </a:rPr>
              <a:t>Cl</a:t>
            </a:r>
            <a:r>
              <a:rPr sz="1350" b="1" baseline="-21604" dirty="0">
                <a:solidFill>
                  <a:srgbClr val="0000B3"/>
                </a:solidFill>
                <a:latin typeface="Times New Roman"/>
                <a:cs typeface="Times New Roman"/>
              </a:rPr>
              <a:t>2</a:t>
            </a:r>
            <a:r>
              <a:rPr sz="1350" b="1" spc="172" baseline="-21604" dirty="0">
                <a:solidFill>
                  <a:srgbClr val="0000B3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B3"/>
                </a:solidFill>
                <a:latin typeface="Times New Roman"/>
                <a:cs typeface="Times New Roman"/>
              </a:rPr>
              <a:t>+</a:t>
            </a:r>
            <a:r>
              <a:rPr sz="1400" b="1" spc="5" dirty="0">
                <a:solidFill>
                  <a:srgbClr val="0000B3"/>
                </a:solidFill>
                <a:latin typeface="Times New Roman"/>
                <a:cs typeface="Times New Roman"/>
              </a:rPr>
              <a:t> </a:t>
            </a:r>
            <a:r>
              <a:rPr sz="1400" b="1" spc="-25" dirty="0">
                <a:solidFill>
                  <a:srgbClr val="0000B3"/>
                </a:solidFill>
                <a:latin typeface="Times New Roman"/>
                <a:cs typeface="Times New Roman"/>
              </a:rPr>
              <a:t>H</a:t>
            </a:r>
            <a:r>
              <a:rPr sz="1350" b="1" spc="-37" baseline="-21604" dirty="0">
                <a:solidFill>
                  <a:srgbClr val="0000B3"/>
                </a:solidFill>
                <a:latin typeface="Times New Roman"/>
                <a:cs typeface="Times New Roman"/>
              </a:rPr>
              <a:t>2</a:t>
            </a:r>
            <a:r>
              <a:rPr sz="1400" b="1" spc="-25" dirty="0">
                <a:solidFill>
                  <a:srgbClr val="0000B3"/>
                </a:solidFill>
                <a:latin typeface="Times New Roman"/>
                <a:cs typeface="Times New Roman"/>
              </a:rPr>
              <a:t>O</a:t>
            </a:r>
            <a:endParaRPr sz="1400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1515"/>
              </a:spcBef>
            </a:pPr>
            <a:r>
              <a:rPr sz="1400" b="1" dirty="0">
                <a:solidFill>
                  <a:srgbClr val="0000B3"/>
                </a:solidFill>
                <a:latin typeface="Times New Roman"/>
                <a:cs typeface="Times New Roman"/>
              </a:rPr>
              <a:t>HOCl</a:t>
            </a:r>
            <a:r>
              <a:rPr sz="1400" b="1" spc="-20" dirty="0">
                <a:solidFill>
                  <a:srgbClr val="0000B3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B3"/>
                </a:solidFill>
                <a:latin typeface="Times New Roman"/>
                <a:cs typeface="Times New Roman"/>
              </a:rPr>
              <a:t>+</a:t>
            </a:r>
            <a:r>
              <a:rPr sz="1400" b="1" spc="-10" dirty="0">
                <a:solidFill>
                  <a:srgbClr val="0000B3"/>
                </a:solidFill>
                <a:latin typeface="Times New Roman"/>
                <a:cs typeface="Times New Roman"/>
              </a:rPr>
              <a:t> </a:t>
            </a:r>
            <a:r>
              <a:rPr sz="1400" b="1" spc="-25" dirty="0">
                <a:solidFill>
                  <a:srgbClr val="0000B3"/>
                </a:solidFill>
                <a:latin typeface="Times New Roman"/>
                <a:cs typeface="Times New Roman"/>
              </a:rPr>
              <a:t>OH</a:t>
            </a:r>
            <a:r>
              <a:rPr sz="1350" b="1" spc="-37" baseline="24691" dirty="0">
                <a:solidFill>
                  <a:srgbClr val="0000B3"/>
                </a:solidFill>
                <a:latin typeface="Times New Roman"/>
                <a:cs typeface="Times New Roman"/>
              </a:rPr>
              <a:t>–</a:t>
            </a:r>
            <a:endParaRPr sz="1350" baseline="24691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882139" y="6314033"/>
            <a:ext cx="105791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0000B3"/>
                </a:solidFill>
                <a:latin typeface="Times New Roman"/>
                <a:cs typeface="Times New Roman"/>
              </a:rPr>
              <a:t>HOCl</a:t>
            </a:r>
            <a:r>
              <a:rPr sz="1400" b="1" spc="-20" dirty="0">
                <a:solidFill>
                  <a:srgbClr val="0000B3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B3"/>
                </a:solidFill>
                <a:latin typeface="Times New Roman"/>
                <a:cs typeface="Times New Roman"/>
              </a:rPr>
              <a:t>+</a:t>
            </a:r>
            <a:r>
              <a:rPr sz="1400" b="1" spc="-5" dirty="0">
                <a:solidFill>
                  <a:srgbClr val="0000B3"/>
                </a:solidFill>
                <a:latin typeface="Times New Roman"/>
                <a:cs typeface="Times New Roman"/>
              </a:rPr>
              <a:t> </a:t>
            </a:r>
            <a:r>
              <a:rPr sz="1400" b="1" spc="-25" dirty="0">
                <a:solidFill>
                  <a:srgbClr val="0000B3"/>
                </a:solidFill>
                <a:latin typeface="Times New Roman"/>
                <a:cs typeface="Times New Roman"/>
              </a:rPr>
              <a:t>OH</a:t>
            </a:r>
            <a:r>
              <a:rPr sz="1350" b="1" spc="-37" baseline="24691" dirty="0">
                <a:solidFill>
                  <a:srgbClr val="0000B3"/>
                </a:solidFill>
                <a:latin typeface="Times New Roman"/>
                <a:cs typeface="Times New Roman"/>
              </a:rPr>
              <a:t>–</a:t>
            </a:r>
            <a:endParaRPr sz="1350" baseline="24691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636005" y="5503570"/>
            <a:ext cx="1401445" cy="10502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1915">
              <a:lnSpc>
                <a:spcPts val="1680"/>
              </a:lnSpc>
              <a:spcBef>
                <a:spcPts val="100"/>
              </a:spcBef>
            </a:pPr>
            <a:r>
              <a:rPr sz="1400" b="1" dirty="0">
                <a:solidFill>
                  <a:srgbClr val="0000B3"/>
                </a:solidFill>
                <a:latin typeface="Times New Roman"/>
                <a:cs typeface="Times New Roman"/>
              </a:rPr>
              <a:t>HOCl</a:t>
            </a:r>
            <a:r>
              <a:rPr sz="1400" b="1" spc="5" dirty="0">
                <a:solidFill>
                  <a:srgbClr val="0000B3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B3"/>
                </a:solidFill>
                <a:latin typeface="Times New Roman"/>
                <a:cs typeface="Times New Roman"/>
              </a:rPr>
              <a:t>+</a:t>
            </a:r>
            <a:r>
              <a:rPr sz="1400" b="1" spc="-15" dirty="0">
                <a:solidFill>
                  <a:srgbClr val="0000B3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B3"/>
                </a:solidFill>
                <a:latin typeface="Times New Roman"/>
                <a:cs typeface="Times New Roman"/>
              </a:rPr>
              <a:t>H</a:t>
            </a:r>
            <a:r>
              <a:rPr sz="1350" b="1" baseline="24691" dirty="0">
                <a:solidFill>
                  <a:srgbClr val="0000B3"/>
                </a:solidFill>
                <a:latin typeface="Times New Roman"/>
                <a:cs typeface="Times New Roman"/>
              </a:rPr>
              <a:t>+</a:t>
            </a:r>
            <a:r>
              <a:rPr sz="1350" b="1" spc="187" baseline="24691" dirty="0">
                <a:solidFill>
                  <a:srgbClr val="0000B3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B3"/>
                </a:solidFill>
                <a:latin typeface="Times New Roman"/>
                <a:cs typeface="Times New Roman"/>
              </a:rPr>
              <a:t>+ </a:t>
            </a:r>
            <a:r>
              <a:rPr sz="1400" b="1" spc="-25" dirty="0">
                <a:solidFill>
                  <a:srgbClr val="0000B3"/>
                </a:solidFill>
                <a:latin typeface="Times New Roman"/>
                <a:cs typeface="Times New Roman"/>
              </a:rPr>
              <a:t>Cl</a:t>
            </a:r>
            <a:r>
              <a:rPr sz="1350" b="1" spc="-37" baseline="24691" dirty="0">
                <a:solidFill>
                  <a:srgbClr val="0000B3"/>
                </a:solidFill>
                <a:latin typeface="Times New Roman"/>
                <a:cs typeface="Times New Roman"/>
              </a:rPr>
              <a:t>–</a:t>
            </a:r>
            <a:endParaRPr sz="1350" baseline="24691">
              <a:latin typeface="Times New Roman"/>
              <a:cs typeface="Times New Roman"/>
            </a:endParaRPr>
          </a:p>
          <a:p>
            <a:pPr marL="109220">
              <a:lnSpc>
                <a:spcPts val="1080"/>
              </a:lnSpc>
            </a:pPr>
            <a:r>
              <a:rPr sz="900" b="1" dirty="0">
                <a:solidFill>
                  <a:srgbClr val="0000B3"/>
                </a:solidFill>
                <a:latin typeface="Times New Roman"/>
                <a:cs typeface="Times New Roman"/>
              </a:rPr>
              <a:t>(Hypocblorous</a:t>
            </a:r>
            <a:r>
              <a:rPr sz="900" b="1" spc="155" dirty="0">
                <a:solidFill>
                  <a:srgbClr val="0000B3"/>
                </a:solidFill>
                <a:latin typeface="Times New Roman"/>
                <a:cs typeface="Times New Roman"/>
              </a:rPr>
              <a:t> </a:t>
            </a:r>
            <a:r>
              <a:rPr sz="900" b="1" spc="-20" dirty="0">
                <a:solidFill>
                  <a:srgbClr val="0000B3"/>
                </a:solidFill>
                <a:latin typeface="Times New Roman"/>
                <a:cs typeface="Times New Roman"/>
              </a:rPr>
              <a:t>acid)</a:t>
            </a:r>
            <a:endParaRPr sz="900">
              <a:latin typeface="Times New Roman"/>
              <a:cs typeface="Times New Roman"/>
            </a:endParaRPr>
          </a:p>
          <a:p>
            <a:pPr marL="81915">
              <a:lnSpc>
                <a:spcPts val="1680"/>
              </a:lnSpc>
              <a:spcBef>
                <a:spcPts val="439"/>
              </a:spcBef>
            </a:pPr>
            <a:r>
              <a:rPr sz="1400" b="1" dirty="0">
                <a:solidFill>
                  <a:srgbClr val="0000B3"/>
                </a:solidFill>
                <a:latin typeface="Times New Roman"/>
                <a:cs typeface="Times New Roman"/>
              </a:rPr>
              <a:t>H</a:t>
            </a:r>
            <a:r>
              <a:rPr sz="1350" b="1" baseline="24691" dirty="0">
                <a:solidFill>
                  <a:srgbClr val="0000B3"/>
                </a:solidFill>
                <a:latin typeface="Times New Roman"/>
                <a:cs typeface="Times New Roman"/>
              </a:rPr>
              <a:t>+</a:t>
            </a:r>
            <a:r>
              <a:rPr sz="1350" b="1" spc="195" baseline="24691" dirty="0">
                <a:solidFill>
                  <a:srgbClr val="0000B3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B3"/>
                </a:solidFill>
                <a:latin typeface="Times New Roman"/>
                <a:cs typeface="Times New Roman"/>
              </a:rPr>
              <a:t>+</a:t>
            </a:r>
            <a:r>
              <a:rPr sz="1400" b="1" spc="15" dirty="0">
                <a:solidFill>
                  <a:srgbClr val="0000B3"/>
                </a:solidFill>
                <a:latin typeface="Times New Roman"/>
                <a:cs typeface="Times New Roman"/>
              </a:rPr>
              <a:t> </a:t>
            </a:r>
            <a:r>
              <a:rPr sz="1400" b="1" spc="-20" dirty="0">
                <a:solidFill>
                  <a:srgbClr val="0000B3"/>
                </a:solidFill>
                <a:latin typeface="Times New Roman"/>
                <a:cs typeface="Times New Roman"/>
              </a:rPr>
              <a:t>ClO</a:t>
            </a:r>
            <a:r>
              <a:rPr sz="1350" b="1" spc="-30" baseline="24691" dirty="0">
                <a:solidFill>
                  <a:srgbClr val="0000B3"/>
                </a:solidFill>
                <a:latin typeface="Times New Roman"/>
                <a:cs typeface="Times New Roman"/>
              </a:rPr>
              <a:t>–</a:t>
            </a:r>
            <a:endParaRPr sz="1350" baseline="24691">
              <a:latin typeface="Times New Roman"/>
              <a:cs typeface="Times New Roman"/>
            </a:endParaRPr>
          </a:p>
          <a:p>
            <a:pPr marL="38100">
              <a:lnSpc>
                <a:spcPts val="1080"/>
              </a:lnSpc>
            </a:pPr>
            <a:r>
              <a:rPr sz="900" b="1" dirty="0">
                <a:solidFill>
                  <a:srgbClr val="0000B3"/>
                </a:solidFill>
                <a:latin typeface="Times New Roman"/>
                <a:cs typeface="Times New Roman"/>
              </a:rPr>
              <a:t>(Hypocblorite</a:t>
            </a:r>
            <a:r>
              <a:rPr sz="900" b="1" spc="150" dirty="0">
                <a:solidFill>
                  <a:srgbClr val="0000B3"/>
                </a:solidFill>
                <a:latin typeface="Times New Roman"/>
                <a:cs typeface="Times New Roman"/>
              </a:rPr>
              <a:t> </a:t>
            </a:r>
            <a:r>
              <a:rPr sz="900" b="1" spc="-20" dirty="0">
                <a:solidFill>
                  <a:srgbClr val="0000B3"/>
                </a:solidFill>
                <a:latin typeface="Times New Roman"/>
                <a:cs typeface="Times New Roman"/>
              </a:rPr>
              <a:t>ion)</a:t>
            </a:r>
            <a:endParaRPr sz="900">
              <a:latin typeface="Times New Roman"/>
              <a:cs typeface="Times New Roman"/>
            </a:endParaRPr>
          </a:p>
          <a:p>
            <a:pPr marL="81915">
              <a:lnSpc>
                <a:spcPct val="100000"/>
              </a:lnSpc>
              <a:spcBef>
                <a:spcPts val="434"/>
              </a:spcBef>
            </a:pPr>
            <a:r>
              <a:rPr sz="1400" b="1" dirty="0">
                <a:solidFill>
                  <a:srgbClr val="0000B3"/>
                </a:solidFill>
                <a:latin typeface="Times New Roman"/>
                <a:cs typeface="Times New Roman"/>
              </a:rPr>
              <a:t>H</a:t>
            </a:r>
            <a:r>
              <a:rPr sz="1350" b="1" baseline="-21604" dirty="0">
                <a:solidFill>
                  <a:srgbClr val="0000B3"/>
                </a:solidFill>
                <a:latin typeface="Times New Roman"/>
                <a:cs typeface="Times New Roman"/>
              </a:rPr>
              <a:t>2</a:t>
            </a:r>
            <a:r>
              <a:rPr sz="1400" b="1" dirty="0">
                <a:solidFill>
                  <a:srgbClr val="0000B3"/>
                </a:solidFill>
                <a:latin typeface="Times New Roman"/>
                <a:cs typeface="Times New Roman"/>
              </a:rPr>
              <a:t>O</a:t>
            </a:r>
            <a:r>
              <a:rPr sz="1400" b="1" spc="-10" dirty="0">
                <a:solidFill>
                  <a:srgbClr val="0000B3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B3"/>
                </a:solidFill>
                <a:latin typeface="Times New Roman"/>
                <a:cs typeface="Times New Roman"/>
              </a:rPr>
              <a:t>+</a:t>
            </a:r>
            <a:r>
              <a:rPr sz="1400" b="1" spc="5" dirty="0">
                <a:solidFill>
                  <a:srgbClr val="0000B3"/>
                </a:solidFill>
                <a:latin typeface="Times New Roman"/>
                <a:cs typeface="Times New Roman"/>
              </a:rPr>
              <a:t> </a:t>
            </a:r>
            <a:r>
              <a:rPr sz="1400" b="1" spc="-20" dirty="0">
                <a:solidFill>
                  <a:srgbClr val="0000B3"/>
                </a:solidFill>
                <a:latin typeface="Times New Roman"/>
                <a:cs typeface="Times New Roman"/>
              </a:rPr>
              <a:t>ClO</a:t>
            </a:r>
            <a:r>
              <a:rPr sz="1350" b="1" spc="-30" baseline="24691" dirty="0">
                <a:solidFill>
                  <a:srgbClr val="0000B3"/>
                </a:solidFill>
                <a:latin typeface="Times New Roman"/>
                <a:cs typeface="Times New Roman"/>
              </a:rPr>
              <a:t>–</a:t>
            </a:r>
            <a:endParaRPr sz="1350" baseline="24691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3548507" y="5622925"/>
            <a:ext cx="1884045" cy="76200"/>
          </a:xfrm>
          <a:custGeom>
            <a:avLst/>
            <a:gdLst/>
            <a:ahLst/>
            <a:cxnLst/>
            <a:rect l="l" t="t" r="r" b="b"/>
            <a:pathLst>
              <a:path w="1884045" h="76200">
                <a:moveTo>
                  <a:pt x="1807717" y="0"/>
                </a:moveTo>
                <a:lnTo>
                  <a:pt x="1807717" y="76200"/>
                </a:lnTo>
                <a:lnTo>
                  <a:pt x="1871217" y="44450"/>
                </a:lnTo>
                <a:lnTo>
                  <a:pt x="1820417" y="44450"/>
                </a:lnTo>
                <a:lnTo>
                  <a:pt x="1820417" y="31750"/>
                </a:lnTo>
                <a:lnTo>
                  <a:pt x="1871217" y="31750"/>
                </a:lnTo>
                <a:lnTo>
                  <a:pt x="1807717" y="0"/>
                </a:lnTo>
                <a:close/>
              </a:path>
              <a:path w="1884045" h="76200">
                <a:moveTo>
                  <a:pt x="1807717" y="31750"/>
                </a:moveTo>
                <a:lnTo>
                  <a:pt x="0" y="31750"/>
                </a:lnTo>
                <a:lnTo>
                  <a:pt x="0" y="44450"/>
                </a:lnTo>
                <a:lnTo>
                  <a:pt x="1807717" y="44450"/>
                </a:lnTo>
                <a:lnTo>
                  <a:pt x="1807717" y="31750"/>
                </a:lnTo>
                <a:close/>
              </a:path>
              <a:path w="1884045" h="76200">
                <a:moveTo>
                  <a:pt x="1871217" y="31750"/>
                </a:moveTo>
                <a:lnTo>
                  <a:pt x="1820417" y="31750"/>
                </a:lnTo>
                <a:lnTo>
                  <a:pt x="1820417" y="44450"/>
                </a:lnTo>
                <a:lnTo>
                  <a:pt x="1871217" y="44450"/>
                </a:lnTo>
                <a:lnTo>
                  <a:pt x="1883917" y="38100"/>
                </a:lnTo>
                <a:lnTo>
                  <a:pt x="1871217" y="317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505200" y="6281737"/>
            <a:ext cx="1884045" cy="76200"/>
          </a:xfrm>
          <a:custGeom>
            <a:avLst/>
            <a:gdLst/>
            <a:ahLst/>
            <a:cxnLst/>
            <a:rect l="l" t="t" r="r" b="b"/>
            <a:pathLst>
              <a:path w="1884045" h="76200">
                <a:moveTo>
                  <a:pt x="1807717" y="0"/>
                </a:moveTo>
                <a:lnTo>
                  <a:pt x="1807717" y="76200"/>
                </a:lnTo>
                <a:lnTo>
                  <a:pt x="1871217" y="44450"/>
                </a:lnTo>
                <a:lnTo>
                  <a:pt x="1820417" y="44450"/>
                </a:lnTo>
                <a:lnTo>
                  <a:pt x="1820417" y="31750"/>
                </a:lnTo>
                <a:lnTo>
                  <a:pt x="1871217" y="31750"/>
                </a:lnTo>
                <a:lnTo>
                  <a:pt x="1807717" y="0"/>
                </a:lnTo>
                <a:close/>
              </a:path>
              <a:path w="1884045" h="76200">
                <a:moveTo>
                  <a:pt x="1807717" y="31750"/>
                </a:moveTo>
                <a:lnTo>
                  <a:pt x="0" y="31750"/>
                </a:lnTo>
                <a:lnTo>
                  <a:pt x="0" y="44450"/>
                </a:lnTo>
                <a:lnTo>
                  <a:pt x="1807717" y="44450"/>
                </a:lnTo>
                <a:lnTo>
                  <a:pt x="1807717" y="31750"/>
                </a:lnTo>
                <a:close/>
              </a:path>
              <a:path w="1884045" h="76200">
                <a:moveTo>
                  <a:pt x="1871217" y="31750"/>
                </a:moveTo>
                <a:lnTo>
                  <a:pt x="1820417" y="31750"/>
                </a:lnTo>
                <a:lnTo>
                  <a:pt x="1820417" y="44450"/>
                </a:lnTo>
                <a:lnTo>
                  <a:pt x="1871217" y="44450"/>
                </a:lnTo>
                <a:lnTo>
                  <a:pt x="1883917" y="38100"/>
                </a:lnTo>
                <a:lnTo>
                  <a:pt x="1871217" y="317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505200" y="5933871"/>
            <a:ext cx="1884045" cy="167640"/>
          </a:xfrm>
          <a:custGeom>
            <a:avLst/>
            <a:gdLst/>
            <a:ahLst/>
            <a:cxnLst/>
            <a:rect l="l" t="t" r="r" b="b"/>
            <a:pathLst>
              <a:path w="1884045" h="167639">
                <a:moveTo>
                  <a:pt x="1883918" y="122618"/>
                </a:moveTo>
                <a:lnTo>
                  <a:pt x="76200" y="122618"/>
                </a:lnTo>
                <a:lnTo>
                  <a:pt x="76200" y="90868"/>
                </a:lnTo>
                <a:lnTo>
                  <a:pt x="0" y="128968"/>
                </a:lnTo>
                <a:lnTo>
                  <a:pt x="76200" y="167068"/>
                </a:lnTo>
                <a:lnTo>
                  <a:pt x="76200" y="135318"/>
                </a:lnTo>
                <a:lnTo>
                  <a:pt x="1883918" y="135318"/>
                </a:lnTo>
                <a:lnTo>
                  <a:pt x="1883918" y="122618"/>
                </a:lnTo>
                <a:close/>
              </a:path>
              <a:path w="1884045" h="167639">
                <a:moveTo>
                  <a:pt x="1883918" y="38100"/>
                </a:moveTo>
                <a:lnTo>
                  <a:pt x="1871218" y="31750"/>
                </a:lnTo>
                <a:lnTo>
                  <a:pt x="1807718" y="0"/>
                </a:lnTo>
                <a:lnTo>
                  <a:pt x="1807718" y="31750"/>
                </a:lnTo>
                <a:lnTo>
                  <a:pt x="0" y="31750"/>
                </a:lnTo>
                <a:lnTo>
                  <a:pt x="0" y="44450"/>
                </a:lnTo>
                <a:lnTo>
                  <a:pt x="1807718" y="44450"/>
                </a:lnTo>
                <a:lnTo>
                  <a:pt x="1807718" y="76200"/>
                </a:lnTo>
                <a:lnTo>
                  <a:pt x="1871218" y="44450"/>
                </a:lnTo>
                <a:lnTo>
                  <a:pt x="1883918" y="381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19200" y="228600"/>
            <a:ext cx="7086600" cy="457200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38100" rIns="0" bIns="0" rtlCol="0">
            <a:spAutoFit/>
          </a:bodyPr>
          <a:lstStyle/>
          <a:p>
            <a:pPr marL="133350">
              <a:lnSpc>
                <a:spcPct val="100000"/>
              </a:lnSpc>
              <a:spcBef>
                <a:spcPts val="300"/>
              </a:spcBef>
            </a:pPr>
            <a:r>
              <a:rPr sz="2400" dirty="0">
                <a:latin typeface="Arial"/>
                <a:cs typeface="Arial"/>
              </a:rPr>
              <a:t>EFFECTIVENESS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OF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CHLORINE</a:t>
            </a:r>
            <a:r>
              <a:rPr sz="2400" spc="-114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AS</a:t>
            </a:r>
            <a:r>
              <a:rPr sz="2400" spc="-1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</a:t>
            </a:r>
            <a:r>
              <a:rPr sz="2400" spc="-13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BIOCIDE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2000" y="1173940"/>
            <a:ext cx="7924379" cy="5326871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43000" y="76161"/>
            <a:ext cx="7315200" cy="831215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38100" rIns="0" bIns="0" rtlCol="0">
            <a:spAutoFit/>
          </a:bodyPr>
          <a:lstStyle/>
          <a:p>
            <a:pPr marL="3023235" marR="238125" indent="-2767965">
              <a:lnSpc>
                <a:spcPct val="100000"/>
              </a:lnSpc>
              <a:spcBef>
                <a:spcPts val="300"/>
              </a:spcBef>
            </a:pPr>
            <a:r>
              <a:rPr sz="2400" dirty="0">
                <a:latin typeface="Arial"/>
                <a:cs typeface="Arial"/>
              </a:rPr>
              <a:t>EFFECTIVENESS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OF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CHLORINE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DIOXIDE</a:t>
            </a:r>
            <a:r>
              <a:rPr sz="2400" spc="-1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AS</a:t>
            </a:r>
            <a:r>
              <a:rPr sz="2400" spc="-125" dirty="0">
                <a:latin typeface="Arial"/>
                <a:cs typeface="Arial"/>
              </a:rPr>
              <a:t> </a:t>
            </a:r>
            <a:r>
              <a:rPr sz="2400" spc="-50" dirty="0">
                <a:latin typeface="Arial"/>
                <a:cs typeface="Arial"/>
              </a:rPr>
              <a:t>A </a:t>
            </a:r>
            <a:r>
              <a:rPr sz="2400" spc="-10" dirty="0">
                <a:latin typeface="Arial"/>
                <a:cs typeface="Arial"/>
              </a:rPr>
              <a:t>BIOCIDE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34340" y="1752981"/>
            <a:ext cx="8377555" cy="29235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 marR="30480">
              <a:lnSpc>
                <a:spcPct val="100000"/>
              </a:lnSpc>
              <a:spcBef>
                <a:spcPts val="105"/>
              </a:spcBef>
              <a:tabLst>
                <a:tab pos="3604895" algn="l"/>
              </a:tabLst>
            </a:pPr>
            <a:r>
              <a:rPr sz="2000" b="1" dirty="0">
                <a:latin typeface="Arial"/>
                <a:cs typeface="Arial"/>
              </a:rPr>
              <a:t>Chlorine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dioxide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(ClO</a:t>
            </a:r>
            <a:r>
              <a:rPr sz="1950" b="1" baseline="-21367" dirty="0">
                <a:latin typeface="Arial"/>
                <a:cs typeface="Arial"/>
              </a:rPr>
              <a:t>2</a:t>
            </a:r>
            <a:r>
              <a:rPr sz="2000" b="1" dirty="0">
                <a:latin typeface="Arial"/>
                <a:cs typeface="Arial"/>
              </a:rPr>
              <a:t>)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is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</a:t>
            </a:r>
            <a:r>
              <a:rPr sz="2000" b="1" spc="-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synthetic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yellowish-</a:t>
            </a:r>
            <a:r>
              <a:rPr sz="2000" b="1" dirty="0">
                <a:latin typeface="Arial"/>
                <a:cs typeface="Arial"/>
              </a:rPr>
              <a:t>green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gas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with </a:t>
            </a:r>
            <a:r>
              <a:rPr sz="2000" b="1" dirty="0">
                <a:latin typeface="Arial"/>
                <a:cs typeface="Arial"/>
              </a:rPr>
              <a:t>chlorine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like</a:t>
            </a:r>
            <a:r>
              <a:rPr sz="2000" b="1" spc="-20" dirty="0">
                <a:latin typeface="Arial"/>
                <a:cs typeface="Arial"/>
              </a:rPr>
              <a:t> odor.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ClO</a:t>
            </a:r>
            <a:r>
              <a:rPr sz="1950" b="1" baseline="-21367" dirty="0">
                <a:latin typeface="Arial"/>
                <a:cs typeface="Arial"/>
              </a:rPr>
              <a:t>2</a:t>
            </a:r>
            <a:r>
              <a:rPr sz="1950" b="1" spc="247" baseline="-21367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is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unstable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as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</a:t>
            </a:r>
            <a:r>
              <a:rPr sz="2000" b="1" spc="-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gas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and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will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undergo </a:t>
            </a:r>
            <a:r>
              <a:rPr sz="2000" b="1" dirty="0">
                <a:latin typeface="Arial"/>
                <a:cs typeface="Arial"/>
              </a:rPr>
              <a:t>decomposition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into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chlorine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gas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(Cl</a:t>
            </a:r>
            <a:r>
              <a:rPr sz="2400" b="1" baseline="-20833" dirty="0">
                <a:latin typeface="Arial"/>
                <a:cs typeface="Arial"/>
              </a:rPr>
              <a:t>2</a:t>
            </a:r>
            <a:r>
              <a:rPr sz="2000" b="1" dirty="0">
                <a:latin typeface="Arial"/>
                <a:cs typeface="Arial"/>
              </a:rPr>
              <a:t>),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oxygen</a:t>
            </a:r>
            <a:r>
              <a:rPr sz="2000" b="1" spc="-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gas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(O</a:t>
            </a:r>
            <a:r>
              <a:rPr sz="1950" b="1" baseline="-21367" dirty="0">
                <a:latin typeface="Arial"/>
                <a:cs typeface="Arial"/>
              </a:rPr>
              <a:t>2</a:t>
            </a:r>
            <a:r>
              <a:rPr sz="2000" b="1" dirty="0">
                <a:latin typeface="Arial"/>
                <a:cs typeface="Arial"/>
              </a:rPr>
              <a:t>)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and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heat. However,</a:t>
            </a:r>
            <a:r>
              <a:rPr sz="2000" b="1" spc="-6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ClO</a:t>
            </a:r>
            <a:r>
              <a:rPr sz="1950" b="1" baseline="-21367" dirty="0">
                <a:latin typeface="Arial"/>
                <a:cs typeface="Arial"/>
              </a:rPr>
              <a:t>2</a:t>
            </a:r>
            <a:r>
              <a:rPr sz="1950" b="1" spc="240" baseline="-21367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is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stable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and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soluble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in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an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aqueous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solution.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spc="-25" dirty="0">
                <a:latin typeface="Arial"/>
                <a:cs typeface="Arial"/>
              </a:rPr>
              <a:t>For </a:t>
            </a:r>
            <a:r>
              <a:rPr sz="2000" b="1" dirty="0">
                <a:latin typeface="Arial"/>
                <a:cs typeface="Arial"/>
              </a:rPr>
              <a:t>example,</a:t>
            </a:r>
            <a:r>
              <a:rPr sz="2000" b="1" spc="-5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solutions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of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approximately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1%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ClO</a:t>
            </a:r>
            <a:r>
              <a:rPr sz="2400" b="1" baseline="-20833" dirty="0">
                <a:latin typeface="Arial"/>
                <a:cs typeface="Arial"/>
              </a:rPr>
              <a:t>2</a:t>
            </a:r>
            <a:r>
              <a:rPr sz="2400" b="1" spc="120" baseline="-20833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(10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g/L)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may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safely</a:t>
            </a:r>
            <a:r>
              <a:rPr sz="1800" b="1" spc="-5" dirty="0">
                <a:latin typeface="Arial"/>
                <a:cs typeface="Arial"/>
              </a:rPr>
              <a:t> </a:t>
            </a:r>
            <a:r>
              <a:rPr sz="1800" b="1" spc="-25" dirty="0">
                <a:latin typeface="Arial"/>
                <a:cs typeface="Arial"/>
              </a:rPr>
              <a:t>be </a:t>
            </a:r>
            <a:r>
              <a:rPr sz="1800" b="1" dirty="0">
                <a:latin typeface="Arial"/>
                <a:cs typeface="Arial"/>
              </a:rPr>
              <a:t>stored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if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the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solution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is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protected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from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light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and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kept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chilled.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In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solution, </a:t>
            </a:r>
            <a:r>
              <a:rPr sz="1800" b="1" dirty="0">
                <a:latin typeface="Arial"/>
                <a:cs typeface="Arial"/>
              </a:rPr>
              <a:t>ClO</a:t>
            </a:r>
            <a:r>
              <a:rPr sz="1800" b="1" baseline="-20833" dirty="0">
                <a:latin typeface="Arial"/>
                <a:cs typeface="Arial"/>
              </a:rPr>
              <a:t>2</a:t>
            </a:r>
            <a:r>
              <a:rPr sz="1800" b="1" spc="232" baseline="-20833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exists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as a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true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gas.</a:t>
            </a:r>
            <a:r>
              <a:rPr sz="1800" b="1" spc="-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The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instability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of ClO</a:t>
            </a:r>
            <a:r>
              <a:rPr sz="1800" b="1" baseline="-20833" dirty="0">
                <a:latin typeface="Arial"/>
                <a:cs typeface="Arial"/>
              </a:rPr>
              <a:t>2</a:t>
            </a:r>
            <a:r>
              <a:rPr sz="1800" b="1" spc="209" baseline="-20833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has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an</a:t>
            </a:r>
            <a:r>
              <a:rPr sz="1800" b="1" spc="-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important </a:t>
            </a:r>
            <a:r>
              <a:rPr sz="1800" b="1" dirty="0">
                <a:latin typeface="Arial"/>
                <a:cs typeface="Arial"/>
              </a:rPr>
              <a:t>consequence.</a:t>
            </a:r>
            <a:r>
              <a:rPr sz="1800" b="1" spc="-4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It</a:t>
            </a:r>
            <a:r>
              <a:rPr sz="1800" b="1" spc="-4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negates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the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possibility</a:t>
            </a:r>
            <a:r>
              <a:rPr sz="1800" b="1" spc="-5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of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creating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and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transporting </a:t>
            </a:r>
            <a:r>
              <a:rPr sz="1800" b="1" dirty="0">
                <a:latin typeface="Arial"/>
                <a:cs typeface="Arial"/>
              </a:rPr>
              <a:t>cylinders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or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rail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cars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of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the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b="1" spc="-20" dirty="0">
                <a:latin typeface="Arial"/>
                <a:cs typeface="Arial"/>
              </a:rPr>
              <a:t>gas.</a:t>
            </a:r>
            <a:r>
              <a:rPr sz="1800" b="1" dirty="0">
                <a:latin typeface="Arial"/>
                <a:cs typeface="Arial"/>
              </a:rPr>
              <a:t>	Instead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ClO</a:t>
            </a:r>
            <a:r>
              <a:rPr sz="1800" b="1" baseline="-20833" dirty="0">
                <a:latin typeface="Arial"/>
                <a:cs typeface="Arial"/>
              </a:rPr>
              <a:t>2</a:t>
            </a:r>
            <a:r>
              <a:rPr sz="1800" b="1" spc="217" baseline="-20833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must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be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produced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and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used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spc="-25" dirty="0">
                <a:latin typeface="Arial"/>
                <a:cs typeface="Arial"/>
              </a:rPr>
              <a:t>at </a:t>
            </a:r>
            <a:r>
              <a:rPr sz="1800" b="1" dirty="0">
                <a:latin typeface="Arial"/>
                <a:cs typeface="Arial"/>
              </a:rPr>
              <a:t>the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same</a:t>
            </a:r>
            <a:r>
              <a:rPr sz="1800" b="1" spc="-10" dirty="0">
                <a:latin typeface="Arial"/>
                <a:cs typeface="Arial"/>
              </a:rPr>
              <a:t> location.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09800" y="4571936"/>
            <a:ext cx="4343400" cy="1716151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19200" y="63"/>
            <a:ext cx="6172200" cy="462280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381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300"/>
              </a:spcBef>
              <a:tabLst>
                <a:tab pos="2320290" algn="l"/>
              </a:tabLst>
            </a:pPr>
            <a:r>
              <a:rPr sz="2400" dirty="0">
                <a:latin typeface="Arial"/>
                <a:cs typeface="Arial"/>
              </a:rPr>
              <a:t>Comparison</a:t>
            </a:r>
            <a:r>
              <a:rPr sz="2400" spc="-45" dirty="0">
                <a:latin typeface="Arial"/>
                <a:cs typeface="Arial"/>
              </a:rPr>
              <a:t> </a:t>
            </a:r>
            <a:r>
              <a:rPr sz="2400" spc="-25" dirty="0">
                <a:latin typeface="Arial"/>
                <a:cs typeface="Arial"/>
              </a:rPr>
              <a:t>of</a:t>
            </a:r>
            <a:r>
              <a:rPr sz="2400" dirty="0">
                <a:latin typeface="Arial"/>
                <a:cs typeface="Arial"/>
              </a:rPr>
              <a:t>	</a:t>
            </a:r>
            <a:r>
              <a:rPr sz="2400" spc="-10" dirty="0">
                <a:latin typeface="Arial"/>
                <a:cs typeface="Arial"/>
              </a:rPr>
              <a:t>Biocides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23544" y="898906"/>
            <a:ext cx="5337810" cy="58185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143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Arial"/>
                <a:cs typeface="Arial"/>
              </a:rPr>
              <a:t>For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clean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systems:</a:t>
            </a:r>
            <a:endParaRPr sz="2000">
              <a:latin typeface="Arial"/>
              <a:cs typeface="Arial"/>
            </a:endParaRPr>
          </a:p>
          <a:p>
            <a:pPr marL="114300">
              <a:lnSpc>
                <a:spcPct val="100000"/>
              </a:lnSpc>
              <a:spcBef>
                <a:spcPts val="1920"/>
              </a:spcBef>
            </a:pPr>
            <a:r>
              <a:rPr sz="2000" b="1" dirty="0">
                <a:latin typeface="Arial"/>
                <a:cs typeface="Arial"/>
              </a:rPr>
              <a:t>pH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6.8</a:t>
            </a:r>
            <a:r>
              <a:rPr sz="2000" spc="-10" dirty="0">
                <a:latin typeface="Cambria Math"/>
                <a:cs typeface="Cambria Math"/>
              </a:rPr>
              <a:t>‐</a:t>
            </a:r>
            <a:r>
              <a:rPr sz="2000" b="1" spc="-10" dirty="0">
                <a:latin typeface="Arial"/>
                <a:cs typeface="Arial"/>
              </a:rPr>
              <a:t>8.0</a:t>
            </a:r>
            <a:endParaRPr sz="2000">
              <a:latin typeface="Arial"/>
              <a:cs typeface="Arial"/>
            </a:endParaRPr>
          </a:p>
          <a:p>
            <a:pPr marL="114300">
              <a:lnSpc>
                <a:spcPct val="100000"/>
              </a:lnSpc>
              <a:spcBef>
                <a:spcPts val="1920"/>
              </a:spcBef>
            </a:pPr>
            <a:r>
              <a:rPr sz="2000" dirty="0">
                <a:latin typeface="Arial MT"/>
                <a:cs typeface="Arial MT"/>
              </a:rPr>
              <a:t>Cl</a:t>
            </a:r>
            <a:r>
              <a:rPr sz="1950" baseline="-21367" dirty="0">
                <a:latin typeface="Arial MT"/>
                <a:cs typeface="Arial MT"/>
              </a:rPr>
              <a:t>2</a:t>
            </a:r>
            <a:r>
              <a:rPr sz="1950" spc="270" baseline="-21367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&lt;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NaOCl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&lt;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HOCl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+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NaBr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&lt;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ClO</a:t>
            </a:r>
            <a:r>
              <a:rPr sz="1950" baseline="-21367" dirty="0">
                <a:latin typeface="Arial MT"/>
                <a:cs typeface="Arial MT"/>
              </a:rPr>
              <a:t>2</a:t>
            </a:r>
            <a:r>
              <a:rPr sz="1950" spc="247" baseline="-21367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&lt;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Ozone</a:t>
            </a:r>
            <a:endParaRPr sz="2000">
              <a:latin typeface="Arial MT"/>
              <a:cs typeface="Arial MT"/>
            </a:endParaRPr>
          </a:p>
          <a:p>
            <a:pPr marL="114300">
              <a:lnSpc>
                <a:spcPct val="100000"/>
              </a:lnSpc>
              <a:spcBef>
                <a:spcPts val="1920"/>
              </a:spcBef>
            </a:pPr>
            <a:r>
              <a:rPr sz="2000" b="1" dirty="0">
                <a:latin typeface="Arial"/>
                <a:cs typeface="Arial"/>
              </a:rPr>
              <a:t>pH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8.0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dirty="0">
                <a:latin typeface="Cambria Math"/>
                <a:cs typeface="Cambria Math"/>
              </a:rPr>
              <a:t>‐</a:t>
            </a:r>
            <a:r>
              <a:rPr sz="2000" spc="75" dirty="0">
                <a:latin typeface="Cambria Math"/>
                <a:cs typeface="Cambria Math"/>
              </a:rPr>
              <a:t> </a:t>
            </a:r>
            <a:r>
              <a:rPr sz="2000" b="1" spc="-25" dirty="0">
                <a:latin typeface="Arial"/>
                <a:cs typeface="Arial"/>
              </a:rPr>
              <a:t>9.3</a:t>
            </a:r>
            <a:endParaRPr sz="2000">
              <a:latin typeface="Arial"/>
              <a:cs typeface="Arial"/>
            </a:endParaRPr>
          </a:p>
          <a:p>
            <a:pPr marL="114300" marR="196215">
              <a:lnSpc>
                <a:spcPct val="180000"/>
              </a:lnSpc>
              <a:spcBef>
                <a:spcPts val="5"/>
              </a:spcBef>
            </a:pPr>
            <a:r>
              <a:rPr sz="2000" dirty="0">
                <a:latin typeface="Arial MT"/>
                <a:cs typeface="Arial MT"/>
              </a:rPr>
              <a:t>HOCl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+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NaBr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&lt;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ClO</a:t>
            </a:r>
            <a:r>
              <a:rPr sz="1950" baseline="-21367" dirty="0">
                <a:latin typeface="Arial MT"/>
                <a:cs typeface="Arial MT"/>
              </a:rPr>
              <a:t>2</a:t>
            </a:r>
            <a:r>
              <a:rPr sz="1950" spc="240" baseline="-21367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&lt;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Cl</a:t>
            </a:r>
            <a:r>
              <a:rPr sz="1950" baseline="-21367" dirty="0">
                <a:latin typeface="Arial MT"/>
                <a:cs typeface="Arial MT"/>
              </a:rPr>
              <a:t>2</a:t>
            </a:r>
            <a:r>
              <a:rPr sz="1950" spc="270" baseline="-21367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&lt;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NaOCl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&lt;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Ozone </a:t>
            </a:r>
            <a:r>
              <a:rPr sz="2000" b="1" dirty="0">
                <a:latin typeface="Arial"/>
                <a:cs typeface="Arial"/>
              </a:rPr>
              <a:t>For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systems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with</a:t>
            </a:r>
            <a:r>
              <a:rPr sz="2000" b="1" spc="-6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high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organic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loading: </a:t>
            </a:r>
            <a:r>
              <a:rPr sz="2000" b="1" dirty="0">
                <a:latin typeface="Arial"/>
                <a:cs typeface="Arial"/>
              </a:rPr>
              <a:t>pH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6.8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dirty="0">
                <a:latin typeface="Cambria Math"/>
                <a:cs typeface="Cambria Math"/>
              </a:rPr>
              <a:t>‐</a:t>
            </a:r>
            <a:r>
              <a:rPr sz="2000" spc="75" dirty="0">
                <a:latin typeface="Cambria Math"/>
                <a:cs typeface="Cambria Math"/>
              </a:rPr>
              <a:t> </a:t>
            </a:r>
            <a:r>
              <a:rPr sz="2000" b="1" spc="-25" dirty="0">
                <a:latin typeface="Arial"/>
                <a:cs typeface="Arial"/>
              </a:rPr>
              <a:t>9.3</a:t>
            </a:r>
            <a:endParaRPr sz="2000">
              <a:latin typeface="Arial"/>
              <a:cs typeface="Arial"/>
            </a:endParaRPr>
          </a:p>
          <a:p>
            <a:pPr marL="114300" marR="68580">
              <a:lnSpc>
                <a:spcPct val="180000"/>
              </a:lnSpc>
            </a:pPr>
            <a:r>
              <a:rPr sz="2000" dirty="0">
                <a:latin typeface="Arial MT"/>
                <a:cs typeface="Arial MT"/>
              </a:rPr>
              <a:t>ClO</a:t>
            </a:r>
            <a:r>
              <a:rPr sz="1950" baseline="-21367" dirty="0">
                <a:latin typeface="Arial MT"/>
                <a:cs typeface="Arial MT"/>
              </a:rPr>
              <a:t>2</a:t>
            </a:r>
            <a:r>
              <a:rPr sz="1950" spc="254" baseline="-21367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&lt;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HOCl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+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NaBr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&lt;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Cl</a:t>
            </a:r>
            <a:r>
              <a:rPr sz="1950" baseline="-21367" dirty="0">
                <a:latin typeface="Arial MT"/>
                <a:cs typeface="Arial MT"/>
              </a:rPr>
              <a:t>2</a:t>
            </a:r>
            <a:r>
              <a:rPr sz="1950" spc="270" baseline="-21367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&lt;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NaOCl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&lt;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Ozone </a:t>
            </a:r>
            <a:r>
              <a:rPr sz="2000" b="1" dirty="0">
                <a:latin typeface="Arial"/>
                <a:cs typeface="Arial"/>
              </a:rPr>
              <a:t>For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systems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with</a:t>
            </a:r>
            <a:r>
              <a:rPr sz="2000" b="1" spc="-7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ammonia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contamination: </a:t>
            </a:r>
            <a:r>
              <a:rPr sz="2000" b="1" dirty="0">
                <a:latin typeface="Arial"/>
                <a:cs typeface="Arial"/>
              </a:rPr>
              <a:t>pH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6.8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dirty="0">
                <a:latin typeface="Cambria Math"/>
                <a:cs typeface="Cambria Math"/>
              </a:rPr>
              <a:t>‐</a:t>
            </a:r>
            <a:r>
              <a:rPr sz="2000" spc="75" dirty="0">
                <a:latin typeface="Cambria Math"/>
                <a:cs typeface="Cambria Math"/>
              </a:rPr>
              <a:t> </a:t>
            </a:r>
            <a:r>
              <a:rPr sz="2000" b="1" spc="-25" dirty="0">
                <a:latin typeface="Arial"/>
                <a:cs typeface="Arial"/>
              </a:rPr>
              <a:t>9.3</a:t>
            </a:r>
            <a:endParaRPr sz="2000">
              <a:latin typeface="Arial"/>
              <a:cs typeface="Arial"/>
            </a:endParaRPr>
          </a:p>
          <a:p>
            <a:pPr marL="114300">
              <a:lnSpc>
                <a:spcPct val="100000"/>
              </a:lnSpc>
              <a:spcBef>
                <a:spcPts val="1925"/>
              </a:spcBef>
            </a:pPr>
            <a:r>
              <a:rPr sz="2000" dirty="0">
                <a:latin typeface="Arial MT"/>
                <a:cs typeface="Arial MT"/>
              </a:rPr>
              <a:t>ClO</a:t>
            </a:r>
            <a:r>
              <a:rPr sz="1950" baseline="-21367" dirty="0">
                <a:latin typeface="Arial MT"/>
                <a:cs typeface="Arial MT"/>
              </a:rPr>
              <a:t>2</a:t>
            </a:r>
            <a:r>
              <a:rPr sz="1950" spc="254" baseline="-21367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&lt;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HOCl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+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NaBr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&lt;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Cl</a:t>
            </a:r>
            <a:r>
              <a:rPr sz="1950" baseline="-21367" dirty="0">
                <a:latin typeface="Arial MT"/>
                <a:cs typeface="Arial MT"/>
              </a:rPr>
              <a:t>2</a:t>
            </a:r>
            <a:r>
              <a:rPr sz="1950" spc="270" baseline="-21367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&lt;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NaOCl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&lt;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Ozone</a:t>
            </a:r>
            <a:endParaRPr sz="20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800" y="609663"/>
            <a:ext cx="7391400" cy="554507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133600" y="76200"/>
            <a:ext cx="4876800" cy="457200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381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00"/>
              </a:spcBef>
            </a:pPr>
            <a:r>
              <a:rPr sz="2400" dirty="0">
                <a:latin typeface="Arial"/>
                <a:cs typeface="Arial"/>
              </a:rPr>
              <a:t>Economic</a:t>
            </a:r>
            <a:r>
              <a:rPr sz="2400" spc="-8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Comparison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570">
              <a:lnSpc>
                <a:spcPts val="1240"/>
              </a:lnSpc>
            </a:pPr>
            <a:fld id="{81D60167-4931-47E6-BA6A-407CBD079E47}" type="slidenum">
              <a:rPr spc="-25" dirty="0"/>
              <a:t>97</a:t>
            </a:fld>
            <a:endParaRPr spc="-25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28800" y="274637"/>
            <a:ext cx="6858000" cy="716280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203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60"/>
              </a:spcBef>
            </a:pPr>
            <a:r>
              <a:rPr sz="3200" dirty="0"/>
              <a:t>Non</a:t>
            </a:r>
            <a:r>
              <a:rPr sz="3200" spc="-25" dirty="0"/>
              <a:t> </a:t>
            </a:r>
            <a:r>
              <a:rPr sz="3200" dirty="0"/>
              <a:t>Oxidising</a:t>
            </a:r>
            <a:r>
              <a:rPr sz="3200" spc="-45" dirty="0"/>
              <a:t> </a:t>
            </a:r>
            <a:r>
              <a:rPr sz="3200" spc="-10" dirty="0"/>
              <a:t>Biocides</a:t>
            </a:r>
            <a:endParaRPr sz="3200"/>
          </a:p>
        </p:txBody>
      </p:sp>
      <p:sp>
        <p:nvSpPr>
          <p:cNvPr id="4" name="object 4"/>
          <p:cNvSpPr txBox="1"/>
          <p:nvPr/>
        </p:nvSpPr>
        <p:spPr>
          <a:xfrm>
            <a:off x="535940" y="1523961"/>
            <a:ext cx="6753859" cy="3099435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775"/>
              </a:spcBef>
              <a:buFont typeface="Arial MT"/>
              <a:buChar char="•"/>
              <a:tabLst>
                <a:tab pos="354965" algn="l"/>
              </a:tabLst>
            </a:pPr>
            <a:r>
              <a:rPr sz="2800" dirty="0">
                <a:solidFill>
                  <a:srgbClr val="0000CC"/>
                </a:solidFill>
                <a:latin typeface="Calibri"/>
                <a:cs typeface="Calibri"/>
              </a:rPr>
              <a:t>Methylene</a:t>
            </a:r>
            <a:r>
              <a:rPr sz="2800" spc="-114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800" spc="-30" dirty="0">
                <a:solidFill>
                  <a:srgbClr val="0000CC"/>
                </a:solidFill>
                <a:latin typeface="Calibri"/>
                <a:cs typeface="Calibri"/>
              </a:rPr>
              <a:t>bis-</a:t>
            </a:r>
            <a:r>
              <a:rPr sz="2800" dirty="0">
                <a:solidFill>
                  <a:srgbClr val="0000CC"/>
                </a:solidFill>
                <a:latin typeface="Calibri"/>
                <a:cs typeface="Calibri"/>
              </a:rPr>
              <a:t>thiocyanate</a:t>
            </a:r>
            <a:r>
              <a:rPr sz="2800" spc="-105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0000CC"/>
                </a:solidFill>
                <a:latin typeface="Calibri"/>
                <a:cs typeface="Calibri"/>
              </a:rPr>
              <a:t>(MBT)</a:t>
            </a:r>
            <a:endParaRPr sz="28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675"/>
              </a:spcBef>
              <a:buFont typeface="Arial MT"/>
              <a:buChar char="•"/>
              <a:tabLst>
                <a:tab pos="354965" algn="l"/>
              </a:tabLst>
            </a:pPr>
            <a:r>
              <a:rPr sz="2800" dirty="0">
                <a:solidFill>
                  <a:srgbClr val="0000CC"/>
                </a:solidFill>
                <a:latin typeface="Calibri"/>
                <a:cs typeface="Calibri"/>
              </a:rPr>
              <a:t>Organo</a:t>
            </a:r>
            <a:r>
              <a:rPr sz="2800" spc="-85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0000CC"/>
                </a:solidFill>
                <a:latin typeface="Calibri"/>
                <a:cs typeface="Calibri"/>
              </a:rPr>
              <a:t>tin</a:t>
            </a:r>
            <a:r>
              <a:rPr sz="2800" spc="-80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0000CC"/>
                </a:solidFill>
                <a:latin typeface="Calibri"/>
                <a:cs typeface="Calibri"/>
              </a:rPr>
              <a:t>compound</a:t>
            </a:r>
            <a:endParaRPr sz="28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675"/>
              </a:spcBef>
              <a:buFont typeface="Arial MT"/>
              <a:buChar char="•"/>
              <a:tabLst>
                <a:tab pos="354965" algn="l"/>
              </a:tabLst>
            </a:pPr>
            <a:r>
              <a:rPr sz="2800" dirty="0">
                <a:solidFill>
                  <a:srgbClr val="0000CC"/>
                </a:solidFill>
                <a:latin typeface="Calibri"/>
                <a:cs typeface="Calibri"/>
              </a:rPr>
              <a:t>Quaternary</a:t>
            </a:r>
            <a:r>
              <a:rPr sz="2800" spc="-130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0000CC"/>
                </a:solidFill>
                <a:latin typeface="Calibri"/>
                <a:cs typeface="Calibri"/>
              </a:rPr>
              <a:t>ammonium</a:t>
            </a:r>
            <a:r>
              <a:rPr sz="2800" spc="-110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0000CC"/>
                </a:solidFill>
                <a:latin typeface="Calibri"/>
                <a:cs typeface="Calibri"/>
              </a:rPr>
              <a:t>salts</a:t>
            </a:r>
            <a:endParaRPr sz="28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670"/>
              </a:spcBef>
              <a:buFont typeface="Arial MT"/>
              <a:buChar char="•"/>
              <a:tabLst>
                <a:tab pos="354965" algn="l"/>
              </a:tabLst>
            </a:pPr>
            <a:r>
              <a:rPr sz="2800" dirty="0">
                <a:solidFill>
                  <a:srgbClr val="0000CC"/>
                </a:solidFill>
                <a:latin typeface="Calibri"/>
                <a:cs typeface="Calibri"/>
              </a:rPr>
              <a:t>Organo</a:t>
            </a:r>
            <a:r>
              <a:rPr sz="2800" spc="-135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0000CC"/>
                </a:solidFill>
                <a:latin typeface="Calibri"/>
                <a:cs typeface="Calibri"/>
              </a:rPr>
              <a:t>sulphur</a:t>
            </a:r>
            <a:endParaRPr sz="28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675"/>
              </a:spcBef>
              <a:buFont typeface="Arial MT"/>
              <a:buChar char="•"/>
              <a:tabLst>
                <a:tab pos="354965" algn="l"/>
              </a:tabLst>
            </a:pPr>
            <a:r>
              <a:rPr sz="2800" dirty="0">
                <a:solidFill>
                  <a:srgbClr val="0000CC"/>
                </a:solidFill>
                <a:latin typeface="Calibri"/>
                <a:cs typeface="Calibri"/>
              </a:rPr>
              <a:t>Copper</a:t>
            </a:r>
            <a:r>
              <a:rPr sz="2800" spc="-55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0000CC"/>
                </a:solidFill>
                <a:latin typeface="Calibri"/>
                <a:cs typeface="Calibri"/>
              </a:rPr>
              <a:t>salts</a:t>
            </a:r>
            <a:endParaRPr sz="28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670"/>
              </a:spcBef>
              <a:buFont typeface="Arial MT"/>
              <a:buChar char="•"/>
              <a:tabLst>
                <a:tab pos="354965" algn="l"/>
              </a:tabLst>
            </a:pPr>
            <a:r>
              <a:rPr sz="2800" spc="-25" dirty="0">
                <a:solidFill>
                  <a:srgbClr val="0000CC"/>
                </a:solidFill>
                <a:latin typeface="Calibri"/>
                <a:cs typeface="Calibri"/>
              </a:rPr>
              <a:t>DBNPA</a:t>
            </a:r>
            <a:r>
              <a:rPr sz="2800" spc="-15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0000CC"/>
                </a:solidFill>
                <a:latin typeface="Calibri"/>
                <a:cs typeface="Calibri"/>
              </a:rPr>
              <a:t>(2,2-</a:t>
            </a:r>
            <a:r>
              <a:rPr sz="2800" spc="-30" dirty="0">
                <a:solidFill>
                  <a:srgbClr val="0000CC"/>
                </a:solidFill>
                <a:latin typeface="Calibri"/>
                <a:cs typeface="Calibri"/>
              </a:rPr>
              <a:t>dibromo-</a:t>
            </a:r>
            <a:r>
              <a:rPr sz="2800" spc="-10" dirty="0">
                <a:solidFill>
                  <a:srgbClr val="0000CC"/>
                </a:solidFill>
                <a:latin typeface="Calibri"/>
                <a:cs typeface="Calibri"/>
              </a:rPr>
              <a:t>3-nitrilopropionamide)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570">
              <a:lnSpc>
                <a:spcPts val="1240"/>
              </a:lnSpc>
            </a:pPr>
            <a:fld id="{81D60167-4931-47E6-BA6A-407CBD079E47}" type="slidenum">
              <a:rPr spc="-25" dirty="0"/>
              <a:t>98</a:t>
            </a:fld>
            <a:endParaRPr spc="-25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47800" y="274637"/>
            <a:ext cx="7239000" cy="792480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4000" dirty="0"/>
              <a:t>Non</a:t>
            </a:r>
            <a:r>
              <a:rPr sz="4000" spc="-130" dirty="0"/>
              <a:t> </a:t>
            </a:r>
            <a:r>
              <a:rPr sz="4000" dirty="0"/>
              <a:t>Oxidising</a:t>
            </a:r>
            <a:r>
              <a:rPr sz="4000" spc="-114" dirty="0"/>
              <a:t> </a:t>
            </a:r>
            <a:r>
              <a:rPr sz="4000" spc="-10" dirty="0"/>
              <a:t>Biocides</a:t>
            </a:r>
            <a:endParaRPr sz="4000"/>
          </a:p>
        </p:txBody>
      </p:sp>
      <p:sp>
        <p:nvSpPr>
          <p:cNvPr id="4" name="object 4"/>
          <p:cNvSpPr txBox="1"/>
          <p:nvPr/>
        </p:nvSpPr>
        <p:spPr>
          <a:xfrm>
            <a:off x="535940" y="1236243"/>
            <a:ext cx="7677150" cy="4955540"/>
          </a:xfrm>
          <a:prstGeom prst="rect">
            <a:avLst/>
          </a:prstGeom>
        </p:spPr>
        <p:txBody>
          <a:bodyPr vert="horz" wrap="square" lIns="0" tIns="16256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280"/>
              </a:spcBef>
              <a:buFont typeface="Arial MT"/>
              <a:buChar char="•"/>
              <a:tabLst>
                <a:tab pos="354965" algn="l"/>
              </a:tabLst>
            </a:pPr>
            <a:r>
              <a:rPr sz="2800" b="1" dirty="0">
                <a:solidFill>
                  <a:srgbClr val="0000CC"/>
                </a:solidFill>
                <a:latin typeface="Calibri"/>
                <a:cs typeface="Calibri"/>
              </a:rPr>
              <a:t>Screen</a:t>
            </a:r>
            <a:r>
              <a:rPr sz="2800" b="1" spc="-80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000CC"/>
                </a:solidFill>
                <a:latin typeface="Calibri"/>
                <a:cs typeface="Calibri"/>
              </a:rPr>
              <a:t>water</a:t>
            </a:r>
            <a:endParaRPr sz="2800">
              <a:latin typeface="Calibri"/>
              <a:cs typeface="Calibri"/>
            </a:endParaRPr>
          </a:p>
          <a:p>
            <a:pPr marL="355600" marR="582295" indent="-342900">
              <a:lnSpc>
                <a:spcPct val="105000"/>
              </a:lnSpc>
              <a:spcBef>
                <a:spcPts val="1010"/>
              </a:spcBef>
              <a:buFont typeface="Arial MT"/>
              <a:buChar char="•"/>
              <a:tabLst>
                <a:tab pos="355600" algn="l"/>
              </a:tabLst>
            </a:pPr>
            <a:r>
              <a:rPr sz="2800" b="1" dirty="0">
                <a:solidFill>
                  <a:srgbClr val="0000CC"/>
                </a:solidFill>
                <a:latin typeface="Calibri"/>
                <a:cs typeface="Calibri"/>
              </a:rPr>
              <a:t>Select</a:t>
            </a:r>
            <a:r>
              <a:rPr sz="2800" b="1" spc="-75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00CC"/>
                </a:solidFill>
                <a:latin typeface="Calibri"/>
                <a:cs typeface="Calibri"/>
              </a:rPr>
              <a:t>alternating</a:t>
            </a:r>
            <a:r>
              <a:rPr sz="2800" b="1" spc="-60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00CC"/>
                </a:solidFill>
                <a:latin typeface="Calibri"/>
                <a:cs typeface="Calibri"/>
              </a:rPr>
              <a:t>biocide</a:t>
            </a:r>
            <a:r>
              <a:rPr sz="2800" b="1" spc="-75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00CC"/>
                </a:solidFill>
                <a:latin typeface="Calibri"/>
                <a:cs typeface="Calibri"/>
              </a:rPr>
              <a:t>to</a:t>
            </a:r>
            <a:r>
              <a:rPr sz="2800" b="1" spc="-105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000CC"/>
                </a:solidFill>
                <a:latin typeface="Calibri"/>
                <a:cs typeface="Calibri"/>
              </a:rPr>
              <a:t>prevent</a:t>
            </a:r>
            <a:r>
              <a:rPr sz="2800" b="1" spc="-75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000CC"/>
                </a:solidFill>
                <a:latin typeface="Calibri"/>
                <a:cs typeface="Calibri"/>
              </a:rPr>
              <a:t>resistant </a:t>
            </a:r>
            <a:r>
              <a:rPr sz="2800" b="1" dirty="0">
                <a:solidFill>
                  <a:srgbClr val="0000CC"/>
                </a:solidFill>
                <a:latin typeface="Calibri"/>
                <a:cs typeface="Calibri"/>
              </a:rPr>
              <a:t>strains</a:t>
            </a:r>
            <a:r>
              <a:rPr sz="2800" b="1" spc="-95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00CC"/>
                </a:solidFill>
                <a:latin typeface="Calibri"/>
                <a:cs typeface="Calibri"/>
              </a:rPr>
              <a:t>from</a:t>
            </a:r>
            <a:r>
              <a:rPr sz="2800" b="1" spc="-105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000CC"/>
                </a:solidFill>
                <a:latin typeface="Calibri"/>
                <a:cs typeface="Calibri"/>
              </a:rPr>
              <a:t>developing</a:t>
            </a:r>
            <a:endParaRPr sz="28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1175"/>
              </a:spcBef>
              <a:buFont typeface="Arial MT"/>
              <a:buChar char="•"/>
              <a:tabLst>
                <a:tab pos="354965" algn="l"/>
              </a:tabLst>
            </a:pPr>
            <a:r>
              <a:rPr sz="2800" b="1" spc="-10" dirty="0">
                <a:solidFill>
                  <a:srgbClr val="0000CC"/>
                </a:solidFill>
                <a:latin typeface="Calibri"/>
                <a:cs typeface="Calibri"/>
              </a:rPr>
              <a:t>Effective</a:t>
            </a:r>
            <a:r>
              <a:rPr sz="2800" b="1" spc="-150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00CC"/>
                </a:solidFill>
                <a:latin typeface="Calibri"/>
                <a:cs typeface="Calibri"/>
              </a:rPr>
              <a:t>against</a:t>
            </a:r>
            <a:r>
              <a:rPr sz="2800" b="1" spc="-130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000CC"/>
                </a:solidFill>
                <a:latin typeface="Calibri"/>
                <a:cs typeface="Calibri"/>
              </a:rPr>
              <a:t>SRB’s</a:t>
            </a:r>
            <a:endParaRPr sz="28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1180"/>
              </a:spcBef>
              <a:buFont typeface="Arial MT"/>
              <a:buChar char="•"/>
              <a:tabLst>
                <a:tab pos="354965" algn="l"/>
              </a:tabLst>
            </a:pPr>
            <a:r>
              <a:rPr sz="2800" b="1" dirty="0">
                <a:solidFill>
                  <a:srgbClr val="0000CC"/>
                </a:solidFill>
                <a:latin typeface="Calibri"/>
                <a:cs typeface="Calibri"/>
              </a:rPr>
              <a:t>Can</a:t>
            </a:r>
            <a:r>
              <a:rPr sz="2800" b="1" spc="-65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00CC"/>
                </a:solidFill>
                <a:latin typeface="Calibri"/>
                <a:cs typeface="Calibri"/>
              </a:rPr>
              <a:t>protect</a:t>
            </a:r>
            <a:r>
              <a:rPr sz="2800" b="1" spc="-65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000CC"/>
                </a:solidFill>
                <a:latin typeface="Calibri"/>
                <a:cs typeface="Calibri"/>
              </a:rPr>
              <a:t>system</a:t>
            </a:r>
            <a:r>
              <a:rPr sz="2800" b="1" spc="-70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00CC"/>
                </a:solidFill>
                <a:latin typeface="Calibri"/>
                <a:cs typeface="Calibri"/>
              </a:rPr>
              <a:t>long</a:t>
            </a:r>
            <a:r>
              <a:rPr sz="2800" b="1" spc="-90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00CC"/>
                </a:solidFill>
                <a:latin typeface="Calibri"/>
                <a:cs typeface="Calibri"/>
              </a:rPr>
              <a:t>after</a:t>
            </a:r>
            <a:r>
              <a:rPr sz="2800" b="1" spc="-65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000CC"/>
                </a:solidFill>
                <a:latin typeface="Calibri"/>
                <a:cs typeface="Calibri"/>
              </a:rPr>
              <a:t>dosing.</a:t>
            </a:r>
            <a:endParaRPr sz="28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1175"/>
              </a:spcBef>
              <a:buFont typeface="Arial MT"/>
              <a:buChar char="•"/>
              <a:tabLst>
                <a:tab pos="354965" algn="l"/>
              </a:tabLst>
            </a:pPr>
            <a:r>
              <a:rPr sz="2800" b="1" dirty="0">
                <a:solidFill>
                  <a:srgbClr val="0000CC"/>
                </a:solidFill>
                <a:latin typeface="Calibri"/>
                <a:cs typeface="Calibri"/>
              </a:rPr>
              <a:t>Contain</a:t>
            </a:r>
            <a:r>
              <a:rPr sz="2800" b="1" spc="-114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000CC"/>
                </a:solidFill>
                <a:latin typeface="Calibri"/>
                <a:cs typeface="Calibri"/>
              </a:rPr>
              <a:t>biodispersant</a:t>
            </a:r>
            <a:endParaRPr sz="28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1175"/>
              </a:spcBef>
              <a:buFont typeface="Arial MT"/>
              <a:buChar char="•"/>
              <a:tabLst>
                <a:tab pos="354965" algn="l"/>
              </a:tabLst>
            </a:pPr>
            <a:r>
              <a:rPr sz="2800" b="1" dirty="0">
                <a:solidFill>
                  <a:srgbClr val="0000CC"/>
                </a:solidFill>
                <a:latin typeface="Calibri"/>
                <a:cs typeface="Calibri"/>
              </a:rPr>
              <a:t>Higher</a:t>
            </a:r>
            <a:r>
              <a:rPr sz="2800" b="1" spc="-55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00CC"/>
                </a:solidFill>
                <a:latin typeface="Calibri"/>
                <a:cs typeface="Calibri"/>
              </a:rPr>
              <a:t>dosage</a:t>
            </a:r>
            <a:r>
              <a:rPr sz="2800" b="1" spc="-65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00CC"/>
                </a:solidFill>
                <a:latin typeface="Calibri"/>
                <a:cs typeface="Calibri"/>
              </a:rPr>
              <a:t>for</a:t>
            </a:r>
            <a:r>
              <a:rPr sz="2800" b="1" spc="-60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00CC"/>
                </a:solidFill>
                <a:latin typeface="Calibri"/>
                <a:cs typeface="Calibri"/>
              </a:rPr>
              <a:t>kill</a:t>
            </a:r>
            <a:r>
              <a:rPr sz="2800" b="1" spc="-60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000CC"/>
                </a:solidFill>
                <a:latin typeface="Calibri"/>
                <a:cs typeface="Calibri"/>
              </a:rPr>
              <a:t>possible</a:t>
            </a:r>
            <a:endParaRPr sz="2800">
              <a:latin typeface="Calibri"/>
              <a:cs typeface="Calibri"/>
            </a:endParaRPr>
          </a:p>
          <a:p>
            <a:pPr marL="355600" marR="5080" indent="-342900">
              <a:lnSpc>
                <a:spcPct val="105000"/>
              </a:lnSpc>
              <a:spcBef>
                <a:spcPts val="1010"/>
              </a:spcBef>
              <a:buFont typeface="Arial MT"/>
              <a:buChar char="•"/>
              <a:tabLst>
                <a:tab pos="355600" algn="l"/>
              </a:tabLst>
            </a:pPr>
            <a:r>
              <a:rPr sz="2800" b="1" spc="-10" dirty="0">
                <a:solidFill>
                  <a:srgbClr val="0000CC"/>
                </a:solidFill>
                <a:latin typeface="Calibri"/>
                <a:cs typeface="Calibri"/>
              </a:rPr>
              <a:t>Environmentally</a:t>
            </a:r>
            <a:r>
              <a:rPr sz="2800" b="1" spc="-85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00CC"/>
                </a:solidFill>
                <a:latin typeface="Calibri"/>
                <a:cs typeface="Calibri"/>
              </a:rPr>
              <a:t>some</a:t>
            </a:r>
            <a:r>
              <a:rPr sz="2800" b="1" spc="-100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00CC"/>
                </a:solidFill>
                <a:latin typeface="Calibri"/>
                <a:cs typeface="Calibri"/>
              </a:rPr>
              <a:t>have</a:t>
            </a:r>
            <a:r>
              <a:rPr sz="2800" b="1" spc="-80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00CC"/>
                </a:solidFill>
                <a:latin typeface="Calibri"/>
                <a:cs typeface="Calibri"/>
              </a:rPr>
              <a:t>rapid</a:t>
            </a:r>
            <a:r>
              <a:rPr sz="2800" b="1" spc="-85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000CC"/>
                </a:solidFill>
                <a:latin typeface="Calibri"/>
                <a:cs typeface="Calibri"/>
              </a:rPr>
              <a:t>breakdown</a:t>
            </a:r>
            <a:r>
              <a:rPr sz="2800" b="1" spc="-75" dirty="0">
                <a:solidFill>
                  <a:srgbClr val="0000CC"/>
                </a:solidFill>
                <a:latin typeface="Calibri"/>
                <a:cs typeface="Calibri"/>
              </a:rPr>
              <a:t> </a:t>
            </a:r>
            <a:r>
              <a:rPr sz="2800" b="1" spc="-20" dirty="0">
                <a:solidFill>
                  <a:srgbClr val="0000CC"/>
                </a:solidFill>
                <a:latin typeface="Calibri"/>
                <a:cs typeface="Calibri"/>
              </a:rPr>
              <a:t>e.g. </a:t>
            </a:r>
            <a:r>
              <a:rPr sz="2800" b="1" spc="-10" dirty="0">
                <a:solidFill>
                  <a:srgbClr val="0000CC"/>
                </a:solidFill>
                <a:latin typeface="Calibri"/>
                <a:cs typeface="Calibri"/>
              </a:rPr>
              <a:t>DBNPA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102" y="104597"/>
            <a:ext cx="507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38DD3"/>
                </a:solidFill>
                <a:latin typeface="Arial"/>
                <a:cs typeface="Arial"/>
              </a:rPr>
              <a:t>CWMC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570">
              <a:lnSpc>
                <a:spcPts val="1240"/>
              </a:lnSpc>
            </a:pPr>
            <a:fld id="{81D60167-4931-47E6-BA6A-407CBD079E47}" type="slidenum">
              <a:rPr spc="-25" dirty="0"/>
              <a:t>99</a:t>
            </a:fld>
            <a:endParaRPr spc="-25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24000" y="304800"/>
            <a:ext cx="5791200" cy="762000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203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60"/>
              </a:spcBef>
            </a:pPr>
            <a:r>
              <a:rPr sz="3200" spc="-10" dirty="0"/>
              <a:t>BIODISPERSANTS</a:t>
            </a:r>
            <a:endParaRPr sz="3200"/>
          </a:p>
        </p:txBody>
      </p:sp>
      <p:sp>
        <p:nvSpPr>
          <p:cNvPr id="4" name="object 4"/>
          <p:cNvSpPr txBox="1"/>
          <p:nvPr/>
        </p:nvSpPr>
        <p:spPr>
          <a:xfrm>
            <a:off x="535940" y="1610309"/>
            <a:ext cx="7566659" cy="36957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9690" indent="-342900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355600" algn="l"/>
              </a:tabLst>
            </a:pPr>
            <a:r>
              <a:rPr sz="2800" b="1" dirty="0">
                <a:solidFill>
                  <a:srgbClr val="008000"/>
                </a:solidFill>
                <a:latin typeface="Calibri"/>
                <a:cs typeface="Calibri"/>
              </a:rPr>
              <a:t>Improves</a:t>
            </a:r>
            <a:r>
              <a:rPr sz="2800" b="1" spc="-55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08000"/>
                </a:solidFill>
                <a:latin typeface="Calibri"/>
                <a:cs typeface="Calibri"/>
              </a:rPr>
              <a:t>penetration</a:t>
            </a:r>
            <a:r>
              <a:rPr sz="2800" b="1" spc="-40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8000"/>
                </a:solidFill>
                <a:latin typeface="Calibri"/>
                <a:cs typeface="Calibri"/>
              </a:rPr>
              <a:t>of</a:t>
            </a:r>
            <a:r>
              <a:rPr sz="2800" b="1" spc="-75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8000"/>
                </a:solidFill>
                <a:latin typeface="Calibri"/>
                <a:cs typeface="Calibri"/>
              </a:rPr>
              <a:t>biocide</a:t>
            </a:r>
            <a:r>
              <a:rPr sz="2800" b="1" spc="-55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8000"/>
                </a:solidFill>
                <a:latin typeface="Calibri"/>
                <a:cs typeface="Calibri"/>
              </a:rPr>
              <a:t>within</a:t>
            </a:r>
            <a:r>
              <a:rPr sz="2800" b="1" spc="-65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08000"/>
                </a:solidFill>
                <a:latin typeface="Calibri"/>
                <a:cs typeface="Calibri"/>
              </a:rPr>
              <a:t>bacterial slime</a:t>
            </a:r>
            <a:endParaRPr sz="2800">
              <a:latin typeface="Calibri"/>
              <a:cs typeface="Calibri"/>
            </a:endParaRPr>
          </a:p>
          <a:p>
            <a:pPr marL="355600" marR="154940" indent="-342900">
              <a:lnSpc>
                <a:spcPct val="100000"/>
              </a:lnSpc>
              <a:spcBef>
                <a:spcPts val="675"/>
              </a:spcBef>
              <a:buFont typeface="Arial MT"/>
              <a:buChar char="•"/>
              <a:tabLst>
                <a:tab pos="355600" algn="l"/>
              </a:tabLst>
            </a:pPr>
            <a:r>
              <a:rPr sz="2800" b="1" dirty="0">
                <a:solidFill>
                  <a:srgbClr val="008000"/>
                </a:solidFill>
                <a:latin typeface="Calibri"/>
                <a:cs typeface="Calibri"/>
              </a:rPr>
              <a:t>Disperse</a:t>
            </a:r>
            <a:r>
              <a:rPr sz="2800" b="1" spc="-85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8000"/>
                </a:solidFill>
                <a:latin typeface="Calibri"/>
                <a:cs typeface="Calibri"/>
              </a:rPr>
              <a:t>released</a:t>
            </a:r>
            <a:r>
              <a:rPr sz="2800" b="1" spc="-75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8000"/>
                </a:solidFill>
                <a:latin typeface="Calibri"/>
                <a:cs typeface="Calibri"/>
              </a:rPr>
              <a:t>bacteria</a:t>
            </a:r>
            <a:r>
              <a:rPr sz="2800" b="1" spc="-70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8000"/>
                </a:solidFill>
                <a:latin typeface="Calibri"/>
                <a:cs typeface="Calibri"/>
              </a:rPr>
              <a:t>and</a:t>
            </a:r>
            <a:r>
              <a:rPr sz="2800" b="1" spc="-90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8000"/>
                </a:solidFill>
                <a:latin typeface="Calibri"/>
                <a:cs typeface="Calibri"/>
              </a:rPr>
              <a:t>biofilm</a:t>
            </a:r>
            <a:r>
              <a:rPr sz="2800" b="1" spc="-90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8000"/>
                </a:solidFill>
                <a:latin typeface="Calibri"/>
                <a:cs typeface="Calibri"/>
              </a:rPr>
              <a:t>into</a:t>
            </a:r>
            <a:r>
              <a:rPr sz="2800" b="1" spc="-105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b="1" spc="-20" dirty="0">
                <a:solidFill>
                  <a:srgbClr val="008000"/>
                </a:solidFill>
                <a:latin typeface="Calibri"/>
                <a:cs typeface="Calibri"/>
              </a:rPr>
              <a:t>bulk </a:t>
            </a:r>
            <a:r>
              <a:rPr sz="2800" b="1" dirty="0">
                <a:solidFill>
                  <a:srgbClr val="008000"/>
                </a:solidFill>
                <a:latin typeface="Calibri"/>
                <a:cs typeface="Calibri"/>
              </a:rPr>
              <a:t>water</a:t>
            </a:r>
            <a:r>
              <a:rPr sz="2800" b="1" spc="-90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8000"/>
                </a:solidFill>
                <a:latin typeface="Calibri"/>
                <a:cs typeface="Calibri"/>
              </a:rPr>
              <a:t>for</a:t>
            </a:r>
            <a:r>
              <a:rPr sz="2800" b="1" spc="-85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8000"/>
                </a:solidFill>
                <a:latin typeface="Calibri"/>
                <a:cs typeface="Calibri"/>
              </a:rPr>
              <a:t>removal</a:t>
            </a:r>
            <a:r>
              <a:rPr sz="2800" b="1" spc="-75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8000"/>
                </a:solidFill>
                <a:latin typeface="Calibri"/>
                <a:cs typeface="Calibri"/>
              </a:rPr>
              <a:t>by</a:t>
            </a:r>
            <a:r>
              <a:rPr sz="2800" b="1" spc="-100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8000"/>
                </a:solidFill>
                <a:latin typeface="Calibri"/>
                <a:cs typeface="Calibri"/>
              </a:rPr>
              <a:t>blow</a:t>
            </a:r>
            <a:r>
              <a:rPr sz="2800" b="1" spc="-100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b="1" spc="-20" dirty="0">
                <a:solidFill>
                  <a:srgbClr val="008000"/>
                </a:solidFill>
                <a:latin typeface="Calibri"/>
                <a:cs typeface="Calibri"/>
              </a:rPr>
              <a:t>down</a:t>
            </a:r>
            <a:endParaRPr sz="2800">
              <a:latin typeface="Calibri"/>
              <a:cs typeface="Calibri"/>
            </a:endParaRPr>
          </a:p>
          <a:p>
            <a:pPr marL="355600" marR="274320" indent="-342900">
              <a:lnSpc>
                <a:spcPct val="100000"/>
              </a:lnSpc>
              <a:spcBef>
                <a:spcPts val="675"/>
              </a:spcBef>
              <a:buFont typeface="Arial MT"/>
              <a:buChar char="•"/>
              <a:tabLst>
                <a:tab pos="355600" algn="l"/>
              </a:tabLst>
            </a:pPr>
            <a:r>
              <a:rPr sz="2800" b="1" dirty="0">
                <a:solidFill>
                  <a:srgbClr val="008000"/>
                </a:solidFill>
                <a:latin typeface="Calibri"/>
                <a:cs typeface="Calibri"/>
              </a:rPr>
              <a:t>Reduces</a:t>
            </a:r>
            <a:r>
              <a:rPr sz="2800" b="1" spc="-75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8000"/>
                </a:solidFill>
                <a:latin typeface="Calibri"/>
                <a:cs typeface="Calibri"/>
              </a:rPr>
              <a:t>ability</a:t>
            </a:r>
            <a:r>
              <a:rPr sz="2800" b="1" spc="-65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8000"/>
                </a:solidFill>
                <a:latin typeface="Calibri"/>
                <a:cs typeface="Calibri"/>
              </a:rPr>
              <a:t>for</a:t>
            </a:r>
            <a:r>
              <a:rPr sz="2800" b="1" spc="-75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8000"/>
                </a:solidFill>
                <a:latin typeface="Calibri"/>
                <a:cs typeface="Calibri"/>
              </a:rPr>
              <a:t>bacteria</a:t>
            </a:r>
            <a:r>
              <a:rPr sz="2800" b="1" spc="-50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8000"/>
                </a:solidFill>
                <a:latin typeface="Calibri"/>
                <a:cs typeface="Calibri"/>
              </a:rPr>
              <a:t>to</a:t>
            </a:r>
            <a:r>
              <a:rPr sz="2800" b="1" spc="-90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8000"/>
                </a:solidFill>
                <a:latin typeface="Calibri"/>
                <a:cs typeface="Calibri"/>
              </a:rPr>
              <a:t>attach</a:t>
            </a:r>
            <a:r>
              <a:rPr sz="2800" b="1" spc="-65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8000"/>
                </a:solidFill>
                <a:latin typeface="Calibri"/>
                <a:cs typeface="Calibri"/>
              </a:rPr>
              <a:t>to</a:t>
            </a:r>
            <a:r>
              <a:rPr sz="2800" b="1" spc="-85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08000"/>
                </a:solidFill>
                <a:latin typeface="Calibri"/>
                <a:cs typeface="Calibri"/>
              </a:rPr>
              <a:t>system surface</a:t>
            </a:r>
            <a:endParaRPr sz="2800">
              <a:latin typeface="Calibri"/>
              <a:cs typeface="Calibri"/>
            </a:endParaRPr>
          </a:p>
          <a:p>
            <a:pPr marL="355600" marR="5080" indent="-342900">
              <a:lnSpc>
                <a:spcPct val="100000"/>
              </a:lnSpc>
              <a:spcBef>
                <a:spcPts val="675"/>
              </a:spcBef>
              <a:buFont typeface="Arial MT"/>
              <a:buChar char="•"/>
              <a:tabLst>
                <a:tab pos="355600" algn="l"/>
              </a:tabLst>
            </a:pPr>
            <a:r>
              <a:rPr sz="2800" b="1" dirty="0">
                <a:solidFill>
                  <a:srgbClr val="008000"/>
                </a:solidFill>
                <a:latin typeface="Calibri"/>
                <a:cs typeface="Calibri"/>
              </a:rPr>
              <a:t>Improves</a:t>
            </a:r>
            <a:r>
              <a:rPr sz="2800" b="1" spc="-65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08000"/>
                </a:solidFill>
                <a:latin typeface="Calibri"/>
                <a:cs typeface="Calibri"/>
              </a:rPr>
              <a:t>performance</a:t>
            </a:r>
            <a:r>
              <a:rPr sz="2800" b="1" spc="-60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8000"/>
                </a:solidFill>
                <a:latin typeface="Calibri"/>
                <a:cs typeface="Calibri"/>
              </a:rPr>
              <a:t>of</a:t>
            </a:r>
            <a:r>
              <a:rPr sz="2800" b="1" spc="-75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8000"/>
                </a:solidFill>
                <a:latin typeface="Calibri"/>
                <a:cs typeface="Calibri"/>
              </a:rPr>
              <a:t>both</a:t>
            </a:r>
            <a:r>
              <a:rPr sz="2800" b="1" spc="-80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8000"/>
                </a:solidFill>
                <a:latin typeface="Calibri"/>
                <a:cs typeface="Calibri"/>
              </a:rPr>
              <a:t>non</a:t>
            </a:r>
            <a:r>
              <a:rPr sz="2800" b="1" spc="-80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8000"/>
                </a:solidFill>
                <a:latin typeface="Calibri"/>
                <a:cs typeface="Calibri"/>
              </a:rPr>
              <a:t>oxidising</a:t>
            </a:r>
            <a:r>
              <a:rPr sz="2800" b="1" spc="-65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b="1" spc="-25" dirty="0">
                <a:solidFill>
                  <a:srgbClr val="008000"/>
                </a:solidFill>
                <a:latin typeface="Calibri"/>
                <a:cs typeface="Calibri"/>
              </a:rPr>
              <a:t>and </a:t>
            </a:r>
            <a:r>
              <a:rPr sz="2800" b="1" dirty="0">
                <a:solidFill>
                  <a:srgbClr val="008000"/>
                </a:solidFill>
                <a:latin typeface="Calibri"/>
                <a:cs typeface="Calibri"/>
              </a:rPr>
              <a:t>particularly</a:t>
            </a:r>
            <a:r>
              <a:rPr sz="2800" b="1" spc="-90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8000"/>
                </a:solidFill>
                <a:latin typeface="Calibri"/>
                <a:cs typeface="Calibri"/>
              </a:rPr>
              <a:t>oxidising</a:t>
            </a:r>
            <a:r>
              <a:rPr sz="2800" b="1" spc="-114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08000"/>
                </a:solidFill>
                <a:latin typeface="Calibri"/>
                <a:cs typeface="Calibri"/>
              </a:rPr>
              <a:t>biocides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Words>9745</Words>
  <Application>Microsoft Office PowerPoint</Application>
  <PresentationFormat>On-screen Show (4:3)</PresentationFormat>
  <Paragraphs>2556</Paragraphs>
  <Slides>158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158</vt:i4>
      </vt:variant>
    </vt:vector>
  </HeadingPairs>
  <TitlesOfParts>
    <vt:vector size="169" baseType="lpstr">
      <vt:lpstr>Arial</vt:lpstr>
      <vt:lpstr>Arial Black</vt:lpstr>
      <vt:lpstr>Arial MT</vt:lpstr>
      <vt:lpstr>Calibri</vt:lpstr>
      <vt:lpstr>Cambria Math</vt:lpstr>
      <vt:lpstr>Symbol</vt:lpstr>
      <vt:lpstr>Tahoma</vt:lpstr>
      <vt:lpstr>Times New Roman</vt:lpstr>
      <vt:lpstr>Verdana</vt:lpstr>
      <vt:lpstr>Wingdings</vt:lpstr>
      <vt:lpstr>Office Theme</vt:lpstr>
      <vt:lpstr>PowerPoint Presentation</vt:lpstr>
      <vt:lpstr>PowerPoint Presentation</vt:lpstr>
      <vt:lpstr>PowerPoint Presentation</vt:lpstr>
      <vt:lpstr>“Optimizing Cooling Water Treatment for Thermal Power Plants”</vt:lpstr>
      <vt:lpstr>About Myself</vt:lpstr>
      <vt:lpstr>About Myself</vt:lpstr>
      <vt:lpstr>About Myself</vt:lpstr>
      <vt:lpstr>Presentation Outline</vt:lpstr>
      <vt:lpstr>Introduction</vt:lpstr>
      <vt:lpstr>Energy Equilibrium in Power Generation</vt:lpstr>
      <vt:lpstr>Water - INDIAN SCENERIO …</vt:lpstr>
      <vt:lpstr>Water Availability &amp; Utilization</vt:lpstr>
      <vt:lpstr>Process Flow Schematic for Wet Recirculating Cooling Water System</vt:lpstr>
      <vt:lpstr>Water Requirements</vt:lpstr>
      <vt:lpstr>STEPS INVOLVED IN COOLING WATER TREATMENT</vt:lpstr>
      <vt:lpstr>STEPS INVOLVED IN COOLING WATER TREATMENT</vt:lpstr>
      <vt:lpstr>Cooling Water</vt:lpstr>
      <vt:lpstr>COOLING WATER</vt:lpstr>
      <vt:lpstr>Sources of water</vt:lpstr>
      <vt:lpstr>IMPURITIES IN WATER</vt:lpstr>
      <vt:lpstr>ORGANIC IMPURITIES IN WATERS</vt:lpstr>
      <vt:lpstr>Contaminants or impurities in water</vt:lpstr>
      <vt:lpstr>Once Through System</vt:lpstr>
      <vt:lpstr>Closed Re-circulating System</vt:lpstr>
      <vt:lpstr>Closed Re-circulating System</vt:lpstr>
      <vt:lpstr>Open Recirculating ( Evaporative Cooling Towers)</vt:lpstr>
      <vt:lpstr>Open Recirculating ( Evaporative Cooling Towers)</vt:lpstr>
      <vt:lpstr>TERMS ASSOCIATED WITH COOLING TOWER</vt:lpstr>
      <vt:lpstr>TERMS ASSOCIATED WITH CW SYSTEM</vt:lpstr>
      <vt:lpstr>OPTIMIZED CYCLES OF CONCENTRATION</vt:lpstr>
      <vt:lpstr>COC Optimization</vt:lpstr>
      <vt:lpstr>COC Optimization</vt:lpstr>
      <vt:lpstr>Air Cooled Condenser</vt:lpstr>
      <vt:lpstr>Overview of Cooling Technologies</vt:lpstr>
      <vt:lpstr>Cooling Water System Problems</vt:lpstr>
      <vt:lpstr>PowerPoint Presentation</vt:lpstr>
      <vt:lpstr>Cooling Water Associated Problems</vt:lpstr>
      <vt:lpstr>CASES OF CORROSION IN CONDENSER TUBES</vt:lpstr>
      <vt:lpstr>CASES OF CORROSION IN CONDENSER TUBES</vt:lpstr>
      <vt:lpstr>CASES OF CORROSION/FOULING IN CW SYSTEM</vt:lpstr>
      <vt:lpstr>PowerPoint Presentation</vt:lpstr>
      <vt:lpstr>WHAT CAUSES CW PROBLEMS?</vt:lpstr>
      <vt:lpstr>CW Problems</vt:lpstr>
      <vt:lpstr>Biofilms</vt:lpstr>
      <vt:lpstr>Virtuous Triangle</vt:lpstr>
      <vt:lpstr>Deposit Problems</vt:lpstr>
      <vt:lpstr>Corrosion</vt:lpstr>
      <vt:lpstr>Biological Deposition and Corrosion</vt:lpstr>
      <vt:lpstr>Scaling in Cooling Water Systems</vt:lpstr>
      <vt:lpstr>PowerPoint Presentation</vt:lpstr>
      <vt:lpstr>SCALE</vt:lpstr>
      <vt:lpstr>Factors Affecting Scale formation</vt:lpstr>
      <vt:lpstr>Scale Control</vt:lpstr>
      <vt:lpstr>Scale Control</vt:lpstr>
      <vt:lpstr>Scaling Severity keyed to index</vt:lpstr>
      <vt:lpstr>Softening of Make Up Water</vt:lpstr>
      <vt:lpstr>Scale Control Program</vt:lpstr>
      <vt:lpstr>Scale Control Program</vt:lpstr>
      <vt:lpstr>PERIODIC CLEANINGS</vt:lpstr>
      <vt:lpstr>Chemical cleaning of severely scaled condensers</vt:lpstr>
      <vt:lpstr>Case Study of Chemical Cleaning of Condensers</vt:lpstr>
      <vt:lpstr>Case Study of Chemical Cleaning of Condensers</vt:lpstr>
      <vt:lpstr>Water Requirement for Power</vt:lpstr>
      <vt:lpstr>Remedial Measures</vt:lpstr>
      <vt:lpstr>Remedial Measures</vt:lpstr>
      <vt:lpstr>Guidelines for operation of recirculating seawater</vt:lpstr>
      <vt:lpstr>Fouling/Biofouling in CW Systems</vt:lpstr>
      <vt:lpstr>FOULING</vt:lpstr>
      <vt:lpstr>Types of Fouling</vt:lpstr>
      <vt:lpstr>Types of Fouling</vt:lpstr>
      <vt:lpstr>Cooling Tower Fill Fouling</vt:lpstr>
      <vt:lpstr>THE BIOFOULING PROCESS</vt:lpstr>
      <vt:lpstr>BIOFILM FORMATION</vt:lpstr>
      <vt:lpstr>BIOFILM FORMATION</vt:lpstr>
      <vt:lpstr>BIOFILM FORMATION</vt:lpstr>
      <vt:lpstr>PowerPoint Presentation</vt:lpstr>
      <vt:lpstr>Losses in Pipelines due to Friction Head &amp; consequent Energy Losses</vt:lpstr>
      <vt:lpstr>Losses in Pipelines due to Friction Head &amp; consequent Energy Losses</vt:lpstr>
      <vt:lpstr>Losses in Pipelines due to Friction Head &amp; consequent Energy Losses</vt:lpstr>
      <vt:lpstr>PowerPoint Presentation</vt:lpstr>
      <vt:lpstr>PowerPoint Presentation</vt:lpstr>
      <vt:lpstr>PowerPoint Presentation</vt:lpstr>
      <vt:lpstr>PowerPoint Presentation</vt:lpstr>
      <vt:lpstr>Fouling of PVC Film Type Fills of CT</vt:lpstr>
      <vt:lpstr>Fouling of PVC Film Type Fills of CT</vt:lpstr>
      <vt:lpstr>FACTORS CONTRIBUTING TO MICROBIAL GROWTH</vt:lpstr>
      <vt:lpstr>Fouling Control</vt:lpstr>
      <vt:lpstr>Fouling Control</vt:lpstr>
      <vt:lpstr>Oxidising Biocides</vt:lpstr>
      <vt:lpstr>Oxidising Biocides</vt:lpstr>
      <vt:lpstr>EFFECTIVENESS OF CHLORINE AS A BIOCIDE</vt:lpstr>
      <vt:lpstr>EFFECTIVENESS OF CHLORINE AS A BIOCIDE</vt:lpstr>
      <vt:lpstr>EFFECTIVENESS OF CHLORINE AS A BIOCIDE</vt:lpstr>
      <vt:lpstr>EFFECTIVENESS OF CHLORINE DIOXIDE AS A BIOCIDE</vt:lpstr>
      <vt:lpstr>Comparison of Biocides</vt:lpstr>
      <vt:lpstr>Economic Comparison</vt:lpstr>
      <vt:lpstr>Non Oxidising Biocides</vt:lpstr>
      <vt:lpstr>Non Oxidising Biocides</vt:lpstr>
      <vt:lpstr>BIODISPERSANTS</vt:lpstr>
      <vt:lpstr>Physical Methods</vt:lpstr>
      <vt:lpstr>CONTROL OF FOULING IN CT FILLS</vt:lpstr>
      <vt:lpstr>CONTROL OF FOULING IN CT FILLS</vt:lpstr>
      <vt:lpstr>FOULING INHIBITORS</vt:lpstr>
      <vt:lpstr>Corrosion in CW Systems</vt:lpstr>
      <vt:lpstr>WHAT IS CORROSION</vt:lpstr>
      <vt:lpstr>CORROSION</vt:lpstr>
      <vt:lpstr>PowerPoint Presentation</vt:lpstr>
      <vt:lpstr>PowerPoint Presentation</vt:lpstr>
      <vt:lpstr>MECHANISM OF CORROSION</vt:lpstr>
      <vt:lpstr>UNDER DEPOSIT CORROSION</vt:lpstr>
      <vt:lpstr>Corrosion in CW System</vt:lpstr>
      <vt:lpstr>Condition of RCC Structures of Cooling Towers</vt:lpstr>
      <vt:lpstr>TYPES OF CORROSION</vt:lpstr>
      <vt:lpstr>CORROSION IN CW SYSTEM</vt:lpstr>
      <vt:lpstr>Effects of Condenser Tube Leaks and Damage</vt:lpstr>
      <vt:lpstr>Causes of Corrosion</vt:lpstr>
      <vt:lpstr>CORROSION CONTROL</vt:lpstr>
      <vt:lpstr>Corrosion Control</vt:lpstr>
      <vt:lpstr>Corrosion Monitoring</vt:lpstr>
      <vt:lpstr>Cooling Water Treatment</vt:lpstr>
      <vt:lpstr>Schematic of a recirculating cooling water system in a coal-fired power plant</vt:lpstr>
      <vt:lpstr>Objectives of Cooling Water Treatment</vt:lpstr>
      <vt:lpstr>Integrated Cooling water treatment</vt:lpstr>
      <vt:lpstr>Attributes of an efficient treatment</vt:lpstr>
      <vt:lpstr>Attributes of an efficient treatment</vt:lpstr>
      <vt:lpstr>Attributes of an efficient treatment</vt:lpstr>
      <vt:lpstr>Typical CW Treatment Formulation</vt:lpstr>
      <vt:lpstr>Scale Inhibitor dosage</vt:lpstr>
      <vt:lpstr>Dosages &amp; Residuals</vt:lpstr>
      <vt:lpstr>Sulphuric acid required (kg/day)</vt:lpstr>
      <vt:lpstr>Corrosion criteria for commonly used metal alloys in cooling tower systems</vt:lpstr>
      <vt:lpstr>Monitoring of Cooling Water Systems</vt:lpstr>
      <vt:lpstr>EPRI Guidelines for Cooling Waters</vt:lpstr>
      <vt:lpstr>EPRI Guidelines for Cooling Waters</vt:lpstr>
      <vt:lpstr>Microbiological Parameters for Cooling Waters</vt:lpstr>
      <vt:lpstr>Screening Tests</vt:lpstr>
      <vt:lpstr>Screening Tests</vt:lpstr>
      <vt:lpstr>Dosage Rates – as per RSI for CaCO3 Prevention</vt:lpstr>
      <vt:lpstr>Acceptable Performance Criteria for Cooling Water Systems</vt:lpstr>
      <vt:lpstr>PowerPoint Presentation</vt:lpstr>
      <vt:lpstr>Monitoring and Evaluation of Treatment Programme</vt:lpstr>
      <vt:lpstr>Evaluation</vt:lpstr>
      <vt:lpstr>ONLINE BIOFOULING MONITORING</vt:lpstr>
      <vt:lpstr>ONLINE BIOFOULING MONITORING</vt:lpstr>
      <vt:lpstr>PowerPoint Presentation</vt:lpstr>
      <vt:lpstr>ONLINE MONITORING OF CHEMICALS</vt:lpstr>
      <vt:lpstr>PowerPoint Presentation</vt:lpstr>
      <vt:lpstr>PowerPoint Presentation</vt:lpstr>
      <vt:lpstr>PowerPoint Presentation</vt:lpstr>
      <vt:lpstr>PowerPoint Presentation</vt:lpstr>
      <vt:lpstr>CORROSION RATE BY WEIGHT LOSS</vt:lpstr>
      <vt:lpstr>PowerPoint Presentation</vt:lpstr>
      <vt:lpstr>DISSOLVED OXYGEN ANALYZER</vt:lpstr>
      <vt:lpstr>Guidelines for assessing Corrosion</vt:lpstr>
      <vt:lpstr>Significance of Observed Biological count</vt:lpstr>
      <vt:lpstr>CONCLUSIONS</vt:lpstr>
      <vt:lpstr>CONCLUSIONS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comp</dc:creator>
  <cp:lastModifiedBy>HP</cp:lastModifiedBy>
  <cp:revision>1</cp:revision>
  <dcterms:created xsi:type="dcterms:W3CDTF">2026-02-10T13:04:15Z</dcterms:created>
  <dcterms:modified xsi:type="dcterms:W3CDTF">2026-02-10T13:14:47Z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2026-01-28T00:00:00Z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2026-02-10T00:00:00Z</vt:filetime>
  </property>
  <property fmtid="{D5CDD505-2E9C-101B-9397-08002B2CF9AE}" pid="5" name="Producer">
    <vt:lpwstr>Microsoft® PowerPoint® for Microsoft 365</vt:lpwstr>
  </property>
</Properties>
</file>