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/30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/30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/30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/30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/30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377950"/>
            <a:ext cx="1447800" cy="101600"/>
          </a:xfrm>
          <a:custGeom>
            <a:avLst/>
            <a:gdLst/>
            <a:ahLst/>
            <a:cxnLst/>
            <a:rect l="l" t="t" r="r" b="b"/>
            <a:pathLst>
              <a:path w="1447800" h="101600">
                <a:moveTo>
                  <a:pt x="0" y="101600"/>
                </a:moveTo>
                <a:lnTo>
                  <a:pt x="1447800" y="101600"/>
                </a:lnTo>
                <a:lnTo>
                  <a:pt x="14478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AA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47800" y="1377950"/>
            <a:ext cx="7239000" cy="10160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38200" y="561975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152400" y="1066800"/>
                </a:moveTo>
                <a:lnTo>
                  <a:pt x="0" y="1066800"/>
                </a:lnTo>
                <a:lnTo>
                  <a:pt x="0" y="0"/>
                </a:lnTo>
                <a:lnTo>
                  <a:pt x="152400" y="0"/>
                </a:lnTo>
              </a:path>
            </a:pathLst>
          </a:custGeom>
          <a:ln w="76200">
            <a:solidFill>
              <a:srgbClr val="37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263001" y="269875"/>
            <a:ext cx="152400" cy="1073150"/>
          </a:xfrm>
          <a:custGeom>
            <a:avLst/>
            <a:gdLst/>
            <a:ahLst/>
            <a:cxnLst/>
            <a:rect l="l" t="t" r="r" b="b"/>
            <a:pathLst>
              <a:path w="152400" h="1073150">
                <a:moveTo>
                  <a:pt x="0" y="0"/>
                </a:moveTo>
                <a:lnTo>
                  <a:pt x="152400" y="0"/>
                </a:lnTo>
                <a:lnTo>
                  <a:pt x="152400" y="1073150"/>
                </a:lnTo>
                <a:lnTo>
                  <a:pt x="0" y="1073150"/>
                </a:lnTo>
              </a:path>
            </a:pathLst>
          </a:custGeom>
          <a:ln w="762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196" y="559435"/>
            <a:ext cx="7315606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21226" y="1330141"/>
            <a:ext cx="4744084" cy="3787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0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95297" y="6261173"/>
            <a:ext cx="5683884" cy="380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006666"/>
                </a:solidFill>
                <a:latin typeface="Arial"/>
                <a:cs typeface="Arial"/>
              </a:defRPr>
            </a:lvl1pPr>
          </a:lstStyle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9740" y="6293738"/>
            <a:ext cx="1108075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843773" y="6299432"/>
            <a:ext cx="688467" cy="309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00000"/>
                </a:solidFill>
                <a:latin typeface="Arial"/>
                <a:cs typeface="Arial"/>
              </a:defRPr>
            </a:lvl1pPr>
          </a:lstStyle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‹#›</a:t>
            </a:fld>
            <a:r>
              <a:rPr spc="-20" dirty="0"/>
              <a:t>/30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keshari@civil.iitd.ac.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mailto:keshariak19@gmail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55.jp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jp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g"/><Relationship Id="rId3" Type="http://schemas.openxmlformats.org/officeDocument/2006/relationships/image" Target="../media/image70.png"/><Relationship Id="rId7" Type="http://schemas.openxmlformats.org/officeDocument/2006/relationships/image" Target="../media/image74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/><Relationship Id="rId3" Type="http://schemas.openxmlformats.org/officeDocument/2006/relationships/image" Target="../media/image79.jpg"/><Relationship Id="rId7" Type="http://schemas.openxmlformats.org/officeDocument/2006/relationships/image" Target="../media/image83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g"/><Relationship Id="rId5" Type="http://schemas.openxmlformats.org/officeDocument/2006/relationships/image" Target="../media/image81.jpg"/><Relationship Id="rId4" Type="http://schemas.openxmlformats.org/officeDocument/2006/relationships/image" Target="../media/image80.jpg"/><Relationship Id="rId9" Type="http://schemas.openxmlformats.org/officeDocument/2006/relationships/image" Target="../media/image8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31CFD-009B-8631-7D55-1656DAE09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99841-E8EC-CB18-8D41-8FB111D8B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64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377950"/>
            <a:ext cx="533400" cy="101600"/>
          </a:xfrm>
          <a:custGeom>
            <a:avLst/>
            <a:gdLst/>
            <a:ahLst/>
            <a:cxnLst/>
            <a:rect l="l" t="t" r="r" b="b"/>
            <a:pathLst>
              <a:path w="533400" h="101600">
                <a:moveTo>
                  <a:pt x="0" y="101600"/>
                </a:moveTo>
                <a:lnTo>
                  <a:pt x="533400" y="101600"/>
                </a:lnTo>
                <a:lnTo>
                  <a:pt x="53340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9AAC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561975"/>
            <a:ext cx="152400" cy="1066800"/>
          </a:xfrm>
          <a:custGeom>
            <a:avLst/>
            <a:gdLst/>
            <a:ahLst/>
            <a:cxnLst/>
            <a:rect l="l" t="t" r="r" b="b"/>
            <a:pathLst>
              <a:path w="152400" h="1066800">
                <a:moveTo>
                  <a:pt x="152400" y="1066800"/>
                </a:moveTo>
                <a:lnTo>
                  <a:pt x="0" y="1066800"/>
                </a:lnTo>
                <a:lnTo>
                  <a:pt x="0" y="0"/>
                </a:lnTo>
                <a:lnTo>
                  <a:pt x="152400" y="0"/>
                </a:lnTo>
              </a:path>
            </a:pathLst>
          </a:custGeom>
          <a:ln w="76200">
            <a:solidFill>
              <a:srgbClr val="3721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63001" y="269875"/>
            <a:ext cx="152400" cy="1073150"/>
          </a:xfrm>
          <a:custGeom>
            <a:avLst/>
            <a:gdLst/>
            <a:ahLst/>
            <a:cxnLst/>
            <a:rect l="l" t="t" r="r" b="b"/>
            <a:pathLst>
              <a:path w="152400" h="1073150">
                <a:moveTo>
                  <a:pt x="0" y="0"/>
                </a:moveTo>
                <a:lnTo>
                  <a:pt x="152400" y="0"/>
                </a:lnTo>
                <a:lnTo>
                  <a:pt x="152400" y="1073150"/>
                </a:lnTo>
                <a:lnTo>
                  <a:pt x="0" y="1073150"/>
                </a:lnTo>
              </a:path>
            </a:pathLst>
          </a:custGeom>
          <a:ln w="762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3400" y="452437"/>
            <a:ext cx="8372475" cy="6051550"/>
            <a:chOff x="533400" y="452437"/>
            <a:chExt cx="8372475" cy="60515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142936"/>
              <a:ext cx="8372475" cy="536105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90600" y="457200"/>
              <a:ext cx="6858000" cy="708025"/>
            </a:xfrm>
            <a:custGeom>
              <a:avLst/>
              <a:gdLst/>
              <a:ahLst/>
              <a:cxnLst/>
              <a:rect l="l" t="t" r="r" b="b"/>
              <a:pathLst>
                <a:path w="6858000" h="708025">
                  <a:moveTo>
                    <a:pt x="6858000" y="0"/>
                  </a:moveTo>
                  <a:lnTo>
                    <a:pt x="0" y="0"/>
                  </a:lnTo>
                  <a:lnTo>
                    <a:pt x="0" y="708025"/>
                  </a:lnTo>
                  <a:lnTo>
                    <a:pt x="6858000" y="708025"/>
                  </a:lnTo>
                  <a:lnTo>
                    <a:pt x="685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0600" y="457200"/>
              <a:ext cx="6858000" cy="708025"/>
            </a:xfrm>
            <a:custGeom>
              <a:avLst/>
              <a:gdLst/>
              <a:ahLst/>
              <a:cxnLst/>
              <a:rect l="l" t="t" r="r" b="b"/>
              <a:pathLst>
                <a:path w="6858000" h="708025">
                  <a:moveTo>
                    <a:pt x="0" y="708025"/>
                  </a:moveTo>
                  <a:lnTo>
                    <a:pt x="6858000" y="708025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70802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71497" y="482853"/>
            <a:ext cx="47212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381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0000"/>
                </a:solidFill>
              </a:rPr>
              <a:t>Velocity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Vector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Map</a:t>
            </a:r>
            <a:r>
              <a:rPr sz="2000" spc="-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Flow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lines </a:t>
            </a:r>
            <a:r>
              <a:rPr sz="2000" dirty="0">
                <a:solidFill>
                  <a:srgbClr val="000000"/>
                </a:solidFill>
              </a:rPr>
              <a:t>(Processing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MODFLOW</a:t>
            </a:r>
            <a:r>
              <a:rPr sz="2000" spc="-1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PMPATH)</a:t>
            </a:r>
            <a:endParaRPr sz="20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10</a:t>
            </a:fld>
            <a:r>
              <a:rPr spc="-20" dirty="0"/>
              <a:t>/30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558546"/>
            <a:ext cx="77412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6666"/>
                </a:solidFill>
              </a:rPr>
              <a:t>Simulation-</a:t>
            </a:r>
            <a:r>
              <a:rPr sz="2400" dirty="0">
                <a:solidFill>
                  <a:srgbClr val="006666"/>
                </a:solidFill>
              </a:rPr>
              <a:t>Optimization</a:t>
            </a:r>
            <a:r>
              <a:rPr sz="2400" spc="-60" dirty="0">
                <a:solidFill>
                  <a:srgbClr val="006666"/>
                </a:solidFill>
              </a:rPr>
              <a:t> </a:t>
            </a:r>
            <a:r>
              <a:rPr sz="2400" dirty="0">
                <a:solidFill>
                  <a:srgbClr val="006666"/>
                </a:solidFill>
              </a:rPr>
              <a:t>Model</a:t>
            </a:r>
            <a:r>
              <a:rPr sz="2400" spc="-30" dirty="0">
                <a:solidFill>
                  <a:srgbClr val="006666"/>
                </a:solidFill>
              </a:rPr>
              <a:t> </a:t>
            </a:r>
            <a:r>
              <a:rPr sz="2400" dirty="0">
                <a:solidFill>
                  <a:srgbClr val="006666"/>
                </a:solidFill>
              </a:rPr>
              <a:t>for</a:t>
            </a:r>
            <a:r>
              <a:rPr sz="2400" spc="-10" dirty="0">
                <a:solidFill>
                  <a:srgbClr val="006666"/>
                </a:solidFill>
              </a:rPr>
              <a:t> </a:t>
            </a:r>
            <a:r>
              <a:rPr sz="2400" dirty="0">
                <a:solidFill>
                  <a:srgbClr val="006666"/>
                </a:solidFill>
              </a:rPr>
              <a:t>Conjunctive</a:t>
            </a:r>
            <a:r>
              <a:rPr sz="2400" spc="-10" dirty="0">
                <a:solidFill>
                  <a:srgbClr val="006666"/>
                </a:solidFill>
              </a:rPr>
              <a:t> Water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396240" y="1405127"/>
            <a:ext cx="8595360" cy="3167380"/>
            <a:chOff x="396240" y="1405127"/>
            <a:chExt cx="8595360" cy="3167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6600" y="1447799"/>
              <a:ext cx="5715000" cy="3124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1949195"/>
              <a:ext cx="152400" cy="1493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2497836"/>
              <a:ext cx="152400" cy="1493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" y="1405127"/>
              <a:ext cx="152400" cy="1600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9740" y="880689"/>
            <a:ext cx="7399020" cy="354266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440"/>
              </a:spcBef>
            </a:pPr>
            <a:r>
              <a:rPr sz="2400" b="1" dirty="0">
                <a:solidFill>
                  <a:srgbClr val="006666"/>
                </a:solidFill>
                <a:latin typeface="Arial"/>
                <a:cs typeface="Arial"/>
              </a:rPr>
              <a:t>Use</a:t>
            </a:r>
            <a:r>
              <a:rPr sz="24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24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24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666"/>
                </a:solidFill>
                <a:latin typeface="Arial"/>
                <a:cs typeface="Arial"/>
              </a:rPr>
              <a:t>Eco-</a:t>
            </a:r>
            <a:r>
              <a:rPr sz="2400" b="1" dirty="0">
                <a:solidFill>
                  <a:srgbClr val="006666"/>
                </a:solidFill>
                <a:latin typeface="Arial"/>
                <a:cs typeface="Arial"/>
              </a:rPr>
              <a:t>system</a:t>
            </a:r>
            <a:r>
              <a:rPr sz="24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666"/>
                </a:solidFill>
                <a:latin typeface="Arial"/>
                <a:cs typeface="Arial"/>
              </a:rPr>
              <a:t>Services:</a:t>
            </a:r>
            <a:endParaRPr sz="240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  <a:spcBef>
                <a:spcPts val="259"/>
              </a:spcBef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Aynalem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well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field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4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main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water supply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source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Mekelle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city</a:t>
            </a:r>
            <a:endParaRPr sz="1800">
              <a:latin typeface="Arial MT"/>
              <a:cs typeface="Arial MT"/>
            </a:endParaRPr>
          </a:p>
          <a:p>
            <a:pPr marL="279400">
              <a:lnSpc>
                <a:spcPts val="2100"/>
              </a:lnSpc>
            </a:pPr>
            <a:r>
              <a:rPr sz="1800" dirty="0">
                <a:latin typeface="Arial MT"/>
                <a:cs typeface="Arial MT"/>
              </a:rPr>
              <a:t>(Capital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Tigray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Region)</a:t>
            </a:r>
            <a:endParaRPr sz="1800">
              <a:latin typeface="Arial MT"/>
              <a:cs typeface="Arial MT"/>
            </a:endParaRPr>
          </a:p>
          <a:p>
            <a:pPr marL="279400" marR="3646170">
              <a:lnSpc>
                <a:spcPts val="2160"/>
              </a:lnSpc>
              <a:spcBef>
                <a:spcPts val="10"/>
              </a:spcBef>
            </a:pPr>
            <a:r>
              <a:rPr sz="1800" dirty="0">
                <a:latin typeface="Arial MT"/>
                <a:cs typeface="Arial MT"/>
              </a:rPr>
              <a:t>It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located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770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km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North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Addis </a:t>
            </a:r>
            <a:r>
              <a:rPr sz="1800" dirty="0">
                <a:latin typeface="Arial MT"/>
                <a:cs typeface="Arial MT"/>
              </a:rPr>
              <a:t>Ababa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capital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Ethiopia.</a:t>
            </a:r>
            <a:endParaRPr sz="1800">
              <a:latin typeface="Arial MT"/>
              <a:cs typeface="Arial MT"/>
            </a:endParaRPr>
          </a:p>
          <a:p>
            <a:pPr marL="279400">
              <a:lnSpc>
                <a:spcPts val="2090"/>
              </a:lnSpc>
            </a:pPr>
            <a:r>
              <a:rPr sz="1800" spc="-30" dirty="0">
                <a:latin typeface="Arial MT"/>
                <a:cs typeface="Arial MT"/>
              </a:rPr>
              <a:t>Total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population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=272,519</a:t>
            </a:r>
            <a:endParaRPr sz="1800">
              <a:latin typeface="Arial MT"/>
              <a:cs typeface="Arial MT"/>
            </a:endParaRPr>
          </a:p>
          <a:p>
            <a:pPr marL="12700" marR="4511675" algn="just">
              <a:lnSpc>
                <a:spcPct val="110100"/>
              </a:lnSpc>
              <a:spcBef>
                <a:spcPts val="590"/>
              </a:spcBef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model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area</a:t>
            </a:r>
            <a:r>
              <a:rPr sz="1400" spc="2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30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discretized</a:t>
            </a:r>
            <a:r>
              <a:rPr sz="1400" spc="30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into </a:t>
            </a:r>
            <a:r>
              <a:rPr sz="1400" dirty="0">
                <a:latin typeface="Arial MT"/>
                <a:cs typeface="Arial MT"/>
              </a:rPr>
              <a:t>200/200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columns/</a:t>
            </a:r>
            <a:r>
              <a:rPr sz="1400" spc="2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rows</a:t>
            </a:r>
            <a:r>
              <a:rPr sz="1400" spc="27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with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grid </a:t>
            </a:r>
            <a:r>
              <a:rPr sz="1400" dirty="0">
                <a:latin typeface="Arial MT"/>
                <a:cs typeface="Arial MT"/>
              </a:rPr>
              <a:t>size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104.965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by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37.135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m</a:t>
            </a:r>
            <a:endParaRPr sz="1400">
              <a:latin typeface="Arial MT"/>
              <a:cs typeface="Arial MT"/>
            </a:endParaRPr>
          </a:p>
          <a:p>
            <a:pPr marL="12700" marR="4511675" algn="just">
              <a:lnSpc>
                <a:spcPct val="110000"/>
              </a:lnSpc>
            </a:pPr>
            <a:r>
              <a:rPr sz="1400" dirty="0">
                <a:latin typeface="Arial MT"/>
                <a:cs typeface="Arial MT"/>
              </a:rPr>
              <a:t>The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aquifer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is</a:t>
            </a:r>
            <a:r>
              <a:rPr sz="1400" spc="2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discretized</a:t>
            </a:r>
            <a:r>
              <a:rPr sz="1400" spc="2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vertically </a:t>
            </a:r>
            <a:r>
              <a:rPr sz="1400" dirty="0">
                <a:latin typeface="Arial MT"/>
                <a:cs typeface="Arial MT"/>
              </a:rPr>
              <a:t>in</a:t>
            </a:r>
            <a:r>
              <a:rPr sz="1400" spc="210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one</a:t>
            </a:r>
            <a:r>
              <a:rPr sz="1400" spc="204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layer</a:t>
            </a:r>
            <a:r>
              <a:rPr sz="1400" spc="210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depending</a:t>
            </a:r>
            <a:r>
              <a:rPr sz="1400" spc="204" dirty="0">
                <a:latin typeface="Arial MT"/>
                <a:cs typeface="Arial MT"/>
              </a:rPr>
              <a:t>  </a:t>
            </a:r>
            <a:r>
              <a:rPr sz="1400" dirty="0">
                <a:latin typeface="Arial MT"/>
                <a:cs typeface="Arial MT"/>
              </a:rPr>
              <a:t>on</a:t>
            </a:r>
            <a:r>
              <a:rPr sz="1400" spc="204" dirty="0">
                <a:latin typeface="Arial MT"/>
                <a:cs typeface="Arial MT"/>
              </a:rPr>
              <a:t> 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hydrogeological</a:t>
            </a:r>
            <a:r>
              <a:rPr sz="1400" spc="2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stratification</a:t>
            </a:r>
            <a:r>
              <a:rPr sz="1400" spc="2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28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the </a:t>
            </a:r>
            <a:r>
              <a:rPr sz="1400" spc="-10" dirty="0">
                <a:latin typeface="Arial MT"/>
                <a:cs typeface="Arial MT"/>
              </a:rPr>
              <a:t>aquifer.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979" y="4686898"/>
            <a:ext cx="6291436" cy="116464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175628" y="5057394"/>
            <a:ext cx="250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Fig.</a:t>
            </a:r>
            <a:r>
              <a:rPr sz="1800" b="1" spc="4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Map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study</a:t>
            </a:r>
            <a:r>
              <a:rPr sz="1800" b="1" spc="-20" dirty="0">
                <a:latin typeface="Arial"/>
                <a:cs typeface="Arial"/>
              </a:rPr>
              <a:t> area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72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pc="-10" dirty="0"/>
              <a:t>11</a:t>
            </a:fld>
            <a:r>
              <a:rPr spc="-10" dirty="0"/>
              <a:t>/30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384" y="1259839"/>
            <a:ext cx="8707120" cy="3033395"/>
            <a:chOff x="132384" y="1259839"/>
            <a:chExt cx="8707120" cy="30333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384" y="1259839"/>
              <a:ext cx="4058666" cy="30330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2999" y="1259839"/>
              <a:ext cx="3886200" cy="3033013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8739" y="5683402"/>
            <a:ext cx="45929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Fig.</a:t>
            </a:r>
            <a:r>
              <a:rPr sz="1600" b="1" spc="-5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Comparison</a:t>
            </a:r>
            <a:r>
              <a:rPr sz="16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1600" b="1" spc="-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calculated</a:t>
            </a:r>
            <a:r>
              <a:rPr sz="1600" b="1" spc="-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versus</a:t>
            </a:r>
            <a:r>
              <a:rPr sz="1600" b="1" spc="-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008000"/>
                </a:solidFill>
                <a:latin typeface="Arial"/>
                <a:cs typeface="Arial"/>
              </a:rPr>
              <a:t>observed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72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pc="-10" dirty="0"/>
              <a:t>12</a:t>
            </a:fld>
            <a:r>
              <a:rPr spc="-10" dirty="0"/>
              <a:t>/30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739" y="4320921"/>
            <a:ext cx="4414520" cy="1245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sz="1600" dirty="0">
                <a:latin typeface="Times New Roman"/>
                <a:cs typeface="Times New Roman"/>
              </a:rPr>
              <a:t>Mean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error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(ME),</a:t>
            </a:r>
            <a:r>
              <a:rPr sz="1600" spc="3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mean</a:t>
            </a:r>
            <a:r>
              <a:rPr sz="1600" spc="34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absolute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error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(MAE)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root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mean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square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error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(RMSE)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1.31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m,</a:t>
            </a:r>
            <a:endParaRPr sz="1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600" dirty="0">
                <a:latin typeface="Times New Roman"/>
                <a:cs typeface="Times New Roman"/>
              </a:rPr>
              <a:t>2.02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2.34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respectively</a:t>
            </a:r>
            <a:endParaRPr sz="1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"/>
              </a:spcBef>
              <a:buFont typeface="Wingdings"/>
              <a:buChar char=""/>
              <a:tabLst>
                <a:tab pos="355600" algn="l"/>
              </a:tabLst>
            </a:pPr>
            <a:r>
              <a:rPr sz="1600" dirty="0">
                <a:latin typeface="Arial MT"/>
                <a:cs typeface="Arial MT"/>
              </a:rPr>
              <a:t>It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is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evident</a:t>
            </a:r>
            <a:r>
              <a:rPr sz="1600" spc="28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from</a:t>
            </a:r>
            <a:r>
              <a:rPr sz="1600" spc="3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3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figure</a:t>
            </a:r>
            <a:r>
              <a:rPr sz="1600" spc="30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that</a:t>
            </a:r>
            <a:r>
              <a:rPr sz="1600" spc="29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calculated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observed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values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are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good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agreement.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301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008000"/>
                </a:solidFill>
              </a:rPr>
              <a:t>Model</a:t>
            </a:r>
            <a:r>
              <a:rPr sz="2800" spc="-75" dirty="0">
                <a:solidFill>
                  <a:srgbClr val="008000"/>
                </a:solidFill>
              </a:rPr>
              <a:t> </a:t>
            </a:r>
            <a:r>
              <a:rPr sz="2800" spc="-10" dirty="0">
                <a:solidFill>
                  <a:srgbClr val="008000"/>
                </a:solidFill>
              </a:rPr>
              <a:t>Calibration:</a:t>
            </a:r>
            <a:r>
              <a:rPr sz="2800" spc="-185" dirty="0">
                <a:solidFill>
                  <a:srgbClr val="008000"/>
                </a:solidFill>
              </a:rPr>
              <a:t> </a:t>
            </a:r>
            <a:r>
              <a:rPr sz="2800" spc="-10" dirty="0">
                <a:solidFill>
                  <a:srgbClr val="008000"/>
                </a:solidFill>
              </a:rPr>
              <a:t>Aynalem</a:t>
            </a:r>
            <a:r>
              <a:rPr sz="2800" spc="-60" dirty="0">
                <a:solidFill>
                  <a:srgbClr val="008000"/>
                </a:solidFill>
              </a:rPr>
              <a:t> </a:t>
            </a:r>
            <a:r>
              <a:rPr sz="2800" dirty="0">
                <a:solidFill>
                  <a:srgbClr val="008000"/>
                </a:solidFill>
              </a:rPr>
              <a:t>well</a:t>
            </a:r>
            <a:r>
              <a:rPr sz="2800" spc="-95" dirty="0">
                <a:solidFill>
                  <a:srgbClr val="008000"/>
                </a:solidFill>
              </a:rPr>
              <a:t> </a:t>
            </a:r>
            <a:r>
              <a:rPr sz="2800" spc="-10" dirty="0">
                <a:solidFill>
                  <a:srgbClr val="008000"/>
                </a:solidFill>
              </a:rPr>
              <a:t>field</a:t>
            </a:r>
            <a:endParaRPr sz="2800"/>
          </a:p>
        </p:txBody>
      </p:sp>
      <p:sp>
        <p:nvSpPr>
          <p:cNvPr id="9" name="object 9"/>
          <p:cNvSpPr txBox="1"/>
          <p:nvPr/>
        </p:nvSpPr>
        <p:spPr>
          <a:xfrm>
            <a:off x="4613528" y="4322445"/>
            <a:ext cx="435864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915" marR="41910" indent="-285750" algn="just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37185" algn="l"/>
              </a:tabLst>
            </a:pPr>
            <a:r>
              <a:rPr sz="1600" dirty="0">
                <a:latin typeface="Arial MT"/>
                <a:cs typeface="Arial MT"/>
              </a:rPr>
              <a:t>Simulation</a:t>
            </a:r>
            <a:r>
              <a:rPr sz="1600" spc="6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runs</a:t>
            </a:r>
            <a:r>
              <a:rPr sz="1600" spc="7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were</a:t>
            </a:r>
            <a:r>
              <a:rPr sz="1600" spc="7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taken</a:t>
            </a:r>
            <a:r>
              <a:rPr sz="1600" spc="7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for</a:t>
            </a:r>
            <a:r>
              <a:rPr sz="1600" spc="70" dirty="0">
                <a:latin typeface="Arial MT"/>
                <a:cs typeface="Arial MT"/>
              </a:rPr>
              <a:t>  </a:t>
            </a:r>
            <a:r>
              <a:rPr sz="1600" spc="-10" dirty="0">
                <a:latin typeface="Arial MT"/>
                <a:cs typeface="Arial MT"/>
              </a:rPr>
              <a:t>transient 	</a:t>
            </a:r>
            <a:r>
              <a:rPr sz="1600" dirty="0">
                <a:latin typeface="Arial MT"/>
                <a:cs typeface="Arial MT"/>
              </a:rPr>
              <a:t>conditions</a:t>
            </a:r>
            <a:r>
              <a:rPr sz="1600" spc="3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for</a:t>
            </a:r>
            <a:r>
              <a:rPr sz="1600" spc="35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3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planning</a:t>
            </a:r>
            <a:r>
              <a:rPr sz="1600" spc="3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horizon</a:t>
            </a:r>
            <a:r>
              <a:rPr sz="1600" spc="3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35" dirty="0">
                <a:latin typeface="Arial MT"/>
                <a:cs typeface="Arial MT"/>
              </a:rPr>
              <a:t>  </a:t>
            </a:r>
            <a:r>
              <a:rPr sz="1600" spc="-20" dirty="0">
                <a:latin typeface="Arial MT"/>
                <a:cs typeface="Arial MT"/>
              </a:rPr>
              <a:t>four 	</a:t>
            </a:r>
            <a:r>
              <a:rPr sz="1600" dirty="0">
                <a:latin typeface="Arial MT"/>
                <a:cs typeface="Arial MT"/>
              </a:rPr>
              <a:t>year</a:t>
            </a:r>
            <a:r>
              <a:rPr sz="1600" spc="4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from</a:t>
            </a:r>
            <a:r>
              <a:rPr sz="1600" spc="4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2003-2006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with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90-</a:t>
            </a:r>
            <a:r>
              <a:rPr sz="1600" dirty="0">
                <a:latin typeface="Arial MT"/>
                <a:cs typeface="Arial MT"/>
              </a:rPr>
              <a:t>days</a:t>
            </a:r>
            <a:r>
              <a:rPr sz="1600" spc="44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stress 	period.</a:t>
            </a:r>
            <a:endParaRPr sz="1600">
              <a:latin typeface="Arial MT"/>
              <a:cs typeface="Arial MT"/>
            </a:endParaRPr>
          </a:p>
          <a:p>
            <a:pPr marL="335915" marR="43180" indent="-285750" algn="just">
              <a:lnSpc>
                <a:spcPct val="100000"/>
              </a:lnSpc>
              <a:buFont typeface="Wingdings"/>
              <a:buChar char=""/>
              <a:tabLst>
                <a:tab pos="337185" algn="l"/>
              </a:tabLst>
            </a:pPr>
            <a:r>
              <a:rPr sz="1600" dirty="0">
                <a:latin typeface="Arial MT"/>
                <a:cs typeface="Arial MT"/>
              </a:rPr>
              <a:t>(r</a:t>
            </a:r>
            <a:r>
              <a:rPr sz="1575" baseline="26455" dirty="0">
                <a:latin typeface="Arial MT"/>
                <a:cs typeface="Arial MT"/>
              </a:rPr>
              <a:t>2</a:t>
            </a:r>
            <a:r>
              <a:rPr sz="1600" dirty="0">
                <a:latin typeface="Arial MT"/>
                <a:cs typeface="Arial MT"/>
              </a:rPr>
              <a:t>)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(RMSE)</a:t>
            </a:r>
            <a:r>
              <a:rPr sz="1600" spc="6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values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50" dirty="0">
                <a:latin typeface="Arial MT"/>
                <a:cs typeface="Arial MT"/>
              </a:rPr>
              <a:t>  </a:t>
            </a:r>
            <a:r>
              <a:rPr sz="1600" dirty="0">
                <a:latin typeface="Arial MT"/>
                <a:cs typeface="Arial MT"/>
              </a:rPr>
              <a:t>validation</a:t>
            </a:r>
            <a:r>
              <a:rPr sz="1600" spc="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model 	</a:t>
            </a:r>
            <a:r>
              <a:rPr sz="1600" dirty="0">
                <a:latin typeface="Arial MT"/>
                <a:cs typeface="Arial MT"/>
              </a:rPr>
              <a:t>at</a:t>
            </a:r>
            <a:r>
              <a:rPr sz="1600" spc="2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end</a:t>
            </a:r>
            <a:r>
              <a:rPr sz="1600" spc="28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2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simulation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period</a:t>
            </a:r>
            <a:r>
              <a:rPr sz="1600" spc="29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are</a:t>
            </a:r>
            <a:r>
              <a:rPr sz="1600" spc="30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0.984</a:t>
            </a:r>
            <a:r>
              <a:rPr sz="1600" spc="28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and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39" y="5927242"/>
            <a:ext cx="66706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hydraulic</a:t>
            </a:r>
            <a:r>
              <a:rPr sz="1600" b="1" spc="-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head:</a:t>
            </a:r>
            <a:r>
              <a:rPr sz="1600" b="1" spc="-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(a)</a:t>
            </a:r>
            <a:r>
              <a:rPr sz="1600" b="1" spc="-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steady</a:t>
            </a:r>
            <a:r>
              <a:rPr sz="1600" b="1" spc="-5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state,</a:t>
            </a:r>
            <a:r>
              <a:rPr sz="1600" b="1" spc="-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(b)</a:t>
            </a:r>
            <a:r>
              <a:rPr sz="1600" b="1" spc="-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transient</a:t>
            </a:r>
            <a:r>
              <a:rPr sz="1600" b="1" spc="-3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008000"/>
                </a:solidFill>
                <a:latin typeface="Arial"/>
                <a:cs typeface="Arial"/>
              </a:rPr>
              <a:t>state</a:t>
            </a:r>
            <a:r>
              <a:rPr sz="2400" baseline="38194" dirty="0">
                <a:latin typeface="Arial MT"/>
                <a:cs typeface="Arial MT"/>
              </a:rPr>
              <a:t>1.752,</a:t>
            </a:r>
            <a:r>
              <a:rPr sz="2400" spc="-67" baseline="38194" dirty="0">
                <a:latin typeface="Arial MT"/>
                <a:cs typeface="Arial MT"/>
              </a:rPr>
              <a:t> </a:t>
            </a:r>
            <a:r>
              <a:rPr sz="2400" spc="-15" baseline="38194" dirty="0">
                <a:latin typeface="Arial MT"/>
                <a:cs typeface="Arial MT"/>
              </a:rPr>
              <a:t>respectively.</a:t>
            </a:r>
            <a:endParaRPr sz="2400" baseline="38194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718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666"/>
                </a:solidFill>
              </a:rPr>
              <a:t>Optimal</a:t>
            </a:r>
            <a:r>
              <a:rPr sz="2400" spc="-105" dirty="0">
                <a:solidFill>
                  <a:srgbClr val="006666"/>
                </a:solidFill>
              </a:rPr>
              <a:t> </a:t>
            </a:r>
            <a:r>
              <a:rPr sz="2400" dirty="0">
                <a:solidFill>
                  <a:srgbClr val="006666"/>
                </a:solidFill>
              </a:rPr>
              <a:t>Water</a:t>
            </a:r>
            <a:r>
              <a:rPr sz="2400" spc="-80" dirty="0">
                <a:solidFill>
                  <a:srgbClr val="006666"/>
                </a:solidFill>
              </a:rPr>
              <a:t> </a:t>
            </a:r>
            <a:r>
              <a:rPr sz="2400" spc="-10" dirty="0">
                <a:solidFill>
                  <a:srgbClr val="006666"/>
                </a:solidFill>
              </a:rPr>
              <a:t>Management:</a:t>
            </a:r>
            <a:r>
              <a:rPr sz="2400" spc="-75" dirty="0">
                <a:solidFill>
                  <a:srgbClr val="006666"/>
                </a:solidFill>
              </a:rPr>
              <a:t> </a:t>
            </a:r>
            <a:r>
              <a:rPr sz="2400" dirty="0">
                <a:solidFill>
                  <a:srgbClr val="006666"/>
                </a:solidFill>
              </a:rPr>
              <a:t>Aynalem</a:t>
            </a:r>
            <a:r>
              <a:rPr sz="2400" spc="-50" dirty="0">
                <a:solidFill>
                  <a:srgbClr val="006666"/>
                </a:solidFill>
              </a:rPr>
              <a:t> </a:t>
            </a:r>
            <a:r>
              <a:rPr sz="2400" spc="-10" dirty="0">
                <a:solidFill>
                  <a:srgbClr val="006666"/>
                </a:solidFill>
              </a:rPr>
              <a:t>Watershed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228600" y="1422400"/>
            <a:ext cx="8601075" cy="3454400"/>
            <a:chOff x="228600" y="1422400"/>
            <a:chExt cx="8601075" cy="34544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4747" y="1422400"/>
              <a:ext cx="4114800" cy="3378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1433575"/>
              <a:ext cx="4267200" cy="34432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35940" y="6276847"/>
            <a:ext cx="1031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Feb.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2026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15210" y="6214059"/>
            <a:ext cx="57988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Power-Gen</a:t>
            </a:r>
            <a:r>
              <a:rPr sz="1100" b="1" spc="-6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1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2026,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New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Delhi,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1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Excellence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1628" y="4982717"/>
            <a:ext cx="42583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510540" algn="l"/>
                <a:tab pos="1831975" algn="l"/>
                <a:tab pos="2162810" algn="l"/>
                <a:tab pos="2729865" algn="l"/>
                <a:tab pos="3522345" algn="l"/>
              </a:tabLst>
            </a:pPr>
            <a:r>
              <a:rPr sz="1600" b="1" spc="-20" dirty="0">
                <a:latin typeface="Arial"/>
                <a:cs typeface="Arial"/>
              </a:rPr>
              <a:t>Fig.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10" dirty="0">
                <a:latin typeface="Arial"/>
                <a:cs typeface="Arial"/>
              </a:rPr>
              <a:t>Comparison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25" dirty="0">
                <a:latin typeface="Arial"/>
                <a:cs typeface="Arial"/>
              </a:rPr>
              <a:t>of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20" dirty="0">
                <a:latin typeface="Arial"/>
                <a:cs typeface="Arial"/>
              </a:rPr>
              <a:t>total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10" dirty="0">
                <a:latin typeface="Arial"/>
                <a:cs typeface="Arial"/>
              </a:rPr>
              <a:t>annual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10" dirty="0">
                <a:latin typeface="Arial"/>
                <a:cs typeface="Arial"/>
              </a:rPr>
              <a:t>optimal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non-</a:t>
            </a:r>
            <a:r>
              <a:rPr sz="1600" b="1" dirty="0">
                <a:latin typeface="Arial"/>
                <a:cs typeface="Arial"/>
              </a:rPr>
              <a:t>optimal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pumping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each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well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4982717"/>
            <a:ext cx="3989704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Fig.</a:t>
            </a:r>
            <a:r>
              <a:rPr sz="1600" b="1" spc="36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Comparison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of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average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monthly </a:t>
            </a:r>
            <a:r>
              <a:rPr sz="1600" b="1" dirty="0">
                <a:latin typeface="Arial"/>
                <a:cs typeface="Arial"/>
              </a:rPr>
              <a:t>optimal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and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non-</a:t>
            </a:r>
            <a:r>
              <a:rPr sz="1600" b="1" dirty="0">
                <a:latin typeface="Arial"/>
                <a:cs typeface="Arial"/>
              </a:rPr>
              <a:t>optimal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pumping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during </a:t>
            </a:r>
            <a:r>
              <a:rPr sz="1600" b="1" dirty="0">
                <a:latin typeface="Arial"/>
                <a:cs typeface="Arial"/>
              </a:rPr>
              <a:t>dry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periods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9173" y="6275323"/>
            <a:ext cx="662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12/30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6276847"/>
            <a:ext cx="1031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Feb.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2026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7697" y="6224422"/>
            <a:ext cx="53790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Power-Gen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1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2026,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New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Delhi,</a:t>
            </a:r>
            <a:r>
              <a:rPr sz="11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Excellence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244" y="662177"/>
            <a:ext cx="75501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600"/>
                </a:solidFill>
              </a:rPr>
              <a:t>OPTIMAL</a:t>
            </a:r>
            <a:r>
              <a:rPr sz="2000" spc="-30" dirty="0">
                <a:solidFill>
                  <a:srgbClr val="006600"/>
                </a:solidFill>
              </a:rPr>
              <a:t> </a:t>
            </a:r>
            <a:r>
              <a:rPr sz="2000" dirty="0">
                <a:solidFill>
                  <a:srgbClr val="006600"/>
                </a:solidFill>
              </a:rPr>
              <a:t>WELL</a:t>
            </a:r>
            <a:r>
              <a:rPr sz="2000" spc="-15" dirty="0">
                <a:solidFill>
                  <a:srgbClr val="006600"/>
                </a:solidFill>
              </a:rPr>
              <a:t> </a:t>
            </a:r>
            <a:r>
              <a:rPr sz="2000" dirty="0">
                <a:solidFill>
                  <a:srgbClr val="006600"/>
                </a:solidFill>
              </a:rPr>
              <a:t>LOCATION</a:t>
            </a:r>
            <a:r>
              <a:rPr sz="2000" spc="-50" dirty="0">
                <a:solidFill>
                  <a:srgbClr val="006600"/>
                </a:solidFill>
              </a:rPr>
              <a:t> </a:t>
            </a:r>
            <a:r>
              <a:rPr sz="2000" dirty="0">
                <a:solidFill>
                  <a:srgbClr val="006600"/>
                </a:solidFill>
              </a:rPr>
              <a:t>&amp;</a:t>
            </a:r>
            <a:r>
              <a:rPr sz="2000" spc="-15" dirty="0">
                <a:solidFill>
                  <a:srgbClr val="006600"/>
                </a:solidFill>
              </a:rPr>
              <a:t> </a:t>
            </a:r>
            <a:r>
              <a:rPr sz="2000" dirty="0">
                <a:solidFill>
                  <a:srgbClr val="006600"/>
                </a:solidFill>
              </a:rPr>
              <a:t>OPTIMAL</a:t>
            </a:r>
            <a:r>
              <a:rPr sz="2000" spc="-25" dirty="0">
                <a:solidFill>
                  <a:srgbClr val="006600"/>
                </a:solidFill>
              </a:rPr>
              <a:t> </a:t>
            </a:r>
            <a:r>
              <a:rPr sz="2000" dirty="0">
                <a:solidFill>
                  <a:srgbClr val="006600"/>
                </a:solidFill>
              </a:rPr>
              <a:t>PUMPING</a:t>
            </a:r>
            <a:r>
              <a:rPr sz="2000" spc="-25" dirty="0">
                <a:solidFill>
                  <a:srgbClr val="006600"/>
                </a:solidFill>
              </a:rPr>
              <a:t> </a:t>
            </a:r>
            <a:r>
              <a:rPr sz="2000" spc="-10" dirty="0">
                <a:solidFill>
                  <a:srgbClr val="006600"/>
                </a:solidFill>
              </a:rPr>
              <a:t>SCHEDULE</a:t>
            </a:r>
            <a:endParaRPr sz="2000"/>
          </a:p>
        </p:txBody>
      </p:sp>
      <p:grpSp>
        <p:nvGrpSpPr>
          <p:cNvPr id="6" name="object 6"/>
          <p:cNvGrpSpPr/>
          <p:nvPr/>
        </p:nvGrpSpPr>
        <p:grpSpPr>
          <a:xfrm>
            <a:off x="987425" y="1468500"/>
            <a:ext cx="7804150" cy="4780280"/>
            <a:chOff x="987425" y="1468500"/>
            <a:chExt cx="7804150" cy="47802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425" y="1468500"/>
              <a:ext cx="4451350" cy="31908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8775" y="1468500"/>
              <a:ext cx="3352800" cy="477989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869173" y="6275323"/>
            <a:ext cx="662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13/30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6276847"/>
            <a:ext cx="1031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Feb.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2026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9597" y="6202172"/>
            <a:ext cx="53790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Power-Gen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1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2026,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New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Delhi,</a:t>
            </a:r>
            <a:r>
              <a:rPr sz="11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Excellence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5431" y="616712"/>
            <a:ext cx="35794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OPTIMAL</a:t>
            </a:r>
            <a:r>
              <a:rPr sz="2000" b="1" spc="-7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HYDRAULIC</a:t>
            </a:r>
            <a:r>
              <a:rPr sz="2000" b="1" spc="-8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600"/>
                </a:solidFill>
                <a:latin typeface="Arial"/>
                <a:cs typeface="Arial"/>
              </a:rPr>
              <a:t>HEAD 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DISTRIBUTION:</a:t>
            </a:r>
            <a:r>
              <a:rPr sz="2000" b="1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2</a:t>
            </a:r>
            <a:r>
              <a:rPr sz="1950" b="1" baseline="25641" dirty="0">
                <a:solidFill>
                  <a:srgbClr val="006600"/>
                </a:solidFill>
                <a:latin typeface="Arial"/>
                <a:cs typeface="Arial"/>
              </a:rPr>
              <a:t>nd</a:t>
            </a:r>
            <a:r>
              <a:rPr sz="1950" b="1" spc="262" baseline="2564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600"/>
                </a:solidFill>
                <a:latin typeface="Arial"/>
                <a:cs typeface="Arial"/>
              </a:rPr>
              <a:t>YEAR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2400" y="1499361"/>
            <a:ext cx="8708390" cy="4520565"/>
            <a:chOff x="152400" y="1499361"/>
            <a:chExt cx="8708390" cy="452056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507616"/>
              <a:ext cx="3723766" cy="45121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1414" y="1499361"/>
              <a:ext cx="4208997" cy="436803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790947" y="586866"/>
            <a:ext cx="42062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600"/>
                </a:solidFill>
              </a:rPr>
              <a:t>OPTIMAL</a:t>
            </a:r>
            <a:r>
              <a:rPr sz="2000" spc="-70" dirty="0">
                <a:solidFill>
                  <a:srgbClr val="006600"/>
                </a:solidFill>
              </a:rPr>
              <a:t> </a:t>
            </a:r>
            <a:r>
              <a:rPr sz="2000" dirty="0">
                <a:solidFill>
                  <a:srgbClr val="006600"/>
                </a:solidFill>
              </a:rPr>
              <a:t>SPATIAL</a:t>
            </a:r>
            <a:r>
              <a:rPr sz="2000" spc="-60" dirty="0">
                <a:solidFill>
                  <a:srgbClr val="006600"/>
                </a:solidFill>
              </a:rPr>
              <a:t> </a:t>
            </a:r>
            <a:r>
              <a:rPr sz="2000" spc="-10" dirty="0">
                <a:solidFill>
                  <a:srgbClr val="006600"/>
                </a:solidFill>
              </a:rPr>
              <a:t>DISTRIBUTION </a:t>
            </a:r>
            <a:r>
              <a:rPr sz="2000" dirty="0">
                <a:solidFill>
                  <a:srgbClr val="006600"/>
                </a:solidFill>
              </a:rPr>
              <a:t>OF</a:t>
            </a:r>
            <a:r>
              <a:rPr sz="2000" spc="-30" dirty="0">
                <a:solidFill>
                  <a:srgbClr val="006600"/>
                </a:solidFill>
              </a:rPr>
              <a:t> </a:t>
            </a:r>
            <a:r>
              <a:rPr sz="2000" dirty="0">
                <a:solidFill>
                  <a:srgbClr val="006600"/>
                </a:solidFill>
              </a:rPr>
              <a:t>CHLORIDE</a:t>
            </a:r>
            <a:r>
              <a:rPr sz="2000" spc="-30" dirty="0">
                <a:solidFill>
                  <a:srgbClr val="006600"/>
                </a:solidFill>
              </a:rPr>
              <a:t> </a:t>
            </a:r>
            <a:r>
              <a:rPr sz="2000" spc="-10" dirty="0">
                <a:solidFill>
                  <a:srgbClr val="006600"/>
                </a:solidFill>
              </a:rPr>
              <a:t>CONCENTRATION:</a:t>
            </a:r>
            <a:endParaRPr sz="2000"/>
          </a:p>
        </p:txBody>
      </p:sp>
      <p:sp>
        <p:nvSpPr>
          <p:cNvPr id="10" name="object 10"/>
          <p:cNvSpPr txBox="1"/>
          <p:nvPr/>
        </p:nvSpPr>
        <p:spPr>
          <a:xfrm>
            <a:off x="4765547" y="1196466"/>
            <a:ext cx="1200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2</a:t>
            </a:r>
            <a:r>
              <a:rPr sz="1950" b="1" baseline="25641" dirty="0">
                <a:solidFill>
                  <a:srgbClr val="006600"/>
                </a:solidFill>
                <a:latin typeface="Arial"/>
                <a:cs typeface="Arial"/>
              </a:rPr>
              <a:t>nd</a:t>
            </a:r>
            <a:r>
              <a:rPr sz="1950" b="1" spc="292" baseline="2564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600"/>
                </a:solidFill>
                <a:latin typeface="Arial"/>
                <a:cs typeface="Arial"/>
              </a:rPr>
              <a:t>YEAR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9173" y="6275323"/>
            <a:ext cx="662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14/30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635253"/>
            <a:ext cx="6733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600"/>
                </a:solidFill>
              </a:rPr>
              <a:t>PARETO</a:t>
            </a:r>
            <a:r>
              <a:rPr sz="2000" spc="-25" dirty="0">
                <a:solidFill>
                  <a:srgbClr val="006600"/>
                </a:solidFill>
              </a:rPr>
              <a:t> </a:t>
            </a:r>
            <a:r>
              <a:rPr sz="2000" dirty="0">
                <a:solidFill>
                  <a:srgbClr val="006600"/>
                </a:solidFill>
              </a:rPr>
              <a:t>OPTIMAL</a:t>
            </a:r>
            <a:r>
              <a:rPr sz="2000" spc="-40" dirty="0">
                <a:solidFill>
                  <a:srgbClr val="006600"/>
                </a:solidFill>
              </a:rPr>
              <a:t> </a:t>
            </a:r>
            <a:r>
              <a:rPr sz="2000" dirty="0">
                <a:solidFill>
                  <a:srgbClr val="006600"/>
                </a:solidFill>
              </a:rPr>
              <a:t>SOLUTIONS:</a:t>
            </a:r>
            <a:r>
              <a:rPr sz="2000" spc="-60" dirty="0">
                <a:solidFill>
                  <a:srgbClr val="006600"/>
                </a:solidFill>
              </a:rPr>
              <a:t> </a:t>
            </a:r>
            <a:r>
              <a:rPr sz="2000" dirty="0">
                <a:solidFill>
                  <a:srgbClr val="006600"/>
                </a:solidFill>
              </a:rPr>
              <a:t>TRADEOFF</a:t>
            </a:r>
            <a:r>
              <a:rPr sz="2000" spc="-25" dirty="0">
                <a:solidFill>
                  <a:srgbClr val="006600"/>
                </a:solidFill>
              </a:rPr>
              <a:t> </a:t>
            </a:r>
            <a:r>
              <a:rPr sz="2000" spc="-10" dirty="0">
                <a:solidFill>
                  <a:srgbClr val="006600"/>
                </a:solidFill>
              </a:rPr>
              <a:t>BETWEEN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17244" y="940053"/>
            <a:ext cx="34429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600"/>
                </a:solidFill>
                <a:latin typeface="Arial"/>
                <a:cs typeface="Arial"/>
              </a:rPr>
              <a:t>CONFLICTING</a:t>
            </a:r>
            <a:r>
              <a:rPr sz="2000" b="1" spc="-5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600"/>
                </a:solidFill>
                <a:latin typeface="Arial"/>
                <a:cs typeface="Arial"/>
              </a:rPr>
              <a:t>OBJECTIVES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2868" y="1523961"/>
            <a:ext cx="8512810" cy="4575810"/>
            <a:chOff x="92868" y="1523961"/>
            <a:chExt cx="8512810" cy="45758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868" y="1523961"/>
              <a:ext cx="4419598" cy="457555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56899" y="2800348"/>
              <a:ext cx="3344545" cy="1974850"/>
            </a:xfrm>
            <a:custGeom>
              <a:avLst/>
              <a:gdLst/>
              <a:ahLst/>
              <a:cxnLst/>
              <a:rect l="l" t="t" r="r" b="b"/>
              <a:pathLst>
                <a:path w="3344545" h="1974850">
                  <a:moveTo>
                    <a:pt x="49106" y="0"/>
                  </a:moveTo>
                  <a:lnTo>
                    <a:pt x="3337385" y="0"/>
                  </a:lnTo>
                </a:path>
                <a:path w="3344545" h="1974850">
                  <a:moveTo>
                    <a:pt x="3344400" y="0"/>
                  </a:moveTo>
                  <a:lnTo>
                    <a:pt x="3344401" y="1917947"/>
                  </a:lnTo>
                </a:path>
                <a:path w="3344545" h="1974850">
                  <a:moveTo>
                    <a:pt x="3344401" y="1924957"/>
                  </a:moveTo>
                  <a:lnTo>
                    <a:pt x="56121" y="1924957"/>
                  </a:lnTo>
                </a:path>
                <a:path w="3344545" h="1974850">
                  <a:moveTo>
                    <a:pt x="49106" y="1924957"/>
                  </a:moveTo>
                  <a:lnTo>
                    <a:pt x="49106" y="7009"/>
                  </a:lnTo>
                </a:path>
                <a:path w="3344545" h="1974850">
                  <a:moveTo>
                    <a:pt x="49106" y="0"/>
                  </a:moveTo>
                  <a:lnTo>
                    <a:pt x="49106" y="1917947"/>
                  </a:lnTo>
                </a:path>
                <a:path w="3344545" h="1974850">
                  <a:moveTo>
                    <a:pt x="0" y="1924957"/>
                  </a:moveTo>
                  <a:lnTo>
                    <a:pt x="42091" y="1924957"/>
                  </a:lnTo>
                </a:path>
                <a:path w="3344545" h="1974850">
                  <a:moveTo>
                    <a:pt x="0" y="1285622"/>
                  </a:moveTo>
                  <a:lnTo>
                    <a:pt x="42091" y="1285622"/>
                  </a:lnTo>
                </a:path>
                <a:path w="3344545" h="1974850">
                  <a:moveTo>
                    <a:pt x="0" y="639306"/>
                  </a:moveTo>
                  <a:lnTo>
                    <a:pt x="42090" y="639306"/>
                  </a:lnTo>
                </a:path>
                <a:path w="3344545" h="1974850">
                  <a:moveTo>
                    <a:pt x="0" y="0"/>
                  </a:moveTo>
                  <a:lnTo>
                    <a:pt x="42090" y="0"/>
                  </a:lnTo>
                </a:path>
                <a:path w="3344545" h="1974850">
                  <a:moveTo>
                    <a:pt x="49106" y="1924957"/>
                  </a:moveTo>
                  <a:lnTo>
                    <a:pt x="3337385" y="1924957"/>
                  </a:lnTo>
                </a:path>
                <a:path w="3344545" h="1974850">
                  <a:moveTo>
                    <a:pt x="49106" y="1974260"/>
                  </a:moveTo>
                  <a:lnTo>
                    <a:pt x="49106" y="1931967"/>
                  </a:lnTo>
                </a:path>
                <a:path w="3344545" h="1974850">
                  <a:moveTo>
                    <a:pt x="871328" y="1974260"/>
                  </a:moveTo>
                  <a:lnTo>
                    <a:pt x="871328" y="1931967"/>
                  </a:lnTo>
                </a:path>
                <a:path w="3344545" h="1974850">
                  <a:moveTo>
                    <a:pt x="1700237" y="1974260"/>
                  </a:moveTo>
                  <a:lnTo>
                    <a:pt x="1700237" y="1931967"/>
                  </a:lnTo>
                </a:path>
                <a:path w="3344545" h="1974850">
                  <a:moveTo>
                    <a:pt x="2522412" y="1974260"/>
                  </a:moveTo>
                  <a:lnTo>
                    <a:pt x="2522412" y="1931967"/>
                  </a:lnTo>
                </a:path>
                <a:path w="3344545" h="1974850">
                  <a:moveTo>
                    <a:pt x="3344401" y="1974260"/>
                  </a:moveTo>
                  <a:lnTo>
                    <a:pt x="3344401" y="1931967"/>
                  </a:lnTo>
                </a:path>
              </a:pathLst>
            </a:custGeom>
            <a:ln w="70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66598" y="3200662"/>
              <a:ext cx="1812925" cy="1195070"/>
            </a:xfrm>
            <a:custGeom>
              <a:avLst/>
              <a:gdLst/>
              <a:ahLst/>
              <a:cxnLst/>
              <a:rect l="l" t="t" r="r" b="b"/>
              <a:pathLst>
                <a:path w="1812925" h="1195070">
                  <a:moveTo>
                    <a:pt x="0" y="0"/>
                  </a:moveTo>
                  <a:lnTo>
                    <a:pt x="77166" y="126646"/>
                  </a:lnTo>
                  <a:lnTo>
                    <a:pt x="119257" y="189735"/>
                  </a:lnTo>
                  <a:lnTo>
                    <a:pt x="161628" y="260022"/>
                  </a:lnTo>
                </a:path>
                <a:path w="1812925" h="1195070">
                  <a:moveTo>
                    <a:pt x="161628" y="260022"/>
                  </a:moveTo>
                  <a:lnTo>
                    <a:pt x="203719" y="337411"/>
                  </a:lnTo>
                  <a:lnTo>
                    <a:pt x="238795" y="421717"/>
                  </a:lnTo>
                  <a:lnTo>
                    <a:pt x="280886" y="505837"/>
                  </a:lnTo>
                  <a:lnTo>
                    <a:pt x="302119" y="541167"/>
                  </a:lnTo>
                  <a:lnTo>
                    <a:pt x="330179" y="569207"/>
                  </a:lnTo>
                </a:path>
                <a:path w="1812925" h="1195070">
                  <a:moveTo>
                    <a:pt x="330179" y="569207"/>
                  </a:moveTo>
                  <a:lnTo>
                    <a:pt x="386300" y="618463"/>
                  </a:lnTo>
                  <a:lnTo>
                    <a:pt x="449717" y="646503"/>
                  </a:lnTo>
                  <a:lnTo>
                    <a:pt x="512854" y="681553"/>
                  </a:lnTo>
                  <a:lnTo>
                    <a:pt x="575990" y="709592"/>
                  </a:lnTo>
                </a:path>
                <a:path w="1812925" h="1195070">
                  <a:moveTo>
                    <a:pt x="575990" y="709592"/>
                  </a:moveTo>
                  <a:lnTo>
                    <a:pt x="702450" y="779972"/>
                  </a:lnTo>
                  <a:lnTo>
                    <a:pt x="765866" y="815022"/>
                  </a:lnTo>
                  <a:lnTo>
                    <a:pt x="821988" y="850258"/>
                  </a:lnTo>
                </a:path>
                <a:path w="1812925" h="1195070">
                  <a:moveTo>
                    <a:pt x="821988" y="850258"/>
                  </a:moveTo>
                  <a:lnTo>
                    <a:pt x="871000" y="892318"/>
                  </a:lnTo>
                  <a:lnTo>
                    <a:pt x="913372" y="934658"/>
                  </a:lnTo>
                  <a:lnTo>
                    <a:pt x="948447" y="976718"/>
                  </a:lnTo>
                  <a:lnTo>
                    <a:pt x="990538" y="1011767"/>
                  </a:lnTo>
                </a:path>
                <a:path w="1812925" h="1195070">
                  <a:moveTo>
                    <a:pt x="990538" y="1011767"/>
                  </a:moveTo>
                  <a:lnTo>
                    <a:pt x="1032910" y="1039994"/>
                  </a:lnTo>
                  <a:lnTo>
                    <a:pt x="1067985" y="1068034"/>
                  </a:lnTo>
                  <a:lnTo>
                    <a:pt x="1103061" y="1089064"/>
                  </a:lnTo>
                  <a:lnTo>
                    <a:pt x="1152167" y="1103084"/>
                  </a:lnTo>
                </a:path>
                <a:path w="1812925" h="1195070">
                  <a:moveTo>
                    <a:pt x="1152167" y="1103084"/>
                  </a:moveTo>
                  <a:lnTo>
                    <a:pt x="1208475" y="1110094"/>
                  </a:lnTo>
                  <a:lnTo>
                    <a:pt x="1271612" y="1110094"/>
                  </a:lnTo>
                  <a:lnTo>
                    <a:pt x="1335029" y="1110094"/>
                  </a:lnTo>
                  <a:lnTo>
                    <a:pt x="1398165" y="1110094"/>
                  </a:lnTo>
                </a:path>
                <a:path w="1812925" h="1195070">
                  <a:moveTo>
                    <a:pt x="1398165" y="1110094"/>
                  </a:moveTo>
                  <a:lnTo>
                    <a:pt x="1524625" y="1124113"/>
                  </a:lnTo>
                  <a:lnTo>
                    <a:pt x="1587761" y="1138414"/>
                  </a:lnTo>
                  <a:lnTo>
                    <a:pt x="1644163" y="1145424"/>
                  </a:lnTo>
                </a:path>
                <a:path w="1812925" h="1195070">
                  <a:moveTo>
                    <a:pt x="1644163" y="1145424"/>
                  </a:moveTo>
                  <a:lnTo>
                    <a:pt x="1693269" y="1159444"/>
                  </a:lnTo>
                  <a:lnTo>
                    <a:pt x="1735360" y="1166453"/>
                  </a:lnTo>
                  <a:lnTo>
                    <a:pt x="1812713" y="1194493"/>
                  </a:lnTo>
                </a:path>
              </a:pathLst>
            </a:custGeom>
            <a:ln w="70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45366" y="3179632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4">
                  <a:moveTo>
                    <a:pt x="21232" y="0"/>
                  </a:moveTo>
                  <a:lnTo>
                    <a:pt x="0" y="21029"/>
                  </a:lnTo>
                  <a:lnTo>
                    <a:pt x="21232" y="42246"/>
                  </a:lnTo>
                  <a:lnTo>
                    <a:pt x="42277" y="21029"/>
                  </a:lnTo>
                  <a:lnTo>
                    <a:pt x="212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45366" y="3179632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4">
                  <a:moveTo>
                    <a:pt x="21232" y="0"/>
                  </a:moveTo>
                  <a:lnTo>
                    <a:pt x="42277" y="21029"/>
                  </a:lnTo>
                  <a:lnTo>
                    <a:pt x="21232" y="42246"/>
                  </a:lnTo>
                  <a:lnTo>
                    <a:pt x="0" y="21029"/>
                  </a:lnTo>
                  <a:lnTo>
                    <a:pt x="21232" y="0"/>
                  </a:lnTo>
                  <a:close/>
                </a:path>
              </a:pathLst>
            </a:custGeom>
            <a:ln w="70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6901" y="343965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326" y="0"/>
                  </a:moveTo>
                  <a:lnTo>
                    <a:pt x="0" y="21029"/>
                  </a:lnTo>
                  <a:lnTo>
                    <a:pt x="21326" y="42059"/>
                  </a:lnTo>
                  <a:lnTo>
                    <a:pt x="42371" y="21029"/>
                  </a:lnTo>
                  <a:lnTo>
                    <a:pt x="2132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06901" y="3439654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326" y="0"/>
                  </a:moveTo>
                  <a:lnTo>
                    <a:pt x="42371" y="21029"/>
                  </a:lnTo>
                  <a:lnTo>
                    <a:pt x="21326" y="42059"/>
                  </a:lnTo>
                  <a:lnTo>
                    <a:pt x="0" y="21029"/>
                  </a:lnTo>
                  <a:lnTo>
                    <a:pt x="21326" y="0"/>
                  </a:lnTo>
                  <a:close/>
                </a:path>
              </a:pathLst>
            </a:custGeom>
            <a:ln w="70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75732" y="374883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0" y="21029"/>
                  </a:lnTo>
                  <a:lnTo>
                    <a:pt x="21045" y="42059"/>
                  </a:lnTo>
                  <a:lnTo>
                    <a:pt x="42090" y="21029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75732" y="3748839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42090" y="21029"/>
                  </a:lnTo>
                  <a:lnTo>
                    <a:pt x="21045" y="42059"/>
                  </a:lnTo>
                  <a:lnTo>
                    <a:pt x="0" y="21029"/>
                  </a:lnTo>
                  <a:lnTo>
                    <a:pt x="21045" y="0"/>
                  </a:lnTo>
                  <a:close/>
                </a:path>
              </a:pathLst>
            </a:custGeom>
            <a:ln w="70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21543" y="3889225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0" y="21029"/>
                  </a:lnTo>
                  <a:lnTo>
                    <a:pt x="21045" y="42340"/>
                  </a:lnTo>
                  <a:lnTo>
                    <a:pt x="42277" y="21029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21543" y="3889225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42277" y="21029"/>
                  </a:lnTo>
                  <a:lnTo>
                    <a:pt x="21045" y="42340"/>
                  </a:lnTo>
                  <a:lnTo>
                    <a:pt x="0" y="21029"/>
                  </a:lnTo>
                  <a:lnTo>
                    <a:pt x="21045" y="0"/>
                  </a:lnTo>
                  <a:close/>
                </a:path>
              </a:pathLst>
            </a:custGeom>
            <a:ln w="70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67541" y="4029891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0" y="21029"/>
                  </a:lnTo>
                  <a:lnTo>
                    <a:pt x="21045" y="42059"/>
                  </a:lnTo>
                  <a:lnTo>
                    <a:pt x="42090" y="21029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67541" y="4029891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42090" y="21029"/>
                  </a:lnTo>
                  <a:lnTo>
                    <a:pt x="21045" y="42059"/>
                  </a:lnTo>
                  <a:lnTo>
                    <a:pt x="0" y="21029"/>
                  </a:lnTo>
                  <a:lnTo>
                    <a:pt x="21045" y="0"/>
                  </a:lnTo>
                  <a:close/>
                </a:path>
              </a:pathLst>
            </a:custGeom>
            <a:ln w="70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36092" y="4191400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0" y="21029"/>
                  </a:lnTo>
                  <a:lnTo>
                    <a:pt x="21045" y="42246"/>
                  </a:lnTo>
                  <a:lnTo>
                    <a:pt x="42090" y="21029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36092" y="4191400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42090" y="21029"/>
                  </a:lnTo>
                  <a:lnTo>
                    <a:pt x="21045" y="42246"/>
                  </a:lnTo>
                  <a:lnTo>
                    <a:pt x="0" y="21029"/>
                  </a:lnTo>
                  <a:lnTo>
                    <a:pt x="21045" y="0"/>
                  </a:lnTo>
                  <a:close/>
                </a:path>
              </a:pathLst>
            </a:custGeom>
            <a:ln w="70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97721" y="428271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0" y="21029"/>
                  </a:lnTo>
                  <a:lnTo>
                    <a:pt x="21045" y="42059"/>
                  </a:lnTo>
                  <a:lnTo>
                    <a:pt x="42090" y="21029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97721" y="428271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42090" y="21029"/>
                  </a:lnTo>
                  <a:lnTo>
                    <a:pt x="21045" y="42059"/>
                  </a:lnTo>
                  <a:lnTo>
                    <a:pt x="0" y="21029"/>
                  </a:lnTo>
                  <a:lnTo>
                    <a:pt x="21045" y="0"/>
                  </a:lnTo>
                  <a:close/>
                </a:path>
              </a:pathLst>
            </a:custGeom>
            <a:ln w="70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343719" y="428972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0" y="21029"/>
                  </a:lnTo>
                  <a:lnTo>
                    <a:pt x="21045" y="42340"/>
                  </a:lnTo>
                  <a:lnTo>
                    <a:pt x="42090" y="21029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343719" y="428972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42090" y="21029"/>
                  </a:lnTo>
                  <a:lnTo>
                    <a:pt x="21045" y="42340"/>
                  </a:lnTo>
                  <a:lnTo>
                    <a:pt x="0" y="21029"/>
                  </a:lnTo>
                  <a:lnTo>
                    <a:pt x="21045" y="0"/>
                  </a:lnTo>
                  <a:close/>
                </a:path>
              </a:pathLst>
            </a:custGeom>
            <a:ln w="70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89716" y="432477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0" y="21310"/>
                  </a:lnTo>
                  <a:lnTo>
                    <a:pt x="21045" y="42340"/>
                  </a:lnTo>
                  <a:lnTo>
                    <a:pt x="42090" y="21310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89716" y="432477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42090" y="21310"/>
                  </a:lnTo>
                  <a:lnTo>
                    <a:pt x="21045" y="42340"/>
                  </a:lnTo>
                  <a:lnTo>
                    <a:pt x="0" y="21310"/>
                  </a:lnTo>
                  <a:lnTo>
                    <a:pt x="21045" y="0"/>
                  </a:lnTo>
                  <a:close/>
                </a:path>
              </a:pathLst>
            </a:custGeom>
            <a:ln w="70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758267" y="437412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0" y="21029"/>
                  </a:lnTo>
                  <a:lnTo>
                    <a:pt x="21045" y="42059"/>
                  </a:lnTo>
                  <a:lnTo>
                    <a:pt x="42090" y="21029"/>
                  </a:lnTo>
                  <a:lnTo>
                    <a:pt x="210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58267" y="4374126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5">
                  <a:moveTo>
                    <a:pt x="21045" y="0"/>
                  </a:moveTo>
                  <a:lnTo>
                    <a:pt x="42090" y="21029"/>
                  </a:lnTo>
                  <a:lnTo>
                    <a:pt x="21045" y="42059"/>
                  </a:lnTo>
                  <a:lnTo>
                    <a:pt x="0" y="21029"/>
                  </a:lnTo>
                  <a:lnTo>
                    <a:pt x="21045" y="0"/>
                  </a:lnTo>
                  <a:close/>
                </a:path>
              </a:pathLst>
            </a:custGeom>
            <a:ln w="70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833112" y="4596707"/>
            <a:ext cx="36322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20" dirty="0">
                <a:latin typeface="Times New Roman"/>
                <a:cs typeface="Times New Roman"/>
              </a:rPr>
              <a:t>1800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33111" y="2671563"/>
            <a:ext cx="363220" cy="15138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b="1" spc="-20" dirty="0">
                <a:latin typeface="Times New Roman"/>
                <a:cs typeface="Times New Roman"/>
              </a:rPr>
              <a:t>2400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4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-20" dirty="0">
                <a:latin typeface="Times New Roman"/>
                <a:cs typeface="Times New Roman"/>
              </a:rPr>
              <a:t>2200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b="1" spc="-20" dirty="0">
                <a:latin typeface="Times New Roman"/>
                <a:cs typeface="Times New Roman"/>
              </a:rPr>
              <a:t>2000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84218" y="2757138"/>
            <a:ext cx="212725" cy="1998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45"/>
              </a:lnSpc>
            </a:pPr>
            <a:r>
              <a:rPr sz="1300" b="1" dirty="0">
                <a:latin typeface="Times New Roman"/>
                <a:cs typeface="Times New Roman"/>
              </a:rPr>
              <a:t>Optimal</a:t>
            </a:r>
            <a:r>
              <a:rPr sz="1300" b="1" spc="4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total</a:t>
            </a:r>
            <a:r>
              <a:rPr sz="1300" b="1" spc="45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pumping</a:t>
            </a:r>
            <a:r>
              <a:rPr sz="1300" b="1" spc="25" dirty="0">
                <a:latin typeface="Times New Roman"/>
                <a:cs typeface="Times New Roman"/>
              </a:rPr>
              <a:t> </a:t>
            </a:r>
            <a:r>
              <a:rPr sz="1300" b="1" spc="-20" dirty="0">
                <a:latin typeface="Times New Roman"/>
                <a:cs typeface="Times New Roman"/>
              </a:rPr>
              <a:t>(l/s)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61761" y="4367021"/>
            <a:ext cx="1000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1945 </a:t>
            </a:r>
            <a:r>
              <a:rPr sz="2400" spc="-25" dirty="0">
                <a:latin typeface="Times New Roman"/>
                <a:cs typeface="Times New Roman"/>
              </a:rPr>
              <a:t>l/s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11694" y="4443221"/>
            <a:ext cx="1115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305 </a:t>
            </a:r>
            <a:r>
              <a:rPr sz="2400" spc="-20" dirty="0">
                <a:latin typeface="Times New Roman"/>
                <a:cs typeface="Times New Roman"/>
              </a:rPr>
              <a:t>mg/l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482082" y="4318000"/>
            <a:ext cx="1575435" cy="330200"/>
          </a:xfrm>
          <a:custGeom>
            <a:avLst/>
            <a:gdLst/>
            <a:ahLst/>
            <a:cxnLst/>
            <a:rect l="l" t="t" r="r" b="b"/>
            <a:pathLst>
              <a:path w="1575434" h="330200">
                <a:moveTo>
                  <a:pt x="1575181" y="279400"/>
                </a:moveTo>
                <a:lnTo>
                  <a:pt x="1556131" y="279400"/>
                </a:lnTo>
                <a:lnTo>
                  <a:pt x="1556131" y="31750"/>
                </a:lnTo>
                <a:lnTo>
                  <a:pt x="1556131" y="19050"/>
                </a:lnTo>
                <a:lnTo>
                  <a:pt x="1543431" y="19050"/>
                </a:lnTo>
                <a:lnTo>
                  <a:pt x="50800" y="19050"/>
                </a:lnTo>
                <a:lnTo>
                  <a:pt x="50800" y="0"/>
                </a:lnTo>
                <a:lnTo>
                  <a:pt x="0" y="25400"/>
                </a:lnTo>
                <a:lnTo>
                  <a:pt x="50800" y="50800"/>
                </a:lnTo>
                <a:lnTo>
                  <a:pt x="50800" y="31750"/>
                </a:lnTo>
                <a:lnTo>
                  <a:pt x="1543431" y="31750"/>
                </a:lnTo>
                <a:lnTo>
                  <a:pt x="1543431" y="279400"/>
                </a:lnTo>
                <a:lnTo>
                  <a:pt x="1524381" y="279400"/>
                </a:lnTo>
                <a:lnTo>
                  <a:pt x="1549781" y="330200"/>
                </a:lnTo>
                <a:lnTo>
                  <a:pt x="1568831" y="292100"/>
                </a:lnTo>
                <a:lnTo>
                  <a:pt x="1575181" y="2794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248087" y="1015951"/>
            <a:ext cx="201930" cy="4273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75"/>
              </a:lnSpc>
            </a:pPr>
            <a:r>
              <a:rPr sz="1250" b="1" spc="-10" dirty="0">
                <a:solidFill>
                  <a:srgbClr val="FF00FF"/>
                </a:solidFill>
                <a:latin typeface="Arial"/>
                <a:cs typeface="Arial"/>
              </a:rPr>
              <a:t>Level</a:t>
            </a:r>
            <a:endParaRPr sz="125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67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869173" y="6299432"/>
            <a:ext cx="662940" cy="30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5"/>
              </a:lnSpc>
            </a:pP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15/30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71354" y="961445"/>
            <a:ext cx="181991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7505" algn="l"/>
                <a:tab pos="702310" algn="l"/>
                <a:tab pos="1047115" algn="l"/>
                <a:tab pos="1391920" algn="l"/>
                <a:tab pos="1736725" algn="l"/>
              </a:tabLst>
            </a:pP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3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4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5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40611" y="961445"/>
            <a:ext cx="9588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7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85345" y="961445"/>
            <a:ext cx="9588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30238" y="961445"/>
            <a:ext cx="9588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75208" y="961445"/>
            <a:ext cx="16510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215442" y="1762003"/>
            <a:ext cx="255270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650" spc="-37" baseline="7575" dirty="0">
                <a:solidFill>
                  <a:srgbClr val="FF00FF"/>
                </a:solidFill>
                <a:latin typeface="Symbol"/>
                <a:cs typeface="Symbol"/>
              </a:rPr>
              <a:t></a:t>
            </a:r>
            <a:r>
              <a:rPr sz="700" b="1" spc="-25" dirty="0">
                <a:solidFill>
                  <a:srgbClr val="FF00F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71354" y="1731936"/>
            <a:ext cx="330454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7505" algn="l"/>
                <a:tab pos="702310" algn="l"/>
                <a:tab pos="1047115" algn="l"/>
                <a:tab pos="1736725" algn="l"/>
                <a:tab pos="2081530" algn="l"/>
                <a:tab pos="2426335" algn="l"/>
                <a:tab pos="3115945" algn="l"/>
              </a:tabLst>
            </a:pP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8.1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9.7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3.0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2.87</a:t>
            </a:r>
            <a:r>
              <a:rPr sz="1000" b="1" spc="48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5.0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2.8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0.2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0.73</a:t>
            </a:r>
            <a:r>
              <a:rPr sz="1000" b="1" spc="470" dirty="0">
                <a:solidFill>
                  <a:srgbClr val="FF00FF"/>
                </a:solidFill>
                <a:latin typeface="Arial"/>
                <a:cs typeface="Arial"/>
              </a:rPr>
              <a:t> </a:t>
            </a: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1.6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1.6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215442" y="2521212"/>
            <a:ext cx="311785" cy="1955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650" b="1" spc="-37" baseline="7575" dirty="0">
                <a:solidFill>
                  <a:srgbClr val="FF00FF"/>
                </a:solidFill>
                <a:latin typeface="Arial"/>
                <a:cs typeface="Arial"/>
              </a:rPr>
              <a:t>W</a:t>
            </a:r>
            <a:r>
              <a:rPr sz="700" b="1" spc="-25" dirty="0">
                <a:solidFill>
                  <a:srgbClr val="FF00F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71354" y="2502222"/>
            <a:ext cx="113411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7505" algn="l"/>
                <a:tab pos="702310" algn="l"/>
                <a:tab pos="1047115" algn="l"/>
              </a:tabLst>
            </a:pP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+10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+9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+6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+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50906" y="2502222"/>
            <a:ext cx="95885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95640" y="2502222"/>
            <a:ext cx="1518920" cy="177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57505" algn="l"/>
                <a:tab pos="702310" algn="l"/>
                <a:tab pos="1047115" algn="l"/>
                <a:tab pos="1391920" algn="l"/>
              </a:tabLst>
            </a:pPr>
            <a:r>
              <a:rPr sz="1000" b="1" spc="-25" dirty="0">
                <a:solidFill>
                  <a:srgbClr val="FF00FF"/>
                </a:solidFill>
                <a:latin typeface="Arial"/>
                <a:cs typeface="Arial"/>
              </a:rPr>
              <a:t>+1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10" dirty="0">
                <a:solidFill>
                  <a:srgbClr val="FF00FF"/>
                </a:solidFill>
                <a:latin typeface="Arial"/>
                <a:cs typeface="Arial"/>
              </a:rPr>
              <a:t>-</a:t>
            </a: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1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10" dirty="0">
                <a:solidFill>
                  <a:srgbClr val="FF00FF"/>
                </a:solidFill>
                <a:latin typeface="Arial"/>
                <a:cs typeface="Arial"/>
              </a:rPr>
              <a:t>-</a:t>
            </a: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3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10" dirty="0">
                <a:solidFill>
                  <a:srgbClr val="FF00FF"/>
                </a:solidFill>
                <a:latin typeface="Arial"/>
                <a:cs typeface="Arial"/>
              </a:rPr>
              <a:t>-</a:t>
            </a: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5</a:t>
            </a:r>
            <a:r>
              <a:rPr sz="100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000" b="1" spc="-10" dirty="0">
                <a:solidFill>
                  <a:srgbClr val="FF00FF"/>
                </a:solidFill>
                <a:latin typeface="Arial"/>
                <a:cs typeface="Arial"/>
              </a:rPr>
              <a:t>-</a:t>
            </a:r>
            <a:r>
              <a:rPr sz="1000" b="1" spc="-50" dirty="0">
                <a:solidFill>
                  <a:srgbClr val="FF00FF"/>
                </a:solidFill>
                <a:latin typeface="Arial"/>
                <a:cs typeface="Arial"/>
              </a:rPr>
              <a:t>6</a:t>
            </a:r>
            <a:endParaRPr sz="10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46979" y="4749851"/>
            <a:ext cx="3690620" cy="14357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745"/>
              </a:spcBef>
              <a:tabLst>
                <a:tab pos="950594" algn="l"/>
                <a:tab pos="1779905" algn="l"/>
                <a:tab pos="2602230" algn="l"/>
                <a:tab pos="3423920" algn="l"/>
              </a:tabLst>
            </a:pPr>
            <a:r>
              <a:rPr sz="1300" b="1" spc="-25" dirty="0">
                <a:latin typeface="Times New Roman"/>
                <a:cs typeface="Times New Roman"/>
              </a:rPr>
              <a:t>200</a:t>
            </a:r>
            <a:r>
              <a:rPr sz="1300" b="1" dirty="0">
                <a:latin typeface="Times New Roman"/>
                <a:cs typeface="Times New Roman"/>
              </a:rPr>
              <a:t>	</a:t>
            </a:r>
            <a:r>
              <a:rPr sz="1300" b="1" spc="-25" dirty="0">
                <a:latin typeface="Times New Roman"/>
                <a:cs typeface="Times New Roman"/>
              </a:rPr>
              <a:t>250</a:t>
            </a:r>
            <a:r>
              <a:rPr sz="1300" b="1" dirty="0">
                <a:latin typeface="Times New Roman"/>
                <a:cs typeface="Times New Roman"/>
              </a:rPr>
              <a:t>	</a:t>
            </a:r>
            <a:r>
              <a:rPr sz="1300" b="1" spc="-25" dirty="0">
                <a:latin typeface="Times New Roman"/>
                <a:cs typeface="Times New Roman"/>
              </a:rPr>
              <a:t>300</a:t>
            </a:r>
            <a:r>
              <a:rPr sz="1300" b="1" dirty="0">
                <a:latin typeface="Times New Roman"/>
                <a:cs typeface="Times New Roman"/>
              </a:rPr>
              <a:t>	</a:t>
            </a:r>
            <a:r>
              <a:rPr sz="1300" b="1" spc="-25" dirty="0">
                <a:latin typeface="Times New Roman"/>
                <a:cs typeface="Times New Roman"/>
              </a:rPr>
              <a:t>350</a:t>
            </a:r>
            <a:r>
              <a:rPr sz="1300" b="1" dirty="0">
                <a:latin typeface="Times New Roman"/>
                <a:cs typeface="Times New Roman"/>
              </a:rPr>
              <a:t>	</a:t>
            </a:r>
            <a:r>
              <a:rPr sz="1300" b="1" spc="-25" dirty="0">
                <a:latin typeface="Times New Roman"/>
                <a:cs typeface="Times New Roman"/>
              </a:rPr>
              <a:t>400</a:t>
            </a:r>
            <a:endParaRPr sz="1300">
              <a:latin typeface="Times New Roman"/>
              <a:cs typeface="Times New Roman"/>
            </a:endParaRPr>
          </a:p>
          <a:p>
            <a:pPr marL="775335">
              <a:lnSpc>
                <a:spcPct val="100000"/>
              </a:lnSpc>
              <a:spcBef>
                <a:spcPts val="655"/>
              </a:spcBef>
            </a:pPr>
            <a:r>
              <a:rPr sz="1300" b="1" dirty="0">
                <a:latin typeface="Times New Roman"/>
                <a:cs typeface="Times New Roman"/>
              </a:rPr>
              <a:t>Maximum</a:t>
            </a:r>
            <a:r>
              <a:rPr sz="1300" b="1" spc="30" dirty="0">
                <a:latin typeface="Times New Roman"/>
                <a:cs typeface="Times New Roman"/>
              </a:rPr>
              <a:t> </a:t>
            </a:r>
            <a:r>
              <a:rPr sz="1300" b="1" dirty="0">
                <a:latin typeface="Times New Roman"/>
                <a:cs typeface="Times New Roman"/>
              </a:rPr>
              <a:t>concentration</a:t>
            </a:r>
            <a:r>
              <a:rPr sz="1300" b="1" spc="80" dirty="0">
                <a:latin typeface="Times New Roman"/>
                <a:cs typeface="Times New Roman"/>
              </a:rPr>
              <a:t> </a:t>
            </a:r>
            <a:r>
              <a:rPr sz="1300" b="1" spc="-10" dirty="0">
                <a:latin typeface="Times New Roman"/>
                <a:cs typeface="Times New Roman"/>
              </a:rPr>
              <a:t>(mg/l)</a:t>
            </a:r>
            <a:endParaRPr sz="1300">
              <a:latin typeface="Times New Roman"/>
              <a:cs typeface="Times New Roman"/>
            </a:endParaRPr>
          </a:p>
          <a:p>
            <a:pPr marL="12700" marR="203200">
              <a:lnSpc>
                <a:spcPct val="100000"/>
              </a:lnSpc>
              <a:spcBef>
                <a:spcPts val="925"/>
              </a:spcBef>
            </a:pPr>
            <a:r>
              <a:rPr sz="2400" b="1" dirty="0">
                <a:solidFill>
                  <a:srgbClr val="372120"/>
                </a:solidFill>
                <a:latin typeface="Arial"/>
                <a:cs typeface="Arial"/>
              </a:rPr>
              <a:t>OPTIMUM</a:t>
            </a:r>
            <a:r>
              <a:rPr sz="2400" b="1" spc="-25" dirty="0">
                <a:solidFill>
                  <a:srgbClr val="37212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72120"/>
                </a:solidFill>
                <a:latin typeface="Arial"/>
                <a:cs typeface="Arial"/>
              </a:rPr>
              <a:t>LEVEL</a:t>
            </a:r>
            <a:r>
              <a:rPr sz="2400" b="1" spc="-5" dirty="0">
                <a:solidFill>
                  <a:srgbClr val="372120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solidFill>
                  <a:srgbClr val="372120"/>
                </a:solidFill>
                <a:latin typeface="Arial"/>
                <a:cs typeface="Arial"/>
              </a:rPr>
              <a:t>OF </a:t>
            </a:r>
            <a:r>
              <a:rPr sz="2400" b="1" dirty="0">
                <a:solidFill>
                  <a:srgbClr val="372120"/>
                </a:solidFill>
                <a:latin typeface="Arial"/>
                <a:cs typeface="Arial"/>
              </a:rPr>
              <a:t>AQUIFR</a:t>
            </a:r>
            <a:r>
              <a:rPr sz="2400" b="1" spc="-135" dirty="0">
                <a:solidFill>
                  <a:srgbClr val="37212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372120"/>
                </a:solidFill>
                <a:latin typeface="Arial"/>
                <a:cs typeface="Arial"/>
              </a:rPr>
              <a:t>RESTORATION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644" y="766698"/>
            <a:ext cx="7235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00"/>
                </a:solidFill>
              </a:rPr>
              <a:t>Fractured</a:t>
            </a:r>
            <a:r>
              <a:rPr sz="2400" spc="-50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and</a:t>
            </a:r>
            <a:r>
              <a:rPr sz="2400" spc="-4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weathered</a:t>
            </a:r>
            <a:r>
              <a:rPr sz="2400" spc="-8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quartzite</a:t>
            </a:r>
            <a:r>
              <a:rPr sz="2400" spc="-60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aquifer</a:t>
            </a:r>
            <a:r>
              <a:rPr sz="2400" spc="-55" dirty="0">
                <a:solidFill>
                  <a:srgbClr val="800000"/>
                </a:solidFill>
              </a:rPr>
              <a:t> </a:t>
            </a:r>
            <a:r>
              <a:rPr sz="2400" spc="-10" dirty="0">
                <a:solidFill>
                  <a:srgbClr val="800000"/>
                </a:solidFill>
              </a:rPr>
              <a:t>system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600200" y="1447800"/>
            <a:ext cx="6961505" cy="4732655"/>
            <a:chOff x="1600200" y="1447800"/>
            <a:chExt cx="6961505" cy="47326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000" y="1447800"/>
              <a:ext cx="3563492" cy="22583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1447800"/>
              <a:ext cx="3432937" cy="228625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0200" y="3657904"/>
              <a:ext cx="3403091" cy="25148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53000" y="3657917"/>
              <a:ext cx="3608451" cy="252222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31140" y="2845130"/>
            <a:ext cx="2397760" cy="2160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26695">
              <a:lnSpc>
                <a:spcPct val="100000"/>
              </a:lnSpc>
              <a:spcBef>
                <a:spcPts val="105"/>
              </a:spcBef>
              <a:buClr>
                <a:srgbClr val="800000"/>
              </a:buClr>
              <a:buSzPct val="95000"/>
              <a:buFont typeface="Wingdings"/>
              <a:buChar char=""/>
              <a:tabLst>
                <a:tab pos="239395" algn="l"/>
              </a:tabLst>
            </a:pP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Reconnaissance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Survey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for</a:t>
            </a:r>
            <a:r>
              <a:rPr sz="20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Baseline Scenario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800000"/>
              </a:buClr>
              <a:buFont typeface="Wingdings"/>
              <a:buChar char="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800000"/>
              </a:buClr>
              <a:buFont typeface="Wingdings"/>
              <a:buChar char=""/>
            </a:pPr>
            <a:endParaRPr sz="2000">
              <a:latin typeface="Arial"/>
              <a:cs typeface="Arial"/>
            </a:endParaRPr>
          </a:p>
          <a:p>
            <a:pPr marL="239395" indent="-226695">
              <a:lnSpc>
                <a:spcPct val="100000"/>
              </a:lnSpc>
              <a:buClr>
                <a:srgbClr val="800000"/>
              </a:buClr>
              <a:buSzPct val="95000"/>
              <a:buFont typeface="Wingdings"/>
              <a:buChar char=""/>
              <a:tabLst>
                <a:tab pos="239395" algn="l"/>
              </a:tabLst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GPS</a:t>
            </a:r>
            <a:r>
              <a:rPr sz="2000" b="1" spc="-4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Survey</a:t>
            </a:r>
            <a:r>
              <a:rPr sz="2000" b="1" spc="-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3366"/>
                </a:solidFill>
                <a:latin typeface="Arial"/>
                <a:cs typeface="Arial"/>
              </a:rPr>
              <a:t>for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3366"/>
                </a:solidFill>
                <a:latin typeface="Arial"/>
                <a:cs typeface="Arial"/>
              </a:rPr>
              <a:t>DEM </a:t>
            </a:r>
            <a:r>
              <a:rPr sz="2000" b="1" spc="-10" dirty="0">
                <a:solidFill>
                  <a:srgbClr val="003366"/>
                </a:solidFill>
                <a:latin typeface="Arial"/>
                <a:cs typeface="Arial"/>
              </a:rPr>
              <a:t>generation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92100" y="2120900"/>
            <a:ext cx="1003300" cy="509905"/>
            <a:chOff x="292100" y="2120900"/>
            <a:chExt cx="1003300" cy="509905"/>
          </a:xfrm>
        </p:grpSpPr>
        <p:sp>
          <p:nvSpPr>
            <p:cNvPr id="11" name="object 11"/>
            <p:cNvSpPr/>
            <p:nvPr/>
          </p:nvSpPr>
          <p:spPr>
            <a:xfrm>
              <a:off x="304800" y="2133600"/>
              <a:ext cx="977900" cy="484505"/>
            </a:xfrm>
            <a:custGeom>
              <a:avLst/>
              <a:gdLst/>
              <a:ahLst/>
              <a:cxnLst/>
              <a:rect l="l" t="t" r="r" b="b"/>
              <a:pathLst>
                <a:path w="977900" h="484505">
                  <a:moveTo>
                    <a:pt x="735812" y="0"/>
                  </a:moveTo>
                  <a:lnTo>
                    <a:pt x="735812" y="121030"/>
                  </a:lnTo>
                  <a:lnTo>
                    <a:pt x="0" y="121030"/>
                  </a:lnTo>
                  <a:lnTo>
                    <a:pt x="0" y="363092"/>
                  </a:lnTo>
                  <a:lnTo>
                    <a:pt x="735812" y="363092"/>
                  </a:lnTo>
                  <a:lnTo>
                    <a:pt x="735812" y="484250"/>
                  </a:lnTo>
                  <a:lnTo>
                    <a:pt x="977900" y="242062"/>
                  </a:lnTo>
                  <a:lnTo>
                    <a:pt x="735812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4800" y="2133600"/>
              <a:ext cx="977900" cy="484505"/>
            </a:xfrm>
            <a:custGeom>
              <a:avLst/>
              <a:gdLst/>
              <a:ahLst/>
              <a:cxnLst/>
              <a:rect l="l" t="t" r="r" b="b"/>
              <a:pathLst>
                <a:path w="977900" h="484505">
                  <a:moveTo>
                    <a:pt x="0" y="121030"/>
                  </a:moveTo>
                  <a:lnTo>
                    <a:pt x="735812" y="121030"/>
                  </a:lnTo>
                  <a:lnTo>
                    <a:pt x="735812" y="0"/>
                  </a:lnTo>
                  <a:lnTo>
                    <a:pt x="977900" y="242062"/>
                  </a:lnTo>
                  <a:lnTo>
                    <a:pt x="735812" y="484250"/>
                  </a:lnTo>
                  <a:lnTo>
                    <a:pt x="735812" y="363092"/>
                  </a:lnTo>
                  <a:lnTo>
                    <a:pt x="0" y="363092"/>
                  </a:lnTo>
                  <a:lnTo>
                    <a:pt x="0" y="121030"/>
                  </a:lnTo>
                  <a:close/>
                </a:path>
              </a:pathLst>
            </a:custGeom>
            <a:ln w="25400">
              <a:solidFill>
                <a:srgbClr val="00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pc="-10" dirty="0"/>
              <a:t>17</a:t>
            </a:fld>
            <a:r>
              <a:rPr spc="-10" dirty="0"/>
              <a:t>/30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559053"/>
            <a:ext cx="75850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800000"/>
                </a:solidFill>
              </a:rPr>
              <a:t>Groundwater</a:t>
            </a:r>
            <a:r>
              <a:rPr sz="2000" spc="-80" dirty="0">
                <a:solidFill>
                  <a:srgbClr val="800000"/>
                </a:solidFill>
              </a:rPr>
              <a:t> </a:t>
            </a:r>
            <a:r>
              <a:rPr sz="2000" dirty="0">
                <a:solidFill>
                  <a:srgbClr val="800000"/>
                </a:solidFill>
              </a:rPr>
              <a:t>Flow</a:t>
            </a:r>
            <a:r>
              <a:rPr sz="2000" spc="-30" dirty="0">
                <a:solidFill>
                  <a:srgbClr val="800000"/>
                </a:solidFill>
              </a:rPr>
              <a:t> </a:t>
            </a:r>
            <a:r>
              <a:rPr sz="2000" spc="-10" dirty="0">
                <a:solidFill>
                  <a:srgbClr val="800000"/>
                </a:solidFill>
              </a:rPr>
              <a:t>Vectors</a:t>
            </a:r>
            <a:r>
              <a:rPr sz="2000" spc="-50" dirty="0">
                <a:solidFill>
                  <a:srgbClr val="800000"/>
                </a:solidFill>
              </a:rPr>
              <a:t> </a:t>
            </a:r>
            <a:r>
              <a:rPr sz="2000" dirty="0">
                <a:solidFill>
                  <a:srgbClr val="800000"/>
                </a:solidFill>
              </a:rPr>
              <a:t>&amp;</a:t>
            </a:r>
            <a:r>
              <a:rPr sz="2000" spc="-20" dirty="0">
                <a:solidFill>
                  <a:srgbClr val="800000"/>
                </a:solidFill>
              </a:rPr>
              <a:t> </a:t>
            </a:r>
            <a:r>
              <a:rPr sz="2000" dirty="0">
                <a:solidFill>
                  <a:srgbClr val="800000"/>
                </a:solidFill>
              </a:rPr>
              <a:t>Contaminant</a:t>
            </a:r>
            <a:r>
              <a:rPr sz="2000" spc="-45" dirty="0">
                <a:solidFill>
                  <a:srgbClr val="800000"/>
                </a:solidFill>
              </a:rPr>
              <a:t> </a:t>
            </a:r>
            <a:r>
              <a:rPr sz="2000" dirty="0">
                <a:solidFill>
                  <a:srgbClr val="800000"/>
                </a:solidFill>
              </a:rPr>
              <a:t>Plumes</a:t>
            </a:r>
            <a:r>
              <a:rPr sz="2000" spc="-40" dirty="0">
                <a:solidFill>
                  <a:srgbClr val="800000"/>
                </a:solidFill>
              </a:rPr>
              <a:t> </a:t>
            </a:r>
            <a:r>
              <a:rPr sz="2000" dirty="0">
                <a:solidFill>
                  <a:srgbClr val="800000"/>
                </a:solidFill>
              </a:rPr>
              <a:t>in</a:t>
            </a:r>
            <a:r>
              <a:rPr sz="2000" spc="-30" dirty="0">
                <a:solidFill>
                  <a:srgbClr val="800000"/>
                </a:solidFill>
              </a:rPr>
              <a:t> </a:t>
            </a:r>
            <a:r>
              <a:rPr sz="2000" spc="-10" dirty="0">
                <a:solidFill>
                  <a:srgbClr val="800000"/>
                </a:solidFill>
              </a:rPr>
              <a:t>Monsoon</a:t>
            </a:r>
            <a:endParaRPr sz="2000"/>
          </a:p>
        </p:txBody>
      </p:sp>
      <p:grpSp>
        <p:nvGrpSpPr>
          <p:cNvPr id="4" name="object 4"/>
          <p:cNvGrpSpPr/>
          <p:nvPr/>
        </p:nvGrpSpPr>
        <p:grpSpPr>
          <a:xfrm>
            <a:off x="260527" y="933450"/>
            <a:ext cx="8731250" cy="5319395"/>
            <a:chOff x="260527" y="933450"/>
            <a:chExt cx="8731250" cy="53193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2590" y="933450"/>
              <a:ext cx="3228847" cy="26501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4899" y="964438"/>
              <a:ext cx="3228848" cy="226987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0527" y="3602164"/>
              <a:ext cx="3278937" cy="265010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29099" y="3371976"/>
              <a:ext cx="4762500" cy="287642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pc="-10" dirty="0"/>
              <a:t>18</a:t>
            </a:fld>
            <a:r>
              <a:rPr spc="-10" dirty="0"/>
              <a:t>/30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864222"/>
            <a:ext cx="8177022" cy="49386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11553" y="5862015"/>
            <a:ext cx="326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Contaminant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plume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migration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pc="-10" dirty="0"/>
              <a:t>19</a:t>
            </a:fld>
            <a:r>
              <a:rPr spc="-10" dirty="0"/>
              <a:t>/30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9644" y="517093"/>
            <a:ext cx="4646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00"/>
                </a:solidFill>
              </a:rPr>
              <a:t>Migration</a:t>
            </a:r>
            <a:r>
              <a:rPr sz="2400" spc="-4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of</a:t>
            </a:r>
            <a:r>
              <a:rPr sz="2400" spc="-15" dirty="0">
                <a:solidFill>
                  <a:srgbClr val="800000"/>
                </a:solidFill>
              </a:rPr>
              <a:t> </a:t>
            </a:r>
            <a:r>
              <a:rPr sz="2400" dirty="0">
                <a:solidFill>
                  <a:srgbClr val="800000"/>
                </a:solidFill>
              </a:rPr>
              <a:t>contaminant</a:t>
            </a:r>
            <a:r>
              <a:rPr sz="2400" spc="-5" dirty="0">
                <a:solidFill>
                  <a:srgbClr val="800000"/>
                </a:solidFill>
              </a:rPr>
              <a:t> </a:t>
            </a:r>
            <a:r>
              <a:rPr sz="2400" spc="-10" dirty="0">
                <a:solidFill>
                  <a:srgbClr val="800000"/>
                </a:solidFill>
              </a:rPr>
              <a:t>plume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08050"/>
            <a:ext cx="8686800" cy="2527300"/>
            <a:chOff x="0" y="908050"/>
            <a:chExt cx="8686800" cy="2527300"/>
          </a:xfrm>
        </p:grpSpPr>
        <p:sp>
          <p:nvSpPr>
            <p:cNvPr id="3" name="object 3"/>
            <p:cNvSpPr/>
            <p:nvPr/>
          </p:nvSpPr>
          <p:spPr>
            <a:xfrm>
              <a:off x="228600" y="914400"/>
              <a:ext cx="2514600" cy="2514600"/>
            </a:xfrm>
            <a:custGeom>
              <a:avLst/>
              <a:gdLst/>
              <a:ahLst/>
              <a:cxnLst/>
              <a:rect l="l" t="t" r="r" b="b"/>
              <a:pathLst>
                <a:path w="2514600" h="2514600">
                  <a:moveTo>
                    <a:pt x="0" y="1257300"/>
                  </a:moveTo>
                  <a:lnTo>
                    <a:pt x="907" y="1209069"/>
                  </a:lnTo>
                  <a:lnTo>
                    <a:pt x="3609" y="1161299"/>
                  </a:lnTo>
                  <a:lnTo>
                    <a:pt x="8073" y="1114020"/>
                  </a:lnTo>
                  <a:lnTo>
                    <a:pt x="14265" y="1067266"/>
                  </a:lnTo>
                  <a:lnTo>
                    <a:pt x="22154" y="1021069"/>
                  </a:lnTo>
                  <a:lnTo>
                    <a:pt x="31707" y="975462"/>
                  </a:lnTo>
                  <a:lnTo>
                    <a:pt x="42891" y="930477"/>
                  </a:lnTo>
                  <a:lnTo>
                    <a:pt x="55674" y="886147"/>
                  </a:lnTo>
                  <a:lnTo>
                    <a:pt x="70023" y="842504"/>
                  </a:lnTo>
                  <a:lnTo>
                    <a:pt x="85906" y="799581"/>
                  </a:lnTo>
                  <a:lnTo>
                    <a:pt x="103290" y="757411"/>
                  </a:lnTo>
                  <a:lnTo>
                    <a:pt x="122142" y="716025"/>
                  </a:lnTo>
                  <a:lnTo>
                    <a:pt x="142430" y="675457"/>
                  </a:lnTo>
                  <a:lnTo>
                    <a:pt x="164122" y="635739"/>
                  </a:lnTo>
                  <a:lnTo>
                    <a:pt x="187184" y="596904"/>
                  </a:lnTo>
                  <a:lnTo>
                    <a:pt x="211585" y="558984"/>
                  </a:lnTo>
                  <a:lnTo>
                    <a:pt x="237291" y="522011"/>
                  </a:lnTo>
                  <a:lnTo>
                    <a:pt x="264271" y="486019"/>
                  </a:lnTo>
                  <a:lnTo>
                    <a:pt x="292491" y="451040"/>
                  </a:lnTo>
                  <a:lnTo>
                    <a:pt x="321919" y="417106"/>
                  </a:lnTo>
                  <a:lnTo>
                    <a:pt x="352523" y="384250"/>
                  </a:lnTo>
                  <a:lnTo>
                    <a:pt x="384269" y="352504"/>
                  </a:lnTo>
                  <a:lnTo>
                    <a:pt x="417126" y="321901"/>
                  </a:lnTo>
                  <a:lnTo>
                    <a:pt x="451061" y="292474"/>
                  </a:lnTo>
                  <a:lnTo>
                    <a:pt x="486041" y="264255"/>
                  </a:lnTo>
                  <a:lnTo>
                    <a:pt x="522033" y="237277"/>
                  </a:lnTo>
                  <a:lnTo>
                    <a:pt x="559006" y="211571"/>
                  </a:lnTo>
                  <a:lnTo>
                    <a:pt x="596927" y="187172"/>
                  </a:lnTo>
                  <a:lnTo>
                    <a:pt x="635762" y="164111"/>
                  </a:lnTo>
                  <a:lnTo>
                    <a:pt x="675480" y="142420"/>
                  </a:lnTo>
                  <a:lnTo>
                    <a:pt x="716047" y="122133"/>
                  </a:lnTo>
                  <a:lnTo>
                    <a:pt x="757432" y="103282"/>
                  </a:lnTo>
                  <a:lnTo>
                    <a:pt x="799602" y="85900"/>
                  </a:lnTo>
                  <a:lnTo>
                    <a:pt x="842524" y="70018"/>
                  </a:lnTo>
                  <a:lnTo>
                    <a:pt x="886166" y="55670"/>
                  </a:lnTo>
                  <a:lnTo>
                    <a:pt x="930495" y="42888"/>
                  </a:lnTo>
                  <a:lnTo>
                    <a:pt x="975478" y="31705"/>
                  </a:lnTo>
                  <a:lnTo>
                    <a:pt x="1021083" y="22153"/>
                  </a:lnTo>
                  <a:lnTo>
                    <a:pt x="1067278" y="14264"/>
                  </a:lnTo>
                  <a:lnTo>
                    <a:pt x="1114029" y="8072"/>
                  </a:lnTo>
                  <a:lnTo>
                    <a:pt x="1161305" y="3609"/>
                  </a:lnTo>
                  <a:lnTo>
                    <a:pt x="1209073" y="907"/>
                  </a:lnTo>
                  <a:lnTo>
                    <a:pt x="1257300" y="0"/>
                  </a:lnTo>
                  <a:lnTo>
                    <a:pt x="1305530" y="907"/>
                  </a:lnTo>
                  <a:lnTo>
                    <a:pt x="1353300" y="3609"/>
                  </a:lnTo>
                  <a:lnTo>
                    <a:pt x="1400579" y="8072"/>
                  </a:lnTo>
                  <a:lnTo>
                    <a:pt x="1447333" y="14264"/>
                  </a:lnTo>
                  <a:lnTo>
                    <a:pt x="1493530" y="22153"/>
                  </a:lnTo>
                  <a:lnTo>
                    <a:pt x="1539137" y="31705"/>
                  </a:lnTo>
                  <a:lnTo>
                    <a:pt x="1584122" y="42888"/>
                  </a:lnTo>
                  <a:lnTo>
                    <a:pt x="1628452" y="55670"/>
                  </a:lnTo>
                  <a:lnTo>
                    <a:pt x="1672095" y="70018"/>
                  </a:lnTo>
                  <a:lnTo>
                    <a:pt x="1715018" y="85900"/>
                  </a:lnTo>
                  <a:lnTo>
                    <a:pt x="1757188" y="103282"/>
                  </a:lnTo>
                  <a:lnTo>
                    <a:pt x="1798574" y="122133"/>
                  </a:lnTo>
                  <a:lnTo>
                    <a:pt x="1839142" y="142420"/>
                  </a:lnTo>
                  <a:lnTo>
                    <a:pt x="1878860" y="164111"/>
                  </a:lnTo>
                  <a:lnTo>
                    <a:pt x="1917695" y="187172"/>
                  </a:lnTo>
                  <a:lnTo>
                    <a:pt x="1955615" y="211571"/>
                  </a:lnTo>
                  <a:lnTo>
                    <a:pt x="1992588" y="237277"/>
                  </a:lnTo>
                  <a:lnTo>
                    <a:pt x="2028580" y="264255"/>
                  </a:lnTo>
                  <a:lnTo>
                    <a:pt x="2063559" y="292474"/>
                  </a:lnTo>
                  <a:lnTo>
                    <a:pt x="2097493" y="321901"/>
                  </a:lnTo>
                  <a:lnTo>
                    <a:pt x="2130349" y="352504"/>
                  </a:lnTo>
                  <a:lnTo>
                    <a:pt x="2162095" y="384250"/>
                  </a:lnTo>
                  <a:lnTo>
                    <a:pt x="2192698" y="417106"/>
                  </a:lnTo>
                  <a:lnTo>
                    <a:pt x="2222125" y="451040"/>
                  </a:lnTo>
                  <a:lnTo>
                    <a:pt x="2250344" y="486019"/>
                  </a:lnTo>
                  <a:lnTo>
                    <a:pt x="2277322" y="522011"/>
                  </a:lnTo>
                  <a:lnTo>
                    <a:pt x="2303028" y="558984"/>
                  </a:lnTo>
                  <a:lnTo>
                    <a:pt x="2327427" y="596904"/>
                  </a:lnTo>
                  <a:lnTo>
                    <a:pt x="2350488" y="635739"/>
                  </a:lnTo>
                  <a:lnTo>
                    <a:pt x="2372179" y="675457"/>
                  </a:lnTo>
                  <a:lnTo>
                    <a:pt x="2392466" y="716025"/>
                  </a:lnTo>
                  <a:lnTo>
                    <a:pt x="2411317" y="757411"/>
                  </a:lnTo>
                  <a:lnTo>
                    <a:pt x="2428699" y="799581"/>
                  </a:lnTo>
                  <a:lnTo>
                    <a:pt x="2444581" y="842504"/>
                  </a:lnTo>
                  <a:lnTo>
                    <a:pt x="2458929" y="886147"/>
                  </a:lnTo>
                  <a:lnTo>
                    <a:pt x="2471711" y="930477"/>
                  </a:lnTo>
                  <a:lnTo>
                    <a:pt x="2482894" y="975462"/>
                  </a:lnTo>
                  <a:lnTo>
                    <a:pt x="2492446" y="1021069"/>
                  </a:lnTo>
                  <a:lnTo>
                    <a:pt x="2500335" y="1067266"/>
                  </a:lnTo>
                  <a:lnTo>
                    <a:pt x="2506527" y="1114020"/>
                  </a:lnTo>
                  <a:lnTo>
                    <a:pt x="2510990" y="1161299"/>
                  </a:lnTo>
                  <a:lnTo>
                    <a:pt x="2513692" y="1209069"/>
                  </a:lnTo>
                  <a:lnTo>
                    <a:pt x="2514600" y="1257300"/>
                  </a:lnTo>
                  <a:lnTo>
                    <a:pt x="2513692" y="1305530"/>
                  </a:lnTo>
                  <a:lnTo>
                    <a:pt x="2510990" y="1353300"/>
                  </a:lnTo>
                  <a:lnTo>
                    <a:pt x="2506527" y="1400579"/>
                  </a:lnTo>
                  <a:lnTo>
                    <a:pt x="2500335" y="1447333"/>
                  </a:lnTo>
                  <a:lnTo>
                    <a:pt x="2492446" y="1493530"/>
                  </a:lnTo>
                  <a:lnTo>
                    <a:pt x="2482894" y="1539137"/>
                  </a:lnTo>
                  <a:lnTo>
                    <a:pt x="2471711" y="1584122"/>
                  </a:lnTo>
                  <a:lnTo>
                    <a:pt x="2458929" y="1628452"/>
                  </a:lnTo>
                  <a:lnTo>
                    <a:pt x="2444581" y="1672095"/>
                  </a:lnTo>
                  <a:lnTo>
                    <a:pt x="2428699" y="1715018"/>
                  </a:lnTo>
                  <a:lnTo>
                    <a:pt x="2411317" y="1757188"/>
                  </a:lnTo>
                  <a:lnTo>
                    <a:pt x="2392466" y="1798574"/>
                  </a:lnTo>
                  <a:lnTo>
                    <a:pt x="2372179" y="1839142"/>
                  </a:lnTo>
                  <a:lnTo>
                    <a:pt x="2350488" y="1878860"/>
                  </a:lnTo>
                  <a:lnTo>
                    <a:pt x="2327427" y="1917695"/>
                  </a:lnTo>
                  <a:lnTo>
                    <a:pt x="2303028" y="1955615"/>
                  </a:lnTo>
                  <a:lnTo>
                    <a:pt x="2277322" y="1992588"/>
                  </a:lnTo>
                  <a:lnTo>
                    <a:pt x="2250344" y="2028580"/>
                  </a:lnTo>
                  <a:lnTo>
                    <a:pt x="2222125" y="2063559"/>
                  </a:lnTo>
                  <a:lnTo>
                    <a:pt x="2192698" y="2097493"/>
                  </a:lnTo>
                  <a:lnTo>
                    <a:pt x="2162095" y="2130349"/>
                  </a:lnTo>
                  <a:lnTo>
                    <a:pt x="2130349" y="2162095"/>
                  </a:lnTo>
                  <a:lnTo>
                    <a:pt x="2097493" y="2192698"/>
                  </a:lnTo>
                  <a:lnTo>
                    <a:pt x="2063559" y="2222125"/>
                  </a:lnTo>
                  <a:lnTo>
                    <a:pt x="2028580" y="2250344"/>
                  </a:lnTo>
                  <a:lnTo>
                    <a:pt x="1992588" y="2277322"/>
                  </a:lnTo>
                  <a:lnTo>
                    <a:pt x="1955615" y="2303028"/>
                  </a:lnTo>
                  <a:lnTo>
                    <a:pt x="1917695" y="2327427"/>
                  </a:lnTo>
                  <a:lnTo>
                    <a:pt x="1878860" y="2350488"/>
                  </a:lnTo>
                  <a:lnTo>
                    <a:pt x="1839142" y="2372179"/>
                  </a:lnTo>
                  <a:lnTo>
                    <a:pt x="1798574" y="2392466"/>
                  </a:lnTo>
                  <a:lnTo>
                    <a:pt x="1757188" y="2411317"/>
                  </a:lnTo>
                  <a:lnTo>
                    <a:pt x="1715018" y="2428699"/>
                  </a:lnTo>
                  <a:lnTo>
                    <a:pt x="1672095" y="2444581"/>
                  </a:lnTo>
                  <a:lnTo>
                    <a:pt x="1628452" y="2458929"/>
                  </a:lnTo>
                  <a:lnTo>
                    <a:pt x="1584122" y="2471711"/>
                  </a:lnTo>
                  <a:lnTo>
                    <a:pt x="1539137" y="2482894"/>
                  </a:lnTo>
                  <a:lnTo>
                    <a:pt x="1493530" y="2492446"/>
                  </a:lnTo>
                  <a:lnTo>
                    <a:pt x="1447333" y="2500335"/>
                  </a:lnTo>
                  <a:lnTo>
                    <a:pt x="1400579" y="2506527"/>
                  </a:lnTo>
                  <a:lnTo>
                    <a:pt x="1353300" y="2510990"/>
                  </a:lnTo>
                  <a:lnTo>
                    <a:pt x="1305530" y="2513692"/>
                  </a:lnTo>
                  <a:lnTo>
                    <a:pt x="1257300" y="2514600"/>
                  </a:lnTo>
                  <a:lnTo>
                    <a:pt x="1209073" y="2513692"/>
                  </a:lnTo>
                  <a:lnTo>
                    <a:pt x="1161305" y="2510990"/>
                  </a:lnTo>
                  <a:lnTo>
                    <a:pt x="1114029" y="2506527"/>
                  </a:lnTo>
                  <a:lnTo>
                    <a:pt x="1067278" y="2500335"/>
                  </a:lnTo>
                  <a:lnTo>
                    <a:pt x="1021083" y="2492446"/>
                  </a:lnTo>
                  <a:lnTo>
                    <a:pt x="975478" y="2482894"/>
                  </a:lnTo>
                  <a:lnTo>
                    <a:pt x="930495" y="2471711"/>
                  </a:lnTo>
                  <a:lnTo>
                    <a:pt x="886166" y="2458929"/>
                  </a:lnTo>
                  <a:lnTo>
                    <a:pt x="842524" y="2444581"/>
                  </a:lnTo>
                  <a:lnTo>
                    <a:pt x="799602" y="2428699"/>
                  </a:lnTo>
                  <a:lnTo>
                    <a:pt x="757432" y="2411317"/>
                  </a:lnTo>
                  <a:lnTo>
                    <a:pt x="716047" y="2392466"/>
                  </a:lnTo>
                  <a:lnTo>
                    <a:pt x="675480" y="2372179"/>
                  </a:lnTo>
                  <a:lnTo>
                    <a:pt x="635762" y="2350488"/>
                  </a:lnTo>
                  <a:lnTo>
                    <a:pt x="596927" y="2327427"/>
                  </a:lnTo>
                  <a:lnTo>
                    <a:pt x="559006" y="2303028"/>
                  </a:lnTo>
                  <a:lnTo>
                    <a:pt x="522033" y="2277322"/>
                  </a:lnTo>
                  <a:lnTo>
                    <a:pt x="486041" y="2250344"/>
                  </a:lnTo>
                  <a:lnTo>
                    <a:pt x="451061" y="2222125"/>
                  </a:lnTo>
                  <a:lnTo>
                    <a:pt x="417126" y="2192698"/>
                  </a:lnTo>
                  <a:lnTo>
                    <a:pt x="384269" y="2162095"/>
                  </a:lnTo>
                  <a:lnTo>
                    <a:pt x="352523" y="2130349"/>
                  </a:lnTo>
                  <a:lnTo>
                    <a:pt x="321919" y="2097493"/>
                  </a:lnTo>
                  <a:lnTo>
                    <a:pt x="292491" y="2063559"/>
                  </a:lnTo>
                  <a:lnTo>
                    <a:pt x="264271" y="2028580"/>
                  </a:lnTo>
                  <a:lnTo>
                    <a:pt x="237291" y="1992588"/>
                  </a:lnTo>
                  <a:lnTo>
                    <a:pt x="211585" y="1955615"/>
                  </a:lnTo>
                  <a:lnTo>
                    <a:pt x="187184" y="1917695"/>
                  </a:lnTo>
                  <a:lnTo>
                    <a:pt x="164122" y="1878860"/>
                  </a:lnTo>
                  <a:lnTo>
                    <a:pt x="142430" y="1839142"/>
                  </a:lnTo>
                  <a:lnTo>
                    <a:pt x="122142" y="1798574"/>
                  </a:lnTo>
                  <a:lnTo>
                    <a:pt x="103290" y="1757188"/>
                  </a:lnTo>
                  <a:lnTo>
                    <a:pt x="85906" y="1715018"/>
                  </a:lnTo>
                  <a:lnTo>
                    <a:pt x="70023" y="1672095"/>
                  </a:lnTo>
                  <a:lnTo>
                    <a:pt x="55674" y="1628452"/>
                  </a:lnTo>
                  <a:lnTo>
                    <a:pt x="42891" y="1584122"/>
                  </a:lnTo>
                  <a:lnTo>
                    <a:pt x="31707" y="1539137"/>
                  </a:lnTo>
                  <a:lnTo>
                    <a:pt x="22154" y="1493530"/>
                  </a:lnTo>
                  <a:lnTo>
                    <a:pt x="14265" y="1447333"/>
                  </a:lnTo>
                  <a:lnTo>
                    <a:pt x="8073" y="1400579"/>
                  </a:lnTo>
                  <a:lnTo>
                    <a:pt x="3609" y="1353300"/>
                  </a:lnTo>
                  <a:lnTo>
                    <a:pt x="907" y="1305530"/>
                  </a:lnTo>
                  <a:lnTo>
                    <a:pt x="0" y="1257300"/>
                  </a:lnTo>
                  <a:close/>
                </a:path>
              </a:pathLst>
            </a:custGeom>
            <a:ln w="127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676400"/>
              <a:ext cx="3962400" cy="1143000"/>
            </a:xfrm>
            <a:custGeom>
              <a:avLst/>
              <a:gdLst/>
              <a:ahLst/>
              <a:cxnLst/>
              <a:rect l="l" t="t" r="r" b="b"/>
              <a:pathLst>
                <a:path w="3962400" h="1143000">
                  <a:moveTo>
                    <a:pt x="0" y="1143000"/>
                  </a:moveTo>
                  <a:lnTo>
                    <a:pt x="3962400" y="1143000"/>
                  </a:lnTo>
                  <a:lnTo>
                    <a:pt x="3962400" y="0"/>
                  </a:lnTo>
                  <a:lnTo>
                    <a:pt x="0" y="0"/>
                  </a:lnTo>
                  <a:lnTo>
                    <a:pt x="0" y="1143000"/>
                  </a:lnTo>
                  <a:close/>
                </a:path>
              </a:pathLst>
            </a:custGeom>
            <a:solidFill>
              <a:srgbClr val="9AAC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0" y="1676400"/>
              <a:ext cx="4724400" cy="1143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09600" y="1524000"/>
              <a:ext cx="228600" cy="1449705"/>
            </a:xfrm>
            <a:custGeom>
              <a:avLst/>
              <a:gdLst/>
              <a:ahLst/>
              <a:cxnLst/>
              <a:rect l="l" t="t" r="r" b="b"/>
              <a:pathLst>
                <a:path w="228600" h="1449705">
                  <a:moveTo>
                    <a:pt x="228600" y="1449451"/>
                  </a:moveTo>
                  <a:lnTo>
                    <a:pt x="0" y="1449451"/>
                  </a:lnTo>
                  <a:lnTo>
                    <a:pt x="0" y="0"/>
                  </a:lnTo>
                  <a:lnTo>
                    <a:pt x="228600" y="0"/>
                  </a:lnTo>
                </a:path>
              </a:pathLst>
            </a:custGeom>
            <a:ln w="76200">
              <a:solidFill>
                <a:srgbClr val="3721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48600" y="1209675"/>
              <a:ext cx="262255" cy="1371600"/>
            </a:xfrm>
            <a:custGeom>
              <a:avLst/>
              <a:gdLst/>
              <a:ahLst/>
              <a:cxnLst/>
              <a:rect l="l" t="t" r="r" b="b"/>
              <a:pathLst>
                <a:path w="262254" h="1371600">
                  <a:moveTo>
                    <a:pt x="0" y="0"/>
                  </a:moveTo>
                  <a:lnTo>
                    <a:pt x="262000" y="0"/>
                  </a:lnTo>
                  <a:lnTo>
                    <a:pt x="262000" y="1371600"/>
                  </a:lnTo>
                  <a:lnTo>
                    <a:pt x="0" y="1371600"/>
                  </a:lnTo>
                </a:path>
              </a:pathLst>
            </a:custGeom>
            <a:ln w="76200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51175" y="324807"/>
            <a:ext cx="5701665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450" spc="-4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4735" y="4038676"/>
            <a:ext cx="7469505" cy="1928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800000"/>
                </a:solidFill>
                <a:latin typeface="Arial"/>
                <a:cs typeface="Arial"/>
              </a:rPr>
              <a:t>Prof.</a:t>
            </a:r>
            <a:r>
              <a:rPr sz="32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00000"/>
                </a:solidFill>
                <a:latin typeface="Arial"/>
                <a:cs typeface="Arial"/>
              </a:rPr>
              <a:t>(Dr.)</a:t>
            </a:r>
            <a:r>
              <a:rPr sz="32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800000"/>
                </a:solidFill>
                <a:latin typeface="Arial"/>
                <a:cs typeface="Arial"/>
              </a:rPr>
              <a:t>A. K.</a:t>
            </a:r>
            <a:r>
              <a:rPr sz="3200" b="1" spc="-5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00000"/>
                </a:solidFill>
                <a:latin typeface="Arial"/>
                <a:cs typeface="Arial"/>
              </a:rPr>
              <a:t>Keshari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400" b="1" spc="-10" dirty="0">
                <a:latin typeface="Arial"/>
                <a:cs typeface="Arial"/>
              </a:rPr>
              <a:t>Professor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dirty="0">
                <a:latin typeface="Arial MT"/>
                <a:cs typeface="Arial MT"/>
              </a:rPr>
              <a:t>Department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Civil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Engineering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 MT"/>
                <a:cs typeface="Arial MT"/>
              </a:rPr>
              <a:t>Indian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Institute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Technology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Delhi, Hauz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Khas,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New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Delhi 110016, </a:t>
            </a:r>
            <a:r>
              <a:rPr sz="1800" spc="-10" dirty="0">
                <a:latin typeface="Arial MT"/>
                <a:cs typeface="Arial MT"/>
              </a:rPr>
              <a:t>India </a:t>
            </a:r>
            <a:r>
              <a:rPr sz="1800" dirty="0">
                <a:latin typeface="Arial MT"/>
                <a:cs typeface="Arial MT"/>
              </a:rPr>
              <a:t>Phone: +91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26591236,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Fax: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+91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26581117,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Cell: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+91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8860025845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1730"/>
              </a:lnSpc>
            </a:pPr>
            <a:r>
              <a:rPr sz="1800" spc="-10" dirty="0">
                <a:latin typeface="Arial MT"/>
                <a:cs typeface="Arial MT"/>
              </a:rPr>
              <a:t>E-</a:t>
            </a:r>
            <a:r>
              <a:rPr sz="1800" dirty="0">
                <a:latin typeface="Arial MT"/>
                <a:cs typeface="Arial MT"/>
              </a:rPr>
              <a:t>mail: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u="sng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Arial MT"/>
                <a:cs typeface="Arial MT"/>
                <a:hlinkClick r:id="rId3"/>
              </a:rPr>
              <a:t>akeshari@civil.iitd.ac.in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u="sng" spc="-10" dirty="0">
                <a:solidFill>
                  <a:srgbClr val="666699"/>
                </a:solidFill>
                <a:uFill>
                  <a:solidFill>
                    <a:srgbClr val="666699"/>
                  </a:solidFill>
                </a:uFill>
                <a:latin typeface="Arial MT"/>
                <a:cs typeface="Arial MT"/>
                <a:hlinkClick r:id="rId4"/>
              </a:rPr>
              <a:t>keshariak19@gmail.com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8469" y="1626870"/>
            <a:ext cx="8263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DIGITALIZATION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MONITORING: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666"/>
                </a:solidFill>
                <a:latin typeface="Calibri"/>
                <a:cs typeface="Calibri"/>
              </a:rPr>
              <a:t>UTILIZING</a:t>
            </a:r>
            <a:r>
              <a:rPr sz="2400" spc="-6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6666"/>
                </a:solidFill>
                <a:latin typeface="Calibri"/>
                <a:cs typeface="Calibri"/>
              </a:rPr>
              <a:t>IoT,</a:t>
            </a:r>
            <a:r>
              <a:rPr sz="2400" spc="-5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6666"/>
                </a:solidFill>
                <a:latin typeface="Calibri"/>
                <a:cs typeface="Calibri"/>
              </a:rPr>
              <a:t>AI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8469" y="1992629"/>
            <a:ext cx="83959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AND</a:t>
            </a:r>
            <a:r>
              <a:rPr sz="2400" b="1" spc="-4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DIGITAL</a:t>
            </a:r>
            <a:r>
              <a:rPr sz="2400" b="1" spc="-2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TWINS</a:t>
            </a:r>
            <a:r>
              <a:rPr sz="2400" b="1" spc="-3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FOR</a:t>
            </a:r>
            <a:r>
              <a:rPr sz="2400" b="1" spc="-2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PREDICTIVE</a:t>
            </a:r>
            <a:r>
              <a:rPr sz="2400" b="1" spc="-2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WATER</a:t>
            </a:r>
            <a:r>
              <a:rPr sz="2400" b="1" spc="-2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MANAGEMENT</a:t>
            </a:r>
            <a:r>
              <a:rPr sz="2400" b="1" spc="-4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666"/>
                </a:solidFill>
                <a:latin typeface="Calibri"/>
                <a:cs typeface="Calibri"/>
              </a:rPr>
              <a:t>AND </a:t>
            </a: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REAL</a:t>
            </a:r>
            <a:r>
              <a:rPr sz="2400" b="1" spc="-5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TIME</a:t>
            </a:r>
            <a:r>
              <a:rPr sz="2400" b="1" spc="-3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OPTIMIZATION</a:t>
            </a:r>
            <a:r>
              <a:rPr sz="2400" b="1" spc="-30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OF</a:t>
            </a:r>
            <a:r>
              <a:rPr sz="2400" b="1" spc="-3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666"/>
                </a:solidFill>
                <a:latin typeface="Calibri"/>
                <a:cs typeface="Calibri"/>
              </a:rPr>
              <a:t>PLANT</a:t>
            </a:r>
            <a:r>
              <a:rPr sz="2400" b="1" spc="-45" dirty="0">
                <a:solidFill>
                  <a:srgbClr val="00666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666"/>
                </a:solidFill>
                <a:latin typeface="Calibri"/>
                <a:cs typeface="Calibri"/>
              </a:rPr>
              <a:t>OPERATIONS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99" y="148306"/>
            <a:ext cx="533590" cy="52655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2</a:t>
            </a:fld>
            <a:r>
              <a:rPr spc="-20" dirty="0"/>
              <a:t>/30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Artificial</a:t>
            </a:r>
            <a:r>
              <a:rPr sz="2800" spc="-114" dirty="0"/>
              <a:t> </a:t>
            </a:r>
            <a:r>
              <a:rPr sz="2800" spc="-10" dirty="0"/>
              <a:t>Intelligence/Machine</a:t>
            </a:r>
            <a:r>
              <a:rPr sz="2800" spc="-80" dirty="0"/>
              <a:t> </a:t>
            </a:r>
            <a:r>
              <a:rPr sz="2800" spc="-10" dirty="0"/>
              <a:t>Learning Algorithms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472173" y="1503680"/>
            <a:ext cx="8367395" cy="4570095"/>
            <a:chOff x="472173" y="1503680"/>
            <a:chExt cx="8367395" cy="457009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173" y="1503680"/>
              <a:ext cx="4267200" cy="22764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4912" y="3795636"/>
              <a:ext cx="4844288" cy="227774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213350" y="1510410"/>
            <a:ext cx="3533140" cy="167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b="1" dirty="0">
                <a:latin typeface="Calibri"/>
                <a:cs typeface="Calibri"/>
              </a:rPr>
              <a:t>FCC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impervious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surface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obtained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part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New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Delhi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city</a:t>
            </a:r>
            <a:r>
              <a:rPr sz="1800" b="1" spc="-10" dirty="0">
                <a:latin typeface="Calibri"/>
                <a:cs typeface="Calibri"/>
              </a:rPr>
              <a:t> derived </a:t>
            </a: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Landsat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image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using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rule </a:t>
            </a:r>
            <a:r>
              <a:rPr sz="1800" b="1" dirty="0">
                <a:latin typeface="Calibri"/>
                <a:cs typeface="Calibri"/>
              </a:rPr>
              <a:t>based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spectral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unmixing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algorithm </a:t>
            </a:r>
            <a:r>
              <a:rPr sz="1800" b="1" dirty="0">
                <a:latin typeface="Calibri"/>
                <a:cs typeface="Calibri"/>
              </a:rPr>
              <a:t>(modified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after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Patidar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Keshari 2020)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0829" y="4155389"/>
            <a:ext cx="3417570" cy="16751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800" b="1" dirty="0">
                <a:latin typeface="Calibri"/>
                <a:cs typeface="Calibri"/>
              </a:rPr>
              <a:t>Land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cover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changes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because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5" dirty="0">
                <a:latin typeface="Calibri"/>
                <a:cs typeface="Calibri"/>
              </a:rPr>
              <a:t> the </a:t>
            </a:r>
            <a:r>
              <a:rPr sz="1800" b="1" dirty="0">
                <a:latin typeface="Calibri"/>
                <a:cs typeface="Calibri"/>
              </a:rPr>
              <a:t>construction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activity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derived </a:t>
            </a:r>
            <a:r>
              <a:rPr sz="1800" b="1" dirty="0">
                <a:latin typeface="Calibri"/>
                <a:cs typeface="Calibri"/>
              </a:rPr>
              <a:t>using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recurrent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neural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network </a:t>
            </a:r>
            <a:r>
              <a:rPr sz="1800" b="1" dirty="0">
                <a:latin typeface="Calibri"/>
                <a:cs typeface="Calibri"/>
              </a:rPr>
              <a:t>(RNN)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based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deep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learning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from </a:t>
            </a:r>
            <a:r>
              <a:rPr sz="1800" b="1" spc="-10" dirty="0">
                <a:latin typeface="Calibri"/>
                <a:cs typeface="Calibri"/>
              </a:rPr>
              <a:t>satellite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image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sequences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(modified </a:t>
            </a:r>
            <a:r>
              <a:rPr sz="1800" b="1" dirty="0">
                <a:latin typeface="Calibri"/>
                <a:cs typeface="Calibri"/>
              </a:rPr>
              <a:t>after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Lyu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et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al.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2017)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24250" y="1490980"/>
            <a:ext cx="1649730" cy="3456304"/>
            <a:chOff x="3524250" y="1490980"/>
            <a:chExt cx="1649730" cy="3456304"/>
          </a:xfrm>
        </p:grpSpPr>
        <p:sp>
          <p:nvSpPr>
            <p:cNvPr id="10" name="object 10"/>
            <p:cNvSpPr/>
            <p:nvPr/>
          </p:nvSpPr>
          <p:spPr>
            <a:xfrm>
              <a:off x="4739386" y="1503680"/>
              <a:ext cx="421640" cy="627380"/>
            </a:xfrm>
            <a:custGeom>
              <a:avLst/>
              <a:gdLst/>
              <a:ahLst/>
              <a:cxnLst/>
              <a:rect l="l" t="t" r="r" b="b"/>
              <a:pathLst>
                <a:path w="421639" h="627380">
                  <a:moveTo>
                    <a:pt x="210692" y="0"/>
                  </a:moveTo>
                  <a:lnTo>
                    <a:pt x="0" y="313563"/>
                  </a:lnTo>
                  <a:lnTo>
                    <a:pt x="210692" y="627253"/>
                  </a:lnTo>
                  <a:lnTo>
                    <a:pt x="210692" y="470408"/>
                  </a:lnTo>
                  <a:lnTo>
                    <a:pt x="421386" y="470408"/>
                  </a:lnTo>
                  <a:lnTo>
                    <a:pt x="421386" y="156718"/>
                  </a:lnTo>
                  <a:lnTo>
                    <a:pt x="210692" y="156718"/>
                  </a:lnTo>
                  <a:lnTo>
                    <a:pt x="21069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39386" y="1503680"/>
              <a:ext cx="421640" cy="627380"/>
            </a:xfrm>
            <a:custGeom>
              <a:avLst/>
              <a:gdLst/>
              <a:ahLst/>
              <a:cxnLst/>
              <a:rect l="l" t="t" r="r" b="b"/>
              <a:pathLst>
                <a:path w="421639" h="627380">
                  <a:moveTo>
                    <a:pt x="0" y="313563"/>
                  </a:moveTo>
                  <a:lnTo>
                    <a:pt x="210692" y="0"/>
                  </a:lnTo>
                  <a:lnTo>
                    <a:pt x="210692" y="156718"/>
                  </a:lnTo>
                  <a:lnTo>
                    <a:pt x="421386" y="156718"/>
                  </a:lnTo>
                  <a:lnTo>
                    <a:pt x="421386" y="470408"/>
                  </a:lnTo>
                  <a:lnTo>
                    <a:pt x="210692" y="470408"/>
                  </a:lnTo>
                  <a:lnTo>
                    <a:pt x="210692" y="627253"/>
                  </a:lnTo>
                  <a:lnTo>
                    <a:pt x="0" y="313563"/>
                  </a:lnTo>
                  <a:close/>
                </a:path>
              </a:pathLst>
            </a:custGeom>
            <a:ln w="25400">
              <a:solidFill>
                <a:srgbClr val="00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36950" y="4449953"/>
              <a:ext cx="457200" cy="485140"/>
            </a:xfrm>
            <a:custGeom>
              <a:avLst/>
              <a:gdLst/>
              <a:ahLst/>
              <a:cxnLst/>
              <a:rect l="l" t="t" r="r" b="b"/>
              <a:pathLst>
                <a:path w="457200" h="485139">
                  <a:moveTo>
                    <a:pt x="228600" y="0"/>
                  </a:moveTo>
                  <a:lnTo>
                    <a:pt x="228600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228600" y="363474"/>
                  </a:lnTo>
                  <a:lnTo>
                    <a:pt x="228600" y="484632"/>
                  </a:lnTo>
                  <a:lnTo>
                    <a:pt x="457200" y="242316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36950" y="4449953"/>
              <a:ext cx="457200" cy="485140"/>
            </a:xfrm>
            <a:custGeom>
              <a:avLst/>
              <a:gdLst/>
              <a:ahLst/>
              <a:cxnLst/>
              <a:rect l="l" t="t" r="r" b="b"/>
              <a:pathLst>
                <a:path w="457200" h="485139">
                  <a:moveTo>
                    <a:pt x="0" y="121158"/>
                  </a:moveTo>
                  <a:lnTo>
                    <a:pt x="228600" y="121158"/>
                  </a:lnTo>
                  <a:lnTo>
                    <a:pt x="228600" y="0"/>
                  </a:lnTo>
                  <a:lnTo>
                    <a:pt x="457200" y="242316"/>
                  </a:lnTo>
                  <a:lnTo>
                    <a:pt x="228600" y="484632"/>
                  </a:lnTo>
                  <a:lnTo>
                    <a:pt x="228600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5400">
              <a:solidFill>
                <a:srgbClr val="00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044064" y="6291653"/>
            <a:ext cx="505396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Power-Gen</a:t>
            </a:r>
            <a:r>
              <a:rPr sz="1100" b="1" spc="-6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1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2026,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New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Delhi,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1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Excellence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pc="-10" dirty="0"/>
              <a:t>20</a:t>
            </a:fld>
            <a:r>
              <a:rPr spc="-10" dirty="0"/>
              <a:t>/30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6992" y="561213"/>
            <a:ext cx="76536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990000"/>
                </a:solidFill>
              </a:rPr>
              <a:t>Land</a:t>
            </a:r>
            <a:r>
              <a:rPr sz="2000" spc="-35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Cover</a:t>
            </a:r>
            <a:r>
              <a:rPr sz="2000" spc="-30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Fraction</a:t>
            </a:r>
            <a:r>
              <a:rPr sz="2000" spc="-70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Maps:</a:t>
            </a:r>
            <a:r>
              <a:rPr sz="2000" spc="-55" dirty="0">
                <a:solidFill>
                  <a:srgbClr val="990000"/>
                </a:solidFill>
              </a:rPr>
              <a:t> </a:t>
            </a:r>
            <a:r>
              <a:rPr sz="2000" spc="-10" dirty="0">
                <a:solidFill>
                  <a:srgbClr val="990000"/>
                </a:solidFill>
              </a:rPr>
              <a:t>Sub-</a:t>
            </a:r>
            <a:r>
              <a:rPr sz="2000" dirty="0">
                <a:solidFill>
                  <a:srgbClr val="990000"/>
                </a:solidFill>
              </a:rPr>
              <a:t>pixel</a:t>
            </a:r>
            <a:r>
              <a:rPr sz="2000" spc="-60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Land</a:t>
            </a:r>
            <a:r>
              <a:rPr sz="2000" spc="-45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Cover</a:t>
            </a:r>
            <a:r>
              <a:rPr sz="2000" spc="-30" dirty="0">
                <a:solidFill>
                  <a:srgbClr val="990000"/>
                </a:solidFill>
              </a:rPr>
              <a:t> </a:t>
            </a:r>
            <a:r>
              <a:rPr sz="2000" spc="-10" dirty="0">
                <a:solidFill>
                  <a:srgbClr val="990000"/>
                </a:solidFill>
              </a:rPr>
              <a:t>Estimation </a:t>
            </a:r>
            <a:r>
              <a:rPr sz="2000" dirty="0">
                <a:solidFill>
                  <a:srgbClr val="990000"/>
                </a:solidFill>
              </a:rPr>
              <a:t>using</a:t>
            </a:r>
            <a:r>
              <a:rPr sz="2000" spc="-45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various</a:t>
            </a:r>
            <a:r>
              <a:rPr sz="2000" spc="-40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Spectral</a:t>
            </a:r>
            <a:r>
              <a:rPr sz="2000" spc="-60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Mixture</a:t>
            </a:r>
            <a:r>
              <a:rPr sz="2000" spc="-60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Analysis</a:t>
            </a:r>
            <a:r>
              <a:rPr sz="2000" spc="-35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&amp;</a:t>
            </a:r>
            <a:r>
              <a:rPr sz="2000" spc="-25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Multiple</a:t>
            </a:r>
            <a:r>
              <a:rPr sz="2000" spc="-65" dirty="0">
                <a:solidFill>
                  <a:srgbClr val="990000"/>
                </a:solidFill>
              </a:rPr>
              <a:t> </a:t>
            </a:r>
            <a:r>
              <a:rPr sz="2000" spc="-10" dirty="0">
                <a:solidFill>
                  <a:srgbClr val="990000"/>
                </a:solidFill>
              </a:rPr>
              <a:t>Endmember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099" y="1380363"/>
            <a:ext cx="5410200" cy="48839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22944" y="1722553"/>
            <a:ext cx="222885" cy="7905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spc="-10" dirty="0">
                <a:latin typeface="Times New Roman"/>
                <a:cs typeface="Times New Roman"/>
              </a:rPr>
              <a:t>Vegetation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2944" y="3564650"/>
            <a:ext cx="222885" cy="1841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spc="-25" dirty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2944" y="5227615"/>
            <a:ext cx="222885" cy="3149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30"/>
              </a:lnSpc>
            </a:pPr>
            <a:r>
              <a:rPr sz="1400" spc="-20" dirty="0">
                <a:latin typeface="Times New Roman"/>
                <a:cs typeface="Times New Roman"/>
              </a:rPr>
              <a:t>Soil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5338" y="1176604"/>
            <a:ext cx="90614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Times New Roman"/>
                <a:cs typeface="Times New Roman"/>
              </a:rPr>
              <a:t>PNMESMA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0655" y="1238503"/>
            <a:ext cx="40938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7770" algn="l"/>
                <a:tab pos="3467100" algn="l"/>
              </a:tabLst>
            </a:pPr>
            <a:r>
              <a:rPr sz="2100" spc="-15" baseline="1984" dirty="0">
                <a:latin typeface="Times New Roman"/>
                <a:cs typeface="Times New Roman"/>
              </a:rPr>
              <a:t>MESMA</a:t>
            </a:r>
            <a:r>
              <a:rPr sz="2100" baseline="1984" dirty="0">
                <a:latin typeface="Times New Roman"/>
                <a:cs typeface="Times New Roman"/>
              </a:rPr>
              <a:t>	</a:t>
            </a:r>
            <a:r>
              <a:rPr sz="2100" spc="-30" baseline="3968" dirty="0">
                <a:latin typeface="Times New Roman"/>
                <a:cs typeface="Times New Roman"/>
              </a:rPr>
              <a:t>NSMA</a:t>
            </a:r>
            <a:r>
              <a:rPr sz="2100" baseline="3968" dirty="0">
                <a:latin typeface="Times New Roman"/>
                <a:cs typeface="Times New Roman"/>
              </a:rPr>
              <a:t>	</a:t>
            </a:r>
            <a:r>
              <a:rPr sz="1400" spc="-10" dirty="0">
                <a:latin typeface="Times New Roman"/>
                <a:cs typeface="Times New Roman"/>
              </a:rPr>
              <a:t>SASMA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35677" y="5686742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4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62959" y="5686742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4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83332" y="5686742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4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05661" y="5686742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4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06927" y="3334080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4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1419" y="3327222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4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72564" y="3334080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4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73370" y="3327222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4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03826" y="2513660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4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52063" y="2513660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4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6748" y="2517597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4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76730" y="2513660"/>
            <a:ext cx="164465" cy="114935"/>
          </a:xfrm>
          <a:custGeom>
            <a:avLst/>
            <a:gdLst/>
            <a:ahLst/>
            <a:cxnLst/>
            <a:rect l="l" t="t" r="r" b="b"/>
            <a:pathLst>
              <a:path w="164465" h="114935">
                <a:moveTo>
                  <a:pt x="0" y="114858"/>
                </a:moveTo>
                <a:lnTo>
                  <a:pt x="164261" y="114858"/>
                </a:lnTo>
                <a:lnTo>
                  <a:pt x="164261" y="0"/>
                </a:lnTo>
                <a:lnTo>
                  <a:pt x="0" y="0"/>
                </a:lnTo>
                <a:lnTo>
                  <a:pt x="0" y="114858"/>
                </a:lnTo>
                <a:close/>
              </a:path>
            </a:pathLst>
          </a:custGeom>
          <a:ln w="349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5299583" y="1392974"/>
            <a:ext cx="1573530" cy="4454525"/>
            <a:chOff x="5299583" y="1392974"/>
            <a:chExt cx="1573530" cy="4454525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04155" y="4605121"/>
              <a:ext cx="1568703" cy="124223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4155" y="3019793"/>
              <a:ext cx="1546225" cy="118390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99583" y="1392974"/>
              <a:ext cx="1548003" cy="118639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264911" y="5826658"/>
            <a:ext cx="16611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0855" marR="5080" indent="-47879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Google</a:t>
            </a:r>
            <a:r>
              <a:rPr sz="1400" b="1" spc="-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Earth</a:t>
            </a:r>
            <a:r>
              <a:rPr sz="14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images, </a:t>
            </a:r>
            <a:r>
              <a:rPr sz="1400" b="1" dirty="0">
                <a:solidFill>
                  <a:srgbClr val="6F2F9F"/>
                </a:solidFill>
                <a:latin typeface="Times New Roman"/>
                <a:cs typeface="Times New Roman"/>
              </a:rPr>
              <a:t>Oct</a:t>
            </a:r>
            <a:r>
              <a:rPr sz="1400" b="1" spc="-1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4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2006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92273" y="6291653"/>
            <a:ext cx="5053965" cy="349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6100" marR="5080" indent="-533400">
              <a:lnSpc>
                <a:spcPct val="100000"/>
              </a:lnSpc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Power-Gen</a:t>
            </a:r>
            <a:r>
              <a:rPr sz="1100" b="1" spc="-6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1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2026,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New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Delhi,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1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Excellence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pc="-10" dirty="0"/>
              <a:t>21</a:t>
            </a:fld>
            <a:r>
              <a:rPr spc="-10" dirty="0"/>
              <a:t>/30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999478" y="1462532"/>
            <a:ext cx="1800225" cy="478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2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MESMA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Multiple Endmember </a:t>
            </a:r>
            <a:r>
              <a:rPr sz="1800" dirty="0">
                <a:latin typeface="Calibri"/>
                <a:cs typeface="Calibri"/>
              </a:rPr>
              <a:t>Spectral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Mixture Analysis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NSMA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Normalized </a:t>
            </a:r>
            <a:r>
              <a:rPr sz="1800" dirty="0">
                <a:latin typeface="Calibri"/>
                <a:cs typeface="Calibri"/>
              </a:rPr>
              <a:t>Spectral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Mixture Analysis </a:t>
            </a:r>
            <a:r>
              <a:rPr sz="1800" b="1" dirty="0">
                <a:latin typeface="Calibri"/>
                <a:cs typeface="Calibri"/>
              </a:rPr>
              <a:t>PNMESMA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Pre-</a:t>
            </a:r>
            <a:endParaRPr sz="1800">
              <a:latin typeface="Calibri"/>
              <a:cs typeface="Calibri"/>
            </a:endParaRPr>
          </a:p>
          <a:p>
            <a:pPr marL="12700" marR="15367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screened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Normalized Multiple Endmember </a:t>
            </a:r>
            <a:r>
              <a:rPr sz="1800" dirty="0">
                <a:latin typeface="Calibri"/>
                <a:cs typeface="Calibri"/>
              </a:rPr>
              <a:t>Spectral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Analysis </a:t>
            </a:r>
            <a:r>
              <a:rPr sz="1800" b="1" dirty="0">
                <a:latin typeface="Calibri"/>
                <a:cs typeface="Calibri"/>
              </a:rPr>
              <a:t>SASMA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Spatially </a:t>
            </a:r>
            <a:r>
              <a:rPr sz="1800" dirty="0">
                <a:latin typeface="Calibri"/>
                <a:cs typeface="Calibri"/>
              </a:rPr>
              <a:t>Adaptive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Spectral </a:t>
            </a:r>
            <a:r>
              <a:rPr sz="1800" dirty="0">
                <a:latin typeface="Calibri"/>
                <a:cs typeface="Calibri"/>
              </a:rPr>
              <a:t>Mixture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Analysis</a:t>
            </a:r>
            <a:endParaRPr sz="1800">
              <a:latin typeface="Calibri"/>
              <a:cs typeface="Calibri"/>
            </a:endParaRPr>
          </a:p>
          <a:p>
            <a:pPr marL="12700" marR="133350">
              <a:lnSpc>
                <a:spcPct val="100000"/>
              </a:lnSpc>
              <a:spcBef>
                <a:spcPts val="55"/>
              </a:spcBef>
            </a:pPr>
            <a:r>
              <a:rPr sz="1200" dirty="0">
                <a:latin typeface="Calibri"/>
                <a:cs typeface="Calibri"/>
              </a:rPr>
              <a:t>(Source: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Patidar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Keshari, 2018)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536194"/>
            <a:ext cx="72923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990000"/>
                </a:solidFill>
              </a:rPr>
              <a:t>Ensemble</a:t>
            </a:r>
            <a:r>
              <a:rPr sz="2000" spc="-45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model:</a:t>
            </a:r>
            <a:r>
              <a:rPr sz="2000" spc="-40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Improving</a:t>
            </a:r>
            <a:r>
              <a:rPr sz="2000" spc="-25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sub-pixel</a:t>
            </a:r>
            <a:r>
              <a:rPr sz="2000" spc="-65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land</a:t>
            </a:r>
            <a:r>
              <a:rPr sz="2000" spc="-35" dirty="0">
                <a:solidFill>
                  <a:srgbClr val="990000"/>
                </a:solidFill>
              </a:rPr>
              <a:t> </a:t>
            </a:r>
            <a:r>
              <a:rPr sz="2000" dirty="0">
                <a:solidFill>
                  <a:srgbClr val="990000"/>
                </a:solidFill>
              </a:rPr>
              <a:t>cover</a:t>
            </a:r>
            <a:r>
              <a:rPr sz="2000" spc="-20" dirty="0">
                <a:solidFill>
                  <a:srgbClr val="990000"/>
                </a:solidFill>
              </a:rPr>
              <a:t> </a:t>
            </a:r>
            <a:r>
              <a:rPr sz="2000" spc="-10" dirty="0">
                <a:solidFill>
                  <a:srgbClr val="990000"/>
                </a:solidFill>
              </a:rPr>
              <a:t>estimation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917244" y="840994"/>
            <a:ext cx="76695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990000"/>
                </a:solidFill>
                <a:latin typeface="Arial"/>
                <a:cs typeface="Arial"/>
              </a:rPr>
              <a:t>using</a:t>
            </a:r>
            <a:r>
              <a:rPr sz="2000" b="1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90000"/>
                </a:solidFill>
                <a:latin typeface="Arial"/>
                <a:cs typeface="Arial"/>
              </a:rPr>
              <a:t>Bayesian</a:t>
            </a:r>
            <a:r>
              <a:rPr sz="2000" b="1" spc="-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90000"/>
                </a:solidFill>
                <a:latin typeface="Arial"/>
                <a:cs typeface="Arial"/>
              </a:rPr>
              <a:t>model</a:t>
            </a:r>
            <a:r>
              <a:rPr sz="2000" b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90000"/>
                </a:solidFill>
                <a:latin typeface="Arial"/>
                <a:cs typeface="Arial"/>
              </a:rPr>
              <a:t>averaging,</a:t>
            </a:r>
            <a:r>
              <a:rPr sz="2000" b="1" spc="-4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90000"/>
                </a:solidFill>
                <a:latin typeface="Arial"/>
                <a:cs typeface="Arial"/>
              </a:rPr>
              <a:t>spectral</a:t>
            </a:r>
            <a:r>
              <a:rPr sz="2000" b="1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90000"/>
                </a:solidFill>
                <a:latin typeface="Arial"/>
                <a:cs typeface="Arial"/>
              </a:rPr>
              <a:t>mixture</a:t>
            </a:r>
            <a:r>
              <a:rPr sz="2000" b="1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90000"/>
                </a:solidFill>
                <a:latin typeface="Arial"/>
                <a:cs typeface="Arial"/>
              </a:rPr>
              <a:t>analysis</a:t>
            </a:r>
            <a:r>
              <a:rPr sz="2000" b="1" spc="-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990000"/>
                </a:solidFill>
                <a:latin typeface="Arial"/>
                <a:cs typeface="Arial"/>
              </a:rPr>
              <a:t>and </a:t>
            </a:r>
            <a:r>
              <a:rPr sz="2000" b="1" dirty="0">
                <a:solidFill>
                  <a:srgbClr val="990000"/>
                </a:solidFill>
                <a:latin typeface="Arial"/>
                <a:cs typeface="Arial"/>
              </a:rPr>
              <a:t>machine</a:t>
            </a:r>
            <a:r>
              <a:rPr sz="2000" b="1" spc="-4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990000"/>
                </a:solidFill>
                <a:latin typeface="Arial"/>
                <a:cs typeface="Arial"/>
              </a:rPr>
              <a:t>learning</a:t>
            </a:r>
            <a:r>
              <a:rPr sz="2000" b="1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990000"/>
                </a:solidFill>
                <a:latin typeface="Arial"/>
                <a:cs typeface="Arial"/>
              </a:rPr>
              <a:t>techniques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3606" y="2112422"/>
            <a:ext cx="6212205" cy="4037965"/>
            <a:chOff x="553606" y="2112422"/>
            <a:chExt cx="6212205" cy="40379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606" y="2117804"/>
              <a:ext cx="2928114" cy="40323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7085" y="2112422"/>
              <a:ext cx="2928632" cy="403750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78136" y="2522340"/>
            <a:ext cx="165735" cy="5822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spc="-10" dirty="0">
                <a:latin typeface="Times New Roman"/>
                <a:cs typeface="Times New Roman"/>
              </a:rPr>
              <a:t>Vegetation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8136" y="4049781"/>
            <a:ext cx="165735" cy="1390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spc="-25" dirty="0">
                <a:latin typeface="Times New Roman"/>
                <a:cs typeface="Times New Roman"/>
              </a:rPr>
              <a:t>IS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948" y="5233073"/>
            <a:ext cx="165735" cy="229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90"/>
              </a:lnSpc>
            </a:pPr>
            <a:r>
              <a:rPr sz="1000" spc="-20" dirty="0">
                <a:latin typeface="Times New Roman"/>
                <a:cs typeface="Times New Roman"/>
              </a:rPr>
              <a:t>Soil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3963" y="1867916"/>
            <a:ext cx="2851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imes New Roman"/>
                <a:cs typeface="Times New Roman"/>
              </a:rPr>
              <a:t>MLP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2185" y="1877060"/>
            <a:ext cx="2165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imes New Roman"/>
                <a:cs typeface="Times New Roman"/>
              </a:rPr>
              <a:t>EM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25214" y="1870913"/>
            <a:ext cx="24180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579120" algn="l"/>
                <a:tab pos="1496060" algn="l"/>
                <a:tab pos="2188845" algn="l"/>
              </a:tabLst>
            </a:pPr>
            <a:r>
              <a:rPr sz="1500" spc="-37" baseline="5555" dirty="0">
                <a:latin typeface="Times New Roman"/>
                <a:cs typeface="Times New Roman"/>
              </a:rPr>
              <a:t>MLP</a:t>
            </a:r>
            <a:r>
              <a:rPr sz="1500" baseline="5555" dirty="0">
                <a:latin typeface="Times New Roman"/>
                <a:cs typeface="Times New Roman"/>
              </a:rPr>
              <a:t>	</a:t>
            </a:r>
            <a:r>
              <a:rPr sz="1000" spc="-10" dirty="0">
                <a:latin typeface="Times New Roman"/>
                <a:cs typeface="Times New Roman"/>
              </a:rPr>
              <a:t>PNMESMA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500" spc="-37" baseline="5555" dirty="0">
                <a:latin typeface="Times New Roman"/>
                <a:cs typeface="Times New Roman"/>
              </a:rPr>
              <a:t>SVR</a:t>
            </a:r>
            <a:r>
              <a:rPr sz="1500" baseline="5555" dirty="0">
                <a:latin typeface="Times New Roman"/>
                <a:cs typeface="Times New Roman"/>
              </a:rPr>
              <a:t>	</a:t>
            </a:r>
            <a:r>
              <a:rPr sz="1500" spc="-37" baseline="2777" dirty="0">
                <a:latin typeface="Times New Roman"/>
                <a:cs typeface="Times New Roman"/>
              </a:rPr>
              <a:t>EM</a:t>
            </a:r>
            <a:endParaRPr sz="1500" baseline="2777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98563" y="1605229"/>
            <a:ext cx="2945765" cy="274955"/>
            <a:chOff x="598563" y="1605229"/>
            <a:chExt cx="2945765" cy="274955"/>
          </a:xfrm>
        </p:grpSpPr>
        <p:sp>
          <p:nvSpPr>
            <p:cNvPr id="15" name="object 15"/>
            <p:cNvSpPr/>
            <p:nvPr/>
          </p:nvSpPr>
          <p:spPr>
            <a:xfrm>
              <a:off x="611263" y="1617929"/>
              <a:ext cx="2920365" cy="249554"/>
            </a:xfrm>
            <a:custGeom>
              <a:avLst/>
              <a:gdLst/>
              <a:ahLst/>
              <a:cxnLst/>
              <a:rect l="l" t="t" r="r" b="b"/>
              <a:pathLst>
                <a:path w="2920365" h="249555">
                  <a:moveTo>
                    <a:pt x="2920111" y="0"/>
                  </a:moveTo>
                  <a:lnTo>
                    <a:pt x="0" y="0"/>
                  </a:lnTo>
                  <a:lnTo>
                    <a:pt x="0" y="249478"/>
                  </a:lnTo>
                  <a:lnTo>
                    <a:pt x="2920111" y="249478"/>
                  </a:lnTo>
                  <a:lnTo>
                    <a:pt x="29201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1263" y="1617929"/>
              <a:ext cx="2920365" cy="249554"/>
            </a:xfrm>
            <a:custGeom>
              <a:avLst/>
              <a:gdLst/>
              <a:ahLst/>
              <a:cxnLst/>
              <a:rect l="l" t="t" r="r" b="b"/>
              <a:pathLst>
                <a:path w="2920365" h="249555">
                  <a:moveTo>
                    <a:pt x="0" y="249478"/>
                  </a:moveTo>
                  <a:lnTo>
                    <a:pt x="2920111" y="249478"/>
                  </a:lnTo>
                  <a:lnTo>
                    <a:pt x="2920111" y="0"/>
                  </a:lnTo>
                  <a:lnTo>
                    <a:pt x="0" y="0"/>
                  </a:lnTo>
                  <a:lnTo>
                    <a:pt x="0" y="249478"/>
                  </a:lnTo>
                  <a:close/>
                </a:path>
              </a:pathLst>
            </a:custGeom>
            <a:ln w="25400">
              <a:solidFill>
                <a:srgbClr val="BBBB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96111" y="1546051"/>
            <a:ext cx="1350645" cy="51498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600" dirty="0">
                <a:latin typeface="Arial MT"/>
                <a:cs typeface="Arial MT"/>
              </a:rPr>
              <a:t>Landsat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ETM+</a:t>
            </a:r>
            <a:endParaRPr sz="1600">
              <a:latin typeface="Arial MT"/>
              <a:cs typeface="Arial MT"/>
            </a:endParaRPr>
          </a:p>
          <a:p>
            <a:pPr marL="19050">
              <a:lnSpc>
                <a:spcPct val="100000"/>
              </a:lnSpc>
              <a:spcBef>
                <a:spcPts val="280"/>
              </a:spcBef>
              <a:tabLst>
                <a:tab pos="935990" algn="l"/>
              </a:tabLst>
            </a:pPr>
            <a:r>
              <a:rPr sz="1000" spc="-10" dirty="0">
                <a:latin typeface="Times New Roman"/>
                <a:cs typeface="Times New Roman"/>
              </a:rPr>
              <a:t>PNMESMA</a:t>
            </a:r>
            <a:r>
              <a:rPr sz="1000" dirty="0">
                <a:latin typeface="Times New Roman"/>
                <a:cs typeface="Times New Roman"/>
              </a:rPr>
              <a:t>	</a:t>
            </a:r>
            <a:r>
              <a:rPr sz="1500" spc="-37" baseline="5555" dirty="0">
                <a:latin typeface="Times New Roman"/>
                <a:cs typeface="Times New Roman"/>
              </a:rPr>
              <a:t>SVR</a:t>
            </a:r>
            <a:endParaRPr sz="1500" baseline="5555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38066" y="1617929"/>
            <a:ext cx="2937510" cy="249554"/>
          </a:xfrm>
          <a:prstGeom prst="rect">
            <a:avLst/>
          </a:prstGeom>
          <a:ln w="25400">
            <a:solidFill>
              <a:srgbClr val="BBBBB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895"/>
              </a:lnSpc>
            </a:pPr>
            <a:r>
              <a:rPr sz="1600" spc="-10" dirty="0">
                <a:latin typeface="Times New Roman"/>
                <a:cs typeface="Times New Roman"/>
              </a:rPr>
              <a:t>ASTER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5900" y="1521815"/>
            <a:ext cx="6654800" cy="4721225"/>
            <a:chOff x="215900" y="1521815"/>
            <a:chExt cx="6654800" cy="4721225"/>
          </a:xfrm>
        </p:grpSpPr>
        <p:sp>
          <p:nvSpPr>
            <p:cNvPr id="20" name="object 20"/>
            <p:cNvSpPr/>
            <p:nvPr/>
          </p:nvSpPr>
          <p:spPr>
            <a:xfrm>
              <a:off x="228600" y="1534515"/>
              <a:ext cx="6629400" cy="4695825"/>
            </a:xfrm>
            <a:custGeom>
              <a:avLst/>
              <a:gdLst/>
              <a:ahLst/>
              <a:cxnLst/>
              <a:rect l="l" t="t" r="r" b="b"/>
              <a:pathLst>
                <a:path w="6629400" h="4695825">
                  <a:moveTo>
                    <a:pt x="0" y="4695825"/>
                  </a:moveTo>
                  <a:lnTo>
                    <a:pt x="6629400" y="4695825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4695825"/>
                  </a:lnTo>
                  <a:close/>
                </a:path>
              </a:pathLst>
            </a:custGeom>
            <a:ln w="25400">
              <a:solidFill>
                <a:srgbClr val="00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369" y="4869395"/>
              <a:ext cx="596087" cy="1036091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057390" y="1611833"/>
            <a:ext cx="1685925" cy="386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49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MLP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Multi-</a:t>
            </a:r>
            <a:r>
              <a:rPr sz="1800" spc="-20" dirty="0">
                <a:latin typeface="Calibri"/>
                <a:cs typeface="Calibri"/>
              </a:rPr>
              <a:t>layer </a:t>
            </a:r>
            <a:r>
              <a:rPr sz="1800" spc="-10" dirty="0">
                <a:latin typeface="Calibri"/>
                <a:cs typeface="Calibri"/>
              </a:rPr>
              <a:t>Perceptron </a:t>
            </a:r>
            <a:r>
              <a:rPr sz="1800" b="1" dirty="0">
                <a:latin typeface="Calibri"/>
                <a:cs typeface="Calibri"/>
              </a:rPr>
              <a:t>PNMESMA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Pre-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screened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Normalized Multiple Endmember </a:t>
            </a:r>
            <a:r>
              <a:rPr sz="1800" dirty="0">
                <a:latin typeface="Calibri"/>
                <a:cs typeface="Calibri"/>
              </a:rPr>
              <a:t>Spectral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Analysis </a:t>
            </a:r>
            <a:r>
              <a:rPr sz="1800" b="1" dirty="0">
                <a:latin typeface="Calibri"/>
                <a:cs typeface="Calibri"/>
              </a:rPr>
              <a:t>SVR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Support Vector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Regression </a:t>
            </a:r>
            <a:r>
              <a:rPr sz="1800" b="1" dirty="0">
                <a:latin typeface="Calibri"/>
                <a:cs typeface="Calibri"/>
              </a:rPr>
              <a:t>EM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Ensemble Model</a:t>
            </a:r>
            <a:endParaRPr sz="1800">
              <a:latin typeface="Calibri"/>
              <a:cs typeface="Calibri"/>
            </a:endParaRPr>
          </a:p>
          <a:p>
            <a:pPr marL="12700" marR="34163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10" dirty="0">
                <a:latin typeface="Calibri"/>
                <a:cs typeface="Calibri"/>
              </a:rPr>
              <a:t> Impervious Surface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pc="-10" dirty="0"/>
              <a:t>22</a:t>
            </a:fld>
            <a:r>
              <a:rPr spc="-10" dirty="0"/>
              <a:t>/30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172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Temporal</a:t>
            </a:r>
            <a:r>
              <a:rPr sz="2400" spc="-60" dirty="0"/>
              <a:t> </a:t>
            </a:r>
            <a:r>
              <a:rPr sz="2400" dirty="0"/>
              <a:t>dynamics</a:t>
            </a:r>
            <a:r>
              <a:rPr sz="2400" spc="-40" dirty="0"/>
              <a:t> </a:t>
            </a:r>
            <a:r>
              <a:rPr sz="2400" dirty="0"/>
              <a:t>of</a:t>
            </a:r>
            <a:r>
              <a:rPr sz="2400" spc="-60" dirty="0"/>
              <a:t> </a:t>
            </a:r>
            <a:r>
              <a:rPr sz="2400" dirty="0"/>
              <a:t>impervious</a:t>
            </a:r>
            <a:r>
              <a:rPr sz="2400" spc="-70" dirty="0"/>
              <a:t> </a:t>
            </a:r>
            <a:r>
              <a:rPr sz="2400" dirty="0"/>
              <a:t>surface</a:t>
            </a:r>
            <a:r>
              <a:rPr sz="2400" spc="-55" dirty="0"/>
              <a:t> </a:t>
            </a:r>
            <a:r>
              <a:rPr sz="2400" dirty="0"/>
              <a:t>in</a:t>
            </a:r>
            <a:r>
              <a:rPr sz="2400" spc="-75" dirty="0"/>
              <a:t> </a:t>
            </a:r>
            <a:r>
              <a:rPr sz="2400" spc="-25" dirty="0"/>
              <a:t>NCR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62679" y="1155827"/>
            <a:ext cx="4614799" cy="50925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3085" y="2616835"/>
            <a:ext cx="310197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298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Impervious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surface </a:t>
            </a:r>
            <a:r>
              <a:rPr sz="2000" b="1" dirty="0">
                <a:latin typeface="Arial"/>
                <a:cs typeface="Arial"/>
              </a:rPr>
              <a:t>fraction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1992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(a), </a:t>
            </a:r>
            <a:r>
              <a:rPr sz="2000" b="1" dirty="0">
                <a:latin typeface="Arial"/>
                <a:cs typeface="Arial"/>
              </a:rPr>
              <a:t>2004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(b),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2017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(c);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obtained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from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Landsat </a:t>
            </a:r>
            <a:r>
              <a:rPr sz="2000" b="1" dirty="0">
                <a:latin typeface="Arial"/>
                <a:cs typeface="Arial"/>
              </a:rPr>
              <a:t>satellite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images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using </a:t>
            </a:r>
            <a:r>
              <a:rPr sz="2000" b="1" dirty="0">
                <a:latin typeface="Arial"/>
                <a:cs typeface="Arial"/>
              </a:rPr>
              <a:t>Rule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Based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Spectral </a:t>
            </a:r>
            <a:r>
              <a:rPr sz="2000" b="1" dirty="0">
                <a:latin typeface="Arial"/>
                <a:cs typeface="Arial"/>
              </a:rPr>
              <a:t>Unmixing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Algorithm </a:t>
            </a:r>
            <a:r>
              <a:rPr sz="2000" b="1" dirty="0">
                <a:latin typeface="Arial"/>
                <a:cs typeface="Arial"/>
              </a:rPr>
              <a:t>developed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by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Patidar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and </a:t>
            </a:r>
            <a:r>
              <a:rPr sz="2000" b="1" dirty="0">
                <a:latin typeface="Arial"/>
                <a:cs typeface="Arial"/>
              </a:rPr>
              <a:t>Keshari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(2020)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866517" y="2806700"/>
            <a:ext cx="553720" cy="546735"/>
            <a:chOff x="2866517" y="2806700"/>
            <a:chExt cx="553720" cy="546735"/>
          </a:xfrm>
        </p:grpSpPr>
        <p:sp>
          <p:nvSpPr>
            <p:cNvPr id="7" name="object 7"/>
            <p:cNvSpPr/>
            <p:nvPr/>
          </p:nvSpPr>
          <p:spPr>
            <a:xfrm>
              <a:off x="2879217" y="2819400"/>
              <a:ext cx="528320" cy="521334"/>
            </a:xfrm>
            <a:custGeom>
              <a:avLst/>
              <a:gdLst/>
              <a:ahLst/>
              <a:cxnLst/>
              <a:rect l="l" t="t" r="r" b="b"/>
              <a:pathLst>
                <a:path w="528320" h="521335">
                  <a:moveTo>
                    <a:pt x="267715" y="0"/>
                  </a:moveTo>
                  <a:lnTo>
                    <a:pt x="267715" y="130301"/>
                  </a:lnTo>
                  <a:lnTo>
                    <a:pt x="0" y="130301"/>
                  </a:lnTo>
                  <a:lnTo>
                    <a:pt x="0" y="390905"/>
                  </a:lnTo>
                  <a:lnTo>
                    <a:pt x="267715" y="390905"/>
                  </a:lnTo>
                  <a:lnTo>
                    <a:pt x="267715" y="521208"/>
                  </a:lnTo>
                  <a:lnTo>
                    <a:pt x="528319" y="260603"/>
                  </a:lnTo>
                  <a:lnTo>
                    <a:pt x="2677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79217" y="2819400"/>
              <a:ext cx="528320" cy="521334"/>
            </a:xfrm>
            <a:custGeom>
              <a:avLst/>
              <a:gdLst/>
              <a:ahLst/>
              <a:cxnLst/>
              <a:rect l="l" t="t" r="r" b="b"/>
              <a:pathLst>
                <a:path w="528320" h="521335">
                  <a:moveTo>
                    <a:pt x="0" y="130301"/>
                  </a:moveTo>
                  <a:lnTo>
                    <a:pt x="267715" y="130301"/>
                  </a:lnTo>
                  <a:lnTo>
                    <a:pt x="267715" y="0"/>
                  </a:lnTo>
                  <a:lnTo>
                    <a:pt x="528319" y="260603"/>
                  </a:lnTo>
                  <a:lnTo>
                    <a:pt x="267715" y="521208"/>
                  </a:lnTo>
                  <a:lnTo>
                    <a:pt x="267715" y="390905"/>
                  </a:lnTo>
                  <a:lnTo>
                    <a:pt x="0" y="390905"/>
                  </a:lnTo>
                  <a:lnTo>
                    <a:pt x="0" y="130301"/>
                  </a:lnTo>
                  <a:close/>
                </a:path>
              </a:pathLst>
            </a:custGeom>
            <a:ln w="25400">
              <a:solidFill>
                <a:srgbClr val="00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pc="-10" dirty="0"/>
              <a:t>23</a:t>
            </a:fld>
            <a:r>
              <a:rPr spc="-10" dirty="0"/>
              <a:t>/30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1515" y="1749679"/>
            <a:ext cx="2176145" cy="0"/>
          </a:xfrm>
          <a:custGeom>
            <a:avLst/>
            <a:gdLst/>
            <a:ahLst/>
            <a:cxnLst/>
            <a:rect l="l" t="t" r="r" b="b"/>
            <a:pathLst>
              <a:path w="2176145">
                <a:moveTo>
                  <a:pt x="0" y="0"/>
                </a:moveTo>
                <a:lnTo>
                  <a:pt x="2175916" y="0"/>
                </a:lnTo>
              </a:path>
            </a:pathLst>
          </a:custGeom>
          <a:ln w="76200">
            <a:solidFill>
              <a:srgbClr val="EAE3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515" y="1953132"/>
            <a:ext cx="593090" cy="3933825"/>
          </a:xfrm>
          <a:custGeom>
            <a:avLst/>
            <a:gdLst/>
            <a:ahLst/>
            <a:cxnLst/>
            <a:rect l="l" t="t" r="r" b="b"/>
            <a:pathLst>
              <a:path w="593090" h="3933825">
                <a:moveTo>
                  <a:pt x="592937" y="3103245"/>
                </a:moveTo>
                <a:lnTo>
                  <a:pt x="296468" y="3295269"/>
                </a:lnTo>
                <a:lnTo>
                  <a:pt x="0" y="3103245"/>
                </a:lnTo>
                <a:lnTo>
                  <a:pt x="0" y="3741343"/>
                </a:lnTo>
                <a:lnTo>
                  <a:pt x="296468" y="3933494"/>
                </a:lnTo>
                <a:lnTo>
                  <a:pt x="592937" y="3741343"/>
                </a:lnTo>
                <a:lnTo>
                  <a:pt x="592937" y="3103245"/>
                </a:lnTo>
                <a:close/>
              </a:path>
              <a:path w="593090" h="3933825">
                <a:moveTo>
                  <a:pt x="592937" y="2330831"/>
                </a:moveTo>
                <a:lnTo>
                  <a:pt x="296468" y="2522982"/>
                </a:lnTo>
                <a:lnTo>
                  <a:pt x="0" y="2330831"/>
                </a:lnTo>
                <a:lnTo>
                  <a:pt x="0" y="2969006"/>
                </a:lnTo>
                <a:lnTo>
                  <a:pt x="296468" y="3161157"/>
                </a:lnTo>
                <a:lnTo>
                  <a:pt x="592937" y="2969006"/>
                </a:lnTo>
                <a:lnTo>
                  <a:pt x="592937" y="2330831"/>
                </a:lnTo>
                <a:close/>
              </a:path>
              <a:path w="593090" h="3933825">
                <a:moveTo>
                  <a:pt x="592937" y="1550543"/>
                </a:moveTo>
                <a:lnTo>
                  <a:pt x="296468" y="1742694"/>
                </a:lnTo>
                <a:lnTo>
                  <a:pt x="0" y="1550543"/>
                </a:lnTo>
                <a:lnTo>
                  <a:pt x="0" y="2188718"/>
                </a:lnTo>
                <a:lnTo>
                  <a:pt x="296468" y="2380869"/>
                </a:lnTo>
                <a:lnTo>
                  <a:pt x="592937" y="2188718"/>
                </a:lnTo>
                <a:lnTo>
                  <a:pt x="592937" y="1550543"/>
                </a:lnTo>
                <a:close/>
              </a:path>
              <a:path w="593090" h="3933825">
                <a:moveTo>
                  <a:pt x="592937" y="778256"/>
                </a:moveTo>
                <a:lnTo>
                  <a:pt x="296468" y="970407"/>
                </a:lnTo>
                <a:lnTo>
                  <a:pt x="0" y="778256"/>
                </a:lnTo>
                <a:lnTo>
                  <a:pt x="0" y="1416431"/>
                </a:lnTo>
                <a:lnTo>
                  <a:pt x="296468" y="1608582"/>
                </a:lnTo>
                <a:lnTo>
                  <a:pt x="592937" y="1416431"/>
                </a:lnTo>
                <a:lnTo>
                  <a:pt x="592937" y="778256"/>
                </a:lnTo>
                <a:close/>
              </a:path>
              <a:path w="593090" h="3933825">
                <a:moveTo>
                  <a:pt x="592937" y="0"/>
                </a:moveTo>
                <a:lnTo>
                  <a:pt x="296468" y="192151"/>
                </a:lnTo>
                <a:lnTo>
                  <a:pt x="0" y="0"/>
                </a:lnTo>
                <a:lnTo>
                  <a:pt x="0" y="638175"/>
                </a:lnTo>
                <a:lnTo>
                  <a:pt x="296468" y="830326"/>
                </a:lnTo>
                <a:lnTo>
                  <a:pt x="592937" y="638175"/>
                </a:lnTo>
                <a:lnTo>
                  <a:pt x="592937" y="0"/>
                </a:lnTo>
                <a:close/>
              </a:path>
            </a:pathLst>
          </a:custGeom>
          <a:solidFill>
            <a:srgbClr val="1771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765" y="880033"/>
            <a:ext cx="4127880" cy="536333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1803" y="439927"/>
            <a:ext cx="6065520" cy="94551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585"/>
              </a:spcBef>
            </a:pPr>
            <a:r>
              <a:rPr sz="3200" dirty="0">
                <a:solidFill>
                  <a:srgbClr val="17716C"/>
                </a:solidFill>
                <a:latin typeface="Calibri"/>
                <a:cs typeface="Calibri"/>
              </a:rPr>
              <a:t>GW</a:t>
            </a:r>
            <a:r>
              <a:rPr sz="3200" spc="-30" dirty="0">
                <a:solidFill>
                  <a:srgbClr val="17716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7716C"/>
                </a:solidFill>
                <a:latin typeface="Calibri"/>
                <a:cs typeface="Calibri"/>
              </a:rPr>
              <a:t>LEVEL</a:t>
            </a:r>
            <a:r>
              <a:rPr sz="3200" spc="-40" dirty="0">
                <a:solidFill>
                  <a:srgbClr val="17716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7716C"/>
                </a:solidFill>
                <a:latin typeface="Calibri"/>
                <a:cs typeface="Calibri"/>
              </a:rPr>
              <a:t>PREDICTION</a:t>
            </a:r>
            <a:r>
              <a:rPr sz="3200" spc="-35" dirty="0">
                <a:solidFill>
                  <a:srgbClr val="17716C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17716C"/>
                </a:solidFill>
                <a:latin typeface="Calibri"/>
                <a:cs typeface="Calibri"/>
              </a:rPr>
              <a:t>USING</a:t>
            </a:r>
            <a:r>
              <a:rPr sz="3200" spc="-25" dirty="0">
                <a:solidFill>
                  <a:srgbClr val="17716C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17716C"/>
                </a:solidFill>
                <a:latin typeface="Calibri"/>
                <a:cs typeface="Calibri"/>
              </a:rPr>
              <a:t>ANN: </a:t>
            </a:r>
            <a:r>
              <a:rPr sz="3200" spc="-10" dirty="0">
                <a:solidFill>
                  <a:srgbClr val="17716C"/>
                </a:solidFill>
                <a:latin typeface="Calibri"/>
                <a:cs typeface="Calibri"/>
              </a:rPr>
              <a:t>METHODOLOGY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pc="-10" dirty="0"/>
              <a:t>24</a:t>
            </a:fld>
            <a:r>
              <a:rPr spc="-10" dirty="0"/>
              <a:t>/30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3853" y="1984772"/>
            <a:ext cx="3517900" cy="375729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41275">
              <a:lnSpc>
                <a:spcPct val="100000"/>
              </a:lnSpc>
              <a:spcBef>
                <a:spcPts val="445"/>
              </a:spcBef>
            </a:pPr>
            <a:r>
              <a:rPr sz="1350" spc="-55" dirty="0">
                <a:solidFill>
                  <a:srgbClr val="272424"/>
                </a:solidFill>
                <a:latin typeface="Arial Black"/>
                <a:cs typeface="Arial Black"/>
              </a:rPr>
              <a:t>Data</a:t>
            </a:r>
            <a:r>
              <a:rPr sz="1350" spc="-40" dirty="0">
                <a:solidFill>
                  <a:srgbClr val="272424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272424"/>
                </a:solidFill>
                <a:latin typeface="Arial Black"/>
                <a:cs typeface="Arial Black"/>
              </a:rPr>
              <a:t>Preprocessing</a:t>
            </a:r>
            <a:endParaRPr sz="1350">
              <a:latin typeface="Arial Black"/>
              <a:cs typeface="Arial Black"/>
            </a:endParaRPr>
          </a:p>
          <a:p>
            <a:pPr marL="41275" marR="594360">
              <a:lnSpc>
                <a:spcPts val="1390"/>
              </a:lnSpc>
            </a:pPr>
            <a:r>
              <a:rPr sz="900" spc="-40" dirty="0">
                <a:solidFill>
                  <a:srgbClr val="272424"/>
                </a:solidFill>
                <a:latin typeface="Lucida Sans Unicode"/>
                <a:cs typeface="Lucida Sans Unicode"/>
              </a:rPr>
              <a:t>Addressing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 incomplete</a:t>
            </a:r>
            <a:r>
              <a:rPr sz="90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72424"/>
                </a:solidFill>
                <a:latin typeface="Lucida Sans Unicode"/>
                <a:cs typeface="Lucida Sans Unicode"/>
              </a:rPr>
              <a:t>data,</a:t>
            </a:r>
            <a:r>
              <a:rPr sz="900" spc="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feature</a:t>
            </a:r>
            <a:r>
              <a:rPr sz="90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engineering,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data 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normalization,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temporal</a:t>
            </a:r>
            <a:r>
              <a:rPr sz="900" spc="-4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alignment,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and data splitting.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41275">
              <a:lnSpc>
                <a:spcPct val="100000"/>
              </a:lnSpc>
            </a:pPr>
            <a:r>
              <a:rPr sz="1350" spc="-40" dirty="0">
                <a:solidFill>
                  <a:srgbClr val="272424"/>
                </a:solidFill>
                <a:latin typeface="Arial Black"/>
                <a:cs typeface="Arial Black"/>
              </a:rPr>
              <a:t>Model</a:t>
            </a:r>
            <a:r>
              <a:rPr sz="1350" spc="-85" dirty="0">
                <a:solidFill>
                  <a:srgbClr val="272424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272424"/>
                </a:solidFill>
                <a:latin typeface="Arial Black"/>
                <a:cs typeface="Arial Black"/>
              </a:rPr>
              <a:t>Selection</a:t>
            </a:r>
            <a:endParaRPr sz="1350">
              <a:latin typeface="Arial Black"/>
              <a:cs typeface="Arial Black"/>
            </a:endParaRPr>
          </a:p>
          <a:p>
            <a:pPr marL="41275">
              <a:lnSpc>
                <a:spcPct val="100000"/>
              </a:lnSpc>
              <a:spcBef>
                <a:spcPts val="215"/>
              </a:spcBef>
            </a:pPr>
            <a:r>
              <a:rPr sz="900" spc="-40" dirty="0">
                <a:solidFill>
                  <a:srgbClr val="272424"/>
                </a:solidFill>
                <a:latin typeface="Lucida Sans Unicode"/>
                <a:cs typeface="Lucida Sans Unicode"/>
              </a:rPr>
              <a:t>Choosing</a:t>
            </a:r>
            <a:r>
              <a:rPr sz="900" spc="-4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72424"/>
                </a:solidFill>
                <a:latin typeface="Lucida Sans Unicode"/>
                <a:cs typeface="Lucida Sans Unicode"/>
              </a:rPr>
              <a:t>an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appropriate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machine</a:t>
            </a:r>
            <a:r>
              <a:rPr sz="900" spc="-4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72424"/>
                </a:solidFill>
                <a:latin typeface="Lucida Sans Unicode"/>
                <a:cs typeface="Lucida Sans Unicode"/>
              </a:rPr>
              <a:t>learning</a:t>
            </a:r>
            <a:r>
              <a:rPr sz="900" spc="-4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model,</a:t>
            </a:r>
            <a:r>
              <a:rPr sz="900" spc="-4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in 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this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case,</a:t>
            </a:r>
            <a:r>
              <a:rPr sz="900" spc="-4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an</a:t>
            </a:r>
            <a:endParaRPr sz="900">
              <a:latin typeface="Lucida Sans Unicode"/>
              <a:cs typeface="Lucida Sans Unicode"/>
            </a:endParaRPr>
          </a:p>
          <a:p>
            <a:pPr marL="41275">
              <a:lnSpc>
                <a:spcPct val="100000"/>
              </a:lnSpc>
              <a:spcBef>
                <a:spcPts val="310"/>
              </a:spcBef>
            </a:pPr>
            <a:r>
              <a:rPr sz="900" spc="-40" dirty="0">
                <a:solidFill>
                  <a:srgbClr val="272424"/>
                </a:solidFill>
                <a:latin typeface="Lucida Sans Unicode"/>
                <a:cs typeface="Lucida Sans Unicode"/>
              </a:rPr>
              <a:t>Artificial</a:t>
            </a:r>
            <a:r>
              <a:rPr sz="900" spc="-1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Neural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Network</a:t>
            </a:r>
            <a:r>
              <a:rPr sz="900" spc="-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(ANN).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350" spc="-40" dirty="0">
                <a:solidFill>
                  <a:srgbClr val="272424"/>
                </a:solidFill>
                <a:latin typeface="Arial Black"/>
                <a:cs typeface="Arial Black"/>
              </a:rPr>
              <a:t>Model</a:t>
            </a:r>
            <a:r>
              <a:rPr sz="1350" spc="-85" dirty="0">
                <a:solidFill>
                  <a:srgbClr val="272424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272424"/>
                </a:solidFill>
                <a:latin typeface="Arial Black"/>
                <a:cs typeface="Arial Black"/>
              </a:rPr>
              <a:t>Training</a:t>
            </a:r>
            <a:endParaRPr sz="1350">
              <a:latin typeface="Arial Black"/>
              <a:cs typeface="Arial Black"/>
            </a:endParaRPr>
          </a:p>
          <a:p>
            <a:pPr marL="12700" marR="243204">
              <a:lnSpc>
                <a:spcPts val="1390"/>
              </a:lnSpc>
              <a:spcBef>
                <a:spcPts val="5"/>
              </a:spcBef>
            </a:pPr>
            <a:r>
              <a:rPr sz="900" spc="-40" dirty="0">
                <a:solidFill>
                  <a:srgbClr val="272424"/>
                </a:solidFill>
                <a:latin typeface="Lucida Sans Unicode"/>
                <a:cs typeface="Lucida Sans Unicode"/>
              </a:rPr>
              <a:t>Training</a:t>
            </a:r>
            <a:r>
              <a:rPr sz="900" spc="-5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the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ANN</a:t>
            </a:r>
            <a:r>
              <a:rPr sz="900" spc="-1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model</a:t>
            </a:r>
            <a:r>
              <a:rPr sz="900" spc="-40" dirty="0">
                <a:solidFill>
                  <a:srgbClr val="272424"/>
                </a:solidFill>
                <a:latin typeface="Lucida Sans Unicode"/>
                <a:cs typeface="Lucida Sans Unicode"/>
              </a:rPr>
              <a:t> using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the</a:t>
            </a:r>
            <a:r>
              <a:rPr sz="900" spc="-3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preprocessed</a:t>
            </a:r>
            <a:r>
              <a:rPr sz="900" spc="-5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data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 to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learn </a:t>
            </a:r>
            <a:r>
              <a:rPr sz="900" spc="-30" dirty="0">
                <a:solidFill>
                  <a:srgbClr val="272424"/>
                </a:solidFill>
                <a:latin typeface="Lucida Sans Unicode"/>
                <a:cs typeface="Lucida Sans Unicode"/>
              </a:rPr>
              <a:t>relationships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between</a:t>
            </a:r>
            <a:r>
              <a:rPr sz="900" spc="-4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input</a:t>
            </a:r>
            <a:r>
              <a:rPr sz="900" spc="-1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features</a:t>
            </a:r>
            <a:r>
              <a:rPr sz="900" spc="-4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and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GWLs.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41275">
              <a:lnSpc>
                <a:spcPct val="100000"/>
              </a:lnSpc>
            </a:pPr>
            <a:r>
              <a:rPr sz="1350" spc="-40" dirty="0">
                <a:solidFill>
                  <a:srgbClr val="272424"/>
                </a:solidFill>
                <a:latin typeface="Arial Black"/>
                <a:cs typeface="Arial Black"/>
              </a:rPr>
              <a:t>Model</a:t>
            </a:r>
            <a:r>
              <a:rPr sz="1350" spc="-85" dirty="0">
                <a:solidFill>
                  <a:srgbClr val="272424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272424"/>
                </a:solidFill>
                <a:latin typeface="Arial Black"/>
                <a:cs typeface="Arial Black"/>
              </a:rPr>
              <a:t>Evaluation</a:t>
            </a:r>
            <a:endParaRPr sz="1350">
              <a:latin typeface="Arial Black"/>
              <a:cs typeface="Arial Black"/>
            </a:endParaRPr>
          </a:p>
          <a:p>
            <a:pPr marL="41275">
              <a:lnSpc>
                <a:spcPct val="100000"/>
              </a:lnSpc>
              <a:spcBef>
                <a:spcPts val="215"/>
              </a:spcBef>
            </a:pP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Evaluating</a:t>
            </a:r>
            <a:r>
              <a:rPr sz="900" spc="-6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the</a:t>
            </a:r>
            <a:r>
              <a:rPr sz="900" spc="-3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model's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performance</a:t>
            </a:r>
            <a:r>
              <a:rPr sz="900" spc="-40" dirty="0">
                <a:solidFill>
                  <a:srgbClr val="272424"/>
                </a:solidFill>
                <a:latin typeface="Lucida Sans Unicode"/>
                <a:cs typeface="Lucida Sans Unicode"/>
              </a:rPr>
              <a:t> using</a:t>
            </a:r>
            <a:r>
              <a:rPr sz="900" spc="-7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metrics</a:t>
            </a:r>
            <a:r>
              <a:rPr sz="900" spc="-4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like</a:t>
            </a:r>
            <a:r>
              <a:rPr sz="900" spc="-1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Mean</a:t>
            </a:r>
            <a:endParaRPr sz="900">
              <a:latin typeface="Lucida Sans Unicode"/>
              <a:cs typeface="Lucida Sans Unicode"/>
            </a:endParaRPr>
          </a:p>
          <a:p>
            <a:pPr marL="41275">
              <a:lnSpc>
                <a:spcPct val="100000"/>
              </a:lnSpc>
              <a:spcBef>
                <a:spcPts val="310"/>
              </a:spcBef>
            </a:pP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Squared</a:t>
            </a:r>
            <a:r>
              <a:rPr sz="900" spc="-8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72424"/>
                </a:solidFill>
                <a:latin typeface="Lucida Sans Unicode"/>
                <a:cs typeface="Lucida Sans Unicode"/>
              </a:rPr>
              <a:t>Error</a:t>
            </a:r>
            <a:r>
              <a:rPr sz="900" spc="-7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dirty="0">
                <a:solidFill>
                  <a:srgbClr val="272424"/>
                </a:solidFill>
                <a:latin typeface="Lucida Sans Unicode"/>
                <a:cs typeface="Lucida Sans Unicode"/>
              </a:rPr>
              <a:t>(MSE)</a:t>
            </a:r>
            <a:r>
              <a:rPr sz="900" spc="-5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and</a:t>
            </a:r>
            <a:r>
              <a:rPr sz="900" spc="-5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R².</a:t>
            </a:r>
            <a:endParaRPr sz="9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30"/>
              </a:spcBef>
            </a:pPr>
            <a:endParaRPr sz="900">
              <a:latin typeface="Lucida Sans Unicode"/>
              <a:cs typeface="Lucida Sans Unicode"/>
            </a:endParaRPr>
          </a:p>
          <a:p>
            <a:pPr marL="41275">
              <a:lnSpc>
                <a:spcPct val="100000"/>
              </a:lnSpc>
            </a:pPr>
            <a:r>
              <a:rPr sz="1350" spc="-10" dirty="0">
                <a:solidFill>
                  <a:srgbClr val="272424"/>
                </a:solidFill>
                <a:latin typeface="Arial Black"/>
                <a:cs typeface="Arial Black"/>
              </a:rPr>
              <a:t>Prediction</a:t>
            </a:r>
            <a:endParaRPr sz="1350">
              <a:latin typeface="Arial Black"/>
              <a:cs typeface="Arial Black"/>
            </a:endParaRPr>
          </a:p>
          <a:p>
            <a:pPr marL="41275" marR="66675">
              <a:lnSpc>
                <a:spcPts val="1390"/>
              </a:lnSpc>
              <a:spcBef>
                <a:spcPts val="5"/>
              </a:spcBef>
            </a:pP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Using</a:t>
            </a:r>
            <a:r>
              <a:rPr sz="900" spc="-4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the trained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model</a:t>
            </a:r>
            <a:r>
              <a:rPr sz="900" spc="-3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to</a:t>
            </a: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5" dirty="0">
                <a:solidFill>
                  <a:srgbClr val="272424"/>
                </a:solidFill>
                <a:latin typeface="Lucida Sans Unicode"/>
                <a:cs typeface="Lucida Sans Unicode"/>
              </a:rPr>
              <a:t>predict</a:t>
            </a:r>
            <a:r>
              <a:rPr sz="900" spc="-3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groundwater</a:t>
            </a:r>
            <a:r>
              <a:rPr sz="900" spc="-6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30" dirty="0">
                <a:solidFill>
                  <a:srgbClr val="272424"/>
                </a:solidFill>
                <a:latin typeface="Lucida Sans Unicode"/>
                <a:cs typeface="Lucida Sans Unicode"/>
              </a:rPr>
              <a:t>levels </a:t>
            </a:r>
            <a:r>
              <a:rPr sz="900" spc="-20" dirty="0">
                <a:solidFill>
                  <a:srgbClr val="272424"/>
                </a:solidFill>
                <a:latin typeface="Lucida Sans Unicode"/>
                <a:cs typeface="Lucida Sans Unicode"/>
              </a:rPr>
              <a:t>for</a:t>
            </a:r>
            <a:r>
              <a:rPr sz="900" spc="-15" dirty="0">
                <a:solidFill>
                  <a:srgbClr val="272424"/>
                </a:solidFill>
                <a:latin typeface="Lucida Sans Unicode"/>
                <a:cs typeface="Lucida Sans Unicode"/>
              </a:rPr>
              <a:t> </a:t>
            </a:r>
            <a:r>
              <a:rPr sz="900" spc="-10" dirty="0">
                <a:solidFill>
                  <a:srgbClr val="272424"/>
                </a:solidFill>
                <a:latin typeface="Lucida Sans Unicode"/>
                <a:cs typeface="Lucida Sans Unicode"/>
              </a:rPr>
              <a:t>future periods.</a:t>
            </a:r>
            <a:endParaRPr sz="9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97331" y="699643"/>
            <a:ext cx="8162290" cy="5297170"/>
            <a:chOff x="797331" y="699643"/>
            <a:chExt cx="8162290" cy="52971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7331" y="713867"/>
              <a:ext cx="3674617" cy="28790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84978" y="699643"/>
              <a:ext cx="3674618" cy="26621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6624" y="3412197"/>
              <a:ext cx="3674618" cy="258445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12547" y="3572636"/>
            <a:ext cx="3002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7716C"/>
                </a:solidFill>
                <a:latin typeface="Calibri"/>
                <a:cs typeface="Calibri"/>
              </a:rPr>
              <a:t>MODEL</a:t>
            </a:r>
            <a:r>
              <a:rPr sz="2400" b="1" spc="-65" dirty="0">
                <a:solidFill>
                  <a:srgbClr val="17716C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7716C"/>
                </a:solidFill>
                <a:latin typeface="Calibri"/>
                <a:cs typeface="Calibri"/>
              </a:rPr>
              <a:t>PERFORMANCE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5"/>
              </a:lnSpc>
            </a:pPr>
            <a:fld id="{81D60167-4931-47E6-BA6A-407CBD079E47}" type="slidenum">
              <a:rPr spc="-10" dirty="0"/>
              <a:t>25</a:t>
            </a:fld>
            <a:r>
              <a:rPr spc="-10" dirty="0"/>
              <a:t>/30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2547" y="3832352"/>
            <a:ext cx="488505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Data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Period: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2020-</a:t>
            </a:r>
            <a:r>
              <a:rPr sz="1800" spc="-10" dirty="0">
                <a:latin typeface="Calibri"/>
                <a:cs typeface="Calibri"/>
              </a:rPr>
              <a:t>2021:</a:t>
            </a:r>
            <a:endParaRPr sz="1800">
              <a:latin typeface="Calibri"/>
              <a:cs typeface="Calibri"/>
            </a:endParaRPr>
          </a:p>
          <a:p>
            <a:pPr marL="401320" marR="173990" indent="-193675">
              <a:lnSpc>
                <a:spcPct val="100000"/>
              </a:lnSpc>
              <a:buFont typeface="Arial MT"/>
              <a:buChar char="•"/>
              <a:tabLst>
                <a:tab pos="401320" algn="l"/>
              </a:tabLst>
            </a:pPr>
            <a:r>
              <a:rPr sz="1800" dirty="0">
                <a:latin typeface="Calibri"/>
                <a:cs typeface="Calibri"/>
              </a:rPr>
              <a:t>North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Delhi: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Accounts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53%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groundwater </a:t>
            </a:r>
            <a:r>
              <a:rPr sz="1800" dirty="0">
                <a:latin typeface="Calibri"/>
                <a:cs typeface="Calibri"/>
              </a:rPr>
              <a:t>variance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modest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prediction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error.</a:t>
            </a:r>
            <a:endParaRPr sz="1800">
              <a:latin typeface="Calibri"/>
              <a:cs typeface="Calibri"/>
            </a:endParaRPr>
          </a:p>
          <a:p>
            <a:pPr marL="401320" marR="5080" indent="-193675">
              <a:lnSpc>
                <a:spcPct val="100000"/>
              </a:lnSpc>
              <a:buFont typeface="Arial MT"/>
              <a:buChar char="•"/>
              <a:tabLst>
                <a:tab pos="401320" algn="l"/>
              </a:tabLst>
            </a:pPr>
            <a:r>
              <a:rPr sz="1800" dirty="0">
                <a:latin typeface="Calibri"/>
                <a:cs typeface="Calibri"/>
              </a:rPr>
              <a:t>South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Delhi: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Moderate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R²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MSE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indicate comparable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performance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increased </a:t>
            </a:r>
            <a:r>
              <a:rPr sz="1800" dirty="0">
                <a:latin typeface="Calibri"/>
                <a:cs typeface="Calibri"/>
              </a:rPr>
              <a:t>inaccuracy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complex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interactions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like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land </a:t>
            </a:r>
            <a:r>
              <a:rPr sz="1800" dirty="0">
                <a:latin typeface="Calibri"/>
                <a:cs typeface="Calibri"/>
              </a:rPr>
              <a:t>use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soil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conditions.</a:t>
            </a:r>
            <a:endParaRPr sz="1800">
              <a:latin typeface="Calibri"/>
              <a:cs typeface="Calibri"/>
            </a:endParaRPr>
          </a:p>
          <a:p>
            <a:pPr marL="400685" indent="-193040">
              <a:lnSpc>
                <a:spcPct val="100000"/>
              </a:lnSpc>
              <a:buFont typeface="Arial MT"/>
              <a:buChar char="•"/>
              <a:tabLst>
                <a:tab pos="400685" algn="l"/>
              </a:tabLst>
            </a:pPr>
            <a:r>
              <a:rPr sz="1800" spc="-10" dirty="0">
                <a:latin typeface="Calibri"/>
                <a:cs typeface="Calibri"/>
              </a:rPr>
              <a:t>West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Delhi: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Comparatively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accuracy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  <a:p>
            <a:pPr marL="40132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R²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0.5694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0.15.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5404" y="2423172"/>
            <a:ext cx="847445" cy="8646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52311" y="2426335"/>
            <a:ext cx="817968" cy="8310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38009" y="2430830"/>
            <a:ext cx="822972" cy="8357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91759" y="3588765"/>
            <a:ext cx="2538984" cy="2577211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61950" y="1441081"/>
            <a:ext cx="8037830" cy="3559810"/>
            <a:chOff x="261950" y="1441081"/>
            <a:chExt cx="8037830" cy="355981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1379" y="1534706"/>
              <a:ext cx="811060" cy="8288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96917" y="1535468"/>
              <a:ext cx="856195" cy="81428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92217" y="1530642"/>
              <a:ext cx="866140" cy="824230"/>
            </a:xfrm>
            <a:custGeom>
              <a:avLst/>
              <a:gdLst/>
              <a:ahLst/>
              <a:cxnLst/>
              <a:rect l="l" t="t" r="r" b="b"/>
              <a:pathLst>
                <a:path w="866139" h="824230">
                  <a:moveTo>
                    <a:pt x="0" y="823810"/>
                  </a:moveTo>
                  <a:lnTo>
                    <a:pt x="865720" y="823810"/>
                  </a:lnTo>
                  <a:lnTo>
                    <a:pt x="865720" y="0"/>
                  </a:lnTo>
                  <a:lnTo>
                    <a:pt x="0" y="0"/>
                  </a:lnTo>
                  <a:lnTo>
                    <a:pt x="0" y="82381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14999" y="1531366"/>
              <a:ext cx="809205" cy="8230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17588" y="1551597"/>
              <a:ext cx="790092" cy="80006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96937" y="1541259"/>
              <a:ext cx="802398" cy="81725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1475" y="1450670"/>
              <a:ext cx="1019924" cy="110507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6712" y="1445844"/>
              <a:ext cx="1029969" cy="1115060"/>
            </a:xfrm>
            <a:custGeom>
              <a:avLst/>
              <a:gdLst/>
              <a:ahLst/>
              <a:cxnLst/>
              <a:rect l="l" t="t" r="r" b="b"/>
              <a:pathLst>
                <a:path w="1029969" h="1115060">
                  <a:moveTo>
                    <a:pt x="0" y="1114602"/>
                  </a:moveTo>
                  <a:lnTo>
                    <a:pt x="1029449" y="1114602"/>
                  </a:lnTo>
                  <a:lnTo>
                    <a:pt x="1029449" y="0"/>
                  </a:lnTo>
                  <a:lnTo>
                    <a:pt x="0" y="0"/>
                  </a:lnTo>
                  <a:lnTo>
                    <a:pt x="0" y="11146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6770" y="1594510"/>
              <a:ext cx="960412" cy="10403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2878" y="1838375"/>
              <a:ext cx="1011161" cy="10922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5402" y="2138248"/>
              <a:ext cx="1006322" cy="10866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1114" y="2423680"/>
              <a:ext cx="991222" cy="106894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0570" y="2772930"/>
              <a:ext cx="997737" cy="10778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57959" y="2947174"/>
              <a:ext cx="987882" cy="106754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63875" y="3146717"/>
              <a:ext cx="991806" cy="106650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49728" y="1727072"/>
              <a:ext cx="1699895" cy="114935"/>
            </a:xfrm>
            <a:custGeom>
              <a:avLst/>
              <a:gdLst/>
              <a:ahLst/>
              <a:cxnLst/>
              <a:rect l="l" t="t" r="r" b="b"/>
              <a:pathLst>
                <a:path w="1699895" h="114935">
                  <a:moveTo>
                    <a:pt x="1642491" y="0"/>
                  </a:moveTo>
                  <a:lnTo>
                    <a:pt x="1642491" y="28575"/>
                  </a:lnTo>
                  <a:lnTo>
                    <a:pt x="0" y="28575"/>
                  </a:lnTo>
                  <a:lnTo>
                    <a:pt x="28575" y="57150"/>
                  </a:lnTo>
                  <a:lnTo>
                    <a:pt x="0" y="85725"/>
                  </a:lnTo>
                  <a:lnTo>
                    <a:pt x="1642491" y="85725"/>
                  </a:lnTo>
                  <a:lnTo>
                    <a:pt x="1642491" y="114426"/>
                  </a:lnTo>
                  <a:lnTo>
                    <a:pt x="1699641" y="57150"/>
                  </a:lnTo>
                  <a:lnTo>
                    <a:pt x="1642491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49728" y="1727072"/>
              <a:ext cx="1699895" cy="114935"/>
            </a:xfrm>
            <a:custGeom>
              <a:avLst/>
              <a:gdLst/>
              <a:ahLst/>
              <a:cxnLst/>
              <a:rect l="l" t="t" r="r" b="b"/>
              <a:pathLst>
                <a:path w="1699895" h="114935">
                  <a:moveTo>
                    <a:pt x="0" y="85725"/>
                  </a:moveTo>
                  <a:lnTo>
                    <a:pt x="1642491" y="85725"/>
                  </a:lnTo>
                  <a:lnTo>
                    <a:pt x="1642491" y="114426"/>
                  </a:lnTo>
                  <a:lnTo>
                    <a:pt x="1699641" y="57150"/>
                  </a:lnTo>
                  <a:lnTo>
                    <a:pt x="1642491" y="0"/>
                  </a:lnTo>
                  <a:lnTo>
                    <a:pt x="1642491" y="28575"/>
                  </a:lnTo>
                  <a:lnTo>
                    <a:pt x="0" y="28575"/>
                  </a:lnTo>
                  <a:lnTo>
                    <a:pt x="28575" y="57150"/>
                  </a:lnTo>
                  <a:lnTo>
                    <a:pt x="0" y="85725"/>
                  </a:lnTo>
                  <a:close/>
                </a:path>
              </a:pathLst>
            </a:custGeom>
            <a:ln w="25399">
              <a:solidFill>
                <a:srgbClr val="00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80841" y="3595369"/>
              <a:ext cx="1368425" cy="1392555"/>
            </a:xfrm>
            <a:custGeom>
              <a:avLst/>
              <a:gdLst/>
              <a:ahLst/>
              <a:cxnLst/>
              <a:rect l="l" t="t" r="r" b="b"/>
              <a:pathLst>
                <a:path w="1368425" h="1392554">
                  <a:moveTo>
                    <a:pt x="0" y="0"/>
                  </a:moveTo>
                  <a:lnTo>
                    <a:pt x="0" y="342010"/>
                  </a:lnTo>
                  <a:lnTo>
                    <a:pt x="1309" y="381918"/>
                  </a:lnTo>
                  <a:lnTo>
                    <a:pt x="5206" y="421456"/>
                  </a:lnTo>
                  <a:lnTo>
                    <a:pt x="11642" y="460583"/>
                  </a:lnTo>
                  <a:lnTo>
                    <a:pt x="20569" y="499258"/>
                  </a:lnTo>
                  <a:lnTo>
                    <a:pt x="31938" y="537439"/>
                  </a:lnTo>
                  <a:lnTo>
                    <a:pt x="45700" y="575085"/>
                  </a:lnTo>
                  <a:lnTo>
                    <a:pt x="61809" y="612155"/>
                  </a:lnTo>
                  <a:lnTo>
                    <a:pt x="80214" y="648606"/>
                  </a:lnTo>
                  <a:lnTo>
                    <a:pt x="100868" y="684399"/>
                  </a:lnTo>
                  <a:lnTo>
                    <a:pt x="123722" y="719491"/>
                  </a:lnTo>
                  <a:lnTo>
                    <a:pt x="148728" y="753841"/>
                  </a:lnTo>
                  <a:lnTo>
                    <a:pt x="175838" y="787408"/>
                  </a:lnTo>
                  <a:lnTo>
                    <a:pt x="205004" y="820151"/>
                  </a:lnTo>
                  <a:lnTo>
                    <a:pt x="236176" y="852027"/>
                  </a:lnTo>
                  <a:lnTo>
                    <a:pt x="269306" y="882996"/>
                  </a:lnTo>
                  <a:lnTo>
                    <a:pt x="304347" y="913017"/>
                  </a:lnTo>
                  <a:lnTo>
                    <a:pt x="341250" y="942047"/>
                  </a:lnTo>
                  <a:lnTo>
                    <a:pt x="379966" y="970046"/>
                  </a:lnTo>
                  <a:lnTo>
                    <a:pt x="420447" y="996972"/>
                  </a:lnTo>
                  <a:lnTo>
                    <a:pt x="462644" y="1022785"/>
                  </a:lnTo>
                  <a:lnTo>
                    <a:pt x="506510" y="1047441"/>
                  </a:lnTo>
                  <a:lnTo>
                    <a:pt x="551996" y="1070901"/>
                  </a:lnTo>
                  <a:lnTo>
                    <a:pt x="599054" y="1093123"/>
                  </a:lnTo>
                  <a:lnTo>
                    <a:pt x="647634" y="1114065"/>
                  </a:lnTo>
                  <a:lnTo>
                    <a:pt x="697690" y="1133686"/>
                  </a:lnTo>
                  <a:lnTo>
                    <a:pt x="749172" y="1151945"/>
                  </a:lnTo>
                  <a:lnTo>
                    <a:pt x="802032" y="1168801"/>
                  </a:lnTo>
                  <a:lnTo>
                    <a:pt x="856222" y="1184211"/>
                  </a:lnTo>
                  <a:lnTo>
                    <a:pt x="911693" y="1198135"/>
                  </a:lnTo>
                  <a:lnTo>
                    <a:pt x="968398" y="1210531"/>
                  </a:lnTo>
                  <a:lnTo>
                    <a:pt x="1026287" y="1221358"/>
                  </a:lnTo>
                  <a:lnTo>
                    <a:pt x="1026287" y="1392300"/>
                  </a:lnTo>
                  <a:lnTo>
                    <a:pt x="1368425" y="1079118"/>
                  </a:lnTo>
                  <a:lnTo>
                    <a:pt x="1026287" y="708151"/>
                  </a:lnTo>
                  <a:lnTo>
                    <a:pt x="1026287" y="879220"/>
                  </a:lnTo>
                  <a:lnTo>
                    <a:pt x="968398" y="868405"/>
                  </a:lnTo>
                  <a:lnTo>
                    <a:pt x="911693" y="856019"/>
                  </a:lnTo>
                  <a:lnTo>
                    <a:pt x="856222" y="842103"/>
                  </a:lnTo>
                  <a:lnTo>
                    <a:pt x="802032" y="826700"/>
                  </a:lnTo>
                  <a:lnTo>
                    <a:pt x="749172" y="809851"/>
                  </a:lnTo>
                  <a:lnTo>
                    <a:pt x="697690" y="791597"/>
                  </a:lnTo>
                  <a:lnTo>
                    <a:pt x="647634" y="771980"/>
                  </a:lnTo>
                  <a:lnTo>
                    <a:pt x="599054" y="751041"/>
                  </a:lnTo>
                  <a:lnTo>
                    <a:pt x="551996" y="728822"/>
                  </a:lnTo>
                  <a:lnTo>
                    <a:pt x="506510" y="705364"/>
                  </a:lnTo>
                  <a:lnTo>
                    <a:pt x="462644" y="680709"/>
                  </a:lnTo>
                  <a:lnTo>
                    <a:pt x="420447" y="654897"/>
                  </a:lnTo>
                  <a:lnTo>
                    <a:pt x="379966" y="627971"/>
                  </a:lnTo>
                  <a:lnTo>
                    <a:pt x="341250" y="599973"/>
                  </a:lnTo>
                  <a:lnTo>
                    <a:pt x="304347" y="570942"/>
                  </a:lnTo>
                  <a:lnTo>
                    <a:pt x="269306" y="540922"/>
                  </a:lnTo>
                  <a:lnTo>
                    <a:pt x="236176" y="509953"/>
                  </a:lnTo>
                  <a:lnTo>
                    <a:pt x="205004" y="478076"/>
                  </a:lnTo>
                  <a:lnTo>
                    <a:pt x="175838" y="445334"/>
                  </a:lnTo>
                  <a:lnTo>
                    <a:pt x="148728" y="411768"/>
                  </a:lnTo>
                  <a:lnTo>
                    <a:pt x="123722" y="377419"/>
                  </a:lnTo>
                  <a:lnTo>
                    <a:pt x="100868" y="342329"/>
                  </a:lnTo>
                  <a:lnTo>
                    <a:pt x="80214" y="306539"/>
                  </a:lnTo>
                  <a:lnTo>
                    <a:pt x="61809" y="270091"/>
                  </a:lnTo>
                  <a:lnTo>
                    <a:pt x="45700" y="233025"/>
                  </a:lnTo>
                  <a:lnTo>
                    <a:pt x="31938" y="195384"/>
                  </a:lnTo>
                  <a:lnTo>
                    <a:pt x="20569" y="157210"/>
                  </a:lnTo>
                  <a:lnTo>
                    <a:pt x="11642" y="118542"/>
                  </a:lnTo>
                  <a:lnTo>
                    <a:pt x="5206" y="79424"/>
                  </a:lnTo>
                  <a:lnTo>
                    <a:pt x="1309" y="398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80856" y="2687193"/>
              <a:ext cx="1368425" cy="1079500"/>
            </a:xfrm>
            <a:custGeom>
              <a:avLst/>
              <a:gdLst/>
              <a:ahLst/>
              <a:cxnLst/>
              <a:rect l="l" t="t" r="r" b="b"/>
              <a:pathLst>
                <a:path w="1368425" h="1079500">
                  <a:moveTo>
                    <a:pt x="1368409" y="0"/>
                  </a:moveTo>
                  <a:lnTo>
                    <a:pt x="1316542" y="654"/>
                  </a:lnTo>
                  <a:lnTo>
                    <a:pt x="1264767" y="2613"/>
                  </a:lnTo>
                  <a:lnTo>
                    <a:pt x="1213144" y="5870"/>
                  </a:lnTo>
                  <a:lnTo>
                    <a:pt x="1161735" y="10420"/>
                  </a:lnTo>
                  <a:lnTo>
                    <a:pt x="1110599" y="16256"/>
                  </a:lnTo>
                  <a:lnTo>
                    <a:pt x="1052544" y="24501"/>
                  </a:lnTo>
                  <a:lnTo>
                    <a:pt x="995593" y="34291"/>
                  </a:lnTo>
                  <a:lnTo>
                    <a:pt x="939786" y="45586"/>
                  </a:lnTo>
                  <a:lnTo>
                    <a:pt x="885165" y="58346"/>
                  </a:lnTo>
                  <a:lnTo>
                    <a:pt x="831771" y="72531"/>
                  </a:lnTo>
                  <a:lnTo>
                    <a:pt x="779644" y="88102"/>
                  </a:lnTo>
                  <a:lnTo>
                    <a:pt x="728824" y="105017"/>
                  </a:lnTo>
                  <a:lnTo>
                    <a:pt x="679353" y="123239"/>
                  </a:lnTo>
                  <a:lnTo>
                    <a:pt x="631272" y="142726"/>
                  </a:lnTo>
                  <a:lnTo>
                    <a:pt x="584620" y="163438"/>
                  </a:lnTo>
                  <a:lnTo>
                    <a:pt x="539440" y="185337"/>
                  </a:lnTo>
                  <a:lnTo>
                    <a:pt x="495771" y="208381"/>
                  </a:lnTo>
                  <a:lnTo>
                    <a:pt x="453655" y="232532"/>
                  </a:lnTo>
                  <a:lnTo>
                    <a:pt x="413131" y="257749"/>
                  </a:lnTo>
                  <a:lnTo>
                    <a:pt x="374242" y="283992"/>
                  </a:lnTo>
                  <a:lnTo>
                    <a:pt x="337027" y="311222"/>
                  </a:lnTo>
                  <a:lnTo>
                    <a:pt x="301528" y="339398"/>
                  </a:lnTo>
                  <a:lnTo>
                    <a:pt x="267785" y="368481"/>
                  </a:lnTo>
                  <a:lnTo>
                    <a:pt x="235839" y="398430"/>
                  </a:lnTo>
                  <a:lnTo>
                    <a:pt x="205731" y="429207"/>
                  </a:lnTo>
                  <a:lnTo>
                    <a:pt x="177501" y="460770"/>
                  </a:lnTo>
                  <a:lnTo>
                    <a:pt x="151190" y="493081"/>
                  </a:lnTo>
                  <a:lnTo>
                    <a:pt x="126840" y="526099"/>
                  </a:lnTo>
                  <a:lnTo>
                    <a:pt x="104490" y="559784"/>
                  </a:lnTo>
                  <a:lnTo>
                    <a:pt x="84182" y="594097"/>
                  </a:lnTo>
                  <a:lnTo>
                    <a:pt x="65956" y="628997"/>
                  </a:lnTo>
                  <a:lnTo>
                    <a:pt x="49853" y="664446"/>
                  </a:lnTo>
                  <a:lnTo>
                    <a:pt x="35913" y="700402"/>
                  </a:lnTo>
                  <a:lnTo>
                    <a:pt x="24179" y="736826"/>
                  </a:lnTo>
                  <a:lnTo>
                    <a:pt x="7486" y="810918"/>
                  </a:lnTo>
                  <a:lnTo>
                    <a:pt x="100" y="886403"/>
                  </a:lnTo>
                  <a:lnTo>
                    <a:pt x="0" y="924569"/>
                  </a:lnTo>
                  <a:lnTo>
                    <a:pt x="2348" y="962963"/>
                  </a:lnTo>
                  <a:lnTo>
                    <a:pt x="7186" y="1001546"/>
                  </a:lnTo>
                  <a:lnTo>
                    <a:pt x="14555" y="1040278"/>
                  </a:lnTo>
                  <a:lnTo>
                    <a:pt x="24495" y="1079119"/>
                  </a:lnTo>
                  <a:lnTo>
                    <a:pt x="36532" y="1041689"/>
                  </a:lnTo>
                  <a:lnTo>
                    <a:pt x="50802" y="1004905"/>
                  </a:lnTo>
                  <a:lnTo>
                    <a:pt x="67250" y="968793"/>
                  </a:lnTo>
                  <a:lnTo>
                    <a:pt x="85825" y="933384"/>
                  </a:lnTo>
                  <a:lnTo>
                    <a:pt x="106473" y="898706"/>
                  </a:lnTo>
                  <a:lnTo>
                    <a:pt x="129140" y="864788"/>
                  </a:lnTo>
                  <a:lnTo>
                    <a:pt x="153775" y="831661"/>
                  </a:lnTo>
                  <a:lnTo>
                    <a:pt x="180323" y="799352"/>
                  </a:lnTo>
                  <a:lnTo>
                    <a:pt x="208732" y="767892"/>
                  </a:lnTo>
                  <a:lnTo>
                    <a:pt x="238948" y="737308"/>
                  </a:lnTo>
                  <a:lnTo>
                    <a:pt x="270920" y="707631"/>
                  </a:lnTo>
                  <a:lnTo>
                    <a:pt x="304592" y="678888"/>
                  </a:lnTo>
                  <a:lnTo>
                    <a:pt x="339913" y="651111"/>
                  </a:lnTo>
                  <a:lnTo>
                    <a:pt x="376829" y="624327"/>
                  </a:lnTo>
                  <a:lnTo>
                    <a:pt x="415287" y="598565"/>
                  </a:lnTo>
                  <a:lnTo>
                    <a:pt x="455234" y="573856"/>
                  </a:lnTo>
                  <a:lnTo>
                    <a:pt x="496618" y="550227"/>
                  </a:lnTo>
                  <a:lnTo>
                    <a:pt x="539384" y="527708"/>
                  </a:lnTo>
                  <a:lnTo>
                    <a:pt x="583480" y="506329"/>
                  </a:lnTo>
                  <a:lnTo>
                    <a:pt x="628853" y="486118"/>
                  </a:lnTo>
                  <a:lnTo>
                    <a:pt x="675450" y="467104"/>
                  </a:lnTo>
                  <a:lnTo>
                    <a:pt x="723217" y="449317"/>
                  </a:lnTo>
                  <a:lnTo>
                    <a:pt x="772102" y="432785"/>
                  </a:lnTo>
                  <a:lnTo>
                    <a:pt x="822051" y="417538"/>
                  </a:lnTo>
                  <a:lnTo>
                    <a:pt x="873012" y="403605"/>
                  </a:lnTo>
                  <a:lnTo>
                    <a:pt x="924930" y="391015"/>
                  </a:lnTo>
                  <a:lnTo>
                    <a:pt x="977755" y="379797"/>
                  </a:lnTo>
                  <a:lnTo>
                    <a:pt x="1031431" y="369981"/>
                  </a:lnTo>
                  <a:lnTo>
                    <a:pt x="1085906" y="361594"/>
                  </a:lnTo>
                  <a:lnTo>
                    <a:pt x="1141127" y="354668"/>
                  </a:lnTo>
                  <a:lnTo>
                    <a:pt x="1197041" y="349229"/>
                  </a:lnTo>
                  <a:lnTo>
                    <a:pt x="1253595" y="345309"/>
                  </a:lnTo>
                  <a:lnTo>
                    <a:pt x="1310735" y="342935"/>
                  </a:lnTo>
                  <a:lnTo>
                    <a:pt x="1368409" y="342138"/>
                  </a:lnTo>
                  <a:lnTo>
                    <a:pt x="1368409" y="0"/>
                  </a:lnTo>
                  <a:close/>
                </a:path>
              </a:pathLst>
            </a:custGeom>
            <a:solidFill>
              <a:srgbClr val="00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680841" y="2687193"/>
              <a:ext cx="1368425" cy="2300605"/>
            </a:xfrm>
            <a:custGeom>
              <a:avLst/>
              <a:gdLst/>
              <a:ahLst/>
              <a:cxnLst/>
              <a:rect l="l" t="t" r="r" b="b"/>
              <a:pathLst>
                <a:path w="1368425" h="2300604">
                  <a:moveTo>
                    <a:pt x="0" y="908177"/>
                  </a:moveTo>
                  <a:lnTo>
                    <a:pt x="1309" y="948073"/>
                  </a:lnTo>
                  <a:lnTo>
                    <a:pt x="5206" y="987601"/>
                  </a:lnTo>
                  <a:lnTo>
                    <a:pt x="11642" y="1026719"/>
                  </a:lnTo>
                  <a:lnTo>
                    <a:pt x="20569" y="1065387"/>
                  </a:lnTo>
                  <a:lnTo>
                    <a:pt x="31938" y="1103561"/>
                  </a:lnTo>
                  <a:lnTo>
                    <a:pt x="45700" y="1141202"/>
                  </a:lnTo>
                  <a:lnTo>
                    <a:pt x="61809" y="1178268"/>
                  </a:lnTo>
                  <a:lnTo>
                    <a:pt x="80214" y="1214716"/>
                  </a:lnTo>
                  <a:lnTo>
                    <a:pt x="100868" y="1250506"/>
                  </a:lnTo>
                  <a:lnTo>
                    <a:pt x="123722" y="1285596"/>
                  </a:lnTo>
                  <a:lnTo>
                    <a:pt x="148728" y="1319945"/>
                  </a:lnTo>
                  <a:lnTo>
                    <a:pt x="175838" y="1353511"/>
                  </a:lnTo>
                  <a:lnTo>
                    <a:pt x="205004" y="1386253"/>
                  </a:lnTo>
                  <a:lnTo>
                    <a:pt x="236176" y="1418130"/>
                  </a:lnTo>
                  <a:lnTo>
                    <a:pt x="269306" y="1449099"/>
                  </a:lnTo>
                  <a:lnTo>
                    <a:pt x="304347" y="1479119"/>
                  </a:lnTo>
                  <a:lnTo>
                    <a:pt x="341250" y="1508150"/>
                  </a:lnTo>
                  <a:lnTo>
                    <a:pt x="379966" y="1536148"/>
                  </a:lnTo>
                  <a:lnTo>
                    <a:pt x="420447" y="1563074"/>
                  </a:lnTo>
                  <a:lnTo>
                    <a:pt x="462644" y="1588886"/>
                  </a:lnTo>
                  <a:lnTo>
                    <a:pt x="506510" y="1613541"/>
                  </a:lnTo>
                  <a:lnTo>
                    <a:pt x="551996" y="1636999"/>
                  </a:lnTo>
                  <a:lnTo>
                    <a:pt x="599054" y="1659218"/>
                  </a:lnTo>
                  <a:lnTo>
                    <a:pt x="647634" y="1680157"/>
                  </a:lnTo>
                  <a:lnTo>
                    <a:pt x="697690" y="1699774"/>
                  </a:lnTo>
                  <a:lnTo>
                    <a:pt x="749172" y="1718028"/>
                  </a:lnTo>
                  <a:lnTo>
                    <a:pt x="802032" y="1734877"/>
                  </a:lnTo>
                  <a:lnTo>
                    <a:pt x="856222" y="1750280"/>
                  </a:lnTo>
                  <a:lnTo>
                    <a:pt x="911693" y="1764196"/>
                  </a:lnTo>
                  <a:lnTo>
                    <a:pt x="968398" y="1776582"/>
                  </a:lnTo>
                  <a:lnTo>
                    <a:pt x="1026287" y="1787398"/>
                  </a:lnTo>
                  <a:lnTo>
                    <a:pt x="1026287" y="1616329"/>
                  </a:lnTo>
                  <a:lnTo>
                    <a:pt x="1368425" y="1987296"/>
                  </a:lnTo>
                  <a:lnTo>
                    <a:pt x="1026287" y="2300478"/>
                  </a:lnTo>
                  <a:lnTo>
                    <a:pt x="1026287" y="2129536"/>
                  </a:lnTo>
                  <a:lnTo>
                    <a:pt x="968398" y="2118708"/>
                  </a:lnTo>
                  <a:lnTo>
                    <a:pt x="911693" y="2106312"/>
                  </a:lnTo>
                  <a:lnTo>
                    <a:pt x="856222" y="2092388"/>
                  </a:lnTo>
                  <a:lnTo>
                    <a:pt x="802032" y="2076978"/>
                  </a:lnTo>
                  <a:lnTo>
                    <a:pt x="749172" y="2060122"/>
                  </a:lnTo>
                  <a:lnTo>
                    <a:pt x="697690" y="2041863"/>
                  </a:lnTo>
                  <a:lnTo>
                    <a:pt x="647634" y="2022242"/>
                  </a:lnTo>
                  <a:lnTo>
                    <a:pt x="599054" y="2001300"/>
                  </a:lnTo>
                  <a:lnTo>
                    <a:pt x="551996" y="1979078"/>
                  </a:lnTo>
                  <a:lnTo>
                    <a:pt x="506510" y="1955618"/>
                  </a:lnTo>
                  <a:lnTo>
                    <a:pt x="462644" y="1930962"/>
                  </a:lnTo>
                  <a:lnTo>
                    <a:pt x="420447" y="1905149"/>
                  </a:lnTo>
                  <a:lnTo>
                    <a:pt x="379966" y="1878223"/>
                  </a:lnTo>
                  <a:lnTo>
                    <a:pt x="341250" y="1850224"/>
                  </a:lnTo>
                  <a:lnTo>
                    <a:pt x="304347" y="1821194"/>
                  </a:lnTo>
                  <a:lnTo>
                    <a:pt x="269306" y="1791173"/>
                  </a:lnTo>
                  <a:lnTo>
                    <a:pt x="236176" y="1760204"/>
                  </a:lnTo>
                  <a:lnTo>
                    <a:pt x="205004" y="1728328"/>
                  </a:lnTo>
                  <a:lnTo>
                    <a:pt x="175838" y="1695585"/>
                  </a:lnTo>
                  <a:lnTo>
                    <a:pt x="148728" y="1662018"/>
                  </a:lnTo>
                  <a:lnTo>
                    <a:pt x="123722" y="1627668"/>
                  </a:lnTo>
                  <a:lnTo>
                    <a:pt x="100868" y="1592576"/>
                  </a:lnTo>
                  <a:lnTo>
                    <a:pt x="80214" y="1556783"/>
                  </a:lnTo>
                  <a:lnTo>
                    <a:pt x="61809" y="1520332"/>
                  </a:lnTo>
                  <a:lnTo>
                    <a:pt x="45700" y="1483262"/>
                  </a:lnTo>
                  <a:lnTo>
                    <a:pt x="31938" y="1445616"/>
                  </a:lnTo>
                  <a:lnTo>
                    <a:pt x="20569" y="1407435"/>
                  </a:lnTo>
                  <a:lnTo>
                    <a:pt x="11642" y="1368760"/>
                  </a:lnTo>
                  <a:lnTo>
                    <a:pt x="5206" y="1329633"/>
                  </a:lnTo>
                  <a:lnTo>
                    <a:pt x="1309" y="1290095"/>
                  </a:lnTo>
                  <a:lnTo>
                    <a:pt x="0" y="1250188"/>
                  </a:lnTo>
                  <a:lnTo>
                    <a:pt x="0" y="908177"/>
                  </a:lnTo>
                  <a:lnTo>
                    <a:pt x="1200" y="869790"/>
                  </a:lnTo>
                  <a:lnTo>
                    <a:pt x="4770" y="831810"/>
                  </a:lnTo>
                  <a:lnTo>
                    <a:pt x="18827" y="757192"/>
                  </a:lnTo>
                  <a:lnTo>
                    <a:pt x="41791" y="684576"/>
                  </a:lnTo>
                  <a:lnTo>
                    <a:pt x="56495" y="649097"/>
                  </a:lnTo>
                  <a:lnTo>
                    <a:pt x="73283" y="614214"/>
                  </a:lnTo>
                  <a:lnTo>
                    <a:pt x="92108" y="579957"/>
                  </a:lnTo>
                  <a:lnTo>
                    <a:pt x="112922" y="546357"/>
                  </a:lnTo>
                  <a:lnTo>
                    <a:pt x="135678" y="513448"/>
                  </a:lnTo>
                  <a:lnTo>
                    <a:pt x="160329" y="481260"/>
                  </a:lnTo>
                  <a:lnTo>
                    <a:pt x="186826" y="449824"/>
                  </a:lnTo>
                  <a:lnTo>
                    <a:pt x="215123" y="419173"/>
                  </a:lnTo>
                  <a:lnTo>
                    <a:pt x="245171" y="389337"/>
                  </a:lnTo>
                  <a:lnTo>
                    <a:pt x="276924" y="360349"/>
                  </a:lnTo>
                  <a:lnTo>
                    <a:pt x="310334" y="332239"/>
                  </a:lnTo>
                  <a:lnTo>
                    <a:pt x="345353" y="305040"/>
                  </a:lnTo>
                  <a:lnTo>
                    <a:pt x="381934" y="278782"/>
                  </a:lnTo>
                  <a:lnTo>
                    <a:pt x="420030" y="253499"/>
                  </a:lnTo>
                  <a:lnTo>
                    <a:pt x="459592" y="229220"/>
                  </a:lnTo>
                  <a:lnTo>
                    <a:pt x="500574" y="205977"/>
                  </a:lnTo>
                  <a:lnTo>
                    <a:pt x="542928" y="183803"/>
                  </a:lnTo>
                  <a:lnTo>
                    <a:pt x="586607" y="162728"/>
                  </a:lnTo>
                  <a:lnTo>
                    <a:pt x="631562" y="142784"/>
                  </a:lnTo>
                  <a:lnTo>
                    <a:pt x="677747" y="124003"/>
                  </a:lnTo>
                  <a:lnTo>
                    <a:pt x="725114" y="106416"/>
                  </a:lnTo>
                  <a:lnTo>
                    <a:pt x="773615" y="90055"/>
                  </a:lnTo>
                  <a:lnTo>
                    <a:pt x="823203" y="74951"/>
                  </a:lnTo>
                  <a:lnTo>
                    <a:pt x="873831" y="61136"/>
                  </a:lnTo>
                  <a:lnTo>
                    <a:pt x="925451" y="48641"/>
                  </a:lnTo>
                  <a:lnTo>
                    <a:pt x="978016" y="37499"/>
                  </a:lnTo>
                  <a:lnTo>
                    <a:pt x="1031477" y="27739"/>
                  </a:lnTo>
                  <a:lnTo>
                    <a:pt x="1085788" y="19394"/>
                  </a:lnTo>
                  <a:lnTo>
                    <a:pt x="1140901" y="12496"/>
                  </a:lnTo>
                  <a:lnTo>
                    <a:pt x="1196769" y="7076"/>
                  </a:lnTo>
                  <a:lnTo>
                    <a:pt x="1253344" y="3166"/>
                  </a:lnTo>
                  <a:lnTo>
                    <a:pt x="1310578" y="796"/>
                  </a:lnTo>
                  <a:lnTo>
                    <a:pt x="1368425" y="0"/>
                  </a:lnTo>
                  <a:lnTo>
                    <a:pt x="1368425" y="342138"/>
                  </a:lnTo>
                  <a:lnTo>
                    <a:pt x="1310750" y="342935"/>
                  </a:lnTo>
                  <a:lnTo>
                    <a:pt x="1253610" y="345309"/>
                  </a:lnTo>
                  <a:lnTo>
                    <a:pt x="1197056" y="349229"/>
                  </a:lnTo>
                  <a:lnTo>
                    <a:pt x="1141142" y="354668"/>
                  </a:lnTo>
                  <a:lnTo>
                    <a:pt x="1085921" y="361594"/>
                  </a:lnTo>
                  <a:lnTo>
                    <a:pt x="1031446" y="369981"/>
                  </a:lnTo>
                  <a:lnTo>
                    <a:pt x="977770" y="379797"/>
                  </a:lnTo>
                  <a:lnTo>
                    <a:pt x="924946" y="391015"/>
                  </a:lnTo>
                  <a:lnTo>
                    <a:pt x="873027" y="403605"/>
                  </a:lnTo>
                  <a:lnTo>
                    <a:pt x="822066" y="417538"/>
                  </a:lnTo>
                  <a:lnTo>
                    <a:pt x="772117" y="432785"/>
                  </a:lnTo>
                  <a:lnTo>
                    <a:pt x="723232" y="449317"/>
                  </a:lnTo>
                  <a:lnTo>
                    <a:pt x="675465" y="467104"/>
                  </a:lnTo>
                  <a:lnTo>
                    <a:pt x="628868" y="486118"/>
                  </a:lnTo>
                  <a:lnTo>
                    <a:pt x="583495" y="506329"/>
                  </a:lnTo>
                  <a:lnTo>
                    <a:pt x="539399" y="527708"/>
                  </a:lnTo>
                  <a:lnTo>
                    <a:pt x="496633" y="550227"/>
                  </a:lnTo>
                  <a:lnTo>
                    <a:pt x="455250" y="573856"/>
                  </a:lnTo>
                  <a:lnTo>
                    <a:pt x="415302" y="598565"/>
                  </a:lnTo>
                  <a:lnTo>
                    <a:pt x="376844" y="624327"/>
                  </a:lnTo>
                  <a:lnTo>
                    <a:pt x="339928" y="651111"/>
                  </a:lnTo>
                  <a:lnTo>
                    <a:pt x="304607" y="678888"/>
                  </a:lnTo>
                  <a:lnTo>
                    <a:pt x="270935" y="707631"/>
                  </a:lnTo>
                  <a:lnTo>
                    <a:pt x="238964" y="737308"/>
                  </a:lnTo>
                  <a:lnTo>
                    <a:pt x="208747" y="767892"/>
                  </a:lnTo>
                  <a:lnTo>
                    <a:pt x="180338" y="799352"/>
                  </a:lnTo>
                  <a:lnTo>
                    <a:pt x="153790" y="831661"/>
                  </a:lnTo>
                  <a:lnTo>
                    <a:pt x="129156" y="864788"/>
                  </a:lnTo>
                  <a:lnTo>
                    <a:pt x="106488" y="898706"/>
                  </a:lnTo>
                  <a:lnTo>
                    <a:pt x="85840" y="933384"/>
                  </a:lnTo>
                  <a:lnTo>
                    <a:pt x="67266" y="968793"/>
                  </a:lnTo>
                  <a:lnTo>
                    <a:pt x="50817" y="1004905"/>
                  </a:lnTo>
                  <a:lnTo>
                    <a:pt x="36548" y="1041689"/>
                  </a:lnTo>
                  <a:lnTo>
                    <a:pt x="24511" y="1079119"/>
                  </a:lnTo>
                </a:path>
              </a:pathLst>
            </a:custGeom>
            <a:ln w="25400">
              <a:solidFill>
                <a:srgbClr val="00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79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800000"/>
                </a:solidFill>
                <a:latin typeface="Tahoma"/>
                <a:cs typeface="Tahoma"/>
              </a:rPr>
              <a:t>Groundwater</a:t>
            </a:r>
            <a:r>
              <a:rPr sz="2800" spc="-16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800" dirty="0">
                <a:solidFill>
                  <a:srgbClr val="800000"/>
                </a:solidFill>
                <a:latin typeface="Tahoma"/>
                <a:cs typeface="Tahoma"/>
              </a:rPr>
              <a:t>Vulnerability</a:t>
            </a:r>
            <a:r>
              <a:rPr sz="2800" spc="-130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800000"/>
                </a:solidFill>
                <a:latin typeface="Tahoma"/>
                <a:cs typeface="Tahoma"/>
              </a:rPr>
              <a:t>Assessment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9740" y="6276847"/>
            <a:ext cx="1031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Feb.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2026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25295" y="6195771"/>
            <a:ext cx="579882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Power-Gen</a:t>
            </a:r>
            <a:r>
              <a:rPr sz="1100" b="1" spc="-6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1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2026,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New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Delhi,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1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Excellence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69173" y="6275323"/>
            <a:ext cx="662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25/30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403" y="1949577"/>
            <a:ext cx="937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Times New Roman"/>
                <a:cs typeface="Times New Roman"/>
              </a:rPr>
              <a:t>Study</a:t>
            </a:r>
            <a:r>
              <a:rPr sz="1500" b="1" spc="-80" dirty="0">
                <a:latin typeface="Times New Roman"/>
                <a:cs typeface="Times New Roman"/>
              </a:rPr>
              <a:t> </a:t>
            </a:r>
            <a:r>
              <a:rPr sz="1500" b="1" spc="-20" dirty="0">
                <a:latin typeface="Times New Roman"/>
                <a:cs typeface="Times New Roman"/>
              </a:rPr>
              <a:t>Area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244" y="677925"/>
            <a:ext cx="7943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Times New Roman"/>
                <a:cs typeface="Times New Roman"/>
              </a:rPr>
              <a:t>Flood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Inundation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Mapping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(FIM)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Using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Random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Forest</a:t>
            </a:r>
            <a:r>
              <a:rPr sz="2200" spc="-8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(Machine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7244" y="979678"/>
            <a:ext cx="62769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0" dirty="0">
                <a:solidFill>
                  <a:srgbClr val="003300"/>
                </a:solidFill>
                <a:latin typeface="Times New Roman"/>
                <a:cs typeface="Times New Roman"/>
              </a:rPr>
              <a:t>Learning</a:t>
            </a:r>
            <a:r>
              <a:rPr sz="2200" b="1" spc="-12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3300"/>
                </a:solidFill>
                <a:latin typeface="Times New Roman"/>
                <a:cs typeface="Times New Roman"/>
              </a:rPr>
              <a:t>Algorithm)</a:t>
            </a:r>
            <a:r>
              <a:rPr sz="2200" b="1" spc="-6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3300"/>
                </a:solidFill>
                <a:latin typeface="Times New Roman"/>
                <a:cs typeface="Times New Roman"/>
              </a:rPr>
              <a:t>in</a:t>
            </a:r>
            <a:r>
              <a:rPr sz="2200" b="1" spc="-5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3300"/>
                </a:solidFill>
                <a:latin typeface="Times New Roman"/>
                <a:cs typeface="Times New Roman"/>
              </a:rPr>
              <a:t>Google</a:t>
            </a:r>
            <a:r>
              <a:rPr sz="2200" b="1" spc="-6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3300"/>
                </a:solidFill>
                <a:latin typeface="Times New Roman"/>
                <a:cs typeface="Times New Roman"/>
              </a:rPr>
              <a:t>Earth</a:t>
            </a:r>
            <a:r>
              <a:rPr sz="2200" b="1" spc="-3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3300"/>
                </a:solidFill>
                <a:latin typeface="Times New Roman"/>
                <a:cs typeface="Times New Roman"/>
              </a:rPr>
              <a:t>Engine</a:t>
            </a:r>
            <a:r>
              <a:rPr sz="2200" b="1" spc="-60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>
                <a:solidFill>
                  <a:srgbClr val="003300"/>
                </a:solidFill>
                <a:latin typeface="Times New Roman"/>
                <a:cs typeface="Times New Roman"/>
              </a:rPr>
              <a:t>(GGE)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49120" y="1367155"/>
            <a:ext cx="7042150" cy="4805045"/>
            <a:chOff x="1849120" y="1367155"/>
            <a:chExt cx="7042150" cy="48050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9120" y="1367155"/>
              <a:ext cx="7042023" cy="33872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81378" y="4419282"/>
              <a:ext cx="3419475" cy="17526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9740" y="6276847"/>
            <a:ext cx="1031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Feb.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2026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5297" y="6278372"/>
            <a:ext cx="53790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Power-Gen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1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2026,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New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Delhi,</a:t>
            </a:r>
            <a:r>
              <a:rPr sz="11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Excellence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69173" y="6275323"/>
            <a:ext cx="662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26/30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4616" y="648131"/>
            <a:ext cx="4162425" cy="415925"/>
          </a:xfrm>
          <a:custGeom>
            <a:avLst/>
            <a:gdLst/>
            <a:ahLst/>
            <a:cxnLst/>
            <a:rect l="l" t="t" r="r" b="b"/>
            <a:pathLst>
              <a:path w="4162425" h="415925">
                <a:moveTo>
                  <a:pt x="0" y="415493"/>
                </a:moveTo>
                <a:lnTo>
                  <a:pt x="4162171" y="415493"/>
                </a:lnTo>
                <a:lnTo>
                  <a:pt x="4162171" y="0"/>
                </a:lnTo>
                <a:lnTo>
                  <a:pt x="0" y="0"/>
                </a:lnTo>
                <a:lnTo>
                  <a:pt x="0" y="415493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849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Flood</a:t>
            </a:r>
            <a:r>
              <a:rPr sz="2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Vulnerability</a:t>
            </a:r>
            <a:r>
              <a:rPr sz="2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6FC0"/>
                </a:solidFill>
                <a:latin typeface="Calibri"/>
                <a:cs typeface="Calibri"/>
              </a:rPr>
              <a:t>&amp;</a:t>
            </a: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 Management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28386" y="568198"/>
            <a:ext cx="3986022" cy="19109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5146" y="2645664"/>
            <a:ext cx="3955542" cy="14216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2977" y="4612563"/>
            <a:ext cx="1480693" cy="124633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12387" y="4635100"/>
            <a:ext cx="2263184" cy="139124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102478" y="4136897"/>
            <a:ext cx="38811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Features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extraction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at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pixel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level: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Ranjan and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Keshari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(2023), </a:t>
            </a:r>
            <a:r>
              <a:rPr sz="1200" b="1" dirty="0">
                <a:latin typeface="Calibri"/>
                <a:cs typeface="Calibri"/>
              </a:rPr>
              <a:t>Best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paper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award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at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UASG23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Malaysia.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4475" y="2376932"/>
            <a:ext cx="90995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latin typeface="Times New Roman"/>
                <a:cs typeface="Times New Roman"/>
              </a:rPr>
              <a:t>Ranjan</a:t>
            </a:r>
            <a:r>
              <a:rPr sz="600" b="1" spc="-20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and</a:t>
            </a:r>
            <a:r>
              <a:rPr sz="600" b="1" spc="-15" dirty="0">
                <a:latin typeface="Times New Roman"/>
                <a:cs typeface="Times New Roman"/>
              </a:rPr>
              <a:t> </a:t>
            </a:r>
            <a:r>
              <a:rPr sz="600" b="1" dirty="0">
                <a:latin typeface="Times New Roman"/>
                <a:cs typeface="Times New Roman"/>
              </a:rPr>
              <a:t>Keshari</a:t>
            </a:r>
            <a:r>
              <a:rPr sz="600" b="1" spc="-25" dirty="0">
                <a:latin typeface="Times New Roman"/>
                <a:cs typeface="Times New Roman"/>
              </a:rPr>
              <a:t> </a:t>
            </a:r>
            <a:r>
              <a:rPr sz="600" b="1" spc="-10" dirty="0">
                <a:latin typeface="Times New Roman"/>
                <a:cs typeface="Times New Roman"/>
              </a:rPr>
              <a:t>(2022)</a:t>
            </a:r>
            <a:endParaRPr sz="60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0819" y="4039108"/>
            <a:ext cx="1357586" cy="151320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536701" y="1074864"/>
            <a:ext cx="4879975" cy="2600325"/>
            <a:chOff x="536701" y="1074864"/>
            <a:chExt cx="4879975" cy="260032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9876" y="1077976"/>
              <a:ext cx="2746756" cy="259397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8289" y="1076452"/>
              <a:ext cx="2750185" cy="2597150"/>
            </a:xfrm>
            <a:custGeom>
              <a:avLst/>
              <a:gdLst/>
              <a:ahLst/>
              <a:cxnLst/>
              <a:rect l="l" t="t" r="r" b="b"/>
              <a:pathLst>
                <a:path w="2750185" h="2597150">
                  <a:moveTo>
                    <a:pt x="0" y="2597150"/>
                  </a:moveTo>
                  <a:lnTo>
                    <a:pt x="2749931" y="2597150"/>
                  </a:lnTo>
                  <a:lnTo>
                    <a:pt x="2749931" y="0"/>
                  </a:lnTo>
                  <a:lnTo>
                    <a:pt x="0" y="0"/>
                  </a:lnTo>
                  <a:lnTo>
                    <a:pt x="0" y="259715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49878" y="1746631"/>
              <a:ext cx="315595" cy="627380"/>
            </a:xfrm>
            <a:custGeom>
              <a:avLst/>
              <a:gdLst/>
              <a:ahLst/>
              <a:cxnLst/>
              <a:rect l="l" t="t" r="r" b="b"/>
              <a:pathLst>
                <a:path w="315595" h="627380">
                  <a:moveTo>
                    <a:pt x="157607" y="0"/>
                  </a:moveTo>
                  <a:lnTo>
                    <a:pt x="0" y="313690"/>
                  </a:lnTo>
                  <a:lnTo>
                    <a:pt x="157607" y="627380"/>
                  </a:lnTo>
                  <a:lnTo>
                    <a:pt x="157607" y="470535"/>
                  </a:lnTo>
                  <a:lnTo>
                    <a:pt x="315213" y="470535"/>
                  </a:lnTo>
                  <a:lnTo>
                    <a:pt x="315213" y="156845"/>
                  </a:lnTo>
                  <a:lnTo>
                    <a:pt x="157607" y="156845"/>
                  </a:lnTo>
                  <a:lnTo>
                    <a:pt x="1576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49878" y="1746631"/>
              <a:ext cx="315595" cy="627380"/>
            </a:xfrm>
            <a:custGeom>
              <a:avLst/>
              <a:gdLst/>
              <a:ahLst/>
              <a:cxnLst/>
              <a:rect l="l" t="t" r="r" b="b"/>
              <a:pathLst>
                <a:path w="315595" h="627380">
                  <a:moveTo>
                    <a:pt x="0" y="313690"/>
                  </a:moveTo>
                  <a:lnTo>
                    <a:pt x="157607" y="0"/>
                  </a:lnTo>
                  <a:lnTo>
                    <a:pt x="157607" y="156845"/>
                  </a:lnTo>
                  <a:lnTo>
                    <a:pt x="315213" y="156845"/>
                  </a:lnTo>
                  <a:lnTo>
                    <a:pt x="315213" y="470535"/>
                  </a:lnTo>
                  <a:lnTo>
                    <a:pt x="157607" y="470535"/>
                  </a:lnTo>
                  <a:lnTo>
                    <a:pt x="157607" y="627380"/>
                  </a:lnTo>
                  <a:lnTo>
                    <a:pt x="0" y="313690"/>
                  </a:lnTo>
                  <a:close/>
                </a:path>
              </a:pathLst>
            </a:custGeom>
            <a:ln w="25400">
              <a:solidFill>
                <a:srgbClr val="00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592448" y="1746643"/>
              <a:ext cx="1822450" cy="708025"/>
            </a:xfrm>
            <a:custGeom>
              <a:avLst/>
              <a:gdLst/>
              <a:ahLst/>
              <a:cxnLst/>
              <a:rect l="l" t="t" r="r" b="b"/>
              <a:pathLst>
                <a:path w="1822450" h="708025">
                  <a:moveTo>
                    <a:pt x="0" y="707885"/>
                  </a:moveTo>
                  <a:lnTo>
                    <a:pt x="1822196" y="707885"/>
                  </a:lnTo>
                  <a:lnTo>
                    <a:pt x="1822196" y="0"/>
                  </a:lnTo>
                  <a:lnTo>
                    <a:pt x="0" y="0"/>
                  </a:lnTo>
                  <a:lnTo>
                    <a:pt x="0" y="70788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9416" y="5600801"/>
            <a:ext cx="989965" cy="266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5000"/>
              </a:lnSpc>
              <a:spcBef>
                <a:spcPts val="95"/>
              </a:spcBef>
            </a:pPr>
            <a:r>
              <a:rPr sz="500" b="1" dirty="0">
                <a:latin typeface="Arial"/>
                <a:cs typeface="Arial"/>
              </a:rPr>
              <a:t>Riparian</a:t>
            </a:r>
            <a:r>
              <a:rPr sz="500" b="1" spc="6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zones</a:t>
            </a:r>
            <a:r>
              <a:rPr sz="500" b="1" spc="7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of</a:t>
            </a:r>
            <a:r>
              <a:rPr sz="500" b="1" spc="6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river</a:t>
            </a:r>
            <a:r>
              <a:rPr sz="500" b="1" spc="40" dirty="0">
                <a:latin typeface="Arial"/>
                <a:cs typeface="Arial"/>
              </a:rPr>
              <a:t> </a:t>
            </a:r>
            <a:r>
              <a:rPr sz="500" b="1" spc="-20" dirty="0">
                <a:latin typeface="Arial"/>
                <a:cs typeface="Arial"/>
              </a:rPr>
              <a:t>Kali</a:t>
            </a:r>
            <a:r>
              <a:rPr sz="500" b="1" spc="50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Sindh.</a:t>
            </a:r>
            <a:r>
              <a:rPr sz="500" b="1" spc="9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Source:</a:t>
            </a:r>
            <a:r>
              <a:rPr sz="500" b="1" spc="7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Sentinel</a:t>
            </a:r>
            <a:r>
              <a:rPr sz="500" b="1" spc="8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2</a:t>
            </a:r>
            <a:r>
              <a:rPr sz="500" b="1" spc="75" dirty="0">
                <a:latin typeface="Arial"/>
                <a:cs typeface="Arial"/>
              </a:rPr>
              <a:t> </a:t>
            </a:r>
            <a:r>
              <a:rPr sz="500" b="1" spc="-20" dirty="0">
                <a:latin typeface="Arial"/>
                <a:cs typeface="Arial"/>
              </a:rPr>
              <a:t>MSI,</a:t>
            </a:r>
            <a:r>
              <a:rPr sz="500" b="1" spc="50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Level</a:t>
            </a:r>
            <a:r>
              <a:rPr sz="500" b="1" spc="60" dirty="0">
                <a:latin typeface="Arial"/>
                <a:cs typeface="Arial"/>
              </a:rPr>
              <a:t> </a:t>
            </a:r>
            <a:r>
              <a:rPr sz="500" b="1" spc="-25" dirty="0">
                <a:latin typeface="Arial"/>
                <a:cs typeface="Arial"/>
              </a:rPr>
              <a:t>2A</a:t>
            </a:r>
            <a:endParaRPr sz="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48636" y="5556300"/>
            <a:ext cx="12426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4700"/>
              </a:lnSpc>
              <a:spcBef>
                <a:spcPts val="100"/>
              </a:spcBef>
            </a:pPr>
            <a:r>
              <a:rPr sz="500" b="1" spc="10" dirty="0">
                <a:latin typeface="Arial"/>
                <a:cs typeface="Arial"/>
              </a:rPr>
              <a:t>Fragmentation</a:t>
            </a:r>
            <a:r>
              <a:rPr sz="500" b="1" spc="5" dirty="0">
                <a:latin typeface="Arial"/>
                <a:cs typeface="Arial"/>
              </a:rPr>
              <a:t> </a:t>
            </a:r>
            <a:r>
              <a:rPr sz="500" b="1" spc="10" dirty="0">
                <a:latin typeface="Arial"/>
                <a:cs typeface="Arial"/>
              </a:rPr>
              <a:t>in</a:t>
            </a:r>
            <a:r>
              <a:rPr sz="500" b="1" spc="35" dirty="0">
                <a:latin typeface="Arial"/>
                <a:cs typeface="Arial"/>
              </a:rPr>
              <a:t> </a:t>
            </a:r>
            <a:r>
              <a:rPr sz="500" b="1" spc="10" dirty="0">
                <a:latin typeface="Arial"/>
                <a:cs typeface="Arial"/>
              </a:rPr>
              <a:t>the</a:t>
            </a:r>
            <a:r>
              <a:rPr sz="500" b="1" spc="15" dirty="0">
                <a:latin typeface="Arial"/>
                <a:cs typeface="Arial"/>
              </a:rPr>
              <a:t> </a:t>
            </a:r>
            <a:r>
              <a:rPr sz="500" b="1" spc="10" dirty="0">
                <a:latin typeface="Arial"/>
                <a:cs typeface="Arial"/>
              </a:rPr>
              <a:t>riparian</a:t>
            </a:r>
            <a:r>
              <a:rPr sz="500" b="1" spc="30" dirty="0">
                <a:latin typeface="Arial"/>
                <a:cs typeface="Arial"/>
              </a:rPr>
              <a:t> </a:t>
            </a:r>
            <a:r>
              <a:rPr sz="500" b="1" spc="-20" dirty="0">
                <a:latin typeface="Arial"/>
                <a:cs typeface="Arial"/>
              </a:rPr>
              <a:t>zones</a:t>
            </a:r>
            <a:r>
              <a:rPr sz="500" b="1" spc="50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due</a:t>
            </a:r>
            <a:r>
              <a:rPr sz="500" b="1" spc="7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to</a:t>
            </a:r>
            <a:r>
              <a:rPr sz="500" b="1" spc="7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urban</a:t>
            </a:r>
            <a:r>
              <a:rPr sz="500" b="1" spc="6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and</a:t>
            </a:r>
            <a:r>
              <a:rPr sz="500" b="1" spc="8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agricultural</a:t>
            </a:r>
            <a:r>
              <a:rPr sz="500" b="1" spc="75" dirty="0">
                <a:latin typeface="Arial"/>
                <a:cs typeface="Arial"/>
              </a:rPr>
              <a:t> </a:t>
            </a:r>
            <a:r>
              <a:rPr sz="500" b="1" spc="-20" dirty="0">
                <a:latin typeface="Arial"/>
                <a:cs typeface="Arial"/>
              </a:rPr>
              <a:t>land</a:t>
            </a:r>
            <a:r>
              <a:rPr sz="500" b="1" spc="50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use.</a:t>
            </a:r>
            <a:r>
              <a:rPr sz="500" b="1" spc="7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Developed</a:t>
            </a:r>
            <a:r>
              <a:rPr sz="500" b="1" spc="5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using</a:t>
            </a:r>
            <a:r>
              <a:rPr sz="500" b="1" spc="11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Landsat</a:t>
            </a:r>
            <a:r>
              <a:rPr sz="500" b="1" spc="7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7</a:t>
            </a:r>
            <a:r>
              <a:rPr sz="500" b="1" spc="55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C2</a:t>
            </a:r>
            <a:r>
              <a:rPr sz="500" b="1" spc="60" dirty="0">
                <a:latin typeface="Arial"/>
                <a:cs typeface="Arial"/>
              </a:rPr>
              <a:t> </a:t>
            </a:r>
            <a:r>
              <a:rPr sz="500" b="1" spc="-25" dirty="0">
                <a:latin typeface="Arial"/>
                <a:cs typeface="Arial"/>
              </a:rPr>
              <a:t>L2</a:t>
            </a:r>
            <a:r>
              <a:rPr sz="500" b="1" spc="500" dirty="0">
                <a:latin typeface="Arial"/>
                <a:cs typeface="Arial"/>
              </a:rPr>
              <a:t> </a:t>
            </a:r>
            <a:r>
              <a:rPr sz="500" b="1" dirty="0">
                <a:latin typeface="Arial"/>
                <a:cs typeface="Arial"/>
              </a:rPr>
              <a:t>surface</a:t>
            </a:r>
            <a:r>
              <a:rPr sz="500" b="1" spc="70" dirty="0">
                <a:latin typeface="Arial"/>
                <a:cs typeface="Arial"/>
              </a:rPr>
              <a:t> </a:t>
            </a:r>
            <a:r>
              <a:rPr sz="500" b="1" spc="-10" dirty="0">
                <a:latin typeface="Arial"/>
                <a:cs typeface="Arial"/>
              </a:rPr>
              <a:t>reflectance</a:t>
            </a:r>
            <a:endParaRPr sz="500"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5551" y="4061205"/>
            <a:ext cx="1278890" cy="146913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503425" y="5222875"/>
            <a:ext cx="360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Riparian</a:t>
            </a:r>
            <a:r>
              <a:rPr sz="600" b="1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vegetation</a:t>
            </a:r>
            <a:endParaRPr sz="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347216" y="4438980"/>
            <a:ext cx="3851275" cy="845185"/>
            <a:chOff x="1347216" y="4438980"/>
            <a:chExt cx="3851275" cy="84518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7424" y="4695405"/>
              <a:ext cx="464794" cy="47552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06677" y="4794504"/>
              <a:ext cx="307340" cy="318770"/>
            </a:xfrm>
            <a:custGeom>
              <a:avLst/>
              <a:gdLst/>
              <a:ahLst/>
              <a:cxnLst/>
              <a:rect l="l" t="t" r="r" b="b"/>
              <a:pathLst>
                <a:path w="307339" h="318770">
                  <a:moveTo>
                    <a:pt x="61967" y="46066"/>
                  </a:moveTo>
                  <a:lnTo>
                    <a:pt x="43719" y="63638"/>
                  </a:lnTo>
                  <a:lnTo>
                    <a:pt x="288543" y="318516"/>
                  </a:lnTo>
                  <a:lnTo>
                    <a:pt x="306831" y="300863"/>
                  </a:lnTo>
                  <a:lnTo>
                    <a:pt x="61967" y="46066"/>
                  </a:lnTo>
                  <a:close/>
                </a:path>
                <a:path w="307339" h="318770">
                  <a:moveTo>
                    <a:pt x="0" y="0"/>
                  </a:moveTo>
                  <a:lnTo>
                    <a:pt x="25399" y="81280"/>
                  </a:lnTo>
                  <a:lnTo>
                    <a:pt x="43719" y="63638"/>
                  </a:lnTo>
                  <a:lnTo>
                    <a:pt x="34924" y="54483"/>
                  </a:lnTo>
                  <a:lnTo>
                    <a:pt x="53212" y="36957"/>
                  </a:lnTo>
                  <a:lnTo>
                    <a:pt x="71427" y="36957"/>
                  </a:lnTo>
                  <a:lnTo>
                    <a:pt x="80264" y="28448"/>
                  </a:lnTo>
                  <a:lnTo>
                    <a:pt x="0" y="0"/>
                  </a:lnTo>
                  <a:close/>
                </a:path>
                <a:path w="307339" h="318770">
                  <a:moveTo>
                    <a:pt x="53212" y="36957"/>
                  </a:moveTo>
                  <a:lnTo>
                    <a:pt x="34924" y="54483"/>
                  </a:lnTo>
                  <a:lnTo>
                    <a:pt x="43719" y="63638"/>
                  </a:lnTo>
                  <a:lnTo>
                    <a:pt x="61967" y="46066"/>
                  </a:lnTo>
                  <a:lnTo>
                    <a:pt x="53212" y="36957"/>
                  </a:lnTo>
                  <a:close/>
                </a:path>
                <a:path w="307339" h="318770">
                  <a:moveTo>
                    <a:pt x="71427" y="36957"/>
                  </a:moveTo>
                  <a:lnTo>
                    <a:pt x="53212" y="36957"/>
                  </a:lnTo>
                  <a:lnTo>
                    <a:pt x="61967" y="46066"/>
                  </a:lnTo>
                  <a:lnTo>
                    <a:pt x="71427" y="369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47216" y="4637544"/>
              <a:ext cx="323113" cy="64616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53515" y="4736846"/>
              <a:ext cx="179705" cy="489584"/>
            </a:xfrm>
            <a:custGeom>
              <a:avLst/>
              <a:gdLst/>
              <a:ahLst/>
              <a:cxnLst/>
              <a:rect l="l" t="t" r="r" b="b"/>
              <a:pathLst>
                <a:path w="179705" h="489585">
                  <a:moveTo>
                    <a:pt x="48395" y="68802"/>
                  </a:moveTo>
                  <a:lnTo>
                    <a:pt x="24166" y="76511"/>
                  </a:lnTo>
                  <a:lnTo>
                    <a:pt x="155066" y="489076"/>
                  </a:lnTo>
                  <a:lnTo>
                    <a:pt x="179323" y="481456"/>
                  </a:lnTo>
                  <a:lnTo>
                    <a:pt x="48395" y="68802"/>
                  </a:lnTo>
                  <a:close/>
                </a:path>
                <a:path w="179705" h="489585">
                  <a:moveTo>
                    <a:pt x="13207" y="0"/>
                  </a:moveTo>
                  <a:lnTo>
                    <a:pt x="0" y="84200"/>
                  </a:lnTo>
                  <a:lnTo>
                    <a:pt x="24166" y="76511"/>
                  </a:lnTo>
                  <a:lnTo>
                    <a:pt x="20319" y="64388"/>
                  </a:lnTo>
                  <a:lnTo>
                    <a:pt x="44576" y="56768"/>
                  </a:lnTo>
                  <a:lnTo>
                    <a:pt x="68442" y="56768"/>
                  </a:lnTo>
                  <a:lnTo>
                    <a:pt x="13207" y="0"/>
                  </a:lnTo>
                  <a:close/>
                </a:path>
                <a:path w="179705" h="489585">
                  <a:moveTo>
                    <a:pt x="44576" y="56768"/>
                  </a:moveTo>
                  <a:lnTo>
                    <a:pt x="20319" y="64388"/>
                  </a:lnTo>
                  <a:lnTo>
                    <a:pt x="24166" y="76511"/>
                  </a:lnTo>
                  <a:lnTo>
                    <a:pt x="48395" y="68802"/>
                  </a:lnTo>
                  <a:lnTo>
                    <a:pt x="44576" y="56768"/>
                  </a:lnTo>
                  <a:close/>
                </a:path>
                <a:path w="179705" h="489585">
                  <a:moveTo>
                    <a:pt x="68442" y="56768"/>
                  </a:moveTo>
                  <a:lnTo>
                    <a:pt x="44576" y="56768"/>
                  </a:lnTo>
                  <a:lnTo>
                    <a:pt x="48395" y="68802"/>
                  </a:lnTo>
                  <a:lnTo>
                    <a:pt x="72643" y="61086"/>
                  </a:lnTo>
                  <a:lnTo>
                    <a:pt x="68442" y="567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92448" y="4440567"/>
              <a:ext cx="1604645" cy="708025"/>
            </a:xfrm>
            <a:custGeom>
              <a:avLst/>
              <a:gdLst/>
              <a:ahLst/>
              <a:cxnLst/>
              <a:rect l="l" t="t" r="r" b="b"/>
              <a:pathLst>
                <a:path w="1604645" h="708025">
                  <a:moveTo>
                    <a:pt x="0" y="707885"/>
                  </a:moveTo>
                  <a:lnTo>
                    <a:pt x="1604390" y="707885"/>
                  </a:lnTo>
                  <a:lnTo>
                    <a:pt x="1604390" y="0"/>
                  </a:lnTo>
                  <a:lnTo>
                    <a:pt x="0" y="0"/>
                  </a:lnTo>
                  <a:lnTo>
                    <a:pt x="0" y="707885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671696" y="4457827"/>
            <a:ext cx="13760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Ecological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Vulnerability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347084" y="4415790"/>
            <a:ext cx="291465" cy="652780"/>
            <a:chOff x="3347084" y="4415790"/>
            <a:chExt cx="291465" cy="652780"/>
          </a:xfrm>
        </p:grpSpPr>
        <p:sp>
          <p:nvSpPr>
            <p:cNvPr id="30" name="object 30"/>
            <p:cNvSpPr/>
            <p:nvPr/>
          </p:nvSpPr>
          <p:spPr>
            <a:xfrm>
              <a:off x="3359784" y="4428490"/>
              <a:ext cx="266065" cy="627380"/>
            </a:xfrm>
            <a:custGeom>
              <a:avLst/>
              <a:gdLst/>
              <a:ahLst/>
              <a:cxnLst/>
              <a:rect l="l" t="t" r="r" b="b"/>
              <a:pathLst>
                <a:path w="266064" h="627379">
                  <a:moveTo>
                    <a:pt x="132841" y="0"/>
                  </a:moveTo>
                  <a:lnTo>
                    <a:pt x="0" y="313690"/>
                  </a:lnTo>
                  <a:lnTo>
                    <a:pt x="132841" y="627380"/>
                  </a:lnTo>
                  <a:lnTo>
                    <a:pt x="132841" y="470535"/>
                  </a:lnTo>
                  <a:lnTo>
                    <a:pt x="265811" y="470535"/>
                  </a:lnTo>
                  <a:lnTo>
                    <a:pt x="265811" y="156845"/>
                  </a:lnTo>
                  <a:lnTo>
                    <a:pt x="132841" y="156845"/>
                  </a:lnTo>
                  <a:lnTo>
                    <a:pt x="132841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59784" y="4428490"/>
              <a:ext cx="266065" cy="627380"/>
            </a:xfrm>
            <a:custGeom>
              <a:avLst/>
              <a:gdLst/>
              <a:ahLst/>
              <a:cxnLst/>
              <a:rect l="l" t="t" r="r" b="b"/>
              <a:pathLst>
                <a:path w="266064" h="627379">
                  <a:moveTo>
                    <a:pt x="0" y="313690"/>
                  </a:moveTo>
                  <a:lnTo>
                    <a:pt x="132841" y="0"/>
                  </a:lnTo>
                  <a:lnTo>
                    <a:pt x="132841" y="156845"/>
                  </a:lnTo>
                  <a:lnTo>
                    <a:pt x="265811" y="156845"/>
                  </a:lnTo>
                  <a:lnTo>
                    <a:pt x="265811" y="470535"/>
                  </a:lnTo>
                  <a:lnTo>
                    <a:pt x="132841" y="470535"/>
                  </a:lnTo>
                  <a:lnTo>
                    <a:pt x="132841" y="627380"/>
                  </a:lnTo>
                  <a:lnTo>
                    <a:pt x="0" y="313690"/>
                  </a:lnTo>
                  <a:close/>
                </a:path>
              </a:pathLst>
            </a:custGeom>
            <a:ln w="25400">
              <a:solidFill>
                <a:srgbClr val="00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71696" y="1763395"/>
            <a:ext cx="14338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Groundwater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Vulnerability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711700" y="588898"/>
            <a:ext cx="366395" cy="510540"/>
            <a:chOff x="4711700" y="588898"/>
            <a:chExt cx="366395" cy="510540"/>
          </a:xfrm>
        </p:grpSpPr>
        <p:sp>
          <p:nvSpPr>
            <p:cNvPr id="34" name="object 34"/>
            <p:cNvSpPr/>
            <p:nvPr/>
          </p:nvSpPr>
          <p:spPr>
            <a:xfrm>
              <a:off x="4724400" y="601598"/>
              <a:ext cx="340995" cy="485140"/>
            </a:xfrm>
            <a:custGeom>
              <a:avLst/>
              <a:gdLst/>
              <a:ahLst/>
              <a:cxnLst/>
              <a:rect l="l" t="t" r="r" b="b"/>
              <a:pathLst>
                <a:path w="340995" h="485140">
                  <a:moveTo>
                    <a:pt x="170307" y="0"/>
                  </a:moveTo>
                  <a:lnTo>
                    <a:pt x="170307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170307" y="363474"/>
                  </a:lnTo>
                  <a:lnTo>
                    <a:pt x="170307" y="484631"/>
                  </a:lnTo>
                  <a:lnTo>
                    <a:pt x="340740" y="242315"/>
                  </a:lnTo>
                  <a:lnTo>
                    <a:pt x="1703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24400" y="601598"/>
              <a:ext cx="340995" cy="485140"/>
            </a:xfrm>
            <a:custGeom>
              <a:avLst/>
              <a:gdLst/>
              <a:ahLst/>
              <a:cxnLst/>
              <a:rect l="l" t="t" r="r" b="b"/>
              <a:pathLst>
                <a:path w="340995" h="485140">
                  <a:moveTo>
                    <a:pt x="0" y="121158"/>
                  </a:moveTo>
                  <a:lnTo>
                    <a:pt x="170307" y="121158"/>
                  </a:lnTo>
                  <a:lnTo>
                    <a:pt x="170307" y="0"/>
                  </a:lnTo>
                  <a:lnTo>
                    <a:pt x="340740" y="242315"/>
                  </a:lnTo>
                  <a:lnTo>
                    <a:pt x="170307" y="484631"/>
                  </a:lnTo>
                  <a:lnTo>
                    <a:pt x="170307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25400">
              <a:solidFill>
                <a:srgbClr val="006E6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1792985" y="5877652"/>
            <a:ext cx="5798820" cy="65214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073910">
              <a:lnSpc>
                <a:spcPct val="100000"/>
              </a:lnSpc>
              <a:spcBef>
                <a:spcPts val="540"/>
              </a:spcBef>
            </a:pPr>
            <a:r>
              <a:rPr sz="1200" b="1" dirty="0">
                <a:latin typeface="Calibri"/>
                <a:cs typeface="Calibri"/>
              </a:rPr>
              <a:t>CMIP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5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Climate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data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analysis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of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Lower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Ganga</a:t>
            </a:r>
            <a:r>
              <a:rPr sz="1200" b="1" spc="-4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basin,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Bihar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Power-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Gen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1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100" b="1" spc="-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2026,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New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Delhi,</a:t>
            </a:r>
            <a:endParaRPr sz="11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1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Excellence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9740" y="6276847"/>
            <a:ext cx="1031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Feb.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2026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69173" y="6275323"/>
            <a:ext cx="662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27/30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6276847"/>
            <a:ext cx="1031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Feb.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2026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95297" y="6278372"/>
            <a:ext cx="53790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Power-Gen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1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2026,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New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Delhi,</a:t>
            </a:r>
            <a:r>
              <a:rPr sz="11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Excellence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467" y="3382894"/>
            <a:ext cx="1992129" cy="281973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9238" y="3382826"/>
            <a:ext cx="1996561" cy="28172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5824" y="3415022"/>
            <a:ext cx="1992576" cy="27632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37311" y="3382759"/>
            <a:ext cx="2065299" cy="276067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4196" y="565149"/>
            <a:ext cx="4257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ahoma"/>
                <a:cs typeface="Tahoma"/>
              </a:rPr>
              <a:t>Digital</a:t>
            </a:r>
            <a:r>
              <a:rPr sz="2800" spc="-60" dirty="0">
                <a:latin typeface="Tahoma"/>
                <a:cs typeface="Tahoma"/>
              </a:rPr>
              <a:t> </a:t>
            </a:r>
            <a:r>
              <a:rPr sz="2800" dirty="0">
                <a:latin typeface="Tahoma"/>
                <a:cs typeface="Tahoma"/>
              </a:rPr>
              <a:t>Twin</a:t>
            </a:r>
            <a:r>
              <a:rPr sz="2800" spc="-95" dirty="0">
                <a:latin typeface="Tahoma"/>
                <a:cs typeface="Tahoma"/>
              </a:rPr>
              <a:t> </a:t>
            </a:r>
            <a:r>
              <a:rPr sz="2800" spc="-10" dirty="0">
                <a:latin typeface="Tahoma"/>
                <a:cs typeface="Tahoma"/>
              </a:rPr>
              <a:t>Snapshots: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196" y="991870"/>
            <a:ext cx="780732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Top:</a:t>
            </a:r>
            <a:r>
              <a:rPr sz="2000" b="1" spc="-1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Ponds</a:t>
            </a:r>
            <a:r>
              <a:rPr sz="2000" b="1" spc="-3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in</a:t>
            </a:r>
            <a:r>
              <a:rPr sz="2000" b="1" spc="-30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2008, </a:t>
            </a:r>
            <a:r>
              <a:rPr sz="2000" b="1" spc="-20" dirty="0">
                <a:solidFill>
                  <a:srgbClr val="800000"/>
                </a:solidFill>
                <a:latin typeface="Tahoma"/>
                <a:cs typeface="Tahoma"/>
              </a:rPr>
              <a:t>2023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Bottom:</a:t>
            </a:r>
            <a:r>
              <a:rPr sz="2000" b="1" spc="-3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River</a:t>
            </a:r>
            <a:r>
              <a:rPr sz="2000" b="1" spc="-1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Yamuna</a:t>
            </a:r>
            <a:r>
              <a:rPr sz="2000" b="1" spc="-3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in</a:t>
            </a:r>
            <a:r>
              <a:rPr sz="2000" b="1" spc="-2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Delhi:</a:t>
            </a:r>
            <a:r>
              <a:rPr sz="2000" b="1" spc="-2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Sep.</a:t>
            </a:r>
            <a:r>
              <a:rPr sz="2000" b="1" spc="-30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2010,</a:t>
            </a:r>
            <a:r>
              <a:rPr sz="2000" b="1" spc="-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2015,</a:t>
            </a:r>
            <a:r>
              <a:rPr sz="2000" b="1" spc="-5" dirty="0">
                <a:solidFill>
                  <a:srgbClr val="800000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800000"/>
                </a:solidFill>
                <a:latin typeface="Tahoma"/>
                <a:cs typeface="Tahoma"/>
              </a:rPr>
              <a:t>2020, </a:t>
            </a:r>
            <a:r>
              <a:rPr sz="2000" b="1" spc="-20" dirty="0">
                <a:solidFill>
                  <a:srgbClr val="800000"/>
                </a:solidFill>
                <a:latin typeface="Tahoma"/>
                <a:cs typeface="Tahoma"/>
              </a:rPr>
              <a:t>2025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65" y="1743836"/>
            <a:ext cx="2233676" cy="144068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11348" y="1760727"/>
            <a:ext cx="2160651" cy="142379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58614" y="1766301"/>
            <a:ext cx="2198953" cy="13980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45630" y="1803907"/>
            <a:ext cx="2074957" cy="1320637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869173" y="6275323"/>
            <a:ext cx="662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28/30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3</a:t>
            </a:fld>
            <a:r>
              <a:rPr spc="-20" dirty="0"/>
              <a:t>/30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523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95"/>
              </a:spcBef>
            </a:pPr>
            <a:r>
              <a:rPr dirty="0"/>
              <a:t>Rational:</a:t>
            </a:r>
            <a:r>
              <a:rPr spc="-215" dirty="0"/>
              <a:t> </a:t>
            </a:r>
            <a:r>
              <a:rPr dirty="0"/>
              <a:t>Challenges</a:t>
            </a:r>
            <a:r>
              <a:rPr spc="-225" dirty="0"/>
              <a:t> </a:t>
            </a:r>
            <a:r>
              <a:rPr spc="-10" dirty="0"/>
              <a:t>Ahead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465579"/>
            <a:ext cx="8120380" cy="47815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70840" marR="327025" indent="-358775">
              <a:lnSpc>
                <a:spcPct val="80000"/>
              </a:lnSpc>
              <a:spcBef>
                <a:spcPts val="675"/>
              </a:spcBef>
              <a:buClr>
                <a:srgbClr val="CC3300"/>
              </a:buClr>
              <a:buSzPct val="150000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Water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sustainability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becoming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challenging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problem </a:t>
            </a:r>
            <a:r>
              <a:rPr sz="2400" dirty="0">
                <a:latin typeface="Calibri"/>
                <a:cs typeface="Calibri"/>
              </a:rPr>
              <a:t>worldwide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several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sectors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facing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scarcity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it </a:t>
            </a:r>
            <a:r>
              <a:rPr sz="2400" dirty="0">
                <a:latin typeface="Calibri"/>
                <a:cs typeface="Calibri"/>
              </a:rPr>
              <a:t>drives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economic,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industrial,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agricultural,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socioeconomic </a:t>
            </a:r>
            <a:r>
              <a:rPr sz="2400" dirty="0">
                <a:latin typeface="Calibri"/>
                <a:cs typeface="Calibri"/>
              </a:rPr>
              <a:t>growth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besides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lifeline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sustenance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life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ecosystems.</a:t>
            </a:r>
            <a:endParaRPr sz="2400">
              <a:latin typeface="Calibri"/>
              <a:cs typeface="Calibri"/>
            </a:endParaRPr>
          </a:p>
          <a:p>
            <a:pPr marL="370840" marR="5080" indent="-358775">
              <a:lnSpc>
                <a:spcPct val="80000"/>
              </a:lnSpc>
              <a:spcBef>
                <a:spcPts val="575"/>
              </a:spcBef>
              <a:buClr>
                <a:srgbClr val="CC3300"/>
              </a:buClr>
              <a:buSzPct val="150000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Wastewater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manifold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managing </a:t>
            </a:r>
            <a:r>
              <a:rPr sz="2400" dirty="0">
                <a:latin typeface="Calibri"/>
                <a:cs typeface="Calibri"/>
              </a:rPr>
              <a:t>wastewater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becoming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major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challenge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waste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disposal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is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longer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easy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task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industries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municipal corporations.</a:t>
            </a:r>
            <a:endParaRPr sz="2400">
              <a:latin typeface="Calibri"/>
              <a:cs typeface="Calibri"/>
            </a:endParaRPr>
          </a:p>
          <a:p>
            <a:pPr marL="370840" marR="96520" indent="-358775">
              <a:lnSpc>
                <a:spcPct val="80000"/>
              </a:lnSpc>
              <a:spcBef>
                <a:spcPts val="575"/>
              </a:spcBef>
              <a:buClr>
                <a:srgbClr val="CC3300"/>
              </a:buClr>
              <a:buSzPct val="150000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concerns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regarding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water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pollution </a:t>
            </a:r>
            <a:r>
              <a:rPr sz="2400" dirty="0">
                <a:latin typeface="Calibri"/>
                <a:cs typeface="Calibri"/>
              </a:rPr>
              <a:t>resulting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municipal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sewage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industrial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effluents.</a:t>
            </a:r>
            <a:endParaRPr sz="2400">
              <a:latin typeface="Calibri"/>
              <a:cs typeface="Calibri"/>
            </a:endParaRPr>
          </a:p>
          <a:p>
            <a:pPr marL="370205" indent="-357505">
              <a:lnSpc>
                <a:spcPts val="2595"/>
              </a:lnSpc>
              <a:buClr>
                <a:srgbClr val="CC3300"/>
              </a:buClr>
              <a:buSzPct val="150000"/>
              <a:buChar char="•"/>
              <a:tabLst>
                <a:tab pos="370205" algn="l"/>
              </a:tabLst>
            </a:pPr>
            <a:r>
              <a:rPr sz="2400" dirty="0">
                <a:latin typeface="Calibri"/>
                <a:cs typeface="Calibri"/>
              </a:rPr>
              <a:t>Water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linked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almost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Sustainable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Development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Goals</a:t>
            </a:r>
            <a:endParaRPr sz="2400">
              <a:latin typeface="Calibri"/>
              <a:cs typeface="Calibri"/>
            </a:endParaRPr>
          </a:p>
          <a:p>
            <a:pPr marL="370840">
              <a:lnSpc>
                <a:spcPts val="2595"/>
              </a:lnSpc>
            </a:pPr>
            <a:r>
              <a:rPr sz="2400" dirty="0">
                <a:latin typeface="Calibri"/>
                <a:cs typeface="Calibri"/>
              </a:rPr>
              <a:t>(SDGs)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(WB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2023).</a:t>
            </a:r>
            <a:endParaRPr sz="2400">
              <a:latin typeface="Calibri"/>
              <a:cs typeface="Calibri"/>
            </a:endParaRPr>
          </a:p>
          <a:p>
            <a:pPr marL="370840" marR="160655" indent="-358775">
              <a:lnSpc>
                <a:spcPts val="2300"/>
              </a:lnSpc>
              <a:spcBef>
                <a:spcPts val="560"/>
              </a:spcBef>
              <a:buClr>
                <a:srgbClr val="CC3300"/>
              </a:buClr>
              <a:buSzPct val="150000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Climate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change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critical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challenges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water resources.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067" rIns="0" bIns="0" rtlCol="0">
            <a:spAutoFit/>
          </a:bodyPr>
          <a:lstStyle/>
          <a:p>
            <a:pPr marL="5778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CONCLUSIONS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444" y="1506473"/>
            <a:ext cx="7785734" cy="458597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70205" marR="38735" indent="-358140">
              <a:lnSpc>
                <a:spcPct val="80000"/>
              </a:lnSpc>
              <a:spcBef>
                <a:spcPts val="620"/>
              </a:spcBef>
              <a:buClr>
                <a:srgbClr val="C00000"/>
              </a:buClr>
              <a:buSzPct val="150000"/>
              <a:buChar char="•"/>
              <a:tabLst>
                <a:tab pos="370205" algn="l"/>
              </a:tabLst>
            </a:pP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sustainability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becoming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major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concern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due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to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growing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demand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from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various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sectors,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increasing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pollution, </a:t>
            </a:r>
            <a:r>
              <a:rPr sz="2200" dirty="0">
                <a:latin typeface="Calibri"/>
                <a:cs typeface="Calibri"/>
              </a:rPr>
              <a:t>changing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landscape,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hydrological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uncertainties,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climate change.</a:t>
            </a:r>
            <a:endParaRPr sz="2200">
              <a:latin typeface="Calibri"/>
              <a:cs typeface="Calibri"/>
            </a:endParaRPr>
          </a:p>
          <a:p>
            <a:pPr marL="370205" marR="25400" indent="-358140">
              <a:lnSpc>
                <a:spcPts val="2110"/>
              </a:lnSpc>
              <a:spcBef>
                <a:spcPts val="515"/>
              </a:spcBef>
              <a:buClr>
                <a:srgbClr val="C00000"/>
              </a:buClr>
              <a:buSzPct val="150000"/>
              <a:buChar char="•"/>
              <a:tabLst>
                <a:tab pos="370205" algn="l"/>
              </a:tabLst>
            </a:pPr>
            <a:r>
              <a:rPr sz="2200" dirty="0">
                <a:latin typeface="Calibri"/>
                <a:cs typeface="Calibri"/>
              </a:rPr>
              <a:t>Specific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Consumption,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Footprint,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Use </a:t>
            </a:r>
            <a:r>
              <a:rPr sz="2200" dirty="0">
                <a:latin typeface="Calibri"/>
                <a:cs typeface="Calibri"/>
              </a:rPr>
              <a:t>Efficiency,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EIA,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SIA,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Hydro-</a:t>
            </a:r>
            <a:r>
              <a:rPr sz="2200" dirty="0">
                <a:latin typeface="Calibri"/>
                <a:cs typeface="Calibri"/>
              </a:rPr>
              <a:t>Environmental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Risk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major </a:t>
            </a:r>
            <a:r>
              <a:rPr sz="2200" dirty="0">
                <a:latin typeface="Calibri"/>
                <a:cs typeface="Calibri"/>
              </a:rPr>
              <a:t>role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environmental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sustainability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Industries</a:t>
            </a:r>
            <a:endParaRPr sz="2200">
              <a:latin typeface="Calibri"/>
              <a:cs typeface="Calibri"/>
            </a:endParaRPr>
          </a:p>
          <a:p>
            <a:pPr marL="370205" marR="33655" indent="-358140">
              <a:lnSpc>
                <a:spcPts val="2110"/>
              </a:lnSpc>
              <a:spcBef>
                <a:spcPts val="535"/>
              </a:spcBef>
              <a:buClr>
                <a:srgbClr val="C00000"/>
              </a:buClr>
              <a:buSzPct val="150000"/>
              <a:buChar char="•"/>
              <a:tabLst>
                <a:tab pos="370205" algn="l"/>
              </a:tabLst>
            </a:pPr>
            <a:r>
              <a:rPr sz="2200" dirty="0">
                <a:latin typeface="Calibri"/>
                <a:cs typeface="Calibri"/>
              </a:rPr>
              <a:t>Embracing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geospatial,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machine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learning,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Digital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Twin </a:t>
            </a:r>
            <a:r>
              <a:rPr sz="2200" dirty="0">
                <a:latin typeface="Calibri"/>
                <a:cs typeface="Calibri"/>
              </a:rPr>
              <a:t>technologies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digitalization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real-time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monitoring, </a:t>
            </a:r>
            <a:r>
              <a:rPr sz="2200" dirty="0">
                <a:latin typeface="Calibri"/>
                <a:cs typeface="Calibri"/>
              </a:rPr>
              <a:t>simulation,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prediction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optimization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processes,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operations, </a:t>
            </a:r>
            <a:r>
              <a:rPr sz="2200" dirty="0">
                <a:latin typeface="Calibri"/>
                <a:cs typeface="Calibri"/>
              </a:rPr>
              <a:t>planning,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informed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decision-</a:t>
            </a:r>
            <a:r>
              <a:rPr sz="2200" dirty="0">
                <a:latin typeface="Calibri"/>
                <a:cs typeface="Calibri"/>
              </a:rPr>
              <a:t>making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management.</a:t>
            </a:r>
            <a:endParaRPr sz="2200">
              <a:latin typeface="Calibri"/>
              <a:cs typeface="Calibri"/>
            </a:endParaRPr>
          </a:p>
          <a:p>
            <a:pPr marL="370205" marR="5080" indent="-358140">
              <a:lnSpc>
                <a:spcPct val="80000"/>
              </a:lnSpc>
              <a:spcBef>
                <a:spcPts val="555"/>
              </a:spcBef>
              <a:buClr>
                <a:srgbClr val="C00000"/>
              </a:buClr>
              <a:buSzPct val="150000"/>
              <a:buChar char="•"/>
              <a:tabLst>
                <a:tab pos="370205" algn="l"/>
              </a:tabLst>
            </a:pPr>
            <a:r>
              <a:rPr sz="2200" dirty="0">
                <a:latin typeface="Calibri"/>
                <a:cs typeface="Calibri"/>
              </a:rPr>
              <a:t>These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technologies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can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immensely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help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enhancing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monitoring, </a:t>
            </a:r>
            <a:r>
              <a:rPr sz="2200" dirty="0">
                <a:latin typeface="Calibri"/>
                <a:cs typeface="Calibri"/>
              </a:rPr>
              <a:t>visualization,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performance,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supply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chain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management,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life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cycle </a:t>
            </a:r>
            <a:r>
              <a:rPr sz="2200" dirty="0">
                <a:latin typeface="Calibri"/>
                <a:cs typeface="Calibri"/>
              </a:rPr>
              <a:t>management,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scalability,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water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environmental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sustainability,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social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acceptability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dynamic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environments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real-</a:t>
            </a:r>
            <a:r>
              <a:rPr sz="2200" spc="-10" dirty="0">
                <a:latin typeface="Calibri"/>
                <a:cs typeface="Calibri"/>
              </a:rPr>
              <a:t>world settings.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6276847"/>
            <a:ext cx="1031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Feb.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2026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6464" y="6278372"/>
            <a:ext cx="50539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0" marR="5080" indent="-53403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Power-Gen</a:t>
            </a:r>
            <a:r>
              <a:rPr sz="1100" b="1" spc="-6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1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2026,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New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Delhi,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1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Excellence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69173" y="6275323"/>
            <a:ext cx="662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29/30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6276847"/>
            <a:ext cx="1031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Feb.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2,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2026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33397" y="6125972"/>
            <a:ext cx="537908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1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Power-Gen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100" b="1" spc="-5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1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2026,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New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Delhi,</a:t>
            </a:r>
            <a:r>
              <a:rPr sz="11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100" b="1" spc="-5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1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1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1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1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6666"/>
                </a:solidFill>
                <a:latin typeface="Arial"/>
                <a:cs typeface="Arial"/>
              </a:rPr>
              <a:t>Excellence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03090" y="2712679"/>
            <a:ext cx="5687695" cy="1989455"/>
            <a:chOff x="2103090" y="2712679"/>
            <a:chExt cx="5687695" cy="198945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3090" y="2712679"/>
              <a:ext cx="5687626" cy="19890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0231" y="2734691"/>
              <a:ext cx="5630037" cy="193319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869173" y="6275323"/>
            <a:ext cx="662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800000"/>
                </a:solidFill>
                <a:latin typeface="Arial"/>
                <a:cs typeface="Arial"/>
              </a:rPr>
              <a:t>30/30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4</a:t>
            </a:fld>
            <a:r>
              <a:rPr spc="-20" dirty="0"/>
              <a:t>/30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6881" y="519429"/>
            <a:ext cx="79711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/>
              <a:t>Leveraging</a:t>
            </a:r>
            <a:r>
              <a:rPr sz="2700" spc="-60" dirty="0"/>
              <a:t> </a:t>
            </a:r>
            <a:r>
              <a:rPr sz="2700" dirty="0"/>
              <a:t>Technologies</a:t>
            </a:r>
            <a:r>
              <a:rPr sz="2700" spc="-50" dirty="0"/>
              <a:t> </a:t>
            </a:r>
            <a:r>
              <a:rPr sz="2700" dirty="0"/>
              <a:t>for</a:t>
            </a:r>
            <a:r>
              <a:rPr sz="2700" spc="-45" dirty="0"/>
              <a:t> </a:t>
            </a:r>
            <a:r>
              <a:rPr sz="2700" dirty="0"/>
              <a:t>DigitaIization,</a:t>
            </a:r>
            <a:r>
              <a:rPr sz="2700" spc="-75" dirty="0"/>
              <a:t> </a:t>
            </a:r>
            <a:r>
              <a:rPr sz="2700" spc="-10" dirty="0"/>
              <a:t>Real-</a:t>
            </a:r>
            <a:endParaRPr sz="2700"/>
          </a:p>
        </p:txBody>
      </p:sp>
      <p:sp>
        <p:nvSpPr>
          <p:cNvPr id="4" name="object 4"/>
          <p:cNvSpPr txBox="1"/>
          <p:nvPr/>
        </p:nvSpPr>
        <p:spPr>
          <a:xfrm>
            <a:off x="906881" y="930909"/>
            <a:ext cx="7399020" cy="528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solidFill>
                  <a:srgbClr val="003300"/>
                </a:solidFill>
                <a:latin typeface="Arial"/>
                <a:cs typeface="Arial"/>
              </a:rPr>
              <a:t>Time</a:t>
            </a:r>
            <a:r>
              <a:rPr sz="2700" b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03300"/>
                </a:solidFill>
                <a:latin typeface="Arial"/>
                <a:cs typeface="Arial"/>
              </a:rPr>
              <a:t>Monitoring,</a:t>
            </a:r>
            <a:r>
              <a:rPr sz="27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03300"/>
                </a:solidFill>
                <a:latin typeface="Arial"/>
                <a:cs typeface="Arial"/>
              </a:rPr>
              <a:t>Prediction</a:t>
            </a:r>
            <a:r>
              <a:rPr sz="2700" b="1" spc="-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003300"/>
                </a:solidFill>
                <a:latin typeface="Arial"/>
                <a:cs typeface="Arial"/>
              </a:rPr>
              <a:t>&amp;</a:t>
            </a:r>
            <a:r>
              <a:rPr sz="27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700" b="1" spc="-10" dirty="0">
                <a:solidFill>
                  <a:srgbClr val="003300"/>
                </a:solidFill>
                <a:latin typeface="Arial"/>
                <a:cs typeface="Arial"/>
              </a:rPr>
              <a:t>Performance:</a:t>
            </a:r>
            <a:endParaRPr sz="2700">
              <a:latin typeface="Arial"/>
              <a:cs typeface="Arial"/>
            </a:endParaRPr>
          </a:p>
          <a:p>
            <a:pPr marL="715010" indent="-609600">
              <a:lnSpc>
                <a:spcPct val="100000"/>
              </a:lnSpc>
              <a:spcBef>
                <a:spcPts val="1055"/>
              </a:spcBef>
              <a:buClr>
                <a:srgbClr val="C00000"/>
              </a:buClr>
              <a:buSzPct val="150000"/>
              <a:buChar char="•"/>
              <a:tabLst>
                <a:tab pos="715010" algn="l"/>
              </a:tabLst>
            </a:pPr>
            <a:r>
              <a:rPr sz="2400" dirty="0">
                <a:latin typeface="Arial MT"/>
                <a:cs typeface="Arial MT"/>
              </a:rPr>
              <a:t>Geospatial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Technologies:</a:t>
            </a:r>
            <a:endParaRPr sz="2400">
              <a:latin typeface="Arial MT"/>
              <a:cs typeface="Arial MT"/>
            </a:endParaRPr>
          </a:p>
          <a:p>
            <a:pPr marL="1560830" lvl="1" indent="-609600">
              <a:lnSpc>
                <a:spcPct val="100000"/>
              </a:lnSpc>
              <a:spcBef>
                <a:spcPts val="5"/>
              </a:spcBef>
              <a:buClr>
                <a:srgbClr val="003300"/>
              </a:buClr>
              <a:buSzPct val="150000"/>
              <a:buChar char="•"/>
              <a:tabLst>
                <a:tab pos="1560830" algn="l"/>
              </a:tabLst>
            </a:pPr>
            <a:r>
              <a:rPr sz="2400" spc="-25" dirty="0">
                <a:latin typeface="Arial MT"/>
                <a:cs typeface="Arial MT"/>
              </a:rPr>
              <a:t>GIS</a:t>
            </a:r>
            <a:endParaRPr sz="2400">
              <a:latin typeface="Arial MT"/>
              <a:cs typeface="Arial MT"/>
            </a:endParaRPr>
          </a:p>
          <a:p>
            <a:pPr marL="1560830" lvl="1" indent="-609600">
              <a:lnSpc>
                <a:spcPct val="100000"/>
              </a:lnSpc>
              <a:buClr>
                <a:srgbClr val="003300"/>
              </a:buClr>
              <a:buSzPct val="150000"/>
              <a:buChar char="•"/>
              <a:tabLst>
                <a:tab pos="1560830" algn="l"/>
              </a:tabLst>
            </a:pPr>
            <a:r>
              <a:rPr sz="2400" dirty="0">
                <a:latin typeface="Arial MT"/>
                <a:cs typeface="Arial MT"/>
              </a:rPr>
              <a:t>Remote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Sensing</a:t>
            </a:r>
            <a:endParaRPr sz="2400">
              <a:latin typeface="Arial MT"/>
              <a:cs typeface="Arial MT"/>
            </a:endParaRPr>
          </a:p>
          <a:p>
            <a:pPr marL="1560830" lvl="1" indent="-609600">
              <a:lnSpc>
                <a:spcPct val="100000"/>
              </a:lnSpc>
              <a:buClr>
                <a:srgbClr val="003300"/>
              </a:buClr>
              <a:buSzPct val="150000"/>
              <a:buChar char="•"/>
              <a:tabLst>
                <a:tab pos="1560830" algn="l"/>
              </a:tabLst>
            </a:pPr>
            <a:r>
              <a:rPr sz="2400" dirty="0">
                <a:latin typeface="Arial MT"/>
                <a:cs typeface="Arial MT"/>
              </a:rPr>
              <a:t>Drone,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LiDAR</a:t>
            </a:r>
            <a:endParaRPr sz="2400">
              <a:latin typeface="Arial MT"/>
              <a:cs typeface="Arial MT"/>
            </a:endParaRPr>
          </a:p>
          <a:p>
            <a:pPr marL="715010" indent="-609600">
              <a:lnSpc>
                <a:spcPct val="100000"/>
              </a:lnSpc>
              <a:buClr>
                <a:srgbClr val="C00000"/>
              </a:buClr>
              <a:buSzPct val="150000"/>
              <a:buChar char="•"/>
              <a:tabLst>
                <a:tab pos="715010" algn="l"/>
              </a:tabLst>
            </a:pPr>
            <a:r>
              <a:rPr sz="2400" dirty="0">
                <a:latin typeface="Arial MT"/>
                <a:cs typeface="Arial MT"/>
              </a:rPr>
              <a:t>Digital</a:t>
            </a:r>
            <a:r>
              <a:rPr sz="2400" spc="-100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Twin</a:t>
            </a:r>
            <a:endParaRPr sz="2400">
              <a:latin typeface="Arial MT"/>
              <a:cs typeface="Arial MT"/>
            </a:endParaRPr>
          </a:p>
          <a:p>
            <a:pPr marL="715010" indent="-609600">
              <a:lnSpc>
                <a:spcPct val="100000"/>
              </a:lnSpc>
              <a:buClr>
                <a:srgbClr val="C00000"/>
              </a:buClr>
              <a:buSzPct val="150000"/>
              <a:buChar char="•"/>
              <a:tabLst>
                <a:tab pos="715010" algn="l"/>
              </a:tabLst>
            </a:pPr>
            <a:r>
              <a:rPr sz="2400" dirty="0">
                <a:latin typeface="Arial MT"/>
                <a:cs typeface="Arial MT"/>
              </a:rPr>
              <a:t>Artificial</a:t>
            </a:r>
            <a:r>
              <a:rPr sz="2400" spc="-1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Intelligence/Machine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Learning</a:t>
            </a:r>
            <a:endParaRPr sz="2400">
              <a:latin typeface="Arial MT"/>
              <a:cs typeface="Arial MT"/>
            </a:endParaRPr>
          </a:p>
          <a:p>
            <a:pPr marL="715010" indent="-609600">
              <a:lnSpc>
                <a:spcPct val="100000"/>
              </a:lnSpc>
              <a:buClr>
                <a:srgbClr val="C00000"/>
              </a:buClr>
              <a:buSzPct val="150000"/>
              <a:buChar char="•"/>
              <a:tabLst>
                <a:tab pos="715010" algn="l"/>
              </a:tabLst>
            </a:pPr>
            <a:r>
              <a:rPr sz="2400" dirty="0">
                <a:latin typeface="Arial MT"/>
                <a:cs typeface="Arial MT"/>
              </a:rPr>
              <a:t>Decision</a:t>
            </a:r>
            <a:r>
              <a:rPr sz="2400" spc="-11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Science:</a:t>
            </a:r>
            <a:r>
              <a:rPr sz="2400" spc="-114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Optimization</a:t>
            </a:r>
            <a:r>
              <a:rPr sz="2400" spc="-12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Techniques</a:t>
            </a:r>
            <a:endParaRPr sz="2400">
              <a:latin typeface="Arial MT"/>
              <a:cs typeface="Arial MT"/>
            </a:endParaRPr>
          </a:p>
          <a:p>
            <a:pPr marL="715010" indent="-609600">
              <a:lnSpc>
                <a:spcPct val="100000"/>
              </a:lnSpc>
              <a:buClr>
                <a:srgbClr val="C00000"/>
              </a:buClr>
              <a:buSzPct val="150000"/>
              <a:buChar char="•"/>
              <a:tabLst>
                <a:tab pos="715010" algn="l"/>
              </a:tabLst>
            </a:pPr>
            <a:r>
              <a:rPr sz="2400" dirty="0">
                <a:latin typeface="Arial MT"/>
                <a:cs typeface="Arial MT"/>
              </a:rPr>
              <a:t>Smart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Water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Wastewater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Infrastructure</a:t>
            </a:r>
            <a:endParaRPr sz="2400">
              <a:latin typeface="Arial MT"/>
              <a:cs typeface="Arial MT"/>
            </a:endParaRPr>
          </a:p>
          <a:p>
            <a:pPr marL="715010" indent="-6096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SzPct val="150000"/>
              <a:buChar char="•"/>
              <a:tabLst>
                <a:tab pos="715010" algn="l"/>
              </a:tabLst>
            </a:pPr>
            <a:r>
              <a:rPr sz="2400" dirty="0">
                <a:latin typeface="Arial MT"/>
                <a:cs typeface="Arial MT"/>
              </a:rPr>
              <a:t>Smart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Metering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and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Digital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Transformation</a:t>
            </a:r>
            <a:endParaRPr sz="2400">
              <a:latin typeface="Arial MT"/>
              <a:cs typeface="Arial MT"/>
            </a:endParaRPr>
          </a:p>
          <a:p>
            <a:pPr marL="715010" indent="-609600">
              <a:lnSpc>
                <a:spcPct val="100000"/>
              </a:lnSpc>
              <a:buClr>
                <a:srgbClr val="C00000"/>
              </a:buClr>
              <a:buSzPct val="150000"/>
              <a:buChar char="•"/>
              <a:tabLst>
                <a:tab pos="715010" algn="l"/>
              </a:tabLst>
            </a:pPr>
            <a:r>
              <a:rPr sz="2400" dirty="0">
                <a:latin typeface="Arial MT"/>
                <a:cs typeface="Arial MT"/>
              </a:rPr>
              <a:t>Hydrological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9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Environmental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Modelling</a:t>
            </a:r>
            <a:endParaRPr sz="2400">
              <a:latin typeface="Arial MT"/>
              <a:cs typeface="Arial MT"/>
            </a:endParaRPr>
          </a:p>
          <a:p>
            <a:pPr marL="715010" marR="5080" indent="-610235">
              <a:lnSpc>
                <a:spcPct val="80000"/>
              </a:lnSpc>
              <a:spcBef>
                <a:spcPts val="575"/>
              </a:spcBef>
              <a:buClr>
                <a:srgbClr val="C00000"/>
              </a:buClr>
              <a:buSzPct val="150000"/>
              <a:buChar char="•"/>
              <a:tabLst>
                <a:tab pos="715010" algn="l"/>
              </a:tabLst>
            </a:pPr>
            <a:r>
              <a:rPr sz="2400" spc="-10" dirty="0">
                <a:latin typeface="Arial MT"/>
                <a:cs typeface="Arial MT"/>
              </a:rPr>
              <a:t>Environmental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Impact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Assessment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(EIA)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6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Social </a:t>
            </a:r>
            <a:r>
              <a:rPr sz="2400" dirty="0">
                <a:latin typeface="Arial MT"/>
                <a:cs typeface="Arial MT"/>
              </a:rPr>
              <a:t>Impact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Assessment</a:t>
            </a:r>
            <a:r>
              <a:rPr sz="2400" spc="-10" dirty="0">
                <a:latin typeface="Arial MT"/>
                <a:cs typeface="Arial MT"/>
              </a:rPr>
              <a:t> (SIA)</a:t>
            </a:r>
            <a:endParaRPr sz="2400">
              <a:latin typeface="Arial MT"/>
              <a:cs typeface="Arial MT"/>
            </a:endParaRPr>
          </a:p>
          <a:p>
            <a:pPr marL="715010" indent="-609600">
              <a:lnSpc>
                <a:spcPct val="100000"/>
              </a:lnSpc>
              <a:buClr>
                <a:srgbClr val="C00000"/>
              </a:buClr>
              <a:buSzPct val="150000"/>
              <a:buChar char="•"/>
              <a:tabLst>
                <a:tab pos="715010" algn="l"/>
              </a:tabLst>
            </a:pPr>
            <a:r>
              <a:rPr sz="2400" dirty="0">
                <a:latin typeface="Arial MT"/>
                <a:cs typeface="Arial MT"/>
              </a:rPr>
              <a:t>Vulnerability,</a:t>
            </a:r>
            <a:r>
              <a:rPr sz="2400" spc="-4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Hazard</a:t>
            </a:r>
            <a:r>
              <a:rPr sz="2400" spc="-7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&amp;</a:t>
            </a:r>
            <a:r>
              <a:rPr sz="2400" spc="-8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Risk</a:t>
            </a:r>
            <a:r>
              <a:rPr sz="2400" spc="-8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Assessment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5</a:t>
            </a:fld>
            <a:r>
              <a:rPr spc="-20" dirty="0"/>
              <a:t>/30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8523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95"/>
              </a:spcBef>
            </a:pPr>
            <a:r>
              <a:rPr dirty="0"/>
              <a:t>Digital</a:t>
            </a:r>
            <a:r>
              <a:rPr spc="-125" dirty="0"/>
              <a:t> </a:t>
            </a:r>
            <a:r>
              <a:rPr spc="-20" dirty="0"/>
              <a:t>Twin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4540" y="1624025"/>
            <a:ext cx="7964805" cy="43732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69570" marR="342900" indent="-357505">
              <a:lnSpc>
                <a:spcPct val="80000"/>
              </a:lnSpc>
              <a:spcBef>
                <a:spcPts val="675"/>
              </a:spcBef>
              <a:buClr>
                <a:srgbClr val="CC3300"/>
              </a:buClr>
              <a:buSzPct val="150000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Virtual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Digital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Replica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Real-</a:t>
            </a:r>
            <a:r>
              <a:rPr sz="2400" dirty="0">
                <a:latin typeface="Calibri"/>
                <a:cs typeface="Calibri"/>
              </a:rPr>
              <a:t>World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System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Object</a:t>
            </a:r>
            <a:r>
              <a:rPr sz="2400" spc="-25" dirty="0">
                <a:latin typeface="Calibri"/>
                <a:cs typeface="Calibri"/>
              </a:rPr>
              <a:t> or 	</a:t>
            </a:r>
            <a:r>
              <a:rPr sz="2400" dirty="0">
                <a:latin typeface="Calibri"/>
                <a:cs typeface="Calibri"/>
              </a:rPr>
              <a:t>component,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System,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uses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real-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data</a:t>
            </a:r>
            <a:r>
              <a:rPr sz="2400" spc="-25" dirty="0">
                <a:latin typeface="Calibri"/>
                <a:cs typeface="Calibri"/>
              </a:rPr>
              <a:t> to 	</a:t>
            </a:r>
            <a:r>
              <a:rPr sz="2400" dirty="0">
                <a:latin typeface="Calibri"/>
                <a:cs typeface="Calibri"/>
              </a:rPr>
              <a:t>reflect/simulate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behavior/traits/response,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monitor 	</a:t>
            </a:r>
            <a:r>
              <a:rPr sz="2400" dirty="0">
                <a:latin typeface="Calibri"/>
                <a:cs typeface="Calibri"/>
              </a:rPr>
              <a:t>conditions,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predict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future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outcomes</a:t>
            </a:r>
            <a:endParaRPr sz="2400">
              <a:latin typeface="Calibri"/>
              <a:cs typeface="Calibri"/>
            </a:endParaRPr>
          </a:p>
          <a:p>
            <a:pPr marL="370205" indent="-357505">
              <a:lnSpc>
                <a:spcPct val="100000"/>
              </a:lnSpc>
              <a:buClr>
                <a:srgbClr val="CC3300"/>
              </a:buClr>
              <a:buSzPct val="150000"/>
              <a:buChar char="•"/>
              <a:tabLst>
                <a:tab pos="370205" algn="l"/>
              </a:tabLst>
            </a:pPr>
            <a:r>
              <a:rPr sz="2400" spc="-10" dirty="0">
                <a:latin typeface="Calibri"/>
                <a:cs typeface="Calibri"/>
              </a:rPr>
              <a:t>Dynamic</a:t>
            </a:r>
            <a:endParaRPr sz="2400">
              <a:latin typeface="Calibri"/>
              <a:cs typeface="Calibri"/>
            </a:endParaRPr>
          </a:p>
          <a:p>
            <a:pPr marL="370840" marR="5080" indent="-358775">
              <a:lnSpc>
                <a:spcPct val="80000"/>
              </a:lnSpc>
              <a:spcBef>
                <a:spcPts val="580"/>
              </a:spcBef>
              <a:buClr>
                <a:srgbClr val="CC3300"/>
              </a:buClr>
              <a:buSzPct val="150000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Enables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continuous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monitoring,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simulation,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analysis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real-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prediction,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maintenance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management</a:t>
            </a:r>
            <a:endParaRPr sz="2400">
              <a:latin typeface="Calibri"/>
              <a:cs typeface="Calibri"/>
            </a:endParaRPr>
          </a:p>
          <a:p>
            <a:pPr marL="370840" marR="979169" indent="-358775">
              <a:lnSpc>
                <a:spcPts val="2300"/>
              </a:lnSpc>
              <a:spcBef>
                <a:spcPts val="560"/>
              </a:spcBef>
              <a:buClr>
                <a:srgbClr val="CC3300"/>
              </a:buClr>
              <a:buSzPct val="150000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Helps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improving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efficiency,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visualization,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enhanced </a:t>
            </a:r>
            <a:r>
              <a:rPr sz="2400" dirty="0">
                <a:latin typeface="Calibri"/>
                <a:cs typeface="Calibri"/>
              </a:rPr>
              <a:t>oversight,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decisions,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scalability</a:t>
            </a:r>
            <a:endParaRPr sz="2400">
              <a:latin typeface="Calibri"/>
              <a:cs typeface="Calibri"/>
            </a:endParaRPr>
          </a:p>
          <a:p>
            <a:pPr marL="370840" marR="139700" indent="-358775">
              <a:lnSpc>
                <a:spcPct val="80000"/>
              </a:lnSpc>
              <a:spcBef>
                <a:spcPts val="605"/>
              </a:spcBef>
              <a:buClr>
                <a:srgbClr val="C00000"/>
              </a:buClr>
              <a:buSzPct val="150000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Data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Sources: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Sensors,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IoT,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Satellite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Remote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Sensing,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Drone, LiDAR</a:t>
            </a:r>
            <a:endParaRPr sz="2400">
              <a:latin typeface="Calibri"/>
              <a:cs typeface="Calibri"/>
            </a:endParaRPr>
          </a:p>
          <a:p>
            <a:pPr marL="370840" indent="-358140">
              <a:lnSpc>
                <a:spcPct val="100000"/>
              </a:lnSpc>
              <a:buClr>
                <a:srgbClr val="C00000"/>
              </a:buClr>
              <a:buSzPct val="150000"/>
              <a:buChar char="•"/>
              <a:tabLst>
                <a:tab pos="370840" algn="l"/>
              </a:tabLst>
            </a:pPr>
            <a:r>
              <a:rPr sz="2400" dirty="0">
                <a:latin typeface="Calibri"/>
                <a:cs typeface="Calibri"/>
              </a:rPr>
              <a:t>Analytics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Engine: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Artificial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Intelligence/Machine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Learning</a:t>
            </a:r>
            <a:endParaRPr sz="2400">
              <a:latin typeface="Calibri"/>
              <a:cs typeface="Calibri"/>
            </a:endParaRPr>
          </a:p>
          <a:p>
            <a:pPr marL="370205" indent="-357505">
              <a:lnSpc>
                <a:spcPct val="100000"/>
              </a:lnSpc>
              <a:buClr>
                <a:srgbClr val="C00000"/>
              </a:buClr>
              <a:buSzPct val="150000"/>
              <a:buChar char="•"/>
              <a:tabLst>
                <a:tab pos="370205" algn="l"/>
              </a:tabLst>
            </a:pPr>
            <a:r>
              <a:rPr sz="2400" dirty="0">
                <a:latin typeface="Calibri"/>
                <a:cs typeface="Calibri"/>
              </a:rPr>
              <a:t>GeoAI,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DTaaS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(digital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service)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7244" y="482854"/>
            <a:ext cx="624776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dirty="0"/>
              <a:t>Satellite</a:t>
            </a:r>
            <a:r>
              <a:rPr sz="2200" spc="-70" dirty="0"/>
              <a:t> </a:t>
            </a:r>
            <a:r>
              <a:rPr sz="2200" dirty="0"/>
              <a:t>Remote</a:t>
            </a:r>
            <a:r>
              <a:rPr sz="2200" spc="-65" dirty="0"/>
              <a:t> </a:t>
            </a:r>
            <a:r>
              <a:rPr sz="2200" dirty="0"/>
              <a:t>Sensing</a:t>
            </a:r>
            <a:r>
              <a:rPr sz="2200" spc="-55" dirty="0"/>
              <a:t> </a:t>
            </a:r>
            <a:r>
              <a:rPr sz="2200" dirty="0"/>
              <a:t>&amp;</a:t>
            </a:r>
            <a:r>
              <a:rPr sz="2200" spc="-80" dirty="0"/>
              <a:t> </a:t>
            </a:r>
            <a:r>
              <a:rPr sz="2200" dirty="0"/>
              <a:t>Drone</a:t>
            </a:r>
            <a:r>
              <a:rPr sz="2200" spc="-70" dirty="0"/>
              <a:t> </a:t>
            </a:r>
            <a:r>
              <a:rPr sz="2200" spc="-10" dirty="0"/>
              <a:t>Technology: </a:t>
            </a:r>
            <a:r>
              <a:rPr sz="2200" dirty="0">
                <a:solidFill>
                  <a:srgbClr val="800000"/>
                </a:solidFill>
              </a:rPr>
              <a:t>Data</a:t>
            </a:r>
            <a:r>
              <a:rPr sz="2200" spc="-145" dirty="0">
                <a:solidFill>
                  <a:srgbClr val="800000"/>
                </a:solidFill>
              </a:rPr>
              <a:t> </a:t>
            </a:r>
            <a:r>
              <a:rPr sz="2200" dirty="0">
                <a:solidFill>
                  <a:srgbClr val="800000"/>
                </a:solidFill>
              </a:rPr>
              <a:t>Acquisition</a:t>
            </a:r>
            <a:r>
              <a:rPr sz="2200" spc="-50" dirty="0">
                <a:solidFill>
                  <a:srgbClr val="800000"/>
                </a:solidFill>
              </a:rPr>
              <a:t> </a:t>
            </a:r>
            <a:r>
              <a:rPr sz="2200" dirty="0">
                <a:solidFill>
                  <a:srgbClr val="800000"/>
                </a:solidFill>
              </a:rPr>
              <a:t>using</a:t>
            </a:r>
            <a:r>
              <a:rPr sz="2200" spc="-60" dirty="0">
                <a:solidFill>
                  <a:srgbClr val="800000"/>
                </a:solidFill>
              </a:rPr>
              <a:t> </a:t>
            </a:r>
            <a:r>
              <a:rPr sz="2200" spc="-10" dirty="0">
                <a:solidFill>
                  <a:srgbClr val="800000"/>
                </a:solidFill>
              </a:rPr>
              <a:t>Drone</a:t>
            </a:r>
            <a:endParaRPr sz="2200"/>
          </a:p>
        </p:txBody>
      </p:sp>
      <p:grpSp>
        <p:nvGrpSpPr>
          <p:cNvPr id="4" name="object 4"/>
          <p:cNvGrpSpPr/>
          <p:nvPr/>
        </p:nvGrpSpPr>
        <p:grpSpPr>
          <a:xfrm>
            <a:off x="1295400" y="1371600"/>
            <a:ext cx="6629400" cy="4895850"/>
            <a:chOff x="1295400" y="1371600"/>
            <a:chExt cx="6629400" cy="48958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1371600"/>
              <a:ext cx="3352800" cy="2438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371600"/>
              <a:ext cx="3352800" cy="2514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3810000"/>
              <a:ext cx="3276600" cy="24574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2000" y="3810000"/>
              <a:ext cx="3352800" cy="243840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6</a:t>
            </a:fld>
            <a:r>
              <a:rPr spc="-20" dirty="0"/>
              <a:t>/30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0305" y="806576"/>
            <a:ext cx="78886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IMPROVING</a:t>
            </a:r>
            <a:r>
              <a:rPr sz="3200" spc="-30" dirty="0"/>
              <a:t> </a:t>
            </a:r>
            <a:r>
              <a:rPr sz="3200" dirty="0"/>
              <a:t>WUE</a:t>
            </a:r>
            <a:r>
              <a:rPr sz="3200" spc="-5" dirty="0"/>
              <a:t> </a:t>
            </a:r>
            <a:r>
              <a:rPr sz="3200" dirty="0"/>
              <a:t>&amp; HER</a:t>
            </a:r>
            <a:r>
              <a:rPr sz="3200" spc="-20" dirty="0"/>
              <a:t> </a:t>
            </a:r>
            <a:r>
              <a:rPr sz="3200" dirty="0"/>
              <a:t>IN </a:t>
            </a:r>
            <a:r>
              <a:rPr sz="3200" spc="-10" dirty="0"/>
              <a:t>INDUSTRIES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30402" y="1724660"/>
            <a:ext cx="6254750" cy="4464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0375" indent="-447675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SzPct val="150000"/>
              <a:buChar char="•"/>
              <a:tabLst>
                <a:tab pos="460375" algn="l"/>
              </a:tabLst>
            </a:pPr>
            <a:r>
              <a:rPr sz="2800" dirty="0">
                <a:latin typeface="Arial MT"/>
                <a:cs typeface="Arial MT"/>
              </a:rPr>
              <a:t>Process</a:t>
            </a:r>
            <a:r>
              <a:rPr sz="2800" spc="-10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Intervention</a:t>
            </a:r>
            <a:endParaRPr sz="2800">
              <a:latin typeface="Arial MT"/>
              <a:cs typeface="Arial MT"/>
            </a:endParaRPr>
          </a:p>
          <a:p>
            <a:pPr marL="460375" indent="-447675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SzPct val="150000"/>
              <a:buChar char="•"/>
              <a:tabLst>
                <a:tab pos="460375" algn="l"/>
              </a:tabLst>
            </a:pPr>
            <a:r>
              <a:rPr sz="2800" dirty="0">
                <a:latin typeface="Arial MT"/>
                <a:cs typeface="Arial MT"/>
              </a:rPr>
              <a:t>Technology</a:t>
            </a:r>
            <a:r>
              <a:rPr sz="2800" spc="-114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Intervention</a:t>
            </a:r>
            <a:endParaRPr sz="2800">
              <a:latin typeface="Arial MT"/>
              <a:cs typeface="Arial MT"/>
            </a:endParaRPr>
          </a:p>
          <a:p>
            <a:pPr marL="460375" indent="-447675">
              <a:lnSpc>
                <a:spcPct val="100000"/>
              </a:lnSpc>
              <a:spcBef>
                <a:spcPts val="675"/>
              </a:spcBef>
              <a:buClr>
                <a:srgbClr val="C00000"/>
              </a:buClr>
              <a:buSzPct val="150000"/>
              <a:buChar char="•"/>
              <a:tabLst>
                <a:tab pos="460375" algn="l"/>
              </a:tabLst>
            </a:pPr>
            <a:r>
              <a:rPr sz="2800" dirty="0">
                <a:latin typeface="Arial MT"/>
                <a:cs typeface="Arial MT"/>
              </a:rPr>
              <a:t>Operational</a:t>
            </a:r>
            <a:r>
              <a:rPr sz="2800" spc="-13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Management</a:t>
            </a:r>
            <a:endParaRPr sz="2800">
              <a:latin typeface="Arial MT"/>
              <a:cs typeface="Arial MT"/>
            </a:endParaRPr>
          </a:p>
          <a:p>
            <a:pPr marL="460375" indent="-447675">
              <a:lnSpc>
                <a:spcPct val="100000"/>
              </a:lnSpc>
              <a:spcBef>
                <a:spcPts val="670"/>
              </a:spcBef>
              <a:buClr>
                <a:srgbClr val="C00000"/>
              </a:buClr>
              <a:buSzPct val="150000"/>
              <a:buChar char="•"/>
              <a:tabLst>
                <a:tab pos="460375" algn="l"/>
              </a:tabLst>
            </a:pPr>
            <a:r>
              <a:rPr sz="2800" dirty="0">
                <a:latin typeface="Arial MT"/>
                <a:cs typeface="Arial MT"/>
              </a:rPr>
              <a:t>Utility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Intervention</a:t>
            </a:r>
            <a:endParaRPr sz="2800">
              <a:latin typeface="Arial MT"/>
              <a:cs typeface="Arial MT"/>
            </a:endParaRPr>
          </a:p>
          <a:p>
            <a:pPr marL="460375" indent="-447675">
              <a:lnSpc>
                <a:spcPct val="100000"/>
              </a:lnSpc>
              <a:spcBef>
                <a:spcPts val="675"/>
              </a:spcBef>
              <a:buClr>
                <a:srgbClr val="008000"/>
              </a:buClr>
              <a:buSzPct val="150000"/>
              <a:buChar char="•"/>
              <a:tabLst>
                <a:tab pos="460375" algn="l"/>
              </a:tabLst>
            </a:pPr>
            <a:r>
              <a:rPr sz="2800" dirty="0">
                <a:latin typeface="Arial MT"/>
                <a:cs typeface="Arial MT"/>
              </a:rPr>
              <a:t>Specific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Water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Consumption</a:t>
            </a:r>
            <a:endParaRPr sz="2800">
              <a:latin typeface="Arial MT"/>
              <a:cs typeface="Arial MT"/>
            </a:endParaRPr>
          </a:p>
          <a:p>
            <a:pPr marL="460375" indent="-447675">
              <a:lnSpc>
                <a:spcPct val="100000"/>
              </a:lnSpc>
              <a:spcBef>
                <a:spcPts val="675"/>
              </a:spcBef>
              <a:buClr>
                <a:srgbClr val="008000"/>
              </a:buClr>
              <a:buSzPct val="150000"/>
              <a:buChar char="•"/>
              <a:tabLst>
                <a:tab pos="460375" algn="l"/>
              </a:tabLst>
            </a:pPr>
            <a:r>
              <a:rPr sz="2800" dirty="0">
                <a:latin typeface="Arial MT"/>
                <a:cs typeface="Arial MT"/>
              </a:rPr>
              <a:t>Water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Footprint</a:t>
            </a:r>
            <a:endParaRPr sz="2800">
              <a:latin typeface="Arial MT"/>
              <a:cs typeface="Arial MT"/>
            </a:endParaRPr>
          </a:p>
          <a:p>
            <a:pPr marL="460375" indent="-447675">
              <a:lnSpc>
                <a:spcPct val="100000"/>
              </a:lnSpc>
              <a:spcBef>
                <a:spcPts val="670"/>
              </a:spcBef>
              <a:buClr>
                <a:srgbClr val="6F2F9F"/>
              </a:buClr>
              <a:buSzPct val="150000"/>
              <a:buChar char="•"/>
              <a:tabLst>
                <a:tab pos="460375" algn="l"/>
              </a:tabLst>
            </a:pPr>
            <a:r>
              <a:rPr sz="2800" dirty="0">
                <a:latin typeface="Arial MT"/>
                <a:cs typeface="Arial MT"/>
              </a:rPr>
              <a:t>EIA</a:t>
            </a:r>
            <a:r>
              <a:rPr sz="2800" spc="-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&amp;</a:t>
            </a:r>
            <a:r>
              <a:rPr sz="2800" spc="-15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SIA</a:t>
            </a:r>
            <a:endParaRPr sz="2800">
              <a:latin typeface="Arial MT"/>
              <a:cs typeface="Arial MT"/>
            </a:endParaRPr>
          </a:p>
          <a:p>
            <a:pPr marL="460375" marR="5080" indent="-448309">
              <a:lnSpc>
                <a:spcPct val="100000"/>
              </a:lnSpc>
              <a:spcBef>
                <a:spcPts val="675"/>
              </a:spcBef>
              <a:buClr>
                <a:srgbClr val="6F2F9F"/>
              </a:buClr>
              <a:buSzPct val="150000"/>
              <a:buChar char="•"/>
              <a:tabLst>
                <a:tab pos="460375" algn="l"/>
              </a:tabLst>
            </a:pPr>
            <a:r>
              <a:rPr sz="2800" dirty="0">
                <a:latin typeface="Arial MT"/>
                <a:cs typeface="Arial MT"/>
              </a:rPr>
              <a:t>Hydrological</a:t>
            </a:r>
            <a:r>
              <a:rPr sz="2800" spc="-7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Regime</a:t>
            </a:r>
            <a:r>
              <a:rPr sz="2800" spc="-55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&amp;</a:t>
            </a:r>
            <a:r>
              <a:rPr sz="2800" spc="-9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Groundwater </a:t>
            </a:r>
            <a:r>
              <a:rPr sz="2800" dirty="0">
                <a:latin typeface="Arial MT"/>
                <a:cs typeface="Arial MT"/>
              </a:rPr>
              <a:t>Quality</a:t>
            </a:r>
            <a:r>
              <a:rPr sz="2800" spc="-70" dirty="0">
                <a:latin typeface="Arial MT"/>
                <a:cs typeface="Arial MT"/>
              </a:rPr>
              <a:t> </a:t>
            </a:r>
            <a:r>
              <a:rPr sz="2800" dirty="0">
                <a:latin typeface="Arial MT"/>
                <a:cs typeface="Arial MT"/>
              </a:rPr>
              <a:t>Impact</a:t>
            </a:r>
            <a:r>
              <a:rPr sz="2800" spc="-80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Assessment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73900" y="1435100"/>
            <a:ext cx="1944370" cy="3911600"/>
            <a:chOff x="7073900" y="1435100"/>
            <a:chExt cx="1944370" cy="3911600"/>
          </a:xfrm>
        </p:grpSpPr>
        <p:sp>
          <p:nvSpPr>
            <p:cNvPr id="6" name="object 6"/>
            <p:cNvSpPr/>
            <p:nvPr/>
          </p:nvSpPr>
          <p:spPr>
            <a:xfrm>
              <a:off x="7206487" y="1447800"/>
              <a:ext cx="1798955" cy="3886200"/>
            </a:xfrm>
            <a:custGeom>
              <a:avLst/>
              <a:gdLst/>
              <a:ahLst/>
              <a:cxnLst/>
              <a:rect l="l" t="t" r="r" b="b"/>
              <a:pathLst>
                <a:path w="1798954" h="3886200">
                  <a:moveTo>
                    <a:pt x="1678812" y="0"/>
                  </a:moveTo>
                  <a:lnTo>
                    <a:pt x="239902" y="0"/>
                  </a:lnTo>
                  <a:lnTo>
                    <a:pt x="193182" y="9427"/>
                  </a:lnTo>
                  <a:lnTo>
                    <a:pt x="155035" y="35131"/>
                  </a:lnTo>
                  <a:lnTo>
                    <a:pt x="129317" y="73241"/>
                  </a:lnTo>
                  <a:lnTo>
                    <a:pt x="119887" y="119887"/>
                  </a:lnTo>
                  <a:lnTo>
                    <a:pt x="119887" y="3646424"/>
                  </a:lnTo>
                  <a:lnTo>
                    <a:pt x="0" y="3646424"/>
                  </a:lnTo>
                  <a:lnTo>
                    <a:pt x="23350" y="3651128"/>
                  </a:lnTo>
                  <a:lnTo>
                    <a:pt x="42402" y="3663965"/>
                  </a:lnTo>
                  <a:lnTo>
                    <a:pt x="55239" y="3683017"/>
                  </a:lnTo>
                  <a:lnTo>
                    <a:pt x="59943" y="3706368"/>
                  </a:lnTo>
                  <a:lnTo>
                    <a:pt x="55239" y="3729664"/>
                  </a:lnTo>
                  <a:lnTo>
                    <a:pt x="42402" y="3748722"/>
                  </a:lnTo>
                  <a:lnTo>
                    <a:pt x="23350" y="3761589"/>
                  </a:lnTo>
                  <a:lnTo>
                    <a:pt x="0" y="3766312"/>
                  </a:lnTo>
                  <a:lnTo>
                    <a:pt x="119887" y="3766312"/>
                  </a:lnTo>
                  <a:lnTo>
                    <a:pt x="110478" y="3812958"/>
                  </a:lnTo>
                  <a:lnTo>
                    <a:pt x="84804" y="3851068"/>
                  </a:lnTo>
                  <a:lnTo>
                    <a:pt x="46700" y="3876772"/>
                  </a:lnTo>
                  <a:lnTo>
                    <a:pt x="0" y="3886200"/>
                  </a:lnTo>
                  <a:lnTo>
                    <a:pt x="1438909" y="3886200"/>
                  </a:lnTo>
                  <a:lnTo>
                    <a:pt x="1485630" y="3876772"/>
                  </a:lnTo>
                  <a:lnTo>
                    <a:pt x="1523777" y="3851068"/>
                  </a:lnTo>
                  <a:lnTo>
                    <a:pt x="1549495" y="3812958"/>
                  </a:lnTo>
                  <a:lnTo>
                    <a:pt x="1558925" y="3766312"/>
                  </a:lnTo>
                  <a:lnTo>
                    <a:pt x="1558925" y="239775"/>
                  </a:lnTo>
                  <a:lnTo>
                    <a:pt x="239902" y="239775"/>
                  </a:lnTo>
                  <a:lnTo>
                    <a:pt x="216533" y="235071"/>
                  </a:lnTo>
                  <a:lnTo>
                    <a:pt x="197437" y="222234"/>
                  </a:lnTo>
                  <a:lnTo>
                    <a:pt x="184556" y="203182"/>
                  </a:lnTo>
                  <a:lnTo>
                    <a:pt x="179831" y="179832"/>
                  </a:lnTo>
                  <a:lnTo>
                    <a:pt x="184556" y="156535"/>
                  </a:lnTo>
                  <a:lnTo>
                    <a:pt x="197437" y="137477"/>
                  </a:lnTo>
                  <a:lnTo>
                    <a:pt x="216533" y="124610"/>
                  </a:lnTo>
                  <a:lnTo>
                    <a:pt x="239902" y="119887"/>
                  </a:lnTo>
                  <a:lnTo>
                    <a:pt x="1798701" y="119887"/>
                  </a:lnTo>
                  <a:lnTo>
                    <a:pt x="1789273" y="73241"/>
                  </a:lnTo>
                  <a:lnTo>
                    <a:pt x="1763569" y="35131"/>
                  </a:lnTo>
                  <a:lnTo>
                    <a:pt x="1725459" y="9427"/>
                  </a:lnTo>
                  <a:lnTo>
                    <a:pt x="1678812" y="0"/>
                  </a:lnTo>
                  <a:close/>
                </a:path>
                <a:path w="1798954" h="3886200">
                  <a:moveTo>
                    <a:pt x="1798701" y="119887"/>
                  </a:moveTo>
                  <a:lnTo>
                    <a:pt x="359790" y="119887"/>
                  </a:lnTo>
                  <a:lnTo>
                    <a:pt x="350363" y="166588"/>
                  </a:lnTo>
                  <a:lnTo>
                    <a:pt x="324659" y="204692"/>
                  </a:lnTo>
                  <a:lnTo>
                    <a:pt x="286549" y="230366"/>
                  </a:lnTo>
                  <a:lnTo>
                    <a:pt x="239902" y="239775"/>
                  </a:lnTo>
                  <a:lnTo>
                    <a:pt x="1678812" y="239775"/>
                  </a:lnTo>
                  <a:lnTo>
                    <a:pt x="1725459" y="230366"/>
                  </a:lnTo>
                  <a:lnTo>
                    <a:pt x="1763569" y="204692"/>
                  </a:lnTo>
                  <a:lnTo>
                    <a:pt x="1789273" y="166588"/>
                  </a:lnTo>
                  <a:lnTo>
                    <a:pt x="1798701" y="119887"/>
                  </a:lnTo>
                  <a:close/>
                </a:path>
              </a:pathLst>
            </a:custGeom>
            <a:solidFill>
              <a:srgbClr val="009999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86600" y="1567687"/>
              <a:ext cx="480059" cy="3766820"/>
            </a:xfrm>
            <a:custGeom>
              <a:avLst/>
              <a:gdLst/>
              <a:ahLst/>
              <a:cxnLst/>
              <a:rect l="l" t="t" r="r" b="b"/>
              <a:pathLst>
                <a:path w="480059" h="3766820">
                  <a:moveTo>
                    <a:pt x="479678" y="0"/>
                  </a:moveTo>
                  <a:lnTo>
                    <a:pt x="359791" y="0"/>
                  </a:lnTo>
                  <a:lnTo>
                    <a:pt x="336421" y="4722"/>
                  </a:lnTo>
                  <a:lnTo>
                    <a:pt x="317325" y="17589"/>
                  </a:lnTo>
                  <a:lnTo>
                    <a:pt x="304444" y="36647"/>
                  </a:lnTo>
                  <a:lnTo>
                    <a:pt x="299720" y="59944"/>
                  </a:lnTo>
                  <a:lnTo>
                    <a:pt x="304444" y="83294"/>
                  </a:lnTo>
                  <a:lnTo>
                    <a:pt x="317325" y="102346"/>
                  </a:lnTo>
                  <a:lnTo>
                    <a:pt x="336421" y="115183"/>
                  </a:lnTo>
                  <a:lnTo>
                    <a:pt x="359791" y="119887"/>
                  </a:lnTo>
                  <a:lnTo>
                    <a:pt x="406437" y="110478"/>
                  </a:lnTo>
                  <a:lnTo>
                    <a:pt x="444547" y="84804"/>
                  </a:lnTo>
                  <a:lnTo>
                    <a:pt x="470251" y="46700"/>
                  </a:lnTo>
                  <a:lnTo>
                    <a:pt x="479678" y="0"/>
                  </a:lnTo>
                  <a:close/>
                </a:path>
                <a:path w="480059" h="3766820">
                  <a:moveTo>
                    <a:pt x="119888" y="3526536"/>
                  </a:moveTo>
                  <a:lnTo>
                    <a:pt x="73241" y="3535945"/>
                  </a:lnTo>
                  <a:lnTo>
                    <a:pt x="35131" y="3561619"/>
                  </a:lnTo>
                  <a:lnTo>
                    <a:pt x="9427" y="3599723"/>
                  </a:lnTo>
                  <a:lnTo>
                    <a:pt x="0" y="3646424"/>
                  </a:lnTo>
                  <a:lnTo>
                    <a:pt x="9427" y="3693070"/>
                  </a:lnTo>
                  <a:lnTo>
                    <a:pt x="35131" y="3731180"/>
                  </a:lnTo>
                  <a:lnTo>
                    <a:pt x="73241" y="3756884"/>
                  </a:lnTo>
                  <a:lnTo>
                    <a:pt x="119888" y="3766312"/>
                  </a:lnTo>
                  <a:lnTo>
                    <a:pt x="166588" y="3756884"/>
                  </a:lnTo>
                  <a:lnTo>
                    <a:pt x="204692" y="3731180"/>
                  </a:lnTo>
                  <a:lnTo>
                    <a:pt x="230366" y="3693070"/>
                  </a:lnTo>
                  <a:lnTo>
                    <a:pt x="239775" y="3646424"/>
                  </a:lnTo>
                  <a:lnTo>
                    <a:pt x="119888" y="3646424"/>
                  </a:lnTo>
                  <a:lnTo>
                    <a:pt x="143238" y="3641701"/>
                  </a:lnTo>
                  <a:lnTo>
                    <a:pt x="162290" y="3628834"/>
                  </a:lnTo>
                  <a:lnTo>
                    <a:pt x="175127" y="3609776"/>
                  </a:lnTo>
                  <a:lnTo>
                    <a:pt x="179831" y="3586479"/>
                  </a:lnTo>
                  <a:lnTo>
                    <a:pt x="175127" y="3563129"/>
                  </a:lnTo>
                  <a:lnTo>
                    <a:pt x="162290" y="3544077"/>
                  </a:lnTo>
                  <a:lnTo>
                    <a:pt x="143238" y="3531240"/>
                  </a:lnTo>
                  <a:lnTo>
                    <a:pt x="119888" y="3526536"/>
                  </a:lnTo>
                  <a:close/>
                </a:path>
              </a:pathLst>
            </a:custGeom>
            <a:solidFill>
              <a:srgbClr val="007A7A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86600" y="1447800"/>
              <a:ext cx="1918970" cy="3886200"/>
            </a:xfrm>
            <a:custGeom>
              <a:avLst/>
              <a:gdLst/>
              <a:ahLst/>
              <a:cxnLst/>
              <a:rect l="l" t="t" r="r" b="b"/>
              <a:pathLst>
                <a:path w="1918970" h="3886200">
                  <a:moveTo>
                    <a:pt x="239775" y="3646424"/>
                  </a:moveTo>
                  <a:lnTo>
                    <a:pt x="239775" y="119887"/>
                  </a:lnTo>
                  <a:lnTo>
                    <a:pt x="249205" y="73241"/>
                  </a:lnTo>
                  <a:lnTo>
                    <a:pt x="274923" y="35131"/>
                  </a:lnTo>
                  <a:lnTo>
                    <a:pt x="313070" y="9427"/>
                  </a:lnTo>
                  <a:lnTo>
                    <a:pt x="359791" y="0"/>
                  </a:lnTo>
                  <a:lnTo>
                    <a:pt x="1798701" y="0"/>
                  </a:lnTo>
                  <a:lnTo>
                    <a:pt x="1845347" y="9427"/>
                  </a:lnTo>
                  <a:lnTo>
                    <a:pt x="1883457" y="35131"/>
                  </a:lnTo>
                  <a:lnTo>
                    <a:pt x="1909161" y="73241"/>
                  </a:lnTo>
                  <a:lnTo>
                    <a:pt x="1918589" y="119887"/>
                  </a:lnTo>
                  <a:lnTo>
                    <a:pt x="1909161" y="166588"/>
                  </a:lnTo>
                  <a:lnTo>
                    <a:pt x="1883457" y="204692"/>
                  </a:lnTo>
                  <a:lnTo>
                    <a:pt x="1845347" y="230366"/>
                  </a:lnTo>
                  <a:lnTo>
                    <a:pt x="1798701" y="239775"/>
                  </a:lnTo>
                  <a:lnTo>
                    <a:pt x="1678813" y="239775"/>
                  </a:lnTo>
                  <a:lnTo>
                    <a:pt x="1678813" y="3766312"/>
                  </a:lnTo>
                  <a:lnTo>
                    <a:pt x="1669383" y="3812958"/>
                  </a:lnTo>
                  <a:lnTo>
                    <a:pt x="1643665" y="3851068"/>
                  </a:lnTo>
                  <a:lnTo>
                    <a:pt x="1605518" y="3876772"/>
                  </a:lnTo>
                  <a:lnTo>
                    <a:pt x="1558798" y="3886200"/>
                  </a:lnTo>
                  <a:lnTo>
                    <a:pt x="119888" y="3886200"/>
                  </a:lnTo>
                  <a:lnTo>
                    <a:pt x="73241" y="3876772"/>
                  </a:lnTo>
                  <a:lnTo>
                    <a:pt x="35131" y="3851068"/>
                  </a:lnTo>
                  <a:lnTo>
                    <a:pt x="9427" y="3812958"/>
                  </a:lnTo>
                  <a:lnTo>
                    <a:pt x="0" y="3766312"/>
                  </a:lnTo>
                  <a:lnTo>
                    <a:pt x="9427" y="3719611"/>
                  </a:lnTo>
                  <a:lnTo>
                    <a:pt x="35131" y="3681507"/>
                  </a:lnTo>
                  <a:lnTo>
                    <a:pt x="73241" y="3655833"/>
                  </a:lnTo>
                  <a:lnTo>
                    <a:pt x="119888" y="3646424"/>
                  </a:lnTo>
                  <a:lnTo>
                    <a:pt x="239775" y="3646424"/>
                  </a:lnTo>
                  <a:close/>
                </a:path>
                <a:path w="1918970" h="3886200">
                  <a:moveTo>
                    <a:pt x="359791" y="0"/>
                  </a:moveTo>
                  <a:lnTo>
                    <a:pt x="406437" y="9427"/>
                  </a:lnTo>
                  <a:lnTo>
                    <a:pt x="444547" y="35131"/>
                  </a:lnTo>
                  <a:lnTo>
                    <a:pt x="470251" y="73241"/>
                  </a:lnTo>
                  <a:lnTo>
                    <a:pt x="479678" y="119887"/>
                  </a:lnTo>
                  <a:lnTo>
                    <a:pt x="470251" y="166588"/>
                  </a:lnTo>
                  <a:lnTo>
                    <a:pt x="444547" y="204692"/>
                  </a:lnTo>
                  <a:lnTo>
                    <a:pt x="406437" y="230366"/>
                  </a:lnTo>
                  <a:lnTo>
                    <a:pt x="359791" y="239775"/>
                  </a:lnTo>
                  <a:lnTo>
                    <a:pt x="336421" y="235071"/>
                  </a:lnTo>
                  <a:lnTo>
                    <a:pt x="317325" y="222234"/>
                  </a:lnTo>
                  <a:lnTo>
                    <a:pt x="304444" y="203182"/>
                  </a:lnTo>
                  <a:lnTo>
                    <a:pt x="299720" y="179832"/>
                  </a:lnTo>
                  <a:lnTo>
                    <a:pt x="304444" y="156535"/>
                  </a:lnTo>
                  <a:lnTo>
                    <a:pt x="317325" y="137477"/>
                  </a:lnTo>
                  <a:lnTo>
                    <a:pt x="336421" y="124610"/>
                  </a:lnTo>
                  <a:lnTo>
                    <a:pt x="359791" y="119887"/>
                  </a:lnTo>
                  <a:lnTo>
                    <a:pt x="479678" y="119887"/>
                  </a:lnTo>
                </a:path>
                <a:path w="1918970" h="3886200">
                  <a:moveTo>
                    <a:pt x="1678813" y="239775"/>
                  </a:moveTo>
                  <a:lnTo>
                    <a:pt x="359791" y="239775"/>
                  </a:lnTo>
                </a:path>
              </a:pathLst>
            </a:custGeom>
            <a:ln w="25400">
              <a:solidFill>
                <a:srgbClr val="00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93787" y="5081523"/>
              <a:ext cx="145287" cy="14528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206487" y="5094223"/>
              <a:ext cx="120014" cy="240029"/>
            </a:xfrm>
            <a:custGeom>
              <a:avLst/>
              <a:gdLst/>
              <a:ahLst/>
              <a:cxnLst/>
              <a:rect l="l" t="t" r="r" b="b"/>
              <a:pathLst>
                <a:path w="120015" h="240029">
                  <a:moveTo>
                    <a:pt x="0" y="239775"/>
                  </a:moveTo>
                  <a:lnTo>
                    <a:pt x="46700" y="230348"/>
                  </a:lnTo>
                  <a:lnTo>
                    <a:pt x="84804" y="204644"/>
                  </a:lnTo>
                  <a:lnTo>
                    <a:pt x="110478" y="166534"/>
                  </a:lnTo>
                  <a:lnTo>
                    <a:pt x="119887" y="119887"/>
                  </a:lnTo>
                  <a:lnTo>
                    <a:pt x="119887" y="0"/>
                  </a:lnTo>
                </a:path>
              </a:pathLst>
            </a:custGeom>
            <a:ln w="25400">
              <a:solidFill>
                <a:srgbClr val="003D3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6951" y="1952244"/>
              <a:ext cx="802385" cy="321030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54732" y="6291877"/>
            <a:ext cx="5262245" cy="31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2845" marR="5080" indent="-1160145">
              <a:lnSpc>
                <a:spcPct val="100000"/>
              </a:lnSpc>
            </a:pP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4th</a:t>
            </a:r>
            <a:r>
              <a:rPr sz="10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National</a:t>
            </a:r>
            <a:r>
              <a:rPr sz="10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6666"/>
                </a:solidFill>
                <a:latin typeface="Arial"/>
                <a:cs typeface="Arial"/>
              </a:rPr>
              <a:t>Power-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Gen</a:t>
            </a:r>
            <a:r>
              <a:rPr sz="1000" b="1" spc="-4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Water</a:t>
            </a:r>
            <a:r>
              <a:rPr sz="10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Management</a:t>
            </a:r>
            <a:r>
              <a:rPr sz="10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Summit</a:t>
            </a:r>
            <a:r>
              <a:rPr sz="1000" b="1" spc="-2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&amp;</a:t>
            </a:r>
            <a:r>
              <a:rPr sz="10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Awards,</a:t>
            </a:r>
            <a:r>
              <a:rPr sz="1000" b="1" spc="-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Feb.</a:t>
            </a:r>
            <a:r>
              <a:rPr sz="10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2,</a:t>
            </a:r>
            <a:r>
              <a:rPr sz="1000" b="1" spc="-2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2026,</a:t>
            </a:r>
            <a:r>
              <a:rPr sz="10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New</a:t>
            </a:r>
            <a:r>
              <a:rPr sz="10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6666"/>
                </a:solidFill>
                <a:latin typeface="Arial"/>
                <a:cs typeface="Arial"/>
              </a:rPr>
              <a:t>Delhi,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India,</a:t>
            </a:r>
            <a:r>
              <a:rPr sz="10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organized</a:t>
            </a:r>
            <a:r>
              <a:rPr sz="1000" b="1" spc="-3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by</a:t>
            </a:r>
            <a:r>
              <a:rPr sz="10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Council</a:t>
            </a:r>
            <a:r>
              <a:rPr sz="1000" b="1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of</a:t>
            </a:r>
            <a:r>
              <a:rPr sz="1000" b="1" spc="-1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006666"/>
                </a:solidFill>
                <a:latin typeface="Arial"/>
                <a:cs typeface="Arial"/>
              </a:rPr>
              <a:t>Enviro</a:t>
            </a:r>
            <a:r>
              <a:rPr sz="1000" b="1" spc="-4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006666"/>
                </a:solidFill>
                <a:latin typeface="Arial"/>
                <a:cs typeface="Arial"/>
              </a:rPr>
              <a:t>Excellence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7</a:t>
            </a:fld>
            <a:r>
              <a:rPr spc="-20" dirty="0"/>
              <a:t>/30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3" y="1414017"/>
            <a:ext cx="4612004" cy="323418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244" y="726186"/>
            <a:ext cx="76682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Application</a:t>
            </a:r>
            <a:r>
              <a:rPr sz="3200" spc="-80" dirty="0"/>
              <a:t> </a:t>
            </a:r>
            <a:r>
              <a:rPr sz="3200" dirty="0"/>
              <a:t>to</a:t>
            </a:r>
            <a:r>
              <a:rPr sz="3200" spc="-45" dirty="0"/>
              <a:t> </a:t>
            </a:r>
            <a:r>
              <a:rPr sz="3200" dirty="0"/>
              <a:t>Mehsana</a:t>
            </a:r>
            <a:r>
              <a:rPr sz="3200" spc="-65" dirty="0"/>
              <a:t> </a:t>
            </a:r>
            <a:r>
              <a:rPr sz="3200" dirty="0"/>
              <a:t>Aquifer</a:t>
            </a:r>
            <a:r>
              <a:rPr sz="3200" spc="-50" dirty="0"/>
              <a:t> </a:t>
            </a:r>
            <a:r>
              <a:rPr sz="3200" spc="-10" dirty="0"/>
              <a:t>System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8</a:t>
            </a:fld>
            <a:r>
              <a:rPr spc="-20" dirty="0"/>
              <a:t>/30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146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9"/>
              </a:spcBef>
            </a:pPr>
            <a:r>
              <a:rPr dirty="0"/>
              <a:t>Groundwater</a:t>
            </a:r>
            <a:r>
              <a:rPr spc="-175" dirty="0"/>
              <a:t> </a:t>
            </a:r>
            <a:r>
              <a:rPr spc="-10" dirty="0"/>
              <a:t>Simulations</a:t>
            </a:r>
          </a:p>
          <a:p>
            <a:pPr marL="384175">
              <a:lnSpc>
                <a:spcPct val="100000"/>
              </a:lnSpc>
              <a:spcBef>
                <a:spcPts val="1145"/>
              </a:spcBef>
            </a:pP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Unconfined</a:t>
            </a:r>
            <a:r>
              <a:rPr sz="2000" b="0" spc="-9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 MT"/>
                <a:cs typeface="Arial MT"/>
              </a:rPr>
              <a:t>aquifer</a:t>
            </a:r>
            <a:endParaRPr sz="2000">
              <a:latin typeface="Arial MT"/>
              <a:cs typeface="Arial MT"/>
            </a:endParaRPr>
          </a:p>
          <a:p>
            <a:pPr marL="832485" indent="-448309">
              <a:lnSpc>
                <a:spcPct val="100000"/>
              </a:lnSpc>
              <a:spcBef>
                <a:spcPts val="240"/>
              </a:spcBef>
              <a:buClr>
                <a:srgbClr val="003300"/>
              </a:buClr>
              <a:buSzPct val="70000"/>
              <a:buFont typeface="Wingdings"/>
              <a:buChar char=""/>
              <a:tabLst>
                <a:tab pos="832485" algn="l"/>
              </a:tabLst>
            </a:pP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K</a:t>
            </a:r>
            <a:r>
              <a:rPr sz="20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=</a:t>
            </a:r>
            <a:r>
              <a:rPr sz="2000" b="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11.17</a:t>
            </a:r>
            <a:r>
              <a:rPr sz="2000" b="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-</a:t>
            </a:r>
            <a:r>
              <a:rPr sz="2000" b="0" spc="-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39</a:t>
            </a:r>
            <a:r>
              <a:rPr sz="20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 MT"/>
                <a:cs typeface="Arial MT"/>
              </a:rPr>
              <a:t>m/day</a:t>
            </a:r>
            <a:endParaRPr sz="2000">
              <a:latin typeface="Arial MT"/>
              <a:cs typeface="Arial MT"/>
            </a:endParaRPr>
          </a:p>
          <a:p>
            <a:pPr marL="832485" indent="-448309">
              <a:lnSpc>
                <a:spcPct val="100000"/>
              </a:lnSpc>
              <a:spcBef>
                <a:spcPts val="240"/>
              </a:spcBef>
              <a:buClr>
                <a:srgbClr val="003300"/>
              </a:buClr>
              <a:buSzPct val="70000"/>
              <a:buFont typeface="Wingdings"/>
              <a:buChar char=""/>
              <a:tabLst>
                <a:tab pos="832485" algn="l"/>
              </a:tabLst>
            </a:pP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Specific</a:t>
            </a:r>
            <a:r>
              <a:rPr sz="2000" b="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yield</a:t>
            </a:r>
            <a:r>
              <a:rPr sz="2000" b="0" spc="-1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=</a:t>
            </a:r>
            <a:r>
              <a:rPr sz="2000" b="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10</a:t>
            </a:r>
            <a:r>
              <a:rPr sz="2000" b="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-</a:t>
            </a:r>
            <a:r>
              <a:rPr sz="2000" b="0" spc="-25" dirty="0">
                <a:solidFill>
                  <a:srgbClr val="000000"/>
                </a:solidFill>
                <a:latin typeface="Arial MT"/>
                <a:cs typeface="Arial MT"/>
              </a:rPr>
              <a:t> 15%</a:t>
            </a:r>
            <a:endParaRPr sz="2000">
              <a:latin typeface="Arial MT"/>
              <a:cs typeface="Arial MT"/>
            </a:endParaRPr>
          </a:p>
          <a:p>
            <a:pPr marL="832485" indent="-448309">
              <a:lnSpc>
                <a:spcPct val="100000"/>
              </a:lnSpc>
              <a:spcBef>
                <a:spcPts val="240"/>
              </a:spcBef>
              <a:buClr>
                <a:srgbClr val="003300"/>
              </a:buClr>
              <a:buSzPct val="70000"/>
              <a:buFont typeface="Wingdings"/>
              <a:buChar char=""/>
              <a:tabLst>
                <a:tab pos="832485" algn="l"/>
              </a:tabLst>
            </a:pP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Effective</a:t>
            </a:r>
            <a:r>
              <a:rPr sz="2000" b="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porosity</a:t>
            </a:r>
            <a:r>
              <a:rPr sz="2000" b="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=</a:t>
            </a:r>
            <a:r>
              <a:rPr sz="2000" b="0" spc="-25" dirty="0">
                <a:solidFill>
                  <a:srgbClr val="000000"/>
                </a:solidFill>
                <a:latin typeface="Arial MT"/>
                <a:cs typeface="Arial MT"/>
              </a:rPr>
              <a:t> 25%</a:t>
            </a:r>
            <a:endParaRPr sz="2000">
              <a:latin typeface="Arial MT"/>
              <a:cs typeface="Arial MT"/>
            </a:endParaRPr>
          </a:p>
          <a:p>
            <a:pPr marL="832485" indent="-448309">
              <a:lnSpc>
                <a:spcPct val="100000"/>
              </a:lnSpc>
              <a:spcBef>
                <a:spcPts val="240"/>
              </a:spcBef>
              <a:buClr>
                <a:srgbClr val="003300"/>
              </a:buClr>
              <a:buSzPct val="70000"/>
              <a:buFont typeface="Wingdings"/>
              <a:buChar char=""/>
              <a:tabLst>
                <a:tab pos="832485" algn="l"/>
              </a:tabLst>
            </a:pP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Specified</a:t>
            </a:r>
            <a:r>
              <a:rPr sz="20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head</a:t>
            </a:r>
            <a:r>
              <a:rPr sz="2000" b="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boundary</a:t>
            </a:r>
            <a:r>
              <a:rPr sz="20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 MT"/>
                <a:cs typeface="Arial MT"/>
              </a:rPr>
              <a:t>condition</a:t>
            </a:r>
            <a:endParaRPr sz="2000">
              <a:latin typeface="Arial MT"/>
              <a:cs typeface="Arial MT"/>
            </a:endParaRPr>
          </a:p>
          <a:p>
            <a:pPr marL="832485" indent="-448309">
              <a:lnSpc>
                <a:spcPct val="100000"/>
              </a:lnSpc>
              <a:spcBef>
                <a:spcPts val="240"/>
              </a:spcBef>
              <a:buClr>
                <a:srgbClr val="003300"/>
              </a:buClr>
              <a:buSzPct val="70000"/>
              <a:buFont typeface="Wingdings"/>
              <a:buChar char=""/>
              <a:tabLst>
                <a:tab pos="832485" algn="l"/>
              </a:tabLst>
            </a:pP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Recharge</a:t>
            </a:r>
            <a:r>
              <a:rPr sz="2000"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due</a:t>
            </a:r>
            <a:r>
              <a:rPr sz="2000" b="0" spc="-3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to</a:t>
            </a:r>
            <a:r>
              <a:rPr sz="20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 MT"/>
                <a:cs typeface="Arial MT"/>
              </a:rPr>
              <a:t>rainfall</a:t>
            </a:r>
            <a:endParaRPr sz="2000">
              <a:latin typeface="Arial MT"/>
              <a:cs typeface="Arial MT"/>
            </a:endParaRPr>
          </a:p>
          <a:p>
            <a:pPr marL="832485" indent="-448309">
              <a:lnSpc>
                <a:spcPct val="100000"/>
              </a:lnSpc>
              <a:spcBef>
                <a:spcPts val="240"/>
              </a:spcBef>
              <a:buClr>
                <a:srgbClr val="003300"/>
              </a:buClr>
              <a:buSzPct val="70000"/>
              <a:buFont typeface="Wingdings"/>
              <a:buChar char=""/>
              <a:tabLst>
                <a:tab pos="832485" algn="l"/>
              </a:tabLst>
            </a:pP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Well</a:t>
            </a:r>
            <a:r>
              <a:rPr sz="20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 MT"/>
                <a:cs typeface="Arial MT"/>
              </a:rPr>
              <a:t>abstraction</a:t>
            </a:r>
            <a:endParaRPr sz="2000">
              <a:latin typeface="Arial MT"/>
              <a:cs typeface="Arial MT"/>
            </a:endParaRPr>
          </a:p>
          <a:p>
            <a:pPr marL="832485" indent="-448309">
              <a:lnSpc>
                <a:spcPct val="100000"/>
              </a:lnSpc>
              <a:spcBef>
                <a:spcPts val="245"/>
              </a:spcBef>
              <a:buClr>
                <a:srgbClr val="003300"/>
              </a:buClr>
              <a:buSzPct val="70000"/>
              <a:buFont typeface="Wingdings"/>
              <a:buChar char=""/>
              <a:tabLst>
                <a:tab pos="832485" algn="l"/>
              </a:tabLst>
            </a:pP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Model</a:t>
            </a:r>
            <a:r>
              <a:rPr sz="2000" b="0" spc="-5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Calibration</a:t>
            </a:r>
            <a:r>
              <a:rPr sz="20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-</a:t>
            </a:r>
            <a:r>
              <a:rPr sz="2000" b="0" spc="-4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1980</a:t>
            </a:r>
            <a:r>
              <a:rPr sz="2000" b="0" spc="-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-</a:t>
            </a:r>
            <a:r>
              <a:rPr sz="2000" b="0" spc="-20" dirty="0">
                <a:solidFill>
                  <a:srgbClr val="000000"/>
                </a:solidFill>
                <a:latin typeface="Arial MT"/>
                <a:cs typeface="Arial MT"/>
              </a:rPr>
              <a:t>1983</a:t>
            </a:r>
            <a:endParaRPr sz="2000">
              <a:latin typeface="Arial MT"/>
              <a:cs typeface="Arial MT"/>
            </a:endParaRPr>
          </a:p>
          <a:p>
            <a:pPr marL="832485" indent="-448309">
              <a:lnSpc>
                <a:spcPct val="100000"/>
              </a:lnSpc>
              <a:spcBef>
                <a:spcPts val="240"/>
              </a:spcBef>
              <a:buClr>
                <a:srgbClr val="003300"/>
              </a:buClr>
              <a:buSzPct val="70000"/>
              <a:buFont typeface="Wingdings"/>
              <a:buChar char=""/>
              <a:tabLst>
                <a:tab pos="832485" algn="l"/>
                <a:tab pos="2851785" algn="l"/>
              </a:tabLst>
            </a:pP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Model</a:t>
            </a:r>
            <a:r>
              <a:rPr sz="2000" b="0" spc="-3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Arial MT"/>
                <a:cs typeface="Arial MT"/>
              </a:rPr>
              <a:t>Validation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	-</a:t>
            </a:r>
            <a:r>
              <a:rPr sz="2000" b="0" spc="-2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 MT"/>
                <a:cs typeface="Arial MT"/>
              </a:rPr>
              <a:t>1983-</a:t>
            </a:r>
            <a:r>
              <a:rPr sz="2000" b="0" spc="-2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Arial MT"/>
                <a:cs typeface="Arial MT"/>
              </a:rPr>
              <a:t>1986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22575" y="257047"/>
            <a:ext cx="5690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03300"/>
                </a:solidFill>
                <a:latin typeface="Symbol"/>
                <a:cs typeface="Symbol"/>
              </a:rPr>
              <a:t></a:t>
            </a:r>
            <a:r>
              <a:rPr sz="1200" spc="75" dirty="0">
                <a:solidFill>
                  <a:srgbClr val="003300"/>
                </a:solidFill>
                <a:latin typeface="Times New Roman"/>
                <a:cs typeface="Times New Roman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Prof.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(Dr.)</a:t>
            </a:r>
            <a:r>
              <a:rPr sz="1200" b="1" i="1" spc="-6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Ashok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K.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Keshari/Dept.</a:t>
            </a:r>
            <a:r>
              <a:rPr sz="1200" b="1" i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Civil</a:t>
            </a:r>
            <a:r>
              <a:rPr sz="1200" b="1" i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200" b="1" i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r>
              <a:rPr sz="1200" b="1" i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003300"/>
                </a:solidFill>
                <a:latin typeface="Arial"/>
                <a:cs typeface="Arial"/>
              </a:rPr>
              <a:t>Engg./IIT</a:t>
            </a:r>
            <a:r>
              <a:rPr sz="1200" b="1" i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200" b="1" i="1" spc="-10" dirty="0">
                <a:solidFill>
                  <a:srgbClr val="003300"/>
                </a:solidFill>
                <a:latin typeface="Arial"/>
                <a:cs typeface="Arial"/>
              </a:rPr>
              <a:t>Delhi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11505"/>
            <a:ext cx="5897880" cy="3709035"/>
            <a:chOff x="0" y="611505"/>
            <a:chExt cx="5897880" cy="37090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11505"/>
              <a:ext cx="5099811" cy="37085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35653" y="625983"/>
              <a:ext cx="2057400" cy="1476375"/>
            </a:xfrm>
            <a:custGeom>
              <a:avLst/>
              <a:gdLst/>
              <a:ahLst/>
              <a:cxnLst/>
              <a:rect l="l" t="t" r="r" b="b"/>
              <a:pathLst>
                <a:path w="2057400" h="1476375">
                  <a:moveTo>
                    <a:pt x="2057400" y="0"/>
                  </a:moveTo>
                  <a:lnTo>
                    <a:pt x="0" y="0"/>
                  </a:lnTo>
                  <a:lnTo>
                    <a:pt x="0" y="1476375"/>
                  </a:lnTo>
                  <a:lnTo>
                    <a:pt x="2057400" y="1476375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35653" y="625983"/>
              <a:ext cx="2057400" cy="1476375"/>
            </a:xfrm>
            <a:custGeom>
              <a:avLst/>
              <a:gdLst/>
              <a:ahLst/>
              <a:cxnLst/>
              <a:rect l="l" t="t" r="r" b="b"/>
              <a:pathLst>
                <a:path w="2057400" h="1476375">
                  <a:moveTo>
                    <a:pt x="0" y="1476375"/>
                  </a:moveTo>
                  <a:lnTo>
                    <a:pt x="2057400" y="1476375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147637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14902" y="653288"/>
            <a:ext cx="1484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0000"/>
                </a:solidFill>
              </a:rPr>
              <a:t>Modeled</a:t>
            </a:r>
            <a:r>
              <a:rPr sz="1800" spc="-65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area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3914902" y="927608"/>
            <a:ext cx="1840864" cy="11233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b="1" spc="-10" dirty="0">
                <a:latin typeface="Arial"/>
                <a:cs typeface="Arial"/>
              </a:rPr>
              <a:t>-</a:t>
            </a:r>
            <a:r>
              <a:rPr sz="1800" b="1" dirty="0">
                <a:latin typeface="Arial"/>
                <a:cs typeface="Arial"/>
              </a:rPr>
              <a:t>40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km x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30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km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Arial MT"/>
                <a:cs typeface="Arial MT"/>
              </a:rPr>
              <a:t>-</a:t>
            </a:r>
            <a:r>
              <a:rPr sz="1800" b="1" dirty="0">
                <a:latin typeface="Arial"/>
                <a:cs typeface="Arial"/>
              </a:rPr>
              <a:t>Grid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size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5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km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0" dirty="0"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Arial"/>
                <a:cs typeface="Arial"/>
              </a:rPr>
              <a:t>5km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12995" y="2325636"/>
            <a:ext cx="3962400" cy="332498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98754" y="4480686"/>
            <a:ext cx="8103234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303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Aquifer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Top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Elevation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with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Groundwater </a:t>
            </a:r>
            <a:r>
              <a:rPr sz="1800" b="1" dirty="0">
                <a:latin typeface="Times New Roman"/>
                <a:cs typeface="Times New Roman"/>
              </a:rPr>
              <a:t>Modeling</a:t>
            </a:r>
            <a:r>
              <a:rPr sz="1800" b="1" spc="-20" dirty="0">
                <a:latin typeface="Times New Roman"/>
                <a:cs typeface="Times New Roman"/>
              </a:rPr>
              <a:t> Grid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1800">
              <a:latin typeface="Times New Roman"/>
              <a:cs typeface="Times New Roman"/>
            </a:endParaRPr>
          </a:p>
          <a:p>
            <a:pPr marL="4279265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Arial"/>
                <a:cs typeface="Arial"/>
              </a:rPr>
              <a:t>Aquifer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Bottom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Elevation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(amsl,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72490" marR="5080" indent="-860425">
              <a:lnSpc>
                <a:spcPct val="100000"/>
              </a:lnSpc>
            </a:pPr>
            <a:r>
              <a:rPr dirty="0"/>
              <a:t>4th</a:t>
            </a:r>
            <a:r>
              <a:rPr spc="-30" dirty="0"/>
              <a:t> </a:t>
            </a:r>
            <a:r>
              <a:rPr dirty="0"/>
              <a:t>National</a:t>
            </a:r>
            <a:r>
              <a:rPr spc="-30" dirty="0"/>
              <a:t> </a:t>
            </a:r>
            <a:r>
              <a:rPr dirty="0"/>
              <a:t>Power-Gen</a:t>
            </a:r>
            <a:r>
              <a:rPr spc="-55" dirty="0"/>
              <a:t> </a:t>
            </a:r>
            <a:r>
              <a:rPr dirty="0"/>
              <a:t>Water</a:t>
            </a:r>
            <a:r>
              <a:rPr spc="-40" dirty="0"/>
              <a:t> </a:t>
            </a:r>
            <a:r>
              <a:rPr dirty="0"/>
              <a:t>Management</a:t>
            </a:r>
            <a:r>
              <a:rPr spc="-25" dirty="0"/>
              <a:t> </a:t>
            </a:r>
            <a:r>
              <a:rPr dirty="0"/>
              <a:t>Summit</a:t>
            </a:r>
            <a:r>
              <a:rPr spc="-50" dirty="0"/>
              <a:t> </a:t>
            </a:r>
            <a:r>
              <a:rPr dirty="0"/>
              <a:t>&amp;</a:t>
            </a:r>
            <a:r>
              <a:rPr spc="-10" dirty="0"/>
              <a:t> </a:t>
            </a:r>
            <a:r>
              <a:rPr dirty="0"/>
              <a:t>Awards,</a:t>
            </a:r>
            <a:r>
              <a:rPr spc="-25" dirty="0"/>
              <a:t> </a:t>
            </a:r>
            <a:r>
              <a:rPr dirty="0"/>
              <a:t>Feb.</a:t>
            </a:r>
            <a:r>
              <a:rPr spc="-1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dirty="0"/>
              <a:t>2026,</a:t>
            </a:r>
            <a:r>
              <a:rPr spc="-25" dirty="0"/>
              <a:t> New </a:t>
            </a:r>
            <a:r>
              <a:rPr dirty="0"/>
              <a:t>Delhi,</a:t>
            </a:r>
            <a:r>
              <a:rPr spc="-45" dirty="0"/>
              <a:t> </a:t>
            </a:r>
            <a:r>
              <a:rPr dirty="0"/>
              <a:t>India,</a:t>
            </a:r>
            <a:r>
              <a:rPr spc="-55" dirty="0"/>
              <a:t> </a:t>
            </a:r>
            <a:r>
              <a:rPr dirty="0"/>
              <a:t>organized</a:t>
            </a:r>
            <a:r>
              <a:rPr spc="-2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Council</a:t>
            </a:r>
            <a:r>
              <a:rPr spc="-2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Enviro</a:t>
            </a:r>
            <a:r>
              <a:rPr spc="-25" dirty="0"/>
              <a:t> </a:t>
            </a:r>
            <a:r>
              <a:rPr spc="-10" dirty="0"/>
              <a:t>Excellence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/>
              <a:t>Feb.</a:t>
            </a:r>
            <a:r>
              <a:rPr spc="-35" dirty="0"/>
              <a:t> </a:t>
            </a:r>
            <a:r>
              <a:rPr dirty="0"/>
              <a:t>2,</a:t>
            </a:r>
            <a:r>
              <a:rPr spc="-25" dirty="0"/>
              <a:t> </a:t>
            </a:r>
            <a:r>
              <a:rPr spc="-20" dirty="0"/>
              <a:t>2026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9705">
              <a:lnSpc>
                <a:spcPts val="2315"/>
              </a:lnSpc>
            </a:pPr>
            <a:fld id="{81D60167-4931-47E6-BA6A-407CBD079E47}" type="slidenum">
              <a:rPr spc="-20" dirty="0"/>
              <a:t>9</a:t>
            </a:fld>
            <a:r>
              <a:rPr spc="-20" dirty="0"/>
              <a:t>/30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3193</Words>
  <Application>Microsoft Office PowerPoint</Application>
  <PresentationFormat>On-screen Show (4:3)</PresentationFormat>
  <Paragraphs>326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Arial MT</vt:lpstr>
      <vt:lpstr>Calibri</vt:lpstr>
      <vt:lpstr>Lucida Sans Unicode</vt:lpstr>
      <vt:lpstr>Symbol</vt:lpstr>
      <vt:lpstr>Tahoma</vt:lpstr>
      <vt:lpstr>Times New Roman</vt:lpstr>
      <vt:lpstr>Wingdings</vt:lpstr>
      <vt:lpstr>Office Theme</vt:lpstr>
      <vt:lpstr>PowerPoint Presentation</vt:lpstr>
      <vt:lpstr>DIGITALIZATION AND REAL TIME MONITORING: UTILIZING IoT, AI</vt:lpstr>
      <vt:lpstr>Rational: Challenges Ahead</vt:lpstr>
      <vt:lpstr>Leveraging Technologies for DigitaIization, Real-</vt:lpstr>
      <vt:lpstr>Digital Twin</vt:lpstr>
      <vt:lpstr>Satellite Remote Sensing &amp; Drone Technology: Data Acquisition using Drone</vt:lpstr>
      <vt:lpstr>IMPROVING WUE &amp; HER IN INDUSTRIES</vt:lpstr>
      <vt:lpstr>Application to Mehsana Aquifer System</vt:lpstr>
      <vt:lpstr>Modeled area</vt:lpstr>
      <vt:lpstr>Velocity Vector Map and the Flow lines (Processing MODFLOW AND PMPATH)</vt:lpstr>
      <vt:lpstr>Simulation-Optimization Model for Conjunctive Water</vt:lpstr>
      <vt:lpstr>Model Calibration: Aynalem well field</vt:lpstr>
      <vt:lpstr>Optimal Water Management: Aynalem Watershed</vt:lpstr>
      <vt:lpstr>OPTIMAL WELL LOCATION &amp; OPTIMAL PUMPING SCHEDULE</vt:lpstr>
      <vt:lpstr>OPTIMAL SPATIAL DISTRIBUTION OF CHLORIDE CONCENTRATION:</vt:lpstr>
      <vt:lpstr>PARETO OPTIMAL SOLUTIONS: TRADEOFF BETWEEN</vt:lpstr>
      <vt:lpstr>Fractured and weathered quartzite aquifer system</vt:lpstr>
      <vt:lpstr>Groundwater Flow Vectors &amp; Contaminant Plumes in Monsoon</vt:lpstr>
      <vt:lpstr>Migration of contaminant plume</vt:lpstr>
      <vt:lpstr>Artificial Intelligence/Machine Learning Algorithms</vt:lpstr>
      <vt:lpstr>Land Cover Fraction Maps: Sub-pixel Land Cover Estimation using various Spectral Mixture Analysis &amp; Multiple Endmember</vt:lpstr>
      <vt:lpstr>Ensemble model: Improving sub-pixel land cover estimation</vt:lpstr>
      <vt:lpstr>Temporal dynamics of impervious surface in NCR</vt:lpstr>
      <vt:lpstr>GW LEVEL PREDICTION USING ANN: METHODOLOGY</vt:lpstr>
      <vt:lpstr>PowerPoint Presentation</vt:lpstr>
      <vt:lpstr>Groundwater Vulnerability Assessment</vt:lpstr>
      <vt:lpstr>Flood Inundation Mapping (FIM) Using Random Forest (Machine</vt:lpstr>
      <vt:lpstr>Flood Vulnerability &amp; Management</vt:lpstr>
      <vt:lpstr>Digital Twin Snapshots: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Keynote Paper</dc:title>
  <dc:creator>Prof. Ashok K. Keshari</dc:creator>
  <cp:lastModifiedBy>HP</cp:lastModifiedBy>
  <cp:revision>1</cp:revision>
  <dcterms:created xsi:type="dcterms:W3CDTF">2026-02-10T13:03:34Z</dcterms:created>
  <dcterms:modified xsi:type="dcterms:W3CDTF">2026-02-10T13:09:58Z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2026-02-10T00:00:00Z</vt:filetime>
  </property>
  <property fmtid="{D5CDD505-2E9C-101B-9397-08002B2CF9AE}" pid="5" name="Producer">
    <vt:lpwstr>Microsoft® PowerPoint® for Microsoft 365</vt:lpwstr>
  </property>
</Properties>
</file>